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63" r:id="rId3"/>
    <p:sldId id="257" r:id="rId4"/>
    <p:sldId id="259" r:id="rId5"/>
    <p:sldId id="260" r:id="rId6"/>
    <p:sldId id="261" r:id="rId7"/>
    <p:sldId id="270" r:id="rId8"/>
    <p:sldId id="272" r:id="rId9"/>
    <p:sldId id="271" r:id="rId10"/>
    <p:sldId id="264" r:id="rId11"/>
    <p:sldId id="266" r:id="rId12"/>
    <p:sldId id="265" r:id="rId13"/>
    <p:sldId id="267" r:id="rId14"/>
    <p:sldId id="268" r:id="rId15"/>
    <p:sldId id="269" r:id="rId16"/>
    <p:sldId id="25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061DB07-8991-4CD4-8B50-926CE63D28BE}" type="datetimeFigureOut">
              <a:rPr lang="en-US" smtClean="0"/>
              <a:t>3/25/2014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0455E-3803-4529-BAA2-6C02A17633F9}" type="slidenum">
              <a:rPr lang="en-US" smtClean="0"/>
              <a:t>‹#›</a:t>
            </a:fld>
            <a:endParaRPr lang="en-US"/>
          </a:p>
        </p:txBody>
      </p:sp>
    </p:spTree>
    <p:extLst>
      <p:ext uri="{BB962C8B-B14F-4D97-AF65-F5344CB8AC3E}">
        <p14:creationId xmlns:p14="http://schemas.microsoft.com/office/powerpoint/2010/main" val="1896712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61DB07-8991-4CD4-8B50-926CE63D28BE}" type="datetimeFigureOut">
              <a:rPr lang="en-US" smtClean="0"/>
              <a:t>3/25/2014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0455E-3803-4529-BAA2-6C02A17633F9}" type="slidenum">
              <a:rPr lang="en-US" smtClean="0"/>
              <a:t>‹#›</a:t>
            </a:fld>
            <a:endParaRPr lang="en-US"/>
          </a:p>
        </p:txBody>
      </p:sp>
    </p:spTree>
    <p:extLst>
      <p:ext uri="{BB962C8B-B14F-4D97-AF65-F5344CB8AC3E}">
        <p14:creationId xmlns:p14="http://schemas.microsoft.com/office/powerpoint/2010/main" val="105694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61DB07-8991-4CD4-8B50-926CE63D28BE}" type="datetimeFigureOut">
              <a:rPr lang="en-US" smtClean="0"/>
              <a:t>3/25/2014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0455E-3803-4529-BAA2-6C02A17633F9}" type="slidenum">
              <a:rPr lang="en-US" smtClean="0"/>
              <a:t>‹#›</a:t>
            </a:fld>
            <a:endParaRPr lang="en-US"/>
          </a:p>
        </p:txBody>
      </p:sp>
    </p:spTree>
    <p:extLst>
      <p:ext uri="{BB962C8B-B14F-4D97-AF65-F5344CB8AC3E}">
        <p14:creationId xmlns:p14="http://schemas.microsoft.com/office/powerpoint/2010/main" val="974960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3/25/2014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6800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3/25/2014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154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3/25/2014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189765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3/25/2014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56483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3/25/2014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08709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3/25/2014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908100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3/25/2014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919393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3/25/2014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60894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61DB07-8991-4CD4-8B50-926CE63D28BE}" type="datetimeFigureOut">
              <a:rPr lang="en-US" smtClean="0"/>
              <a:t>3/25/2014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0455E-3803-4529-BAA2-6C02A17633F9}" type="slidenum">
              <a:rPr lang="en-US" smtClean="0"/>
              <a:t>‹#›</a:t>
            </a:fld>
            <a:endParaRPr lang="en-US"/>
          </a:p>
        </p:txBody>
      </p:sp>
    </p:spTree>
    <p:extLst>
      <p:ext uri="{BB962C8B-B14F-4D97-AF65-F5344CB8AC3E}">
        <p14:creationId xmlns:p14="http://schemas.microsoft.com/office/powerpoint/2010/main" val="16237332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3/25/2014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452147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3/25/2014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6113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3/25/2014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5882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61DB07-8991-4CD4-8B50-926CE63D28BE}" type="datetimeFigureOut">
              <a:rPr lang="en-US" smtClean="0"/>
              <a:t>3/25/2014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0455E-3803-4529-BAA2-6C02A17633F9}" type="slidenum">
              <a:rPr lang="en-US" smtClean="0"/>
              <a:t>‹#›</a:t>
            </a:fld>
            <a:endParaRPr lang="en-US"/>
          </a:p>
        </p:txBody>
      </p:sp>
    </p:spTree>
    <p:extLst>
      <p:ext uri="{BB962C8B-B14F-4D97-AF65-F5344CB8AC3E}">
        <p14:creationId xmlns:p14="http://schemas.microsoft.com/office/powerpoint/2010/main" val="12163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61DB07-8991-4CD4-8B50-926CE63D28BE}" type="datetimeFigureOut">
              <a:rPr lang="en-US" smtClean="0"/>
              <a:t>3/25/2014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C0455E-3803-4529-BAA2-6C02A17633F9}" type="slidenum">
              <a:rPr lang="en-US" smtClean="0"/>
              <a:t>‹#›</a:t>
            </a:fld>
            <a:endParaRPr lang="en-US"/>
          </a:p>
        </p:txBody>
      </p:sp>
    </p:spTree>
    <p:extLst>
      <p:ext uri="{BB962C8B-B14F-4D97-AF65-F5344CB8AC3E}">
        <p14:creationId xmlns:p14="http://schemas.microsoft.com/office/powerpoint/2010/main" val="3088315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61DB07-8991-4CD4-8B50-926CE63D28BE}" type="datetimeFigureOut">
              <a:rPr lang="en-US" smtClean="0"/>
              <a:t>3/25/2014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C0455E-3803-4529-BAA2-6C02A17633F9}" type="slidenum">
              <a:rPr lang="en-US" smtClean="0"/>
              <a:t>‹#›</a:t>
            </a:fld>
            <a:endParaRPr lang="en-US"/>
          </a:p>
        </p:txBody>
      </p:sp>
    </p:spTree>
    <p:extLst>
      <p:ext uri="{BB962C8B-B14F-4D97-AF65-F5344CB8AC3E}">
        <p14:creationId xmlns:p14="http://schemas.microsoft.com/office/powerpoint/2010/main" val="79521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61DB07-8991-4CD4-8B50-926CE63D28BE}" type="datetimeFigureOut">
              <a:rPr lang="en-US" smtClean="0"/>
              <a:t>3/25/2014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C0455E-3803-4529-BAA2-6C02A17633F9}" type="slidenum">
              <a:rPr lang="en-US" smtClean="0"/>
              <a:t>‹#›</a:t>
            </a:fld>
            <a:endParaRPr lang="en-US"/>
          </a:p>
        </p:txBody>
      </p:sp>
    </p:spTree>
    <p:extLst>
      <p:ext uri="{BB962C8B-B14F-4D97-AF65-F5344CB8AC3E}">
        <p14:creationId xmlns:p14="http://schemas.microsoft.com/office/powerpoint/2010/main" val="3085936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61DB07-8991-4CD4-8B50-926CE63D28BE}" type="datetimeFigureOut">
              <a:rPr lang="en-US" smtClean="0"/>
              <a:t>3/25/2014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C0455E-3803-4529-BAA2-6C02A17633F9}" type="slidenum">
              <a:rPr lang="en-US" smtClean="0"/>
              <a:t>‹#›</a:t>
            </a:fld>
            <a:endParaRPr lang="en-US"/>
          </a:p>
        </p:txBody>
      </p:sp>
    </p:spTree>
    <p:extLst>
      <p:ext uri="{BB962C8B-B14F-4D97-AF65-F5344CB8AC3E}">
        <p14:creationId xmlns:p14="http://schemas.microsoft.com/office/powerpoint/2010/main" val="2212290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61DB07-8991-4CD4-8B50-926CE63D28BE}" type="datetimeFigureOut">
              <a:rPr lang="en-US" smtClean="0"/>
              <a:t>3/25/2014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C0455E-3803-4529-BAA2-6C02A17633F9}" type="slidenum">
              <a:rPr lang="en-US" smtClean="0"/>
              <a:t>‹#›</a:t>
            </a:fld>
            <a:endParaRPr lang="en-US"/>
          </a:p>
        </p:txBody>
      </p:sp>
    </p:spTree>
    <p:extLst>
      <p:ext uri="{BB962C8B-B14F-4D97-AF65-F5344CB8AC3E}">
        <p14:creationId xmlns:p14="http://schemas.microsoft.com/office/powerpoint/2010/main" val="1404120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61DB07-8991-4CD4-8B50-926CE63D28BE}" type="datetimeFigureOut">
              <a:rPr lang="en-US" smtClean="0"/>
              <a:t>3/25/2014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C0455E-3803-4529-BAA2-6C02A17633F9}" type="slidenum">
              <a:rPr lang="en-US" smtClean="0"/>
              <a:t>‹#›</a:t>
            </a:fld>
            <a:endParaRPr lang="en-US"/>
          </a:p>
        </p:txBody>
      </p:sp>
    </p:spTree>
    <p:extLst>
      <p:ext uri="{BB962C8B-B14F-4D97-AF65-F5344CB8AC3E}">
        <p14:creationId xmlns:p14="http://schemas.microsoft.com/office/powerpoint/2010/main" val="1505269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61DB07-8991-4CD4-8B50-926CE63D28BE}" type="datetimeFigureOut">
              <a:rPr lang="en-US" smtClean="0"/>
              <a:t>3/25/2014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C0455E-3803-4529-BAA2-6C02A17633F9}" type="slidenum">
              <a:rPr lang="en-US" smtClean="0"/>
              <a:t>‹#›</a:t>
            </a:fld>
            <a:endParaRPr lang="en-US"/>
          </a:p>
        </p:txBody>
      </p:sp>
    </p:spTree>
    <p:extLst>
      <p:ext uri="{BB962C8B-B14F-4D97-AF65-F5344CB8AC3E}">
        <p14:creationId xmlns:p14="http://schemas.microsoft.com/office/powerpoint/2010/main" val="2163598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2000">
              <a:schemeClr val="accent1">
                <a:tint val="66000"/>
                <a:satMod val="160000"/>
                <a:lumMod val="41000"/>
                <a:lumOff val="59000"/>
              </a:schemeClr>
            </a:gs>
            <a:gs pos="74000">
              <a:schemeClr val="accent1">
                <a:tint val="44500"/>
                <a:satMod val="160000"/>
              </a:schemeClr>
            </a:gs>
            <a:gs pos="97000">
              <a:schemeClr val="accent1">
                <a:tint val="23500"/>
                <a:satMod val="160000"/>
              </a:schemeClr>
            </a:gs>
          </a:gsLst>
          <a:lin ang="96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3/25/2014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640002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92" name="Group 268"/>
          <p:cNvGrpSpPr>
            <a:grpSpLocks/>
          </p:cNvGrpSpPr>
          <p:nvPr/>
        </p:nvGrpSpPr>
        <p:grpSpPr bwMode="auto">
          <a:xfrm>
            <a:off x="0" y="0"/>
            <a:ext cx="9144000" cy="6858000"/>
            <a:chOff x="646" y="691"/>
            <a:chExt cx="10177" cy="7633"/>
          </a:xfrm>
        </p:grpSpPr>
        <p:pic>
          <p:nvPicPr>
            <p:cNvPr id="1293" name="Picture 269"/>
            <p:cNvPicPr>
              <a:picLocks noChangeAspect="1" noChangeArrowheads="1"/>
            </p:cNvPicPr>
            <p:nvPr/>
          </p:nvPicPr>
          <p:blipFill>
            <a:blip r:embed="rId2"/>
            <a:srcRect/>
            <a:stretch>
              <a:fillRect/>
            </a:stretch>
          </p:blipFill>
          <p:spPr bwMode="auto">
            <a:xfrm>
              <a:off x="646" y="1855"/>
              <a:ext cx="10177" cy="6120"/>
            </a:xfrm>
            <a:prstGeom prst="rect">
              <a:avLst/>
            </a:prstGeom>
            <a:noFill/>
          </p:spPr>
        </p:pic>
        <p:grpSp>
          <p:nvGrpSpPr>
            <p:cNvPr id="1294" name="Group 270"/>
            <p:cNvGrpSpPr>
              <a:grpSpLocks/>
            </p:cNvGrpSpPr>
            <p:nvPr/>
          </p:nvGrpSpPr>
          <p:grpSpPr bwMode="auto">
            <a:xfrm>
              <a:off x="10010" y="1448"/>
              <a:ext cx="118" cy="121"/>
              <a:chOff x="10010" y="1448"/>
              <a:chExt cx="118" cy="121"/>
            </a:xfrm>
          </p:grpSpPr>
          <p:sp>
            <p:nvSpPr>
              <p:cNvPr id="1295" name="Freeform 271"/>
              <p:cNvSpPr>
                <a:spLocks/>
              </p:cNvSpPr>
              <p:nvPr/>
            </p:nvSpPr>
            <p:spPr bwMode="auto">
              <a:xfrm>
                <a:off x="10010" y="1448"/>
                <a:ext cx="118" cy="121"/>
              </a:xfrm>
              <a:custGeom>
                <a:avLst/>
                <a:gdLst/>
                <a:ahLst/>
                <a:cxnLst>
                  <a:cxn ang="0">
                    <a:pos x="33" y="0"/>
                  </a:cxn>
                  <a:cxn ang="0">
                    <a:pos x="35" y="17"/>
                  </a:cxn>
                  <a:cxn ang="0">
                    <a:pos x="39" y="39"/>
                  </a:cxn>
                  <a:cxn ang="0">
                    <a:pos x="20" y="44"/>
                  </a:cxn>
                  <a:cxn ang="0">
                    <a:pos x="0" y="48"/>
                  </a:cxn>
                  <a:cxn ang="0">
                    <a:pos x="17" y="57"/>
                  </a:cxn>
                  <a:cxn ang="0">
                    <a:pos x="35" y="67"/>
                  </a:cxn>
                  <a:cxn ang="0">
                    <a:pos x="50" y="88"/>
                  </a:cxn>
                  <a:cxn ang="0">
                    <a:pos x="58" y="106"/>
                  </a:cxn>
                  <a:cxn ang="0">
                    <a:pos x="63" y="121"/>
                  </a:cxn>
                  <a:cxn ang="0">
                    <a:pos x="71" y="114"/>
                  </a:cxn>
                  <a:cxn ang="0">
                    <a:pos x="79" y="103"/>
                  </a:cxn>
                  <a:cxn ang="0">
                    <a:pos x="87" y="93"/>
                  </a:cxn>
                  <a:cxn ang="0">
                    <a:pos x="117" y="93"/>
                  </a:cxn>
                  <a:cxn ang="0">
                    <a:pos x="108" y="80"/>
                  </a:cxn>
                  <a:cxn ang="0">
                    <a:pos x="109" y="58"/>
                  </a:cxn>
                  <a:cxn ang="0">
                    <a:pos x="117" y="42"/>
                  </a:cxn>
                  <a:cxn ang="0">
                    <a:pos x="118" y="40"/>
                  </a:cxn>
                  <a:cxn ang="0">
                    <a:pos x="78" y="40"/>
                  </a:cxn>
                  <a:cxn ang="0">
                    <a:pos x="61" y="26"/>
                  </a:cxn>
                  <a:cxn ang="0">
                    <a:pos x="46" y="13"/>
                  </a:cxn>
                  <a:cxn ang="0">
                    <a:pos x="33" y="0"/>
                  </a:cxn>
                </a:cxnLst>
                <a:rect l="0" t="0" r="r" b="b"/>
                <a:pathLst>
                  <a:path w="118" h="121">
                    <a:moveTo>
                      <a:pt x="33" y="0"/>
                    </a:moveTo>
                    <a:lnTo>
                      <a:pt x="35" y="17"/>
                    </a:lnTo>
                    <a:lnTo>
                      <a:pt x="39" y="39"/>
                    </a:lnTo>
                    <a:lnTo>
                      <a:pt x="20" y="44"/>
                    </a:lnTo>
                    <a:lnTo>
                      <a:pt x="0" y="48"/>
                    </a:lnTo>
                    <a:lnTo>
                      <a:pt x="17" y="57"/>
                    </a:lnTo>
                    <a:lnTo>
                      <a:pt x="35" y="67"/>
                    </a:lnTo>
                    <a:lnTo>
                      <a:pt x="50" y="88"/>
                    </a:lnTo>
                    <a:lnTo>
                      <a:pt x="58" y="106"/>
                    </a:lnTo>
                    <a:lnTo>
                      <a:pt x="63" y="121"/>
                    </a:lnTo>
                    <a:lnTo>
                      <a:pt x="71" y="114"/>
                    </a:lnTo>
                    <a:lnTo>
                      <a:pt x="79" y="103"/>
                    </a:lnTo>
                    <a:lnTo>
                      <a:pt x="87" y="93"/>
                    </a:lnTo>
                    <a:lnTo>
                      <a:pt x="117" y="93"/>
                    </a:lnTo>
                    <a:lnTo>
                      <a:pt x="108" y="80"/>
                    </a:lnTo>
                    <a:lnTo>
                      <a:pt x="109" y="58"/>
                    </a:lnTo>
                    <a:lnTo>
                      <a:pt x="117" y="42"/>
                    </a:lnTo>
                    <a:lnTo>
                      <a:pt x="118" y="40"/>
                    </a:lnTo>
                    <a:lnTo>
                      <a:pt x="78" y="40"/>
                    </a:lnTo>
                    <a:lnTo>
                      <a:pt x="61" y="26"/>
                    </a:lnTo>
                    <a:lnTo>
                      <a:pt x="46" y="13"/>
                    </a:lnTo>
                    <a:lnTo>
                      <a:pt x="33"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296" name="Group 272"/>
            <p:cNvGrpSpPr>
              <a:grpSpLocks/>
            </p:cNvGrpSpPr>
            <p:nvPr/>
          </p:nvGrpSpPr>
          <p:grpSpPr bwMode="auto">
            <a:xfrm>
              <a:off x="10097" y="1541"/>
              <a:ext cx="36" cy="18"/>
              <a:chOff x="10097" y="1541"/>
              <a:chExt cx="36" cy="18"/>
            </a:xfrm>
          </p:grpSpPr>
          <p:sp>
            <p:nvSpPr>
              <p:cNvPr id="1297" name="Freeform 273"/>
              <p:cNvSpPr>
                <a:spLocks/>
              </p:cNvSpPr>
              <p:nvPr/>
            </p:nvSpPr>
            <p:spPr bwMode="auto">
              <a:xfrm>
                <a:off x="10097" y="1541"/>
                <a:ext cx="36" cy="18"/>
              </a:xfrm>
              <a:custGeom>
                <a:avLst/>
                <a:gdLst/>
                <a:ahLst/>
                <a:cxnLst>
                  <a:cxn ang="0">
                    <a:pos x="30" y="0"/>
                  </a:cxn>
                  <a:cxn ang="0">
                    <a:pos x="0" y="0"/>
                  </a:cxn>
                  <a:cxn ang="0">
                    <a:pos x="36" y="18"/>
                  </a:cxn>
                  <a:cxn ang="0">
                    <a:pos x="33" y="5"/>
                  </a:cxn>
                  <a:cxn ang="0">
                    <a:pos x="30" y="0"/>
                  </a:cxn>
                </a:cxnLst>
                <a:rect l="0" t="0" r="r" b="b"/>
                <a:pathLst>
                  <a:path w="36" h="18">
                    <a:moveTo>
                      <a:pt x="30" y="0"/>
                    </a:moveTo>
                    <a:lnTo>
                      <a:pt x="0" y="0"/>
                    </a:lnTo>
                    <a:lnTo>
                      <a:pt x="36" y="18"/>
                    </a:lnTo>
                    <a:lnTo>
                      <a:pt x="33" y="5"/>
                    </a:lnTo>
                    <a:lnTo>
                      <a:pt x="30"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298" name="Group 274"/>
            <p:cNvGrpSpPr>
              <a:grpSpLocks/>
            </p:cNvGrpSpPr>
            <p:nvPr/>
          </p:nvGrpSpPr>
          <p:grpSpPr bwMode="auto">
            <a:xfrm>
              <a:off x="9992" y="1675"/>
              <a:ext cx="118" cy="122"/>
              <a:chOff x="9992" y="1675"/>
              <a:chExt cx="118" cy="122"/>
            </a:xfrm>
          </p:grpSpPr>
          <p:sp>
            <p:nvSpPr>
              <p:cNvPr id="1299" name="Freeform 275"/>
              <p:cNvSpPr>
                <a:spLocks/>
              </p:cNvSpPr>
              <p:nvPr/>
            </p:nvSpPr>
            <p:spPr bwMode="auto">
              <a:xfrm>
                <a:off x="9992" y="1675"/>
                <a:ext cx="118" cy="122"/>
              </a:xfrm>
              <a:custGeom>
                <a:avLst/>
                <a:gdLst/>
                <a:ahLst/>
                <a:cxnLst>
                  <a:cxn ang="0">
                    <a:pos x="33" y="0"/>
                  </a:cxn>
                  <a:cxn ang="0">
                    <a:pos x="35" y="18"/>
                  </a:cxn>
                  <a:cxn ang="0">
                    <a:pos x="39" y="39"/>
                  </a:cxn>
                  <a:cxn ang="0">
                    <a:pos x="20" y="44"/>
                  </a:cxn>
                  <a:cxn ang="0">
                    <a:pos x="0" y="47"/>
                  </a:cxn>
                  <a:cxn ang="0">
                    <a:pos x="17" y="58"/>
                  </a:cxn>
                  <a:cxn ang="0">
                    <a:pos x="34" y="67"/>
                  </a:cxn>
                  <a:cxn ang="0">
                    <a:pos x="49" y="89"/>
                  </a:cxn>
                  <a:cxn ang="0">
                    <a:pos x="57" y="106"/>
                  </a:cxn>
                  <a:cxn ang="0">
                    <a:pos x="62" y="122"/>
                  </a:cxn>
                  <a:cxn ang="0">
                    <a:pos x="70" y="114"/>
                  </a:cxn>
                  <a:cxn ang="0">
                    <a:pos x="78" y="104"/>
                  </a:cxn>
                  <a:cxn ang="0">
                    <a:pos x="86" y="94"/>
                  </a:cxn>
                  <a:cxn ang="0">
                    <a:pos x="116" y="94"/>
                  </a:cxn>
                  <a:cxn ang="0">
                    <a:pos x="107" y="82"/>
                  </a:cxn>
                  <a:cxn ang="0">
                    <a:pos x="109" y="59"/>
                  </a:cxn>
                  <a:cxn ang="0">
                    <a:pos x="117" y="43"/>
                  </a:cxn>
                  <a:cxn ang="0">
                    <a:pos x="118" y="41"/>
                  </a:cxn>
                  <a:cxn ang="0">
                    <a:pos x="78" y="41"/>
                  </a:cxn>
                  <a:cxn ang="0">
                    <a:pos x="61" y="27"/>
                  </a:cxn>
                  <a:cxn ang="0">
                    <a:pos x="46" y="13"/>
                  </a:cxn>
                  <a:cxn ang="0">
                    <a:pos x="33" y="0"/>
                  </a:cxn>
                </a:cxnLst>
                <a:rect l="0" t="0" r="r" b="b"/>
                <a:pathLst>
                  <a:path w="118" h="122">
                    <a:moveTo>
                      <a:pt x="33" y="0"/>
                    </a:moveTo>
                    <a:lnTo>
                      <a:pt x="35" y="18"/>
                    </a:lnTo>
                    <a:lnTo>
                      <a:pt x="39" y="39"/>
                    </a:lnTo>
                    <a:lnTo>
                      <a:pt x="20" y="44"/>
                    </a:lnTo>
                    <a:lnTo>
                      <a:pt x="0" y="47"/>
                    </a:lnTo>
                    <a:lnTo>
                      <a:pt x="17" y="58"/>
                    </a:lnTo>
                    <a:lnTo>
                      <a:pt x="34" y="67"/>
                    </a:lnTo>
                    <a:lnTo>
                      <a:pt x="49" y="89"/>
                    </a:lnTo>
                    <a:lnTo>
                      <a:pt x="57" y="106"/>
                    </a:lnTo>
                    <a:lnTo>
                      <a:pt x="62" y="122"/>
                    </a:lnTo>
                    <a:lnTo>
                      <a:pt x="70" y="114"/>
                    </a:lnTo>
                    <a:lnTo>
                      <a:pt x="78" y="104"/>
                    </a:lnTo>
                    <a:lnTo>
                      <a:pt x="86" y="94"/>
                    </a:lnTo>
                    <a:lnTo>
                      <a:pt x="116" y="94"/>
                    </a:lnTo>
                    <a:lnTo>
                      <a:pt x="107" y="82"/>
                    </a:lnTo>
                    <a:lnTo>
                      <a:pt x="109" y="59"/>
                    </a:lnTo>
                    <a:lnTo>
                      <a:pt x="117" y="43"/>
                    </a:lnTo>
                    <a:lnTo>
                      <a:pt x="118" y="41"/>
                    </a:lnTo>
                    <a:lnTo>
                      <a:pt x="78" y="41"/>
                    </a:lnTo>
                    <a:lnTo>
                      <a:pt x="61" y="27"/>
                    </a:lnTo>
                    <a:lnTo>
                      <a:pt x="46" y="13"/>
                    </a:lnTo>
                    <a:lnTo>
                      <a:pt x="33"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00" name="Group 276"/>
            <p:cNvGrpSpPr>
              <a:grpSpLocks/>
            </p:cNvGrpSpPr>
            <p:nvPr/>
          </p:nvGrpSpPr>
          <p:grpSpPr bwMode="auto">
            <a:xfrm>
              <a:off x="10078" y="1769"/>
              <a:ext cx="36" cy="18"/>
              <a:chOff x="10078" y="1769"/>
              <a:chExt cx="36" cy="18"/>
            </a:xfrm>
          </p:grpSpPr>
          <p:sp>
            <p:nvSpPr>
              <p:cNvPr id="1301" name="Freeform 277"/>
              <p:cNvSpPr>
                <a:spLocks/>
              </p:cNvSpPr>
              <p:nvPr/>
            </p:nvSpPr>
            <p:spPr bwMode="auto">
              <a:xfrm>
                <a:off x="10078" y="1769"/>
                <a:ext cx="36" cy="18"/>
              </a:xfrm>
              <a:custGeom>
                <a:avLst/>
                <a:gdLst/>
                <a:ahLst/>
                <a:cxnLst>
                  <a:cxn ang="0">
                    <a:pos x="30" y="0"/>
                  </a:cxn>
                  <a:cxn ang="0">
                    <a:pos x="0" y="0"/>
                  </a:cxn>
                  <a:cxn ang="0">
                    <a:pos x="36" y="18"/>
                  </a:cxn>
                  <a:cxn ang="0">
                    <a:pos x="33" y="5"/>
                  </a:cxn>
                  <a:cxn ang="0">
                    <a:pos x="30" y="0"/>
                  </a:cxn>
                </a:cxnLst>
                <a:rect l="0" t="0" r="r" b="b"/>
                <a:pathLst>
                  <a:path w="36" h="18">
                    <a:moveTo>
                      <a:pt x="30" y="0"/>
                    </a:moveTo>
                    <a:lnTo>
                      <a:pt x="0" y="0"/>
                    </a:lnTo>
                    <a:lnTo>
                      <a:pt x="36" y="18"/>
                    </a:lnTo>
                    <a:lnTo>
                      <a:pt x="33" y="5"/>
                    </a:lnTo>
                    <a:lnTo>
                      <a:pt x="30"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pic>
            <p:nvPicPr>
              <p:cNvPr id="1302" name="Picture 278"/>
              <p:cNvPicPr>
                <a:picLocks noChangeAspect="1" noChangeArrowheads="1"/>
              </p:cNvPicPr>
              <p:nvPr/>
            </p:nvPicPr>
            <p:blipFill>
              <a:blip r:embed="rId3"/>
              <a:srcRect/>
              <a:stretch>
                <a:fillRect/>
              </a:stretch>
            </p:blipFill>
            <p:spPr bwMode="auto">
              <a:xfrm>
                <a:off x="9903" y="1056"/>
                <a:ext cx="241" cy="570"/>
              </a:xfrm>
              <a:prstGeom prst="rect">
                <a:avLst/>
              </a:prstGeom>
              <a:noFill/>
            </p:spPr>
          </p:pic>
        </p:grpSp>
        <p:grpSp>
          <p:nvGrpSpPr>
            <p:cNvPr id="1303" name="Group 279"/>
            <p:cNvGrpSpPr>
              <a:grpSpLocks/>
            </p:cNvGrpSpPr>
            <p:nvPr/>
          </p:nvGrpSpPr>
          <p:grpSpPr bwMode="auto">
            <a:xfrm>
              <a:off x="10034" y="1133"/>
              <a:ext cx="27" cy="27"/>
              <a:chOff x="10034" y="1133"/>
              <a:chExt cx="27" cy="27"/>
            </a:xfrm>
          </p:grpSpPr>
          <p:sp>
            <p:nvSpPr>
              <p:cNvPr id="1304" name="Freeform 280"/>
              <p:cNvSpPr>
                <a:spLocks/>
              </p:cNvSpPr>
              <p:nvPr/>
            </p:nvSpPr>
            <p:spPr bwMode="auto">
              <a:xfrm>
                <a:off x="10034" y="1133"/>
                <a:ext cx="27" cy="27"/>
              </a:xfrm>
              <a:custGeom>
                <a:avLst/>
                <a:gdLst/>
                <a:ahLst/>
                <a:cxnLst>
                  <a:cxn ang="0">
                    <a:pos x="22" y="0"/>
                  </a:cxn>
                  <a:cxn ang="0">
                    <a:pos x="6" y="0"/>
                  </a:cxn>
                  <a:cxn ang="0">
                    <a:pos x="0" y="6"/>
                  </a:cxn>
                  <a:cxn ang="0">
                    <a:pos x="0" y="22"/>
                  </a:cxn>
                  <a:cxn ang="0">
                    <a:pos x="6" y="28"/>
                  </a:cxn>
                  <a:cxn ang="0">
                    <a:pos x="22" y="28"/>
                  </a:cxn>
                  <a:cxn ang="0">
                    <a:pos x="28" y="22"/>
                  </a:cxn>
                  <a:cxn ang="0">
                    <a:pos x="28" y="20"/>
                  </a:cxn>
                  <a:cxn ang="0">
                    <a:pos x="11" y="20"/>
                  </a:cxn>
                  <a:cxn ang="0">
                    <a:pos x="8" y="17"/>
                  </a:cxn>
                  <a:cxn ang="0">
                    <a:pos x="8" y="11"/>
                  </a:cxn>
                  <a:cxn ang="0">
                    <a:pos x="11" y="8"/>
                  </a:cxn>
                  <a:cxn ang="0">
                    <a:pos x="28" y="8"/>
                  </a:cxn>
                  <a:cxn ang="0">
                    <a:pos x="28" y="6"/>
                  </a:cxn>
                  <a:cxn ang="0">
                    <a:pos x="22" y="0"/>
                  </a:cxn>
                </a:cxnLst>
                <a:rect l="0" t="0" r="r" b="b"/>
                <a:pathLst>
                  <a:path w="27" h="27">
                    <a:moveTo>
                      <a:pt x="22" y="0"/>
                    </a:moveTo>
                    <a:lnTo>
                      <a:pt x="6" y="0"/>
                    </a:lnTo>
                    <a:lnTo>
                      <a:pt x="0" y="6"/>
                    </a:lnTo>
                    <a:lnTo>
                      <a:pt x="0" y="22"/>
                    </a:lnTo>
                    <a:lnTo>
                      <a:pt x="6" y="28"/>
                    </a:lnTo>
                    <a:lnTo>
                      <a:pt x="22" y="28"/>
                    </a:lnTo>
                    <a:lnTo>
                      <a:pt x="28" y="22"/>
                    </a:lnTo>
                    <a:lnTo>
                      <a:pt x="28" y="20"/>
                    </a:lnTo>
                    <a:lnTo>
                      <a:pt x="11" y="20"/>
                    </a:lnTo>
                    <a:lnTo>
                      <a:pt x="8" y="17"/>
                    </a:lnTo>
                    <a:lnTo>
                      <a:pt x="8" y="11"/>
                    </a:lnTo>
                    <a:lnTo>
                      <a:pt x="11" y="8"/>
                    </a:lnTo>
                    <a:lnTo>
                      <a:pt x="28" y="8"/>
                    </a:lnTo>
                    <a:lnTo>
                      <a:pt x="28" y="6"/>
                    </a:lnTo>
                    <a:lnTo>
                      <a:pt x="22" y="0"/>
                    </a:ln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sp>
            <p:nvSpPr>
              <p:cNvPr id="1305" name="Freeform 281"/>
              <p:cNvSpPr>
                <a:spLocks/>
              </p:cNvSpPr>
              <p:nvPr/>
            </p:nvSpPr>
            <p:spPr bwMode="auto">
              <a:xfrm>
                <a:off x="10034" y="1133"/>
                <a:ext cx="27" cy="27"/>
              </a:xfrm>
              <a:custGeom>
                <a:avLst/>
                <a:gdLst/>
                <a:ahLst/>
                <a:cxnLst>
                  <a:cxn ang="0">
                    <a:pos x="28" y="8"/>
                  </a:cxn>
                  <a:cxn ang="0">
                    <a:pos x="17" y="8"/>
                  </a:cxn>
                  <a:cxn ang="0">
                    <a:pos x="20" y="11"/>
                  </a:cxn>
                  <a:cxn ang="0">
                    <a:pos x="20" y="17"/>
                  </a:cxn>
                  <a:cxn ang="0">
                    <a:pos x="17" y="20"/>
                  </a:cxn>
                  <a:cxn ang="0">
                    <a:pos x="28" y="20"/>
                  </a:cxn>
                  <a:cxn ang="0">
                    <a:pos x="28" y="8"/>
                  </a:cxn>
                </a:cxnLst>
                <a:rect l="0" t="0" r="r" b="b"/>
                <a:pathLst>
                  <a:path w="27" h="27">
                    <a:moveTo>
                      <a:pt x="28" y="8"/>
                    </a:moveTo>
                    <a:lnTo>
                      <a:pt x="17" y="8"/>
                    </a:lnTo>
                    <a:lnTo>
                      <a:pt x="20" y="11"/>
                    </a:lnTo>
                    <a:lnTo>
                      <a:pt x="20" y="17"/>
                    </a:lnTo>
                    <a:lnTo>
                      <a:pt x="17" y="20"/>
                    </a:lnTo>
                    <a:lnTo>
                      <a:pt x="28" y="20"/>
                    </a:lnTo>
                    <a:lnTo>
                      <a:pt x="28" y="8"/>
                    </a:ln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pic>
            <p:nvPicPr>
              <p:cNvPr id="1306" name="Picture 282"/>
              <p:cNvPicPr>
                <a:picLocks noChangeAspect="1" noChangeArrowheads="1"/>
              </p:cNvPicPr>
              <p:nvPr/>
            </p:nvPicPr>
            <p:blipFill>
              <a:blip r:embed="rId4"/>
              <a:srcRect/>
              <a:stretch>
                <a:fillRect/>
              </a:stretch>
            </p:blipFill>
            <p:spPr bwMode="auto">
              <a:xfrm>
                <a:off x="10147" y="1205"/>
                <a:ext cx="270" cy="210"/>
              </a:xfrm>
              <a:prstGeom prst="rect">
                <a:avLst/>
              </a:prstGeom>
              <a:noFill/>
            </p:spPr>
          </p:pic>
        </p:grpSp>
        <p:grpSp>
          <p:nvGrpSpPr>
            <p:cNvPr id="1307" name="Group 283"/>
            <p:cNvGrpSpPr>
              <a:grpSpLocks/>
            </p:cNvGrpSpPr>
            <p:nvPr/>
          </p:nvGrpSpPr>
          <p:grpSpPr bwMode="auto">
            <a:xfrm>
              <a:off x="8907" y="1233"/>
              <a:ext cx="121" cy="109"/>
              <a:chOff x="8907" y="1233"/>
              <a:chExt cx="121" cy="109"/>
            </a:xfrm>
          </p:grpSpPr>
          <p:sp>
            <p:nvSpPr>
              <p:cNvPr id="1308" name="Freeform 284"/>
              <p:cNvSpPr>
                <a:spLocks/>
              </p:cNvSpPr>
              <p:nvPr/>
            </p:nvSpPr>
            <p:spPr bwMode="auto">
              <a:xfrm>
                <a:off x="8907" y="1233"/>
                <a:ext cx="121" cy="109"/>
              </a:xfrm>
              <a:custGeom>
                <a:avLst/>
                <a:gdLst/>
                <a:ahLst/>
                <a:cxnLst>
                  <a:cxn ang="0">
                    <a:pos x="37" y="0"/>
                  </a:cxn>
                  <a:cxn ang="0">
                    <a:pos x="37" y="19"/>
                  </a:cxn>
                  <a:cxn ang="0">
                    <a:pos x="39" y="40"/>
                  </a:cxn>
                  <a:cxn ang="0">
                    <a:pos x="19" y="43"/>
                  </a:cxn>
                  <a:cxn ang="0">
                    <a:pos x="0" y="46"/>
                  </a:cxn>
                  <a:cxn ang="0">
                    <a:pos x="15" y="57"/>
                  </a:cxn>
                  <a:cxn ang="0">
                    <a:pos x="33" y="67"/>
                  </a:cxn>
                  <a:cxn ang="0">
                    <a:pos x="44" y="89"/>
                  </a:cxn>
                  <a:cxn ang="0">
                    <a:pos x="49" y="107"/>
                  </a:cxn>
                  <a:cxn ang="0">
                    <a:pos x="61" y="110"/>
                  </a:cxn>
                  <a:cxn ang="0">
                    <a:pos x="80" y="92"/>
                  </a:cxn>
                  <a:cxn ang="0">
                    <a:pos x="111" y="92"/>
                  </a:cxn>
                  <a:cxn ang="0">
                    <a:pos x="102" y="77"/>
                  </a:cxn>
                  <a:cxn ang="0">
                    <a:pos x="105" y="61"/>
                  </a:cxn>
                  <a:cxn ang="0">
                    <a:pos x="113" y="52"/>
                  </a:cxn>
                  <a:cxn ang="0">
                    <a:pos x="121" y="43"/>
                  </a:cxn>
                  <a:cxn ang="0">
                    <a:pos x="81" y="42"/>
                  </a:cxn>
                  <a:cxn ang="0">
                    <a:pos x="63" y="28"/>
                  </a:cxn>
                  <a:cxn ang="0">
                    <a:pos x="49" y="14"/>
                  </a:cxn>
                  <a:cxn ang="0">
                    <a:pos x="37" y="0"/>
                  </a:cxn>
                </a:cxnLst>
                <a:rect l="0" t="0" r="r" b="b"/>
                <a:pathLst>
                  <a:path w="121" h="109">
                    <a:moveTo>
                      <a:pt x="37" y="0"/>
                    </a:moveTo>
                    <a:lnTo>
                      <a:pt x="37" y="19"/>
                    </a:lnTo>
                    <a:lnTo>
                      <a:pt x="39" y="40"/>
                    </a:lnTo>
                    <a:lnTo>
                      <a:pt x="19" y="43"/>
                    </a:lnTo>
                    <a:lnTo>
                      <a:pt x="0" y="46"/>
                    </a:lnTo>
                    <a:lnTo>
                      <a:pt x="15" y="57"/>
                    </a:lnTo>
                    <a:lnTo>
                      <a:pt x="33" y="67"/>
                    </a:lnTo>
                    <a:lnTo>
                      <a:pt x="44" y="89"/>
                    </a:lnTo>
                    <a:lnTo>
                      <a:pt x="49" y="107"/>
                    </a:lnTo>
                    <a:lnTo>
                      <a:pt x="61" y="110"/>
                    </a:lnTo>
                    <a:lnTo>
                      <a:pt x="80" y="92"/>
                    </a:lnTo>
                    <a:lnTo>
                      <a:pt x="111" y="92"/>
                    </a:lnTo>
                    <a:lnTo>
                      <a:pt x="102" y="77"/>
                    </a:lnTo>
                    <a:lnTo>
                      <a:pt x="105" y="61"/>
                    </a:lnTo>
                    <a:lnTo>
                      <a:pt x="113" y="52"/>
                    </a:lnTo>
                    <a:lnTo>
                      <a:pt x="121" y="43"/>
                    </a:lnTo>
                    <a:lnTo>
                      <a:pt x="81" y="42"/>
                    </a:lnTo>
                    <a:lnTo>
                      <a:pt x="63" y="28"/>
                    </a:lnTo>
                    <a:lnTo>
                      <a:pt x="49" y="14"/>
                    </a:lnTo>
                    <a:lnTo>
                      <a:pt x="37"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09" name="Group 285"/>
            <p:cNvGrpSpPr>
              <a:grpSpLocks/>
            </p:cNvGrpSpPr>
            <p:nvPr/>
          </p:nvGrpSpPr>
          <p:grpSpPr bwMode="auto">
            <a:xfrm>
              <a:off x="8987" y="1325"/>
              <a:ext cx="36" cy="18"/>
              <a:chOff x="8987" y="1325"/>
              <a:chExt cx="36" cy="18"/>
            </a:xfrm>
          </p:grpSpPr>
          <p:sp>
            <p:nvSpPr>
              <p:cNvPr id="1310" name="Freeform 286"/>
              <p:cNvSpPr>
                <a:spLocks/>
              </p:cNvSpPr>
              <p:nvPr/>
            </p:nvSpPr>
            <p:spPr bwMode="auto">
              <a:xfrm>
                <a:off x="8987" y="1325"/>
                <a:ext cx="36" cy="18"/>
              </a:xfrm>
              <a:custGeom>
                <a:avLst/>
                <a:gdLst/>
                <a:ahLst/>
                <a:cxnLst>
                  <a:cxn ang="0">
                    <a:pos x="31" y="0"/>
                  </a:cxn>
                  <a:cxn ang="0">
                    <a:pos x="0" y="0"/>
                  </a:cxn>
                  <a:cxn ang="0">
                    <a:pos x="36" y="18"/>
                  </a:cxn>
                  <a:cxn ang="0">
                    <a:pos x="33" y="4"/>
                  </a:cxn>
                  <a:cxn ang="0">
                    <a:pos x="31" y="0"/>
                  </a:cxn>
                </a:cxnLst>
                <a:rect l="0" t="0" r="r" b="b"/>
                <a:pathLst>
                  <a:path w="36" h="18">
                    <a:moveTo>
                      <a:pt x="31" y="0"/>
                    </a:moveTo>
                    <a:lnTo>
                      <a:pt x="0" y="0"/>
                    </a:lnTo>
                    <a:lnTo>
                      <a:pt x="36" y="18"/>
                    </a:lnTo>
                    <a:lnTo>
                      <a:pt x="33" y="4"/>
                    </a:lnTo>
                    <a:lnTo>
                      <a:pt x="31"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11" name="Group 287"/>
            <p:cNvGrpSpPr>
              <a:grpSpLocks/>
            </p:cNvGrpSpPr>
            <p:nvPr/>
          </p:nvGrpSpPr>
          <p:grpSpPr bwMode="auto">
            <a:xfrm>
              <a:off x="9081" y="1160"/>
              <a:ext cx="36" cy="18"/>
              <a:chOff x="9081" y="1160"/>
              <a:chExt cx="36" cy="18"/>
            </a:xfrm>
          </p:grpSpPr>
          <p:sp>
            <p:nvSpPr>
              <p:cNvPr id="1312" name="Freeform 288"/>
              <p:cNvSpPr>
                <a:spLocks/>
              </p:cNvSpPr>
              <p:nvPr/>
            </p:nvSpPr>
            <p:spPr bwMode="auto">
              <a:xfrm>
                <a:off x="9081" y="1160"/>
                <a:ext cx="36" cy="18"/>
              </a:xfrm>
              <a:custGeom>
                <a:avLst/>
                <a:gdLst/>
                <a:ahLst/>
                <a:cxnLst>
                  <a:cxn ang="0">
                    <a:pos x="30" y="0"/>
                  </a:cxn>
                  <a:cxn ang="0">
                    <a:pos x="0" y="0"/>
                  </a:cxn>
                  <a:cxn ang="0">
                    <a:pos x="36" y="18"/>
                  </a:cxn>
                  <a:cxn ang="0">
                    <a:pos x="32" y="4"/>
                  </a:cxn>
                  <a:cxn ang="0">
                    <a:pos x="30" y="0"/>
                  </a:cxn>
                </a:cxnLst>
                <a:rect l="0" t="0" r="r" b="b"/>
                <a:pathLst>
                  <a:path w="36" h="18">
                    <a:moveTo>
                      <a:pt x="30" y="0"/>
                    </a:moveTo>
                    <a:lnTo>
                      <a:pt x="0" y="0"/>
                    </a:lnTo>
                    <a:lnTo>
                      <a:pt x="36" y="18"/>
                    </a:lnTo>
                    <a:lnTo>
                      <a:pt x="32" y="4"/>
                    </a:lnTo>
                    <a:lnTo>
                      <a:pt x="30"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13" name="Group 289"/>
            <p:cNvGrpSpPr>
              <a:grpSpLocks/>
            </p:cNvGrpSpPr>
            <p:nvPr/>
          </p:nvGrpSpPr>
          <p:grpSpPr bwMode="auto">
            <a:xfrm>
              <a:off x="9001" y="1071"/>
              <a:ext cx="119" cy="106"/>
              <a:chOff x="9001" y="1071"/>
              <a:chExt cx="119" cy="106"/>
            </a:xfrm>
          </p:grpSpPr>
          <p:sp>
            <p:nvSpPr>
              <p:cNvPr id="1314" name="Freeform 290"/>
              <p:cNvSpPr>
                <a:spLocks/>
              </p:cNvSpPr>
              <p:nvPr/>
            </p:nvSpPr>
            <p:spPr bwMode="auto">
              <a:xfrm>
                <a:off x="9001" y="1071"/>
                <a:ext cx="119" cy="106"/>
              </a:xfrm>
              <a:custGeom>
                <a:avLst/>
                <a:gdLst/>
                <a:ahLst/>
                <a:cxnLst>
                  <a:cxn ang="0">
                    <a:pos x="36" y="0"/>
                  </a:cxn>
                  <a:cxn ang="0">
                    <a:pos x="38" y="20"/>
                  </a:cxn>
                  <a:cxn ang="0">
                    <a:pos x="40" y="40"/>
                  </a:cxn>
                  <a:cxn ang="0">
                    <a:pos x="20" y="43"/>
                  </a:cxn>
                  <a:cxn ang="0">
                    <a:pos x="0" y="45"/>
                  </a:cxn>
                  <a:cxn ang="0">
                    <a:pos x="16" y="55"/>
                  </a:cxn>
                  <a:cxn ang="0">
                    <a:pos x="34" y="65"/>
                  </a:cxn>
                  <a:cxn ang="0">
                    <a:pos x="46" y="86"/>
                  </a:cxn>
                  <a:cxn ang="0">
                    <a:pos x="51" y="104"/>
                  </a:cxn>
                  <a:cxn ang="0">
                    <a:pos x="61" y="106"/>
                  </a:cxn>
                  <a:cxn ang="0">
                    <a:pos x="71" y="97"/>
                  </a:cxn>
                  <a:cxn ang="0">
                    <a:pos x="80" y="89"/>
                  </a:cxn>
                  <a:cxn ang="0">
                    <a:pos x="110" y="89"/>
                  </a:cxn>
                  <a:cxn ang="0">
                    <a:pos x="100" y="74"/>
                  </a:cxn>
                  <a:cxn ang="0">
                    <a:pos x="104" y="60"/>
                  </a:cxn>
                  <a:cxn ang="0">
                    <a:pos x="111" y="51"/>
                  </a:cxn>
                  <a:cxn ang="0">
                    <a:pos x="119" y="43"/>
                  </a:cxn>
                  <a:cxn ang="0">
                    <a:pos x="79" y="41"/>
                  </a:cxn>
                  <a:cxn ang="0">
                    <a:pos x="62" y="27"/>
                  </a:cxn>
                  <a:cxn ang="0">
                    <a:pos x="48" y="14"/>
                  </a:cxn>
                  <a:cxn ang="0">
                    <a:pos x="36" y="0"/>
                  </a:cxn>
                </a:cxnLst>
                <a:rect l="0" t="0" r="r" b="b"/>
                <a:pathLst>
                  <a:path w="119" h="106">
                    <a:moveTo>
                      <a:pt x="36" y="0"/>
                    </a:moveTo>
                    <a:lnTo>
                      <a:pt x="38" y="20"/>
                    </a:lnTo>
                    <a:lnTo>
                      <a:pt x="40" y="40"/>
                    </a:lnTo>
                    <a:lnTo>
                      <a:pt x="20" y="43"/>
                    </a:lnTo>
                    <a:lnTo>
                      <a:pt x="0" y="45"/>
                    </a:lnTo>
                    <a:lnTo>
                      <a:pt x="16" y="55"/>
                    </a:lnTo>
                    <a:lnTo>
                      <a:pt x="34" y="65"/>
                    </a:lnTo>
                    <a:lnTo>
                      <a:pt x="46" y="86"/>
                    </a:lnTo>
                    <a:lnTo>
                      <a:pt x="51" y="104"/>
                    </a:lnTo>
                    <a:lnTo>
                      <a:pt x="61" y="106"/>
                    </a:lnTo>
                    <a:lnTo>
                      <a:pt x="71" y="97"/>
                    </a:lnTo>
                    <a:lnTo>
                      <a:pt x="80" y="89"/>
                    </a:lnTo>
                    <a:lnTo>
                      <a:pt x="110" y="89"/>
                    </a:lnTo>
                    <a:lnTo>
                      <a:pt x="100" y="74"/>
                    </a:lnTo>
                    <a:lnTo>
                      <a:pt x="104" y="60"/>
                    </a:lnTo>
                    <a:lnTo>
                      <a:pt x="111" y="51"/>
                    </a:lnTo>
                    <a:lnTo>
                      <a:pt x="119" y="43"/>
                    </a:lnTo>
                    <a:lnTo>
                      <a:pt x="79" y="41"/>
                    </a:lnTo>
                    <a:lnTo>
                      <a:pt x="62" y="27"/>
                    </a:lnTo>
                    <a:lnTo>
                      <a:pt x="48" y="14"/>
                    </a:lnTo>
                    <a:lnTo>
                      <a:pt x="36"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15" name="Group 291"/>
            <p:cNvGrpSpPr>
              <a:grpSpLocks/>
            </p:cNvGrpSpPr>
            <p:nvPr/>
          </p:nvGrpSpPr>
          <p:grpSpPr bwMode="auto">
            <a:xfrm>
              <a:off x="9747" y="1104"/>
              <a:ext cx="36" cy="18"/>
              <a:chOff x="9747" y="1104"/>
              <a:chExt cx="36" cy="18"/>
            </a:xfrm>
          </p:grpSpPr>
          <p:sp>
            <p:nvSpPr>
              <p:cNvPr id="1316" name="Freeform 292"/>
              <p:cNvSpPr>
                <a:spLocks/>
              </p:cNvSpPr>
              <p:nvPr/>
            </p:nvSpPr>
            <p:spPr bwMode="auto">
              <a:xfrm>
                <a:off x="9747" y="1104"/>
                <a:ext cx="36" cy="18"/>
              </a:xfrm>
              <a:custGeom>
                <a:avLst/>
                <a:gdLst/>
                <a:ahLst/>
                <a:cxnLst>
                  <a:cxn ang="0">
                    <a:pos x="28" y="0"/>
                  </a:cxn>
                  <a:cxn ang="0">
                    <a:pos x="0" y="0"/>
                  </a:cxn>
                  <a:cxn ang="0">
                    <a:pos x="36" y="17"/>
                  </a:cxn>
                  <a:cxn ang="0">
                    <a:pos x="30" y="3"/>
                  </a:cxn>
                  <a:cxn ang="0">
                    <a:pos x="28" y="0"/>
                  </a:cxn>
                </a:cxnLst>
                <a:rect l="0" t="0" r="r" b="b"/>
                <a:pathLst>
                  <a:path w="36" h="18">
                    <a:moveTo>
                      <a:pt x="28" y="0"/>
                    </a:moveTo>
                    <a:lnTo>
                      <a:pt x="0" y="0"/>
                    </a:lnTo>
                    <a:lnTo>
                      <a:pt x="36" y="17"/>
                    </a:lnTo>
                    <a:lnTo>
                      <a:pt x="30" y="3"/>
                    </a:lnTo>
                    <a:lnTo>
                      <a:pt x="28"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17" name="Group 293"/>
            <p:cNvGrpSpPr>
              <a:grpSpLocks/>
            </p:cNvGrpSpPr>
            <p:nvPr/>
          </p:nvGrpSpPr>
          <p:grpSpPr bwMode="auto">
            <a:xfrm>
              <a:off x="9666" y="1031"/>
              <a:ext cx="113" cy="90"/>
              <a:chOff x="9666" y="1031"/>
              <a:chExt cx="113" cy="90"/>
            </a:xfrm>
          </p:grpSpPr>
          <p:sp>
            <p:nvSpPr>
              <p:cNvPr id="1318" name="Freeform 294"/>
              <p:cNvSpPr>
                <a:spLocks/>
              </p:cNvSpPr>
              <p:nvPr/>
            </p:nvSpPr>
            <p:spPr bwMode="auto">
              <a:xfrm>
                <a:off x="9666" y="1031"/>
                <a:ext cx="113" cy="90"/>
              </a:xfrm>
              <a:custGeom>
                <a:avLst/>
                <a:gdLst/>
                <a:ahLst/>
                <a:cxnLst>
                  <a:cxn ang="0">
                    <a:pos x="43" y="0"/>
                  </a:cxn>
                  <a:cxn ang="0">
                    <a:pos x="34" y="1"/>
                  </a:cxn>
                  <a:cxn ang="0">
                    <a:pos x="40" y="27"/>
                  </a:cxn>
                  <a:cxn ang="0">
                    <a:pos x="0" y="31"/>
                  </a:cxn>
                  <a:cxn ang="0">
                    <a:pos x="36" y="50"/>
                  </a:cxn>
                  <a:cxn ang="0">
                    <a:pos x="49" y="71"/>
                  </a:cxn>
                  <a:cxn ang="0">
                    <a:pos x="55" y="88"/>
                  </a:cxn>
                  <a:cxn ang="0">
                    <a:pos x="65" y="89"/>
                  </a:cxn>
                  <a:cxn ang="0">
                    <a:pos x="73" y="81"/>
                  </a:cxn>
                  <a:cxn ang="0">
                    <a:pos x="81" y="73"/>
                  </a:cxn>
                  <a:cxn ang="0">
                    <a:pos x="109" y="73"/>
                  </a:cxn>
                  <a:cxn ang="0">
                    <a:pos x="97" y="57"/>
                  </a:cxn>
                  <a:cxn ang="0">
                    <a:pos x="100" y="45"/>
                  </a:cxn>
                  <a:cxn ang="0">
                    <a:pos x="113" y="29"/>
                  </a:cxn>
                  <a:cxn ang="0">
                    <a:pos x="73" y="27"/>
                  </a:cxn>
                  <a:cxn ang="0">
                    <a:pos x="57" y="13"/>
                  </a:cxn>
                  <a:cxn ang="0">
                    <a:pos x="43" y="0"/>
                  </a:cxn>
                </a:cxnLst>
                <a:rect l="0" t="0" r="r" b="b"/>
                <a:pathLst>
                  <a:path w="113" h="90">
                    <a:moveTo>
                      <a:pt x="43" y="0"/>
                    </a:moveTo>
                    <a:lnTo>
                      <a:pt x="34" y="1"/>
                    </a:lnTo>
                    <a:lnTo>
                      <a:pt x="40" y="27"/>
                    </a:lnTo>
                    <a:lnTo>
                      <a:pt x="0" y="31"/>
                    </a:lnTo>
                    <a:lnTo>
                      <a:pt x="36" y="50"/>
                    </a:lnTo>
                    <a:lnTo>
                      <a:pt x="49" y="71"/>
                    </a:lnTo>
                    <a:lnTo>
                      <a:pt x="55" y="88"/>
                    </a:lnTo>
                    <a:lnTo>
                      <a:pt x="65" y="89"/>
                    </a:lnTo>
                    <a:lnTo>
                      <a:pt x="73" y="81"/>
                    </a:lnTo>
                    <a:lnTo>
                      <a:pt x="81" y="73"/>
                    </a:lnTo>
                    <a:lnTo>
                      <a:pt x="109" y="73"/>
                    </a:lnTo>
                    <a:lnTo>
                      <a:pt x="97" y="57"/>
                    </a:lnTo>
                    <a:lnTo>
                      <a:pt x="100" y="45"/>
                    </a:lnTo>
                    <a:lnTo>
                      <a:pt x="113" y="29"/>
                    </a:lnTo>
                    <a:lnTo>
                      <a:pt x="73" y="27"/>
                    </a:lnTo>
                    <a:lnTo>
                      <a:pt x="57" y="13"/>
                    </a:lnTo>
                    <a:lnTo>
                      <a:pt x="43"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19" name="Group 295"/>
            <p:cNvGrpSpPr>
              <a:grpSpLocks/>
            </p:cNvGrpSpPr>
            <p:nvPr/>
          </p:nvGrpSpPr>
          <p:grpSpPr bwMode="auto">
            <a:xfrm>
              <a:off x="9527" y="1040"/>
              <a:ext cx="36" cy="18"/>
              <a:chOff x="9527" y="1040"/>
              <a:chExt cx="36" cy="18"/>
            </a:xfrm>
          </p:grpSpPr>
          <p:sp>
            <p:nvSpPr>
              <p:cNvPr id="1320" name="Freeform 296"/>
              <p:cNvSpPr>
                <a:spLocks/>
              </p:cNvSpPr>
              <p:nvPr/>
            </p:nvSpPr>
            <p:spPr bwMode="auto">
              <a:xfrm>
                <a:off x="9527" y="1040"/>
                <a:ext cx="36" cy="18"/>
              </a:xfrm>
              <a:custGeom>
                <a:avLst/>
                <a:gdLst/>
                <a:ahLst/>
                <a:cxnLst>
                  <a:cxn ang="0">
                    <a:pos x="28" y="0"/>
                  </a:cxn>
                  <a:cxn ang="0">
                    <a:pos x="0" y="0"/>
                  </a:cxn>
                  <a:cxn ang="0">
                    <a:pos x="36" y="18"/>
                  </a:cxn>
                  <a:cxn ang="0">
                    <a:pos x="30" y="3"/>
                  </a:cxn>
                  <a:cxn ang="0">
                    <a:pos x="28" y="0"/>
                  </a:cxn>
                </a:cxnLst>
                <a:rect l="0" t="0" r="r" b="b"/>
                <a:pathLst>
                  <a:path w="36" h="18">
                    <a:moveTo>
                      <a:pt x="28" y="0"/>
                    </a:moveTo>
                    <a:lnTo>
                      <a:pt x="0" y="0"/>
                    </a:lnTo>
                    <a:lnTo>
                      <a:pt x="36" y="18"/>
                    </a:lnTo>
                    <a:lnTo>
                      <a:pt x="30" y="3"/>
                    </a:lnTo>
                    <a:lnTo>
                      <a:pt x="28"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21" name="Group 297"/>
            <p:cNvGrpSpPr>
              <a:grpSpLocks/>
            </p:cNvGrpSpPr>
            <p:nvPr/>
          </p:nvGrpSpPr>
          <p:grpSpPr bwMode="auto">
            <a:xfrm>
              <a:off x="9447" y="967"/>
              <a:ext cx="114" cy="89"/>
              <a:chOff x="9447" y="967"/>
              <a:chExt cx="114" cy="89"/>
            </a:xfrm>
          </p:grpSpPr>
          <p:sp>
            <p:nvSpPr>
              <p:cNvPr id="1322" name="Freeform 298"/>
              <p:cNvSpPr>
                <a:spLocks/>
              </p:cNvSpPr>
              <p:nvPr/>
            </p:nvSpPr>
            <p:spPr bwMode="auto">
              <a:xfrm>
                <a:off x="9447" y="967"/>
                <a:ext cx="114" cy="89"/>
              </a:xfrm>
              <a:custGeom>
                <a:avLst/>
                <a:gdLst/>
                <a:ahLst/>
                <a:cxnLst>
                  <a:cxn ang="0">
                    <a:pos x="44" y="0"/>
                  </a:cxn>
                  <a:cxn ang="0">
                    <a:pos x="35" y="1"/>
                  </a:cxn>
                  <a:cxn ang="0">
                    <a:pos x="40" y="27"/>
                  </a:cxn>
                  <a:cxn ang="0">
                    <a:pos x="13" y="30"/>
                  </a:cxn>
                  <a:cxn ang="0">
                    <a:pos x="0" y="31"/>
                  </a:cxn>
                  <a:cxn ang="0">
                    <a:pos x="35" y="50"/>
                  </a:cxn>
                  <a:cxn ang="0">
                    <a:pos x="48" y="71"/>
                  </a:cxn>
                  <a:cxn ang="0">
                    <a:pos x="53" y="88"/>
                  </a:cxn>
                  <a:cxn ang="0">
                    <a:pos x="64" y="89"/>
                  </a:cxn>
                  <a:cxn ang="0">
                    <a:pos x="72" y="81"/>
                  </a:cxn>
                  <a:cxn ang="0">
                    <a:pos x="80" y="73"/>
                  </a:cxn>
                  <a:cxn ang="0">
                    <a:pos x="108" y="73"/>
                  </a:cxn>
                  <a:cxn ang="0">
                    <a:pos x="96" y="57"/>
                  </a:cxn>
                  <a:cxn ang="0">
                    <a:pos x="101" y="46"/>
                  </a:cxn>
                  <a:cxn ang="0">
                    <a:pos x="107" y="38"/>
                  </a:cxn>
                  <a:cxn ang="0">
                    <a:pos x="114" y="29"/>
                  </a:cxn>
                  <a:cxn ang="0">
                    <a:pos x="74" y="28"/>
                  </a:cxn>
                  <a:cxn ang="0">
                    <a:pos x="58" y="14"/>
                  </a:cxn>
                  <a:cxn ang="0">
                    <a:pos x="44" y="0"/>
                  </a:cxn>
                </a:cxnLst>
                <a:rect l="0" t="0" r="r" b="b"/>
                <a:pathLst>
                  <a:path w="114" h="89">
                    <a:moveTo>
                      <a:pt x="44" y="0"/>
                    </a:moveTo>
                    <a:lnTo>
                      <a:pt x="35" y="1"/>
                    </a:lnTo>
                    <a:lnTo>
                      <a:pt x="40" y="27"/>
                    </a:lnTo>
                    <a:lnTo>
                      <a:pt x="13" y="30"/>
                    </a:lnTo>
                    <a:lnTo>
                      <a:pt x="0" y="31"/>
                    </a:lnTo>
                    <a:lnTo>
                      <a:pt x="35" y="50"/>
                    </a:lnTo>
                    <a:lnTo>
                      <a:pt x="48" y="71"/>
                    </a:lnTo>
                    <a:lnTo>
                      <a:pt x="53" y="88"/>
                    </a:lnTo>
                    <a:lnTo>
                      <a:pt x="64" y="89"/>
                    </a:lnTo>
                    <a:lnTo>
                      <a:pt x="72" y="81"/>
                    </a:lnTo>
                    <a:lnTo>
                      <a:pt x="80" y="73"/>
                    </a:lnTo>
                    <a:lnTo>
                      <a:pt x="108" y="73"/>
                    </a:lnTo>
                    <a:lnTo>
                      <a:pt x="96" y="57"/>
                    </a:lnTo>
                    <a:lnTo>
                      <a:pt x="101" y="46"/>
                    </a:lnTo>
                    <a:lnTo>
                      <a:pt x="107" y="38"/>
                    </a:lnTo>
                    <a:lnTo>
                      <a:pt x="114" y="29"/>
                    </a:lnTo>
                    <a:lnTo>
                      <a:pt x="74" y="28"/>
                    </a:lnTo>
                    <a:lnTo>
                      <a:pt x="58" y="14"/>
                    </a:lnTo>
                    <a:lnTo>
                      <a:pt x="44"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23" name="Group 299"/>
            <p:cNvGrpSpPr>
              <a:grpSpLocks/>
            </p:cNvGrpSpPr>
            <p:nvPr/>
          </p:nvGrpSpPr>
          <p:grpSpPr bwMode="auto">
            <a:xfrm>
              <a:off x="9268" y="1068"/>
              <a:ext cx="36" cy="18"/>
              <a:chOff x="9268" y="1068"/>
              <a:chExt cx="36" cy="18"/>
            </a:xfrm>
          </p:grpSpPr>
          <p:sp>
            <p:nvSpPr>
              <p:cNvPr id="1324" name="Freeform 300"/>
              <p:cNvSpPr>
                <a:spLocks/>
              </p:cNvSpPr>
              <p:nvPr/>
            </p:nvSpPr>
            <p:spPr bwMode="auto">
              <a:xfrm>
                <a:off x="9268" y="1068"/>
                <a:ext cx="36" cy="18"/>
              </a:xfrm>
              <a:custGeom>
                <a:avLst/>
                <a:gdLst/>
                <a:ahLst/>
                <a:cxnLst>
                  <a:cxn ang="0">
                    <a:pos x="29" y="0"/>
                  </a:cxn>
                  <a:cxn ang="0">
                    <a:pos x="0" y="0"/>
                  </a:cxn>
                  <a:cxn ang="0">
                    <a:pos x="36" y="18"/>
                  </a:cxn>
                  <a:cxn ang="0">
                    <a:pos x="31" y="3"/>
                  </a:cxn>
                  <a:cxn ang="0">
                    <a:pos x="29" y="0"/>
                  </a:cxn>
                </a:cxnLst>
                <a:rect l="0" t="0" r="r" b="b"/>
                <a:pathLst>
                  <a:path w="36" h="18">
                    <a:moveTo>
                      <a:pt x="29" y="0"/>
                    </a:moveTo>
                    <a:lnTo>
                      <a:pt x="0" y="0"/>
                    </a:lnTo>
                    <a:lnTo>
                      <a:pt x="36" y="18"/>
                    </a:lnTo>
                    <a:lnTo>
                      <a:pt x="31" y="3"/>
                    </a:lnTo>
                    <a:lnTo>
                      <a:pt x="29"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25" name="Group 301"/>
            <p:cNvGrpSpPr>
              <a:grpSpLocks/>
            </p:cNvGrpSpPr>
            <p:nvPr/>
          </p:nvGrpSpPr>
          <p:grpSpPr bwMode="auto">
            <a:xfrm>
              <a:off x="9188" y="994"/>
              <a:ext cx="116" cy="90"/>
              <a:chOff x="9188" y="994"/>
              <a:chExt cx="116" cy="90"/>
            </a:xfrm>
          </p:grpSpPr>
          <p:sp>
            <p:nvSpPr>
              <p:cNvPr id="1326" name="Freeform 302"/>
              <p:cNvSpPr>
                <a:spLocks/>
              </p:cNvSpPr>
              <p:nvPr/>
            </p:nvSpPr>
            <p:spPr bwMode="auto">
              <a:xfrm>
                <a:off x="9188" y="994"/>
                <a:ext cx="116" cy="90"/>
              </a:xfrm>
              <a:custGeom>
                <a:avLst/>
                <a:gdLst/>
                <a:ahLst/>
                <a:cxnLst>
                  <a:cxn ang="0">
                    <a:pos x="46" y="0"/>
                  </a:cxn>
                  <a:cxn ang="0">
                    <a:pos x="36" y="1"/>
                  </a:cxn>
                  <a:cxn ang="0">
                    <a:pos x="38" y="14"/>
                  </a:cxn>
                  <a:cxn ang="0">
                    <a:pos x="40" y="27"/>
                  </a:cxn>
                  <a:cxn ang="0">
                    <a:pos x="0" y="31"/>
                  </a:cxn>
                  <a:cxn ang="0">
                    <a:pos x="17" y="41"/>
                  </a:cxn>
                  <a:cxn ang="0">
                    <a:pos x="35" y="51"/>
                  </a:cxn>
                  <a:cxn ang="0">
                    <a:pos x="47" y="72"/>
                  </a:cxn>
                  <a:cxn ang="0">
                    <a:pos x="52" y="89"/>
                  </a:cxn>
                  <a:cxn ang="0">
                    <a:pos x="62" y="90"/>
                  </a:cxn>
                  <a:cxn ang="0">
                    <a:pos x="71" y="82"/>
                  </a:cxn>
                  <a:cxn ang="0">
                    <a:pos x="80" y="74"/>
                  </a:cxn>
                  <a:cxn ang="0">
                    <a:pos x="109" y="74"/>
                  </a:cxn>
                  <a:cxn ang="0">
                    <a:pos x="98" y="58"/>
                  </a:cxn>
                  <a:cxn ang="0">
                    <a:pos x="102" y="46"/>
                  </a:cxn>
                  <a:cxn ang="0">
                    <a:pos x="117" y="29"/>
                  </a:cxn>
                  <a:cxn ang="0">
                    <a:pos x="77" y="28"/>
                  </a:cxn>
                  <a:cxn ang="0">
                    <a:pos x="60" y="14"/>
                  </a:cxn>
                  <a:cxn ang="0">
                    <a:pos x="46" y="0"/>
                  </a:cxn>
                </a:cxnLst>
                <a:rect l="0" t="0" r="r" b="b"/>
                <a:pathLst>
                  <a:path w="116" h="90">
                    <a:moveTo>
                      <a:pt x="46" y="0"/>
                    </a:moveTo>
                    <a:lnTo>
                      <a:pt x="36" y="1"/>
                    </a:lnTo>
                    <a:lnTo>
                      <a:pt x="38" y="14"/>
                    </a:lnTo>
                    <a:lnTo>
                      <a:pt x="40" y="27"/>
                    </a:lnTo>
                    <a:lnTo>
                      <a:pt x="0" y="31"/>
                    </a:lnTo>
                    <a:lnTo>
                      <a:pt x="17" y="41"/>
                    </a:lnTo>
                    <a:lnTo>
                      <a:pt x="35" y="51"/>
                    </a:lnTo>
                    <a:lnTo>
                      <a:pt x="47" y="72"/>
                    </a:lnTo>
                    <a:lnTo>
                      <a:pt x="52" y="89"/>
                    </a:lnTo>
                    <a:lnTo>
                      <a:pt x="62" y="90"/>
                    </a:lnTo>
                    <a:lnTo>
                      <a:pt x="71" y="82"/>
                    </a:lnTo>
                    <a:lnTo>
                      <a:pt x="80" y="74"/>
                    </a:lnTo>
                    <a:lnTo>
                      <a:pt x="109" y="74"/>
                    </a:lnTo>
                    <a:lnTo>
                      <a:pt x="98" y="58"/>
                    </a:lnTo>
                    <a:lnTo>
                      <a:pt x="102" y="46"/>
                    </a:lnTo>
                    <a:lnTo>
                      <a:pt x="117" y="29"/>
                    </a:lnTo>
                    <a:lnTo>
                      <a:pt x="77" y="28"/>
                    </a:lnTo>
                    <a:lnTo>
                      <a:pt x="60" y="14"/>
                    </a:lnTo>
                    <a:lnTo>
                      <a:pt x="46"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27" name="Group 303"/>
            <p:cNvGrpSpPr>
              <a:grpSpLocks/>
            </p:cNvGrpSpPr>
            <p:nvPr/>
          </p:nvGrpSpPr>
          <p:grpSpPr bwMode="auto">
            <a:xfrm>
              <a:off x="9023" y="1548"/>
              <a:ext cx="36" cy="18"/>
              <a:chOff x="9023" y="1548"/>
              <a:chExt cx="36" cy="18"/>
            </a:xfrm>
          </p:grpSpPr>
          <p:sp>
            <p:nvSpPr>
              <p:cNvPr id="1328" name="Freeform 304"/>
              <p:cNvSpPr>
                <a:spLocks/>
              </p:cNvSpPr>
              <p:nvPr/>
            </p:nvSpPr>
            <p:spPr bwMode="auto">
              <a:xfrm>
                <a:off x="9023" y="1548"/>
                <a:ext cx="36" cy="18"/>
              </a:xfrm>
              <a:custGeom>
                <a:avLst/>
                <a:gdLst/>
                <a:ahLst/>
                <a:cxnLst>
                  <a:cxn ang="0">
                    <a:pos x="32" y="0"/>
                  </a:cxn>
                  <a:cxn ang="0">
                    <a:pos x="0" y="0"/>
                  </a:cxn>
                  <a:cxn ang="0">
                    <a:pos x="18" y="8"/>
                  </a:cxn>
                  <a:cxn ang="0">
                    <a:pos x="36" y="17"/>
                  </a:cxn>
                  <a:cxn ang="0">
                    <a:pos x="35" y="4"/>
                  </a:cxn>
                  <a:cxn ang="0">
                    <a:pos x="32" y="0"/>
                  </a:cxn>
                </a:cxnLst>
                <a:rect l="0" t="0" r="r" b="b"/>
                <a:pathLst>
                  <a:path w="36" h="18">
                    <a:moveTo>
                      <a:pt x="32" y="0"/>
                    </a:moveTo>
                    <a:lnTo>
                      <a:pt x="0" y="0"/>
                    </a:lnTo>
                    <a:lnTo>
                      <a:pt x="18" y="8"/>
                    </a:lnTo>
                    <a:lnTo>
                      <a:pt x="36" y="17"/>
                    </a:lnTo>
                    <a:lnTo>
                      <a:pt x="35" y="4"/>
                    </a:lnTo>
                    <a:lnTo>
                      <a:pt x="32"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29" name="Group 305"/>
            <p:cNvGrpSpPr>
              <a:grpSpLocks/>
            </p:cNvGrpSpPr>
            <p:nvPr/>
          </p:nvGrpSpPr>
          <p:grpSpPr bwMode="auto">
            <a:xfrm>
              <a:off x="8942" y="1453"/>
              <a:ext cx="123" cy="108"/>
              <a:chOff x="8942" y="1453"/>
              <a:chExt cx="123" cy="108"/>
            </a:xfrm>
          </p:grpSpPr>
          <p:sp>
            <p:nvSpPr>
              <p:cNvPr id="1330" name="Freeform 306"/>
              <p:cNvSpPr>
                <a:spLocks/>
              </p:cNvSpPr>
              <p:nvPr/>
            </p:nvSpPr>
            <p:spPr bwMode="auto">
              <a:xfrm>
                <a:off x="8942" y="1453"/>
                <a:ext cx="123" cy="108"/>
              </a:xfrm>
              <a:custGeom>
                <a:avLst/>
                <a:gdLst/>
                <a:ahLst/>
                <a:cxnLst>
                  <a:cxn ang="0">
                    <a:pos x="39" y="0"/>
                  </a:cxn>
                  <a:cxn ang="0">
                    <a:pos x="38" y="18"/>
                  </a:cxn>
                  <a:cxn ang="0">
                    <a:pos x="39" y="39"/>
                  </a:cxn>
                  <a:cxn ang="0">
                    <a:pos x="20" y="44"/>
                  </a:cxn>
                  <a:cxn ang="0">
                    <a:pos x="0" y="46"/>
                  </a:cxn>
                  <a:cxn ang="0">
                    <a:pos x="15" y="58"/>
                  </a:cxn>
                  <a:cxn ang="0">
                    <a:pos x="32" y="68"/>
                  </a:cxn>
                  <a:cxn ang="0">
                    <a:pos x="44" y="90"/>
                  </a:cxn>
                  <a:cxn ang="0">
                    <a:pos x="50" y="108"/>
                  </a:cxn>
                  <a:cxn ang="0">
                    <a:pos x="66" y="107"/>
                  </a:cxn>
                  <a:cxn ang="0">
                    <a:pos x="81" y="95"/>
                  </a:cxn>
                  <a:cxn ang="0">
                    <a:pos x="113" y="95"/>
                  </a:cxn>
                  <a:cxn ang="0">
                    <a:pos x="105" y="81"/>
                  </a:cxn>
                  <a:cxn ang="0">
                    <a:pos x="111" y="59"/>
                  </a:cxn>
                  <a:cxn ang="0">
                    <a:pos x="122" y="44"/>
                  </a:cxn>
                  <a:cxn ang="0">
                    <a:pos x="123" y="42"/>
                  </a:cxn>
                  <a:cxn ang="0">
                    <a:pos x="83" y="41"/>
                  </a:cxn>
                  <a:cxn ang="0">
                    <a:pos x="65" y="27"/>
                  </a:cxn>
                  <a:cxn ang="0">
                    <a:pos x="51" y="14"/>
                  </a:cxn>
                  <a:cxn ang="0">
                    <a:pos x="39" y="0"/>
                  </a:cxn>
                </a:cxnLst>
                <a:rect l="0" t="0" r="r" b="b"/>
                <a:pathLst>
                  <a:path w="123" h="108">
                    <a:moveTo>
                      <a:pt x="39" y="0"/>
                    </a:moveTo>
                    <a:lnTo>
                      <a:pt x="38" y="18"/>
                    </a:lnTo>
                    <a:lnTo>
                      <a:pt x="39" y="39"/>
                    </a:lnTo>
                    <a:lnTo>
                      <a:pt x="20" y="44"/>
                    </a:lnTo>
                    <a:lnTo>
                      <a:pt x="0" y="46"/>
                    </a:lnTo>
                    <a:lnTo>
                      <a:pt x="15" y="58"/>
                    </a:lnTo>
                    <a:lnTo>
                      <a:pt x="32" y="68"/>
                    </a:lnTo>
                    <a:lnTo>
                      <a:pt x="44" y="90"/>
                    </a:lnTo>
                    <a:lnTo>
                      <a:pt x="50" y="108"/>
                    </a:lnTo>
                    <a:lnTo>
                      <a:pt x="66" y="107"/>
                    </a:lnTo>
                    <a:lnTo>
                      <a:pt x="81" y="95"/>
                    </a:lnTo>
                    <a:lnTo>
                      <a:pt x="113" y="95"/>
                    </a:lnTo>
                    <a:lnTo>
                      <a:pt x="105" y="81"/>
                    </a:lnTo>
                    <a:lnTo>
                      <a:pt x="111" y="59"/>
                    </a:lnTo>
                    <a:lnTo>
                      <a:pt x="122" y="44"/>
                    </a:lnTo>
                    <a:lnTo>
                      <a:pt x="123" y="42"/>
                    </a:lnTo>
                    <a:lnTo>
                      <a:pt x="83" y="41"/>
                    </a:lnTo>
                    <a:lnTo>
                      <a:pt x="65" y="27"/>
                    </a:lnTo>
                    <a:lnTo>
                      <a:pt x="51" y="14"/>
                    </a:lnTo>
                    <a:lnTo>
                      <a:pt x="39"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31" name="Group 307"/>
            <p:cNvGrpSpPr>
              <a:grpSpLocks/>
            </p:cNvGrpSpPr>
            <p:nvPr/>
          </p:nvGrpSpPr>
          <p:grpSpPr bwMode="auto">
            <a:xfrm>
              <a:off x="9097" y="1661"/>
              <a:ext cx="124" cy="126"/>
              <a:chOff x="9097" y="1661"/>
              <a:chExt cx="124" cy="126"/>
            </a:xfrm>
          </p:grpSpPr>
          <p:sp>
            <p:nvSpPr>
              <p:cNvPr id="1332" name="Freeform 308"/>
              <p:cNvSpPr>
                <a:spLocks/>
              </p:cNvSpPr>
              <p:nvPr/>
            </p:nvSpPr>
            <p:spPr bwMode="auto">
              <a:xfrm>
                <a:off x="9097" y="1661"/>
                <a:ext cx="124" cy="126"/>
              </a:xfrm>
              <a:custGeom>
                <a:avLst/>
                <a:gdLst/>
                <a:ahLst/>
                <a:cxnLst>
                  <a:cxn ang="0">
                    <a:pos x="39" y="0"/>
                  </a:cxn>
                  <a:cxn ang="0">
                    <a:pos x="37" y="17"/>
                  </a:cxn>
                  <a:cxn ang="0">
                    <a:pos x="39" y="39"/>
                  </a:cxn>
                  <a:cxn ang="0">
                    <a:pos x="20" y="44"/>
                  </a:cxn>
                  <a:cxn ang="0">
                    <a:pos x="0" y="47"/>
                  </a:cxn>
                  <a:cxn ang="0">
                    <a:pos x="14" y="59"/>
                  </a:cxn>
                  <a:cxn ang="0">
                    <a:pos x="32" y="69"/>
                  </a:cxn>
                  <a:cxn ang="0">
                    <a:pos x="44" y="91"/>
                  </a:cxn>
                  <a:cxn ang="0">
                    <a:pos x="50" y="110"/>
                  </a:cxn>
                  <a:cxn ang="0">
                    <a:pos x="53" y="126"/>
                  </a:cxn>
                  <a:cxn ang="0">
                    <a:pos x="68" y="113"/>
                  </a:cxn>
                  <a:cxn ang="0">
                    <a:pos x="82" y="98"/>
                  </a:cxn>
                  <a:cxn ang="0">
                    <a:pos x="118" y="98"/>
                  </a:cxn>
                  <a:cxn ang="0">
                    <a:pos x="101" y="75"/>
                  </a:cxn>
                  <a:cxn ang="0">
                    <a:pos x="112" y="58"/>
                  </a:cxn>
                  <a:cxn ang="0">
                    <a:pos x="124" y="41"/>
                  </a:cxn>
                  <a:cxn ang="0">
                    <a:pos x="84" y="41"/>
                  </a:cxn>
                  <a:cxn ang="0">
                    <a:pos x="66" y="27"/>
                  </a:cxn>
                  <a:cxn ang="0">
                    <a:pos x="51" y="14"/>
                  </a:cxn>
                  <a:cxn ang="0">
                    <a:pos x="39" y="0"/>
                  </a:cxn>
                </a:cxnLst>
                <a:rect l="0" t="0" r="r" b="b"/>
                <a:pathLst>
                  <a:path w="124" h="126">
                    <a:moveTo>
                      <a:pt x="39" y="0"/>
                    </a:moveTo>
                    <a:lnTo>
                      <a:pt x="37" y="17"/>
                    </a:lnTo>
                    <a:lnTo>
                      <a:pt x="39" y="39"/>
                    </a:lnTo>
                    <a:lnTo>
                      <a:pt x="20" y="44"/>
                    </a:lnTo>
                    <a:lnTo>
                      <a:pt x="0" y="47"/>
                    </a:lnTo>
                    <a:lnTo>
                      <a:pt x="14" y="59"/>
                    </a:lnTo>
                    <a:lnTo>
                      <a:pt x="32" y="69"/>
                    </a:lnTo>
                    <a:lnTo>
                      <a:pt x="44" y="91"/>
                    </a:lnTo>
                    <a:lnTo>
                      <a:pt x="50" y="110"/>
                    </a:lnTo>
                    <a:lnTo>
                      <a:pt x="53" y="126"/>
                    </a:lnTo>
                    <a:lnTo>
                      <a:pt x="68" y="113"/>
                    </a:lnTo>
                    <a:lnTo>
                      <a:pt x="82" y="98"/>
                    </a:lnTo>
                    <a:lnTo>
                      <a:pt x="118" y="98"/>
                    </a:lnTo>
                    <a:lnTo>
                      <a:pt x="101" y="75"/>
                    </a:lnTo>
                    <a:lnTo>
                      <a:pt x="112" y="58"/>
                    </a:lnTo>
                    <a:lnTo>
                      <a:pt x="124" y="41"/>
                    </a:lnTo>
                    <a:lnTo>
                      <a:pt x="84" y="41"/>
                    </a:lnTo>
                    <a:lnTo>
                      <a:pt x="66" y="27"/>
                    </a:lnTo>
                    <a:lnTo>
                      <a:pt x="51" y="14"/>
                    </a:lnTo>
                    <a:lnTo>
                      <a:pt x="39"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33" name="Group 309"/>
            <p:cNvGrpSpPr>
              <a:grpSpLocks/>
            </p:cNvGrpSpPr>
            <p:nvPr/>
          </p:nvGrpSpPr>
          <p:grpSpPr bwMode="auto">
            <a:xfrm>
              <a:off x="9179" y="1759"/>
              <a:ext cx="54" cy="26"/>
              <a:chOff x="9179" y="1759"/>
              <a:chExt cx="54" cy="26"/>
            </a:xfrm>
          </p:grpSpPr>
          <p:sp>
            <p:nvSpPr>
              <p:cNvPr id="1334" name="Freeform 310"/>
              <p:cNvSpPr>
                <a:spLocks/>
              </p:cNvSpPr>
              <p:nvPr/>
            </p:nvSpPr>
            <p:spPr bwMode="auto">
              <a:xfrm>
                <a:off x="9179" y="1759"/>
                <a:ext cx="54" cy="26"/>
              </a:xfrm>
              <a:custGeom>
                <a:avLst/>
                <a:gdLst/>
                <a:ahLst/>
                <a:cxnLst>
                  <a:cxn ang="0">
                    <a:pos x="36" y="0"/>
                  </a:cxn>
                  <a:cxn ang="0">
                    <a:pos x="0" y="0"/>
                  </a:cxn>
                  <a:cxn ang="0">
                    <a:pos x="18" y="8"/>
                  </a:cxn>
                  <a:cxn ang="0">
                    <a:pos x="36" y="17"/>
                  </a:cxn>
                  <a:cxn ang="0">
                    <a:pos x="54" y="26"/>
                  </a:cxn>
                  <a:cxn ang="0">
                    <a:pos x="36" y="0"/>
                  </a:cxn>
                </a:cxnLst>
                <a:rect l="0" t="0" r="r" b="b"/>
                <a:pathLst>
                  <a:path w="54" h="26">
                    <a:moveTo>
                      <a:pt x="36" y="0"/>
                    </a:moveTo>
                    <a:lnTo>
                      <a:pt x="0" y="0"/>
                    </a:lnTo>
                    <a:lnTo>
                      <a:pt x="18" y="8"/>
                    </a:lnTo>
                    <a:lnTo>
                      <a:pt x="36" y="17"/>
                    </a:lnTo>
                    <a:lnTo>
                      <a:pt x="54" y="26"/>
                    </a:lnTo>
                    <a:lnTo>
                      <a:pt x="36"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pic>
            <p:nvPicPr>
              <p:cNvPr id="1335" name="Picture 311"/>
              <p:cNvPicPr>
                <a:picLocks noChangeAspect="1" noChangeArrowheads="1"/>
              </p:cNvPicPr>
              <p:nvPr/>
            </p:nvPicPr>
            <p:blipFill>
              <a:blip r:embed="rId5"/>
              <a:srcRect/>
              <a:stretch>
                <a:fillRect/>
              </a:stretch>
            </p:blipFill>
            <p:spPr bwMode="auto">
              <a:xfrm>
                <a:off x="9070" y="1048"/>
                <a:ext cx="909" cy="681"/>
              </a:xfrm>
              <a:prstGeom prst="rect">
                <a:avLst/>
              </a:prstGeom>
              <a:noFill/>
            </p:spPr>
          </p:pic>
        </p:grpSp>
        <p:grpSp>
          <p:nvGrpSpPr>
            <p:cNvPr id="1336" name="Group 312"/>
            <p:cNvGrpSpPr>
              <a:grpSpLocks/>
            </p:cNvGrpSpPr>
            <p:nvPr/>
          </p:nvGrpSpPr>
          <p:grpSpPr bwMode="auto">
            <a:xfrm>
              <a:off x="9343" y="1822"/>
              <a:ext cx="124" cy="127"/>
              <a:chOff x="9343" y="1822"/>
              <a:chExt cx="124" cy="127"/>
            </a:xfrm>
          </p:grpSpPr>
          <p:sp>
            <p:nvSpPr>
              <p:cNvPr id="1337" name="Freeform 313"/>
              <p:cNvSpPr>
                <a:spLocks/>
              </p:cNvSpPr>
              <p:nvPr/>
            </p:nvSpPr>
            <p:spPr bwMode="auto">
              <a:xfrm>
                <a:off x="9343" y="1822"/>
                <a:ext cx="124" cy="127"/>
              </a:xfrm>
              <a:custGeom>
                <a:avLst/>
                <a:gdLst/>
                <a:ahLst/>
                <a:cxnLst>
                  <a:cxn ang="0">
                    <a:pos x="38" y="0"/>
                  </a:cxn>
                  <a:cxn ang="0">
                    <a:pos x="36" y="17"/>
                  </a:cxn>
                  <a:cxn ang="0">
                    <a:pos x="39" y="39"/>
                  </a:cxn>
                  <a:cxn ang="0">
                    <a:pos x="19" y="44"/>
                  </a:cxn>
                  <a:cxn ang="0">
                    <a:pos x="0" y="48"/>
                  </a:cxn>
                  <a:cxn ang="0">
                    <a:pos x="14" y="59"/>
                  </a:cxn>
                  <a:cxn ang="0">
                    <a:pos x="31" y="70"/>
                  </a:cxn>
                  <a:cxn ang="0">
                    <a:pos x="45" y="92"/>
                  </a:cxn>
                  <a:cxn ang="0">
                    <a:pos x="52" y="110"/>
                  </a:cxn>
                  <a:cxn ang="0">
                    <a:pos x="55" y="126"/>
                  </a:cxn>
                  <a:cxn ang="0">
                    <a:pos x="70" y="114"/>
                  </a:cxn>
                  <a:cxn ang="0">
                    <a:pos x="84" y="99"/>
                  </a:cxn>
                  <a:cxn ang="0">
                    <a:pos x="119" y="99"/>
                  </a:cxn>
                  <a:cxn ang="0">
                    <a:pos x="103" y="77"/>
                  </a:cxn>
                  <a:cxn ang="0">
                    <a:pos x="112" y="58"/>
                  </a:cxn>
                  <a:cxn ang="0">
                    <a:pos x="123" y="42"/>
                  </a:cxn>
                  <a:cxn ang="0">
                    <a:pos x="124" y="41"/>
                  </a:cxn>
                  <a:cxn ang="0">
                    <a:pos x="84" y="41"/>
                  </a:cxn>
                  <a:cxn ang="0">
                    <a:pos x="65" y="27"/>
                  </a:cxn>
                  <a:cxn ang="0">
                    <a:pos x="51" y="14"/>
                  </a:cxn>
                  <a:cxn ang="0">
                    <a:pos x="38" y="0"/>
                  </a:cxn>
                </a:cxnLst>
                <a:rect l="0" t="0" r="r" b="b"/>
                <a:pathLst>
                  <a:path w="124" h="127">
                    <a:moveTo>
                      <a:pt x="38" y="0"/>
                    </a:moveTo>
                    <a:lnTo>
                      <a:pt x="36" y="17"/>
                    </a:lnTo>
                    <a:lnTo>
                      <a:pt x="39" y="39"/>
                    </a:lnTo>
                    <a:lnTo>
                      <a:pt x="19" y="44"/>
                    </a:lnTo>
                    <a:lnTo>
                      <a:pt x="0" y="48"/>
                    </a:lnTo>
                    <a:lnTo>
                      <a:pt x="14" y="59"/>
                    </a:lnTo>
                    <a:lnTo>
                      <a:pt x="31" y="70"/>
                    </a:lnTo>
                    <a:lnTo>
                      <a:pt x="45" y="92"/>
                    </a:lnTo>
                    <a:lnTo>
                      <a:pt x="52" y="110"/>
                    </a:lnTo>
                    <a:lnTo>
                      <a:pt x="55" y="126"/>
                    </a:lnTo>
                    <a:lnTo>
                      <a:pt x="70" y="114"/>
                    </a:lnTo>
                    <a:lnTo>
                      <a:pt x="84" y="99"/>
                    </a:lnTo>
                    <a:lnTo>
                      <a:pt x="119" y="99"/>
                    </a:lnTo>
                    <a:lnTo>
                      <a:pt x="103" y="77"/>
                    </a:lnTo>
                    <a:lnTo>
                      <a:pt x="112" y="58"/>
                    </a:lnTo>
                    <a:lnTo>
                      <a:pt x="123" y="42"/>
                    </a:lnTo>
                    <a:lnTo>
                      <a:pt x="124" y="41"/>
                    </a:lnTo>
                    <a:lnTo>
                      <a:pt x="84" y="41"/>
                    </a:lnTo>
                    <a:lnTo>
                      <a:pt x="65" y="27"/>
                    </a:lnTo>
                    <a:lnTo>
                      <a:pt x="51" y="14"/>
                    </a:lnTo>
                    <a:lnTo>
                      <a:pt x="38"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38" name="Group 314"/>
            <p:cNvGrpSpPr>
              <a:grpSpLocks/>
            </p:cNvGrpSpPr>
            <p:nvPr/>
          </p:nvGrpSpPr>
          <p:grpSpPr bwMode="auto">
            <a:xfrm>
              <a:off x="9427" y="1612"/>
              <a:ext cx="54" cy="27"/>
              <a:chOff x="9427" y="1921"/>
              <a:chExt cx="54" cy="27"/>
            </a:xfrm>
          </p:grpSpPr>
          <p:sp>
            <p:nvSpPr>
              <p:cNvPr id="1339" name="Freeform 315"/>
              <p:cNvSpPr>
                <a:spLocks/>
              </p:cNvSpPr>
              <p:nvPr/>
            </p:nvSpPr>
            <p:spPr bwMode="auto">
              <a:xfrm>
                <a:off x="9427" y="1921"/>
                <a:ext cx="54" cy="27"/>
              </a:xfrm>
              <a:custGeom>
                <a:avLst/>
                <a:gdLst/>
                <a:ahLst/>
                <a:cxnLst>
                  <a:cxn ang="0">
                    <a:pos x="35" y="0"/>
                  </a:cxn>
                  <a:cxn ang="0">
                    <a:pos x="0" y="0"/>
                  </a:cxn>
                  <a:cxn ang="0">
                    <a:pos x="18" y="9"/>
                  </a:cxn>
                  <a:cxn ang="0">
                    <a:pos x="36" y="17"/>
                  </a:cxn>
                  <a:cxn ang="0">
                    <a:pos x="54" y="27"/>
                  </a:cxn>
                  <a:cxn ang="0">
                    <a:pos x="42" y="11"/>
                  </a:cxn>
                  <a:cxn ang="0">
                    <a:pos x="35" y="0"/>
                  </a:cxn>
                </a:cxnLst>
                <a:rect l="0" t="0" r="r" b="b"/>
                <a:pathLst>
                  <a:path w="54" h="27">
                    <a:moveTo>
                      <a:pt x="35" y="0"/>
                    </a:moveTo>
                    <a:lnTo>
                      <a:pt x="0" y="0"/>
                    </a:lnTo>
                    <a:lnTo>
                      <a:pt x="18" y="9"/>
                    </a:lnTo>
                    <a:lnTo>
                      <a:pt x="36" y="17"/>
                    </a:lnTo>
                    <a:lnTo>
                      <a:pt x="54" y="27"/>
                    </a:lnTo>
                    <a:lnTo>
                      <a:pt x="42" y="11"/>
                    </a:lnTo>
                    <a:lnTo>
                      <a:pt x="35"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40" name="Group 316"/>
            <p:cNvGrpSpPr>
              <a:grpSpLocks/>
            </p:cNvGrpSpPr>
            <p:nvPr/>
          </p:nvGrpSpPr>
          <p:grpSpPr bwMode="auto">
            <a:xfrm>
              <a:off x="9622" y="1570"/>
              <a:ext cx="123" cy="126"/>
              <a:chOff x="9622" y="1879"/>
              <a:chExt cx="123" cy="126"/>
            </a:xfrm>
          </p:grpSpPr>
          <p:sp>
            <p:nvSpPr>
              <p:cNvPr id="1341" name="Freeform 317"/>
              <p:cNvSpPr>
                <a:spLocks/>
              </p:cNvSpPr>
              <p:nvPr/>
            </p:nvSpPr>
            <p:spPr bwMode="auto">
              <a:xfrm>
                <a:off x="9622" y="1879"/>
                <a:ext cx="123" cy="126"/>
              </a:xfrm>
              <a:custGeom>
                <a:avLst/>
                <a:gdLst/>
                <a:ahLst/>
                <a:cxnLst>
                  <a:cxn ang="0">
                    <a:pos x="37" y="0"/>
                  </a:cxn>
                  <a:cxn ang="0">
                    <a:pos x="35" y="17"/>
                  </a:cxn>
                  <a:cxn ang="0">
                    <a:pos x="38" y="39"/>
                  </a:cxn>
                  <a:cxn ang="0">
                    <a:pos x="19" y="45"/>
                  </a:cxn>
                  <a:cxn ang="0">
                    <a:pos x="0" y="49"/>
                  </a:cxn>
                  <a:cxn ang="0">
                    <a:pos x="15" y="60"/>
                  </a:cxn>
                  <a:cxn ang="0">
                    <a:pos x="32" y="70"/>
                  </a:cxn>
                  <a:cxn ang="0">
                    <a:pos x="46" y="92"/>
                  </a:cxn>
                  <a:cxn ang="0">
                    <a:pos x="54" y="110"/>
                  </a:cxn>
                  <a:cxn ang="0">
                    <a:pos x="58" y="126"/>
                  </a:cxn>
                  <a:cxn ang="0">
                    <a:pos x="68" y="120"/>
                  </a:cxn>
                  <a:cxn ang="0">
                    <a:pos x="86" y="99"/>
                  </a:cxn>
                  <a:cxn ang="0">
                    <a:pos x="119" y="99"/>
                  </a:cxn>
                  <a:cxn ang="0">
                    <a:pos x="103" y="78"/>
                  </a:cxn>
                  <a:cxn ang="0">
                    <a:pos x="111" y="59"/>
                  </a:cxn>
                  <a:cxn ang="0">
                    <a:pos x="122" y="42"/>
                  </a:cxn>
                  <a:cxn ang="0">
                    <a:pos x="122" y="41"/>
                  </a:cxn>
                  <a:cxn ang="0">
                    <a:pos x="82" y="41"/>
                  </a:cxn>
                  <a:cxn ang="0">
                    <a:pos x="64" y="27"/>
                  </a:cxn>
                  <a:cxn ang="0">
                    <a:pos x="49" y="14"/>
                  </a:cxn>
                  <a:cxn ang="0">
                    <a:pos x="37" y="0"/>
                  </a:cxn>
                </a:cxnLst>
                <a:rect l="0" t="0" r="r" b="b"/>
                <a:pathLst>
                  <a:path w="123" h="126">
                    <a:moveTo>
                      <a:pt x="37" y="0"/>
                    </a:moveTo>
                    <a:lnTo>
                      <a:pt x="35" y="17"/>
                    </a:lnTo>
                    <a:lnTo>
                      <a:pt x="38" y="39"/>
                    </a:lnTo>
                    <a:lnTo>
                      <a:pt x="19" y="45"/>
                    </a:lnTo>
                    <a:lnTo>
                      <a:pt x="0" y="49"/>
                    </a:lnTo>
                    <a:lnTo>
                      <a:pt x="15" y="60"/>
                    </a:lnTo>
                    <a:lnTo>
                      <a:pt x="32" y="70"/>
                    </a:lnTo>
                    <a:lnTo>
                      <a:pt x="46" y="92"/>
                    </a:lnTo>
                    <a:lnTo>
                      <a:pt x="54" y="110"/>
                    </a:lnTo>
                    <a:lnTo>
                      <a:pt x="58" y="126"/>
                    </a:lnTo>
                    <a:lnTo>
                      <a:pt x="68" y="120"/>
                    </a:lnTo>
                    <a:lnTo>
                      <a:pt x="86" y="99"/>
                    </a:lnTo>
                    <a:lnTo>
                      <a:pt x="119" y="99"/>
                    </a:lnTo>
                    <a:lnTo>
                      <a:pt x="103" y="78"/>
                    </a:lnTo>
                    <a:lnTo>
                      <a:pt x="111" y="59"/>
                    </a:lnTo>
                    <a:lnTo>
                      <a:pt x="122" y="42"/>
                    </a:lnTo>
                    <a:lnTo>
                      <a:pt x="122" y="41"/>
                    </a:lnTo>
                    <a:lnTo>
                      <a:pt x="82" y="41"/>
                    </a:lnTo>
                    <a:lnTo>
                      <a:pt x="64" y="27"/>
                    </a:lnTo>
                    <a:lnTo>
                      <a:pt x="49" y="14"/>
                    </a:lnTo>
                    <a:lnTo>
                      <a:pt x="37"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42" name="Group 318"/>
            <p:cNvGrpSpPr>
              <a:grpSpLocks/>
            </p:cNvGrpSpPr>
            <p:nvPr/>
          </p:nvGrpSpPr>
          <p:grpSpPr bwMode="auto">
            <a:xfrm>
              <a:off x="9708" y="1669"/>
              <a:ext cx="53" cy="27"/>
              <a:chOff x="9708" y="1978"/>
              <a:chExt cx="53" cy="27"/>
            </a:xfrm>
          </p:grpSpPr>
          <p:sp>
            <p:nvSpPr>
              <p:cNvPr id="1343" name="Freeform 319"/>
              <p:cNvSpPr>
                <a:spLocks/>
              </p:cNvSpPr>
              <p:nvPr/>
            </p:nvSpPr>
            <p:spPr bwMode="auto">
              <a:xfrm>
                <a:off x="9708" y="1978"/>
                <a:ext cx="53" cy="27"/>
              </a:xfrm>
              <a:custGeom>
                <a:avLst/>
                <a:gdLst/>
                <a:ahLst/>
                <a:cxnLst>
                  <a:cxn ang="0">
                    <a:pos x="33" y="0"/>
                  </a:cxn>
                  <a:cxn ang="0">
                    <a:pos x="0" y="0"/>
                  </a:cxn>
                  <a:cxn ang="0">
                    <a:pos x="22" y="11"/>
                  </a:cxn>
                  <a:cxn ang="0">
                    <a:pos x="53" y="27"/>
                  </a:cxn>
                  <a:cxn ang="0">
                    <a:pos x="41" y="11"/>
                  </a:cxn>
                  <a:cxn ang="0">
                    <a:pos x="33" y="0"/>
                  </a:cxn>
                </a:cxnLst>
                <a:rect l="0" t="0" r="r" b="b"/>
                <a:pathLst>
                  <a:path w="53" h="27">
                    <a:moveTo>
                      <a:pt x="33" y="0"/>
                    </a:moveTo>
                    <a:lnTo>
                      <a:pt x="0" y="0"/>
                    </a:lnTo>
                    <a:lnTo>
                      <a:pt x="22" y="11"/>
                    </a:lnTo>
                    <a:lnTo>
                      <a:pt x="53" y="27"/>
                    </a:lnTo>
                    <a:lnTo>
                      <a:pt x="41" y="11"/>
                    </a:lnTo>
                    <a:lnTo>
                      <a:pt x="33"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nvGrpSpPr>
            <p:cNvPr id="1344" name="Group 320"/>
            <p:cNvGrpSpPr>
              <a:grpSpLocks/>
            </p:cNvGrpSpPr>
            <p:nvPr/>
          </p:nvGrpSpPr>
          <p:grpSpPr bwMode="auto">
            <a:xfrm>
              <a:off x="9857" y="1830"/>
              <a:ext cx="120" cy="124"/>
              <a:chOff x="9857" y="1830"/>
              <a:chExt cx="120" cy="124"/>
            </a:xfrm>
          </p:grpSpPr>
          <p:sp>
            <p:nvSpPr>
              <p:cNvPr id="1345" name="Freeform 321"/>
              <p:cNvSpPr>
                <a:spLocks/>
              </p:cNvSpPr>
              <p:nvPr/>
            </p:nvSpPr>
            <p:spPr bwMode="auto">
              <a:xfrm>
                <a:off x="9857" y="1830"/>
                <a:ext cx="120" cy="124"/>
              </a:xfrm>
              <a:custGeom>
                <a:avLst/>
                <a:gdLst/>
                <a:ahLst/>
                <a:cxnLst>
                  <a:cxn ang="0">
                    <a:pos x="35" y="0"/>
                  </a:cxn>
                  <a:cxn ang="0">
                    <a:pos x="35" y="16"/>
                  </a:cxn>
                  <a:cxn ang="0">
                    <a:pos x="39" y="38"/>
                  </a:cxn>
                  <a:cxn ang="0">
                    <a:pos x="19" y="44"/>
                  </a:cxn>
                  <a:cxn ang="0">
                    <a:pos x="0" y="48"/>
                  </a:cxn>
                  <a:cxn ang="0">
                    <a:pos x="16" y="58"/>
                  </a:cxn>
                  <a:cxn ang="0">
                    <a:pos x="33" y="69"/>
                  </a:cxn>
                  <a:cxn ang="0">
                    <a:pos x="48" y="90"/>
                  </a:cxn>
                  <a:cxn ang="0">
                    <a:pos x="56" y="108"/>
                  </a:cxn>
                  <a:cxn ang="0">
                    <a:pos x="60" y="124"/>
                  </a:cxn>
                  <a:cxn ang="0">
                    <a:pos x="70" y="118"/>
                  </a:cxn>
                  <a:cxn ang="0">
                    <a:pos x="78" y="107"/>
                  </a:cxn>
                  <a:cxn ang="0">
                    <a:pos x="86" y="96"/>
                  </a:cxn>
                  <a:cxn ang="0">
                    <a:pos x="117" y="96"/>
                  </a:cxn>
                  <a:cxn ang="0">
                    <a:pos x="109" y="84"/>
                  </a:cxn>
                  <a:cxn ang="0">
                    <a:pos x="110" y="61"/>
                  </a:cxn>
                  <a:cxn ang="0">
                    <a:pos x="117" y="45"/>
                  </a:cxn>
                  <a:cxn ang="0">
                    <a:pos x="120" y="41"/>
                  </a:cxn>
                  <a:cxn ang="0">
                    <a:pos x="80" y="40"/>
                  </a:cxn>
                  <a:cxn ang="0">
                    <a:pos x="62" y="27"/>
                  </a:cxn>
                  <a:cxn ang="0">
                    <a:pos x="48" y="13"/>
                  </a:cxn>
                  <a:cxn ang="0">
                    <a:pos x="35" y="0"/>
                  </a:cxn>
                </a:cxnLst>
                <a:rect l="0" t="0" r="r" b="b"/>
                <a:pathLst>
                  <a:path w="120" h="124">
                    <a:moveTo>
                      <a:pt x="35" y="0"/>
                    </a:moveTo>
                    <a:lnTo>
                      <a:pt x="35" y="16"/>
                    </a:lnTo>
                    <a:lnTo>
                      <a:pt x="39" y="38"/>
                    </a:lnTo>
                    <a:lnTo>
                      <a:pt x="19" y="44"/>
                    </a:lnTo>
                    <a:lnTo>
                      <a:pt x="0" y="48"/>
                    </a:lnTo>
                    <a:lnTo>
                      <a:pt x="16" y="58"/>
                    </a:lnTo>
                    <a:lnTo>
                      <a:pt x="33" y="69"/>
                    </a:lnTo>
                    <a:lnTo>
                      <a:pt x="48" y="90"/>
                    </a:lnTo>
                    <a:lnTo>
                      <a:pt x="56" y="108"/>
                    </a:lnTo>
                    <a:lnTo>
                      <a:pt x="60" y="124"/>
                    </a:lnTo>
                    <a:lnTo>
                      <a:pt x="70" y="118"/>
                    </a:lnTo>
                    <a:lnTo>
                      <a:pt x="78" y="107"/>
                    </a:lnTo>
                    <a:lnTo>
                      <a:pt x="86" y="96"/>
                    </a:lnTo>
                    <a:lnTo>
                      <a:pt x="117" y="96"/>
                    </a:lnTo>
                    <a:lnTo>
                      <a:pt x="109" y="84"/>
                    </a:lnTo>
                    <a:lnTo>
                      <a:pt x="110" y="61"/>
                    </a:lnTo>
                    <a:lnTo>
                      <a:pt x="117" y="45"/>
                    </a:lnTo>
                    <a:lnTo>
                      <a:pt x="120" y="41"/>
                    </a:lnTo>
                    <a:lnTo>
                      <a:pt x="80" y="40"/>
                    </a:lnTo>
                    <a:lnTo>
                      <a:pt x="62" y="27"/>
                    </a:lnTo>
                    <a:lnTo>
                      <a:pt x="48" y="13"/>
                    </a:lnTo>
                    <a:lnTo>
                      <a:pt x="35"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sp>
          <p:nvSpPr>
            <p:cNvPr id="1347" name="Freeform 323"/>
            <p:cNvSpPr>
              <a:spLocks/>
            </p:cNvSpPr>
            <p:nvPr/>
          </p:nvSpPr>
          <p:spPr bwMode="auto">
            <a:xfrm>
              <a:off x="9943" y="1617"/>
              <a:ext cx="36" cy="18"/>
            </a:xfrm>
            <a:custGeom>
              <a:avLst/>
              <a:gdLst/>
              <a:ahLst/>
              <a:cxnLst>
                <a:cxn ang="0">
                  <a:pos x="31" y="0"/>
                </a:cxn>
                <a:cxn ang="0">
                  <a:pos x="0" y="0"/>
                </a:cxn>
                <a:cxn ang="0">
                  <a:pos x="36" y="19"/>
                </a:cxn>
                <a:cxn ang="0">
                  <a:pos x="34" y="6"/>
                </a:cxn>
                <a:cxn ang="0">
                  <a:pos x="31" y="0"/>
                </a:cxn>
              </a:cxnLst>
              <a:rect l="0" t="0" r="r" b="b"/>
              <a:pathLst>
                <a:path w="36" h="18">
                  <a:moveTo>
                    <a:pt x="31" y="0"/>
                  </a:moveTo>
                  <a:lnTo>
                    <a:pt x="0" y="0"/>
                  </a:lnTo>
                  <a:lnTo>
                    <a:pt x="36" y="19"/>
                  </a:lnTo>
                  <a:lnTo>
                    <a:pt x="34" y="6"/>
                  </a:lnTo>
                  <a:lnTo>
                    <a:pt x="31" y="0"/>
                  </a:lnTo>
                </a:path>
              </a:pathLst>
            </a:custGeom>
            <a:solidFill>
              <a:srgbClr val="EDE200"/>
            </a:solidFill>
            <a:ln w="9525">
              <a:no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nvGrpSpPr>
            <p:cNvPr id="1349" name="Group 325"/>
            <p:cNvGrpSpPr>
              <a:grpSpLocks/>
            </p:cNvGrpSpPr>
            <p:nvPr/>
          </p:nvGrpSpPr>
          <p:grpSpPr bwMode="auto">
            <a:xfrm>
              <a:off x="646" y="691"/>
              <a:ext cx="10177" cy="7633"/>
              <a:chOff x="646" y="691"/>
              <a:chExt cx="10177" cy="7633"/>
            </a:xfrm>
          </p:grpSpPr>
          <p:sp>
            <p:nvSpPr>
              <p:cNvPr id="1350" name="Freeform 326"/>
              <p:cNvSpPr>
                <a:spLocks/>
              </p:cNvSpPr>
              <p:nvPr/>
            </p:nvSpPr>
            <p:spPr bwMode="auto">
              <a:xfrm>
                <a:off x="646" y="691"/>
                <a:ext cx="10177" cy="7633"/>
              </a:xfrm>
              <a:custGeom>
                <a:avLst/>
                <a:gdLst/>
                <a:ahLst/>
                <a:cxnLst>
                  <a:cxn ang="0">
                    <a:pos x="0" y="7633"/>
                  </a:cxn>
                  <a:cxn ang="0">
                    <a:pos x="10177" y="7633"/>
                  </a:cxn>
                  <a:cxn ang="0">
                    <a:pos x="10177" y="0"/>
                  </a:cxn>
                  <a:cxn ang="0">
                    <a:pos x="0" y="0"/>
                  </a:cxn>
                  <a:cxn ang="0">
                    <a:pos x="0" y="7633"/>
                  </a:cxn>
                </a:cxnLst>
                <a:rect l="0" t="0" r="r" b="b"/>
                <a:pathLst>
                  <a:path w="10177" h="7633">
                    <a:moveTo>
                      <a:pt x="0" y="7633"/>
                    </a:moveTo>
                    <a:lnTo>
                      <a:pt x="10177" y="7633"/>
                    </a:lnTo>
                    <a:lnTo>
                      <a:pt x="10177" y="0"/>
                    </a:lnTo>
                    <a:lnTo>
                      <a:pt x="0" y="0"/>
                    </a:lnTo>
                    <a:lnTo>
                      <a:pt x="0" y="7633"/>
                    </a:lnTo>
                    <a:close/>
                  </a:path>
                </a:pathLst>
              </a:custGeom>
              <a:noFill/>
              <a:ln w="2743">
                <a:solidFill>
                  <a:srgbClr val="AAA8A8"/>
                </a:solidFill>
                <a:round/>
                <a:headEnd/>
                <a:tailEnd/>
              </a:ln>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grpSp>
      <p:pic>
        <p:nvPicPr>
          <p:cNvPr id="330" name="Picture 329" descr="Waves-star-logo"/>
          <p:cNvPicPr/>
          <p:nvPr/>
        </p:nvPicPr>
        <p:blipFill>
          <a:blip r:embed="rId6" cstate="print"/>
          <a:srcRect t="18033" b="13115"/>
          <a:stretch>
            <a:fillRect/>
          </a:stretch>
        </p:blipFill>
        <p:spPr bwMode="auto">
          <a:xfrm>
            <a:off x="4191000" y="247977"/>
            <a:ext cx="970059" cy="724733"/>
          </a:xfrm>
          <a:prstGeom prst="rect">
            <a:avLst/>
          </a:prstGeom>
          <a:noFill/>
          <a:ln w="9525">
            <a:noFill/>
            <a:miter lim="800000"/>
            <a:headEnd/>
            <a:tailEnd/>
          </a:ln>
        </p:spPr>
      </p:pic>
      <p:sp>
        <p:nvSpPr>
          <p:cNvPr id="1351" name="Text Box 327"/>
          <p:cNvSpPr txBox="1">
            <a:spLocks noChangeArrowheads="1"/>
          </p:cNvSpPr>
          <p:nvPr/>
        </p:nvSpPr>
        <p:spPr bwMode="auto">
          <a:xfrm>
            <a:off x="2971800" y="1079059"/>
            <a:ext cx="3284538" cy="3810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ru-RU" sz="1200" b="1" dirty="0">
                <a:solidFill>
                  <a:srgbClr val="365F91"/>
                </a:solidFill>
                <a:latin typeface="Trebuchet MS" pitchFamily="34" charset="0"/>
                <a:cs typeface="Arial" pitchFamily="34" charset="0"/>
              </a:rPr>
              <a:t>Common </a:t>
            </a:r>
            <a:r>
              <a:rPr lang="en-US" sz="1200" b="1" dirty="0">
                <a:solidFill>
                  <a:srgbClr val="365F91"/>
                </a:solidFill>
                <a:latin typeface="Trebuchet MS" pitchFamily="34" charset="0"/>
                <a:cs typeface="Arial" pitchFamily="34" charset="0"/>
              </a:rPr>
              <a:t>B</a:t>
            </a:r>
            <a:r>
              <a:rPr lang="ru-RU" sz="1200" b="1" dirty="0">
                <a:solidFill>
                  <a:srgbClr val="365F91"/>
                </a:solidFill>
                <a:latin typeface="Trebuchet MS" pitchFamily="34" charset="0"/>
                <a:cs typeface="Arial" pitchFamily="34" charset="0"/>
              </a:rPr>
              <a:t>orders</a:t>
            </a:r>
            <a:r>
              <a:rPr lang="en-US" sz="1200" b="1" dirty="0">
                <a:solidFill>
                  <a:srgbClr val="365F91"/>
                </a:solidFill>
                <a:latin typeface="Trebuchet MS" pitchFamily="34" charset="0"/>
                <a:cs typeface="Arial" pitchFamily="34" charset="0"/>
              </a:rPr>
              <a:t> </a:t>
            </a:r>
            <a:r>
              <a:rPr lang="ru-RU" sz="1200" b="1" dirty="0">
                <a:solidFill>
                  <a:srgbClr val="365F91"/>
                </a:solidFill>
                <a:latin typeface="Trebuchet MS" pitchFamily="34" charset="0"/>
                <a:cs typeface="Arial" pitchFamily="34" charset="0"/>
              </a:rPr>
              <a:t>Common </a:t>
            </a:r>
            <a:r>
              <a:rPr lang="en-US" sz="1200" b="1" dirty="0">
                <a:solidFill>
                  <a:srgbClr val="365F91"/>
                </a:solidFill>
                <a:latin typeface="Trebuchet MS" pitchFamily="34" charset="0"/>
                <a:cs typeface="Arial" pitchFamily="34" charset="0"/>
              </a:rPr>
              <a:t>S</a:t>
            </a:r>
            <a:r>
              <a:rPr lang="ru-RU" sz="1200" b="1" dirty="0">
                <a:solidFill>
                  <a:srgbClr val="365F91"/>
                </a:solidFill>
                <a:latin typeface="Trebuchet MS" pitchFamily="34" charset="0"/>
                <a:cs typeface="Arial" pitchFamily="34" charset="0"/>
              </a:rPr>
              <a:t>olutions</a:t>
            </a:r>
            <a:endParaRPr lang="ru-RU" sz="1100" b="1" dirty="0">
              <a:solidFill>
                <a:prstClr val="black"/>
              </a:solidFill>
              <a:latin typeface="Times New Roman" pitchFamily="18" charset="0"/>
              <a:cs typeface="Arial" pitchFamily="34" charset="0"/>
            </a:endParaRPr>
          </a:p>
          <a:p>
            <a:pPr fontAlgn="base">
              <a:spcBef>
                <a:spcPct val="0"/>
              </a:spcBef>
              <a:spcAft>
                <a:spcPct val="0"/>
              </a:spcAft>
            </a:pPr>
            <a:endParaRPr lang="ru-RU" dirty="0">
              <a:solidFill>
                <a:prstClr val="black"/>
              </a:solidFill>
              <a:latin typeface="Arial" pitchFamily="34" charset="0"/>
              <a:cs typeface="Arial" pitchFamily="34" charset="0"/>
            </a:endParaRPr>
          </a:p>
        </p:txBody>
      </p:sp>
      <p:sp>
        <p:nvSpPr>
          <p:cNvPr id="342" name="TextBox 341"/>
          <p:cNvSpPr txBox="1"/>
          <p:nvPr/>
        </p:nvSpPr>
        <p:spPr>
          <a:xfrm>
            <a:off x="434946" y="1045205"/>
            <a:ext cx="8358246" cy="4565352"/>
          </a:xfrm>
          <a:prstGeom prst="rect">
            <a:avLst/>
          </a:prstGeom>
          <a:noFill/>
        </p:spPr>
        <p:txBody>
          <a:bodyPr wrap="square" rtlCol="0">
            <a:spAutoFit/>
          </a:bodyPr>
          <a:lstStyle/>
          <a:p>
            <a:endParaRPr lang="en-US" sz="2800" b="1" dirty="0">
              <a:solidFill>
                <a:srgbClr val="C00000"/>
              </a:solidFill>
            </a:endParaRPr>
          </a:p>
          <a:p>
            <a:pPr algn="ctr">
              <a:lnSpc>
                <a:spcPct val="150000"/>
              </a:lnSpc>
              <a:spcAft>
                <a:spcPts val="1600"/>
              </a:spcAft>
            </a:pPr>
            <a:r>
              <a:rPr lang="en-US" sz="2800" b="1" dirty="0">
                <a:solidFill>
                  <a:srgbClr val="C00000"/>
                </a:solidFill>
                <a:effectLst>
                  <a:outerShdw blurRad="38100" dist="38100" dir="2700000" algn="tl">
                    <a:srgbClr val="000000">
                      <a:alpha val="43137"/>
                    </a:srgbClr>
                  </a:outerShdw>
                </a:effectLst>
              </a:rPr>
              <a:t>MANAGE.EDU: Efficient Education Management </a:t>
            </a:r>
          </a:p>
          <a:p>
            <a:pPr algn="ctr">
              <a:lnSpc>
                <a:spcPct val="150000"/>
              </a:lnSpc>
              <a:spcAft>
                <a:spcPts val="1600"/>
              </a:spcAft>
            </a:pPr>
            <a:r>
              <a:rPr lang="en-US" sz="2800" b="1" dirty="0">
                <a:solidFill>
                  <a:srgbClr val="C00000"/>
                </a:solidFill>
                <a:effectLst>
                  <a:outerShdw blurRad="38100" dist="38100" dir="2700000" algn="tl">
                    <a:srgbClr val="000000">
                      <a:alpha val="43137"/>
                    </a:srgbClr>
                  </a:outerShdw>
                </a:effectLst>
              </a:rPr>
              <a:t>Network for LLL in the Black Sea </a:t>
            </a:r>
            <a:r>
              <a:rPr lang="en-US" sz="2800" b="1" dirty="0">
                <a:solidFill>
                  <a:srgbClr val="C00000"/>
                </a:solidFill>
                <a:effectLst>
                  <a:outerShdw blurRad="38100" dist="38100" dir="2700000" algn="tl">
                    <a:srgbClr val="000000">
                      <a:alpha val="43137"/>
                    </a:srgbClr>
                  </a:outerShdw>
                </a:effectLst>
              </a:rPr>
              <a:t>Basin</a:t>
            </a:r>
            <a:endParaRPr lang="ru-RU" sz="2800" b="1" dirty="0">
              <a:solidFill>
                <a:srgbClr val="C00000"/>
              </a:solidFill>
              <a:effectLst>
                <a:outerShdw blurRad="38100" dist="38100" dir="2700000" algn="tl">
                  <a:srgbClr val="000000">
                    <a:alpha val="43137"/>
                  </a:srgbClr>
                </a:outerShdw>
              </a:effectLst>
            </a:endParaRPr>
          </a:p>
          <a:p>
            <a:pPr algn="ctr"/>
            <a:r>
              <a:rPr lang="en-US" sz="2400" b="1" dirty="0" smtClean="0">
                <a:solidFill>
                  <a:srgbClr val="002060"/>
                </a:solidFill>
              </a:rPr>
              <a:t>Analysis </a:t>
            </a:r>
            <a:r>
              <a:rPr lang="en-US" sz="2400" b="1" dirty="0">
                <a:solidFill>
                  <a:srgbClr val="002060"/>
                </a:solidFill>
              </a:rPr>
              <a:t>of the Georgian concepts in the on-line competition in Education </a:t>
            </a:r>
          </a:p>
          <a:p>
            <a:pPr algn="ctr"/>
            <a:r>
              <a:rPr lang="en-US" sz="2400" b="1" dirty="0">
                <a:solidFill>
                  <a:srgbClr val="002060"/>
                </a:solidFill>
              </a:rPr>
              <a:t>Management – common topics, interest and prospects for cooperation on behalf of </a:t>
            </a:r>
            <a:r>
              <a:rPr lang="en-US" sz="2400" b="1" dirty="0" smtClean="0">
                <a:solidFill>
                  <a:srgbClr val="002060"/>
                </a:solidFill>
              </a:rPr>
              <a:t>the </a:t>
            </a:r>
            <a:r>
              <a:rPr lang="en-US" sz="2400" b="1" dirty="0">
                <a:solidFill>
                  <a:srgbClr val="002060"/>
                </a:solidFill>
              </a:rPr>
              <a:t>Georgian partners</a:t>
            </a:r>
            <a:endParaRPr lang="en-US" sz="2400" b="1" dirty="0">
              <a:solidFill>
                <a:srgbClr val="002060"/>
              </a:solidFill>
            </a:endParaRPr>
          </a:p>
          <a:p>
            <a:pPr algn="ctr"/>
            <a:endParaRPr lang="en-US" sz="2800" b="1" dirty="0">
              <a:solidFill>
                <a:srgbClr val="C00000"/>
              </a:solidFill>
            </a:endParaRPr>
          </a:p>
          <a:p>
            <a:pPr algn="ctr"/>
            <a:endParaRPr lang="ka-GE" sz="2800" b="1" dirty="0">
              <a:solidFill>
                <a:srgbClr val="C00000"/>
              </a:solidFill>
            </a:endParaRPr>
          </a:p>
        </p:txBody>
      </p:sp>
      <p:pic>
        <p:nvPicPr>
          <p:cNvPr id="64" name="Picture 5" descr="flag2"/>
          <p:cNvPicPr>
            <a:picLocks noChangeAspect="1" noChangeArrowheads="1"/>
          </p:cNvPicPr>
          <p:nvPr/>
        </p:nvPicPr>
        <p:blipFill>
          <a:blip r:embed="rId7" cstate="print">
            <a:lum bright="16000" contrast="-2000"/>
          </a:blip>
          <a:srcRect/>
          <a:stretch>
            <a:fillRect/>
          </a:stretch>
        </p:blipFill>
        <p:spPr bwMode="auto">
          <a:xfrm>
            <a:off x="683568" y="332805"/>
            <a:ext cx="916632" cy="664558"/>
          </a:xfrm>
          <a:prstGeom prst="rect">
            <a:avLst/>
          </a:prstGeom>
          <a:noFill/>
          <a:ln w="9525">
            <a:noFill/>
            <a:miter lim="800000"/>
            <a:headEnd/>
            <a:tailEnd/>
          </a:ln>
        </p:spPr>
      </p:pic>
      <p:sp>
        <p:nvSpPr>
          <p:cNvPr id="65" name="Rectangle 28"/>
          <p:cNvSpPr>
            <a:spLocks noChangeArrowheads="1"/>
          </p:cNvSpPr>
          <p:nvPr/>
        </p:nvSpPr>
        <p:spPr bwMode="auto">
          <a:xfrm>
            <a:off x="611560" y="1143000"/>
            <a:ext cx="1217240" cy="615553"/>
          </a:xfrm>
          <a:prstGeom prst="rect">
            <a:avLst/>
          </a:prstGeom>
          <a:noFill/>
          <a:ln w="9525">
            <a:noFill/>
            <a:miter lim="800000"/>
            <a:headEnd/>
            <a:tailEnd/>
          </a:ln>
        </p:spPr>
        <p:txBody>
          <a:bodyPr wrap="square" anchor="ctr">
            <a:spAutoFit/>
          </a:bodyPr>
          <a:lstStyle/>
          <a:p>
            <a:pPr algn="ctr">
              <a:tabLst>
                <a:tab pos="-457200" algn="l"/>
              </a:tabLst>
            </a:pPr>
            <a:r>
              <a:rPr lang="en-US" sz="800" dirty="0">
                <a:solidFill>
                  <a:prstClr val="black"/>
                </a:solidFill>
                <a:latin typeface="Trebuchet MS" pitchFamily="34" charset="0"/>
                <a:ea typeface="Times New Roman" pitchFamily="18" charset="0"/>
                <a:cs typeface="Arial" charset="0"/>
              </a:rPr>
              <a:t>Project funded by the EUROPEAN UNION</a:t>
            </a:r>
            <a:endParaRPr lang="bg-BG" sz="800" dirty="0">
              <a:solidFill>
                <a:prstClr val="black"/>
              </a:solidFill>
              <a:ea typeface="Times New Roman" pitchFamily="18" charset="0"/>
              <a:cs typeface="Arial" charset="0"/>
            </a:endParaRPr>
          </a:p>
          <a:p>
            <a:pPr eaLnBrk="0" hangingPunct="0">
              <a:tabLst>
                <a:tab pos="-457200" algn="l"/>
              </a:tabLst>
            </a:pPr>
            <a:endParaRPr lang="bg-BG" dirty="0">
              <a:solidFill>
                <a:prstClr val="black"/>
              </a:solidFill>
              <a:latin typeface="Arial" charset="0"/>
              <a:ea typeface="Times New Roman" pitchFamily="18" charset="0"/>
              <a:cs typeface="Arial" charset="0"/>
            </a:endParaRPr>
          </a:p>
        </p:txBody>
      </p:sp>
      <p:pic>
        <p:nvPicPr>
          <p:cNvPr id="66" name="Picture 65" descr="CU_Fund_Logo.png"/>
          <p:cNvPicPr>
            <a:picLocks noChangeAspect="1"/>
          </p:cNvPicPr>
          <p:nvPr/>
        </p:nvPicPr>
        <p:blipFill>
          <a:blip r:embed="rId8" cstate="print"/>
          <a:stretch>
            <a:fillRect/>
          </a:stretch>
        </p:blipFill>
        <p:spPr>
          <a:xfrm>
            <a:off x="4281409" y="5172572"/>
            <a:ext cx="789239" cy="807317"/>
          </a:xfrm>
          <a:prstGeom prst="rect">
            <a:avLst/>
          </a:prstGeom>
        </p:spPr>
      </p:pic>
      <p:sp>
        <p:nvSpPr>
          <p:cNvPr id="2" name="TextBox 1"/>
          <p:cNvSpPr txBox="1"/>
          <p:nvPr/>
        </p:nvSpPr>
        <p:spPr>
          <a:xfrm>
            <a:off x="185577" y="6001821"/>
            <a:ext cx="8856983" cy="646331"/>
          </a:xfrm>
          <a:prstGeom prst="rect">
            <a:avLst/>
          </a:prstGeom>
          <a:noFill/>
        </p:spPr>
        <p:txBody>
          <a:bodyPr wrap="square" rtlCol="0">
            <a:spAutoFit/>
          </a:bodyPr>
          <a:lstStyle/>
          <a:p>
            <a:pPr algn="ctr"/>
            <a:r>
              <a:rPr lang="en-US" b="1" dirty="0" smtClean="0">
                <a:solidFill>
                  <a:srgbClr val="C00000"/>
                </a:solidFill>
              </a:rPr>
              <a:t>March 25 2014  Moldova, Chisinau</a:t>
            </a:r>
          </a:p>
          <a:p>
            <a:pPr algn="ctr"/>
            <a:r>
              <a:rPr lang="en-US" b="1" dirty="0" err="1" smtClean="0">
                <a:solidFill>
                  <a:srgbClr val="C00000"/>
                </a:solidFill>
                <a:effectLst>
                  <a:outerShdw blurRad="38100" dist="38100" dir="2700000" algn="tl">
                    <a:srgbClr val="000000">
                      <a:alpha val="43137"/>
                    </a:srgbClr>
                  </a:outerShdw>
                </a:effectLst>
              </a:rPr>
              <a:t>Natia</a:t>
            </a:r>
            <a:r>
              <a:rPr lang="en-US" b="1" dirty="0" smtClean="0">
                <a:solidFill>
                  <a:srgbClr val="C00000"/>
                </a:solidFill>
                <a:effectLst>
                  <a:outerShdw blurRad="38100" dist="38100" dir="2700000" algn="tl">
                    <a:srgbClr val="000000">
                      <a:alpha val="43137"/>
                    </a:srgbClr>
                  </a:outerShdw>
                </a:effectLst>
              </a:rPr>
              <a:t> </a:t>
            </a:r>
            <a:r>
              <a:rPr lang="en-US" b="1" dirty="0" err="1" smtClean="0">
                <a:solidFill>
                  <a:srgbClr val="C00000"/>
                </a:solidFill>
                <a:effectLst>
                  <a:outerShdw blurRad="38100" dist="38100" dir="2700000" algn="tl">
                    <a:srgbClr val="000000">
                      <a:alpha val="43137"/>
                    </a:srgbClr>
                  </a:outerShdw>
                </a:effectLst>
              </a:rPr>
              <a:t>Gorgadze</a:t>
            </a:r>
            <a:endParaRPr lang="en-US" b="1" dirty="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00367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GB" b="1" dirty="0" smtClean="0">
                <a:solidFill>
                  <a:srgbClr val="C00000"/>
                </a:solidFill>
                <a:effectLst>
                  <a:outerShdw blurRad="38100" dist="38100" dir="2700000" algn="tl">
                    <a:srgbClr val="000000">
                      <a:alpha val="43137"/>
                    </a:srgbClr>
                  </a:outerShdw>
                </a:effectLst>
              </a:rPr>
              <a:t>Recognition</a:t>
            </a:r>
            <a:endParaRPr lang="en-US" dirty="0"/>
          </a:p>
        </p:txBody>
      </p:sp>
      <p:sp>
        <p:nvSpPr>
          <p:cNvPr id="3" name="Content Placeholder 2"/>
          <p:cNvSpPr>
            <a:spLocks noGrp="1"/>
          </p:cNvSpPr>
          <p:nvPr>
            <p:ph idx="1"/>
          </p:nvPr>
        </p:nvSpPr>
        <p:spPr>
          <a:xfrm>
            <a:off x="0" y="1371600"/>
            <a:ext cx="9144000" cy="5486401"/>
          </a:xfrm>
        </p:spPr>
        <p:txBody>
          <a:bodyPr>
            <a:normAutofit fontScale="77500" lnSpcReduction="20000"/>
          </a:bodyPr>
          <a:lstStyle/>
          <a:p>
            <a:pPr>
              <a:spcAft>
                <a:spcPts val="600"/>
              </a:spcAft>
            </a:pPr>
            <a:r>
              <a:rPr lang="en-GB" dirty="0" smtClean="0">
                <a:solidFill>
                  <a:schemeClr val="tx2">
                    <a:lumMod val="75000"/>
                  </a:schemeClr>
                </a:solidFill>
              </a:rPr>
              <a:t>Practical </a:t>
            </a:r>
            <a:r>
              <a:rPr lang="en-GB" dirty="0">
                <a:solidFill>
                  <a:schemeClr val="tx2">
                    <a:lumMod val="75000"/>
                  </a:schemeClr>
                </a:solidFill>
              </a:rPr>
              <a:t>and effective mechanisms to identify and recognize all types of </a:t>
            </a:r>
            <a:r>
              <a:rPr lang="en-GB" dirty="0" smtClean="0">
                <a:solidFill>
                  <a:schemeClr val="tx2">
                    <a:lumMod val="75000"/>
                  </a:schemeClr>
                </a:solidFill>
              </a:rPr>
              <a:t>education</a:t>
            </a:r>
          </a:p>
          <a:p>
            <a:pPr>
              <a:spcAft>
                <a:spcPts val="600"/>
              </a:spcAft>
            </a:pPr>
            <a:r>
              <a:rPr lang="en-GB" dirty="0" smtClean="0">
                <a:solidFill>
                  <a:schemeClr val="tx2">
                    <a:lumMod val="75000"/>
                  </a:schemeClr>
                </a:solidFill>
              </a:rPr>
              <a:t>Transition </a:t>
            </a:r>
            <a:r>
              <a:rPr lang="en-GB" dirty="0">
                <a:solidFill>
                  <a:schemeClr val="tx2">
                    <a:lumMod val="75000"/>
                  </a:schemeClr>
                </a:solidFill>
              </a:rPr>
              <a:t>between the individual sectors of </a:t>
            </a:r>
            <a:r>
              <a:rPr lang="en-GB" dirty="0" smtClean="0">
                <a:solidFill>
                  <a:schemeClr val="tx2">
                    <a:lumMod val="75000"/>
                  </a:schemeClr>
                </a:solidFill>
              </a:rPr>
              <a:t>education</a:t>
            </a:r>
          </a:p>
          <a:p>
            <a:pPr>
              <a:spcAft>
                <a:spcPts val="600"/>
              </a:spcAft>
            </a:pPr>
            <a:r>
              <a:rPr lang="en-GB" dirty="0" smtClean="0">
                <a:solidFill>
                  <a:schemeClr val="tx2">
                    <a:lumMod val="75000"/>
                  </a:schemeClr>
                </a:solidFill>
              </a:rPr>
              <a:t>System, </a:t>
            </a:r>
            <a:r>
              <a:rPr lang="en-GB" dirty="0">
                <a:solidFill>
                  <a:schemeClr val="tx2">
                    <a:lumMod val="75000"/>
                  </a:schemeClr>
                </a:solidFill>
              </a:rPr>
              <a:t>which considers the further steps that would enable especially adults to acquire complete qualifications required for success in the labour market without attempting to increase their level of formal </a:t>
            </a:r>
            <a:r>
              <a:rPr lang="en-GB" dirty="0" smtClean="0">
                <a:solidFill>
                  <a:schemeClr val="tx2">
                    <a:lumMod val="75000"/>
                  </a:schemeClr>
                </a:solidFill>
              </a:rPr>
              <a:t>education.</a:t>
            </a:r>
          </a:p>
          <a:p>
            <a:pPr>
              <a:spcAft>
                <a:spcPts val="600"/>
              </a:spcAft>
            </a:pPr>
            <a:r>
              <a:rPr lang="en-GB" dirty="0" smtClean="0">
                <a:solidFill>
                  <a:schemeClr val="tx2">
                    <a:lumMod val="75000"/>
                  </a:schemeClr>
                </a:solidFill>
              </a:rPr>
              <a:t>Effective development of </a:t>
            </a:r>
            <a:r>
              <a:rPr lang="en-GB" dirty="0">
                <a:solidFill>
                  <a:schemeClr val="tx2">
                    <a:lumMod val="75000"/>
                  </a:schemeClr>
                </a:solidFill>
              </a:rPr>
              <a:t>the National Qualification </a:t>
            </a:r>
            <a:r>
              <a:rPr lang="en-GB" dirty="0" smtClean="0">
                <a:solidFill>
                  <a:schemeClr val="tx2">
                    <a:lumMod val="75000"/>
                  </a:schemeClr>
                </a:solidFill>
              </a:rPr>
              <a:t>Framework</a:t>
            </a:r>
          </a:p>
          <a:p>
            <a:pPr>
              <a:spcAft>
                <a:spcPts val="600"/>
              </a:spcAft>
            </a:pPr>
            <a:r>
              <a:rPr lang="en-GB" dirty="0" smtClean="0">
                <a:solidFill>
                  <a:schemeClr val="tx2">
                    <a:lumMod val="75000"/>
                  </a:schemeClr>
                </a:solidFill>
              </a:rPr>
              <a:t>Comprehensive </a:t>
            </a:r>
            <a:r>
              <a:rPr lang="en-GB" dirty="0">
                <a:solidFill>
                  <a:schemeClr val="tx2">
                    <a:lumMod val="75000"/>
                  </a:schemeClr>
                </a:solidFill>
              </a:rPr>
              <a:t>system of practical procedures and instruments for identification and recognition of the </a:t>
            </a:r>
            <a:r>
              <a:rPr lang="en-GB" dirty="0" smtClean="0">
                <a:solidFill>
                  <a:schemeClr val="tx2">
                    <a:lumMod val="75000"/>
                  </a:schemeClr>
                </a:solidFill>
              </a:rPr>
              <a:t>outcomes;</a:t>
            </a:r>
          </a:p>
          <a:p>
            <a:pPr>
              <a:spcAft>
                <a:spcPts val="600"/>
              </a:spcAft>
            </a:pPr>
            <a:r>
              <a:rPr lang="en-GB" dirty="0" smtClean="0">
                <a:solidFill>
                  <a:schemeClr val="tx2">
                    <a:lumMod val="75000"/>
                  </a:schemeClr>
                </a:solidFill>
              </a:rPr>
              <a:t>Methods </a:t>
            </a:r>
            <a:r>
              <a:rPr lang="en-GB" dirty="0">
                <a:solidFill>
                  <a:schemeClr val="tx2">
                    <a:lumMod val="75000"/>
                  </a:schemeClr>
                </a:solidFill>
              </a:rPr>
              <a:t>and instruments for verification of the </a:t>
            </a:r>
            <a:r>
              <a:rPr lang="en-GB" dirty="0" smtClean="0">
                <a:solidFill>
                  <a:schemeClr val="tx2">
                    <a:lumMod val="75000"/>
                  </a:schemeClr>
                </a:solidFill>
              </a:rPr>
              <a:t>results</a:t>
            </a:r>
          </a:p>
          <a:p>
            <a:pPr>
              <a:spcAft>
                <a:spcPts val="600"/>
              </a:spcAft>
            </a:pPr>
            <a:r>
              <a:rPr lang="en-GB" dirty="0" smtClean="0">
                <a:solidFill>
                  <a:schemeClr val="tx2">
                    <a:lumMod val="75000"/>
                  </a:schemeClr>
                </a:solidFill>
              </a:rPr>
              <a:t>Engagement of stakeholders in facilitating </a:t>
            </a:r>
            <a:r>
              <a:rPr lang="en-GB" dirty="0">
                <a:solidFill>
                  <a:schemeClr val="tx2">
                    <a:lumMod val="75000"/>
                  </a:schemeClr>
                </a:solidFill>
              </a:rPr>
              <a:t>opportunities for non-formal and informal learning and any subsequent validation processes</a:t>
            </a:r>
            <a:endParaRPr lang="en-GB" dirty="0" smtClean="0">
              <a:solidFill>
                <a:schemeClr val="tx2">
                  <a:lumMod val="75000"/>
                </a:schemeClr>
              </a:solidFill>
            </a:endParaRPr>
          </a:p>
          <a:p>
            <a:pPr marL="514350" indent="-514350">
              <a:buAutoNum type="arabicPeriod"/>
            </a:pPr>
            <a:endParaRPr lang="en-US" dirty="0"/>
          </a:p>
        </p:txBody>
      </p:sp>
    </p:spTree>
    <p:extLst>
      <p:ext uri="{BB962C8B-B14F-4D97-AF65-F5344CB8AC3E}">
        <p14:creationId xmlns:p14="http://schemas.microsoft.com/office/powerpoint/2010/main" val="3861141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200" b="1" dirty="0" smtClean="0">
                <a:solidFill>
                  <a:srgbClr val="C00000"/>
                </a:solidFill>
                <a:effectLst>
                  <a:outerShdw blurRad="38100" dist="38100" dir="2700000" algn="tl">
                    <a:srgbClr val="000000">
                      <a:alpha val="43137"/>
                    </a:srgbClr>
                  </a:outerShdw>
                </a:effectLst>
              </a:rPr>
              <a:t>Functional literacy</a:t>
            </a:r>
            <a:br>
              <a:rPr lang="en-US" sz="4200" b="1" dirty="0" smtClean="0">
                <a:solidFill>
                  <a:srgbClr val="C00000"/>
                </a:solidFill>
                <a:effectLst>
                  <a:outerShdw blurRad="38100" dist="38100" dir="2700000" algn="tl">
                    <a:srgbClr val="000000">
                      <a:alpha val="43137"/>
                    </a:srgbClr>
                  </a:outerShdw>
                </a:effectLst>
              </a:rPr>
            </a:br>
            <a:endParaRPr lang="en-US" sz="4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06477" y="1312606"/>
            <a:ext cx="8937523" cy="5545394"/>
          </a:xfrm>
        </p:spPr>
        <p:txBody>
          <a:bodyPr>
            <a:normAutofit fontScale="92500" lnSpcReduction="10000"/>
          </a:bodyPr>
          <a:lstStyle/>
          <a:p>
            <a:r>
              <a:rPr lang="en-GB" dirty="0">
                <a:solidFill>
                  <a:schemeClr val="tx2">
                    <a:lumMod val="75000"/>
                  </a:schemeClr>
                </a:solidFill>
              </a:rPr>
              <a:t>key competences of adults, especially those who were not prepared during their schooling, such as, e.g., information technology and environmental subjects</a:t>
            </a:r>
            <a:r>
              <a:rPr lang="en-GB" dirty="0" smtClean="0">
                <a:solidFill>
                  <a:schemeClr val="tx2">
                    <a:lumMod val="75000"/>
                  </a:schemeClr>
                </a:solidFill>
              </a:rPr>
              <a:t>.</a:t>
            </a:r>
          </a:p>
          <a:p>
            <a:r>
              <a:rPr lang="en-GB" dirty="0" smtClean="0">
                <a:solidFill>
                  <a:schemeClr val="tx2">
                    <a:lumMod val="75000"/>
                  </a:schemeClr>
                </a:solidFill>
              </a:rPr>
              <a:t>Language teaching experiences (English for adults)</a:t>
            </a:r>
          </a:p>
          <a:p>
            <a:r>
              <a:rPr lang="en-GB" dirty="0" smtClean="0">
                <a:solidFill>
                  <a:schemeClr val="tx2">
                    <a:lumMod val="75000"/>
                  </a:schemeClr>
                </a:solidFill>
              </a:rPr>
              <a:t>Preparation of teachers </a:t>
            </a:r>
            <a:r>
              <a:rPr lang="en-GB" dirty="0">
                <a:solidFill>
                  <a:schemeClr val="tx2">
                    <a:lumMod val="75000"/>
                  </a:schemeClr>
                </a:solidFill>
              </a:rPr>
              <a:t>to use ICT and innovative approaches in teaching process</a:t>
            </a:r>
            <a:r>
              <a:rPr lang="en-GB" dirty="0" smtClean="0">
                <a:solidFill>
                  <a:schemeClr val="tx2">
                    <a:lumMod val="75000"/>
                  </a:schemeClr>
                </a:solidFill>
              </a:rPr>
              <a:t>.</a:t>
            </a:r>
          </a:p>
          <a:p>
            <a:r>
              <a:rPr lang="en-GB" dirty="0" smtClean="0">
                <a:solidFill>
                  <a:schemeClr val="tx2">
                    <a:lumMod val="75000"/>
                  </a:schemeClr>
                </a:solidFill>
              </a:rPr>
              <a:t>Ability </a:t>
            </a:r>
            <a:r>
              <a:rPr lang="en-GB" dirty="0">
                <a:solidFill>
                  <a:schemeClr val="tx2">
                    <a:lumMod val="75000"/>
                  </a:schemeClr>
                </a:solidFill>
              </a:rPr>
              <a:t>to use information and communication </a:t>
            </a:r>
            <a:r>
              <a:rPr lang="en-GB" dirty="0" smtClean="0">
                <a:solidFill>
                  <a:schemeClr val="tx2">
                    <a:lumMod val="75000"/>
                  </a:schemeClr>
                </a:solidFill>
              </a:rPr>
              <a:t>technologies.</a:t>
            </a:r>
          </a:p>
          <a:p>
            <a:r>
              <a:rPr lang="en-GB" dirty="0" smtClean="0">
                <a:solidFill>
                  <a:schemeClr val="tx2">
                    <a:lumMod val="75000"/>
                  </a:schemeClr>
                </a:solidFill>
              </a:rPr>
              <a:t>Possession </a:t>
            </a:r>
            <a:r>
              <a:rPr lang="en-GB" dirty="0">
                <a:solidFill>
                  <a:schemeClr val="tx2">
                    <a:lumMod val="75000"/>
                  </a:schemeClr>
                </a:solidFill>
              </a:rPr>
              <a:t>of state language has a key functionality for competitiveness on national labour market</a:t>
            </a:r>
            <a:r>
              <a:rPr lang="en-GB" dirty="0" smtClean="0">
                <a:solidFill>
                  <a:schemeClr val="tx2">
                    <a:lumMod val="75000"/>
                  </a:schemeClr>
                </a:solidFill>
              </a:rPr>
              <a:t>.</a:t>
            </a:r>
          </a:p>
          <a:p>
            <a:r>
              <a:rPr lang="en-GB" dirty="0" smtClean="0">
                <a:solidFill>
                  <a:schemeClr val="tx2">
                    <a:lumMod val="75000"/>
                  </a:schemeClr>
                </a:solidFill>
              </a:rPr>
              <a:t>Acquisition </a:t>
            </a:r>
            <a:r>
              <a:rPr lang="en-GB" dirty="0">
                <a:solidFill>
                  <a:schemeClr val="tx2">
                    <a:lumMod val="75000"/>
                  </a:schemeClr>
                </a:solidFill>
              </a:rPr>
              <a:t>of all 8 key competences identified by European Commission</a:t>
            </a:r>
            <a:endParaRPr lang="en-US" dirty="0">
              <a:solidFill>
                <a:schemeClr val="tx2">
                  <a:lumMod val="75000"/>
                </a:schemeClr>
              </a:solidFill>
            </a:endParaRPr>
          </a:p>
        </p:txBody>
      </p:sp>
    </p:spTree>
    <p:extLst>
      <p:ext uri="{BB962C8B-B14F-4D97-AF65-F5344CB8AC3E}">
        <p14:creationId xmlns:p14="http://schemas.microsoft.com/office/powerpoint/2010/main" val="2918313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C00000"/>
                </a:solidFill>
                <a:effectLst>
                  <a:outerShdw blurRad="38100" dist="38100" dir="2700000" algn="tl">
                    <a:srgbClr val="000000">
                      <a:alpha val="43137"/>
                    </a:srgbClr>
                  </a:outerShdw>
                </a:effectLst>
              </a:rPr>
              <a:t>Social partnership</a:t>
            </a:r>
            <a:endParaRPr lang="en-US"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marL="0" indent="0">
              <a:buNone/>
            </a:pPr>
            <a:r>
              <a:rPr lang="en-GB" dirty="0" smtClean="0">
                <a:solidFill>
                  <a:schemeClr val="tx2">
                    <a:lumMod val="75000"/>
                  </a:schemeClr>
                </a:solidFill>
              </a:rPr>
              <a:t>The strategies and instruments to Influence on governmental </a:t>
            </a:r>
            <a:r>
              <a:rPr lang="en-GB" dirty="0">
                <a:solidFill>
                  <a:schemeClr val="tx2">
                    <a:lumMod val="75000"/>
                  </a:schemeClr>
                </a:solidFill>
              </a:rPr>
              <a:t>institutions in order to create a strong link and political coherence between employment, education and economic policies with a view to supporting growth, inclusion and job creation, therefore social partnership plays significant role in these processes</a:t>
            </a:r>
            <a:endParaRPr lang="en-US" dirty="0">
              <a:solidFill>
                <a:schemeClr val="tx2">
                  <a:lumMod val="75000"/>
                </a:schemeClr>
              </a:solidFill>
            </a:endParaRPr>
          </a:p>
        </p:txBody>
      </p:sp>
    </p:spTree>
    <p:extLst>
      <p:ext uri="{BB962C8B-B14F-4D97-AF65-F5344CB8AC3E}">
        <p14:creationId xmlns:p14="http://schemas.microsoft.com/office/powerpoint/2010/main" val="784252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solidFill>
                  <a:srgbClr val="C00000"/>
                </a:solidFill>
                <a:effectLst>
                  <a:outerShdw blurRad="38100" dist="38100" dir="2700000" algn="tl">
                    <a:srgbClr val="000000">
                      <a:alpha val="43137"/>
                    </a:srgbClr>
                  </a:outerShdw>
                </a:effectLst>
              </a:rPr>
              <a:t>Quality Assurance Mechanisms;</a:t>
            </a:r>
            <a:r>
              <a:rPr lang="en-US" b="1" dirty="0">
                <a:solidFill>
                  <a:srgbClr val="C00000"/>
                </a:solidFill>
                <a:effectLst>
                  <a:outerShdw blurRad="38100" dist="38100" dir="2700000" algn="tl">
                    <a:srgbClr val="000000">
                      <a:alpha val="43137"/>
                    </a:srgbClr>
                  </a:outerShdw>
                </a:effectLst>
              </a:rPr>
              <a:t/>
            </a:r>
            <a:br>
              <a:rPr lang="en-US" b="1" dirty="0">
                <a:solidFill>
                  <a:srgbClr val="C00000"/>
                </a:solidFill>
                <a:effectLst>
                  <a:outerShdw blurRad="38100" dist="38100" dir="2700000" algn="tl">
                    <a:srgbClr val="000000">
                      <a:alpha val="43137"/>
                    </a:srgbClr>
                  </a:outerShdw>
                </a:effectLst>
              </a:rPr>
            </a:br>
            <a:endParaRPr lang="en-US"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52400" y="1219200"/>
            <a:ext cx="8915400" cy="5410200"/>
          </a:xfrm>
        </p:spPr>
        <p:txBody>
          <a:bodyPr>
            <a:normAutofit/>
          </a:bodyPr>
          <a:lstStyle/>
          <a:p>
            <a:r>
              <a:rPr lang="en-GB" dirty="0">
                <a:solidFill>
                  <a:schemeClr val="tx2">
                    <a:lumMod val="50000"/>
                  </a:schemeClr>
                </a:solidFill>
                <a:effectLst>
                  <a:outerShdw blurRad="38100" dist="38100" dir="2700000" algn="tl">
                    <a:srgbClr val="000000">
                      <a:alpha val="43137"/>
                    </a:srgbClr>
                  </a:outerShdw>
                </a:effectLst>
              </a:rPr>
              <a:t>Assessment or evaluation standards (such as criteria defining types of qualifications, qualification of experts of quality assurance and </a:t>
            </a:r>
            <a:r>
              <a:rPr lang="en-GB" dirty="0" err="1">
                <a:solidFill>
                  <a:schemeClr val="tx2">
                    <a:lumMod val="50000"/>
                  </a:schemeClr>
                </a:solidFill>
                <a:effectLst>
                  <a:outerShdw blurRad="38100" dist="38100" dir="2700000" algn="tl">
                    <a:srgbClr val="000000">
                      <a:alpha val="43137"/>
                    </a:srgbClr>
                  </a:outerShdw>
                </a:effectLst>
              </a:rPr>
              <a:t>etc</a:t>
            </a:r>
            <a:r>
              <a:rPr lang="en-GB" dirty="0" smtClean="0">
                <a:solidFill>
                  <a:schemeClr val="tx2">
                    <a:lumMod val="50000"/>
                  </a:schemeClr>
                </a:solidFill>
                <a:effectLst>
                  <a:outerShdw blurRad="38100" dist="38100" dir="2700000" algn="tl">
                    <a:srgbClr val="000000">
                      <a:alpha val="43137"/>
                    </a:srgbClr>
                  </a:outerShdw>
                </a:effectLst>
              </a:rPr>
              <a:t>);</a:t>
            </a:r>
          </a:p>
          <a:p>
            <a:r>
              <a:rPr lang="en-GB" dirty="0">
                <a:solidFill>
                  <a:schemeClr val="tx2">
                    <a:lumMod val="50000"/>
                  </a:schemeClr>
                </a:solidFill>
                <a:effectLst>
                  <a:outerShdw blurRad="38100" dist="38100" dir="2700000" algn="tl">
                    <a:srgbClr val="000000">
                      <a:alpha val="43137"/>
                    </a:srgbClr>
                  </a:outerShdw>
                </a:effectLst>
              </a:rPr>
              <a:t>Validation procedures (such as rules for methodologies, assessment practices, availability of </a:t>
            </a:r>
            <a:r>
              <a:rPr lang="en-GB" dirty="0" smtClean="0">
                <a:solidFill>
                  <a:schemeClr val="tx2">
                    <a:lumMod val="50000"/>
                  </a:schemeClr>
                </a:solidFill>
                <a:effectLst>
                  <a:outerShdw blurRad="38100" dist="38100" dir="2700000" algn="tl">
                    <a:srgbClr val="000000">
                      <a:alpha val="43137"/>
                    </a:srgbClr>
                  </a:outerShdw>
                </a:effectLst>
              </a:rPr>
              <a:t>information</a:t>
            </a:r>
          </a:p>
          <a:p>
            <a:r>
              <a:rPr lang="en-GB" dirty="0">
                <a:solidFill>
                  <a:schemeClr val="tx2">
                    <a:lumMod val="50000"/>
                  </a:schemeClr>
                </a:solidFill>
                <a:effectLst>
                  <a:outerShdw blurRad="38100" dist="38100" dir="2700000" algn="tl">
                    <a:srgbClr val="000000">
                      <a:alpha val="43137"/>
                    </a:srgbClr>
                  </a:outerShdw>
                </a:effectLst>
              </a:rPr>
              <a:t>Certification mechanism (such as criteria for obtaining a certificate</a:t>
            </a:r>
            <a:r>
              <a:rPr lang="en-GB" dirty="0" smtClean="0">
                <a:solidFill>
                  <a:schemeClr val="tx2">
                    <a:lumMod val="50000"/>
                  </a:schemeClr>
                </a:solidFill>
                <a:effectLst>
                  <a:outerShdw blurRad="38100" dist="38100" dir="2700000" algn="tl">
                    <a:srgbClr val="000000">
                      <a:alpha val="43137"/>
                    </a:srgbClr>
                  </a:outerShdw>
                </a:effectLst>
              </a:rPr>
              <a:t>)</a:t>
            </a:r>
            <a:endParaRPr lang="en-US" dirty="0">
              <a:solidFill>
                <a:schemeClr val="tx2">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514297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1143000"/>
          </a:xfrm>
        </p:spPr>
        <p:txBody>
          <a:bodyPr>
            <a:normAutofit fontScale="90000"/>
          </a:bodyPr>
          <a:lstStyle/>
          <a:p>
            <a:r>
              <a:rPr lang="en-GB" b="1" dirty="0">
                <a:solidFill>
                  <a:srgbClr val="C00000"/>
                </a:solidFill>
                <a:effectLst>
                  <a:outerShdw blurRad="38100" dist="38100" dir="2700000" algn="tl">
                    <a:srgbClr val="000000">
                      <a:alpha val="43137"/>
                    </a:srgbClr>
                  </a:outerShdw>
                </a:effectLst>
              </a:rPr>
              <a:t>Learning during the various life phases</a:t>
            </a:r>
            <a:r>
              <a:rPr lang="en-US" dirty="0"/>
              <a:t/>
            </a:r>
            <a:br>
              <a:rPr lang="en-US" dirty="0"/>
            </a:br>
            <a:endParaRPr lang="en-US" dirty="0"/>
          </a:p>
        </p:txBody>
      </p:sp>
      <p:sp>
        <p:nvSpPr>
          <p:cNvPr id="3" name="Content Placeholder 2"/>
          <p:cNvSpPr>
            <a:spLocks noGrp="1"/>
          </p:cNvSpPr>
          <p:nvPr>
            <p:ph idx="1"/>
          </p:nvPr>
        </p:nvSpPr>
        <p:spPr>
          <a:xfrm>
            <a:off x="0" y="1600200"/>
            <a:ext cx="8686800" cy="5257800"/>
          </a:xfrm>
        </p:spPr>
        <p:txBody>
          <a:bodyPr>
            <a:normAutofit fontScale="92500" lnSpcReduction="10000"/>
          </a:bodyPr>
          <a:lstStyle/>
          <a:p>
            <a:r>
              <a:rPr lang="en-GB" dirty="0" smtClean="0">
                <a:solidFill>
                  <a:schemeClr val="tx2">
                    <a:lumMod val="50000"/>
                  </a:schemeClr>
                </a:solidFill>
                <a:effectLst>
                  <a:outerShdw blurRad="38100" dist="38100" dir="2700000" algn="tl">
                    <a:srgbClr val="000000">
                      <a:alpha val="43137"/>
                    </a:srgbClr>
                  </a:outerShdw>
                </a:effectLst>
              </a:rPr>
              <a:t>Practical work on different </a:t>
            </a:r>
            <a:r>
              <a:rPr lang="en-GB" dirty="0">
                <a:solidFill>
                  <a:schemeClr val="tx2">
                    <a:lumMod val="50000"/>
                  </a:schemeClr>
                </a:solidFill>
                <a:effectLst>
                  <a:outerShdw blurRad="38100" dist="38100" dir="2700000" algn="tl">
                    <a:srgbClr val="000000">
                      <a:alpha val="43137"/>
                    </a:srgbClr>
                  </a:outerShdw>
                </a:effectLst>
              </a:rPr>
              <a:t>aspects of </a:t>
            </a:r>
            <a:r>
              <a:rPr lang="en-GB" dirty="0" smtClean="0">
                <a:solidFill>
                  <a:schemeClr val="tx2">
                    <a:lumMod val="50000"/>
                  </a:schemeClr>
                </a:solidFill>
                <a:effectLst>
                  <a:outerShdw blurRad="38100" dist="38100" dir="2700000" algn="tl">
                    <a:srgbClr val="000000">
                      <a:alpha val="43137"/>
                    </a:srgbClr>
                  </a:outerShdw>
                </a:effectLst>
              </a:rPr>
              <a:t>learning that </a:t>
            </a:r>
            <a:r>
              <a:rPr lang="en-GB" dirty="0">
                <a:solidFill>
                  <a:schemeClr val="tx2">
                    <a:lumMod val="50000"/>
                  </a:schemeClr>
                </a:solidFill>
                <a:effectLst>
                  <a:outerShdw blurRad="38100" dist="38100" dir="2700000" algn="tl">
                    <a:srgbClr val="000000">
                      <a:alpha val="43137"/>
                    </a:srgbClr>
                  </a:outerShdw>
                </a:effectLst>
              </a:rPr>
              <a:t>are important in different phase of life. </a:t>
            </a:r>
            <a:endParaRPr lang="en-GB" dirty="0" smtClean="0">
              <a:solidFill>
                <a:schemeClr val="tx2">
                  <a:lumMod val="50000"/>
                </a:schemeClr>
              </a:solidFill>
              <a:effectLst>
                <a:outerShdw blurRad="38100" dist="38100" dir="2700000" algn="tl">
                  <a:srgbClr val="000000">
                    <a:alpha val="43137"/>
                  </a:srgbClr>
                </a:outerShdw>
              </a:effectLst>
            </a:endParaRPr>
          </a:p>
          <a:p>
            <a:r>
              <a:rPr lang="en-GB" dirty="0" smtClean="0">
                <a:solidFill>
                  <a:schemeClr val="tx2">
                    <a:lumMod val="50000"/>
                  </a:schemeClr>
                </a:solidFill>
                <a:effectLst>
                  <a:outerShdw blurRad="38100" dist="38100" dir="2700000" algn="tl">
                    <a:srgbClr val="000000">
                      <a:alpha val="43137"/>
                    </a:srgbClr>
                  </a:outerShdw>
                </a:effectLst>
              </a:rPr>
              <a:t>Plan </a:t>
            </a:r>
            <a:r>
              <a:rPr lang="en-GB" dirty="0">
                <a:solidFill>
                  <a:schemeClr val="tx2">
                    <a:lumMod val="50000"/>
                  </a:schemeClr>
                </a:solidFill>
                <a:effectLst>
                  <a:outerShdw blurRad="38100" dist="38100" dir="2700000" algn="tl">
                    <a:srgbClr val="000000">
                      <a:alpha val="43137"/>
                    </a:srgbClr>
                  </a:outerShdw>
                </a:effectLst>
              </a:rPr>
              <a:t>lifelong learning based on different phases of life from childhood till old ages. </a:t>
            </a:r>
            <a:endParaRPr lang="en-GB" dirty="0" smtClean="0">
              <a:solidFill>
                <a:schemeClr val="tx2">
                  <a:lumMod val="50000"/>
                </a:schemeClr>
              </a:solidFill>
              <a:effectLst>
                <a:outerShdw blurRad="38100" dist="38100" dir="2700000" algn="tl">
                  <a:srgbClr val="000000">
                    <a:alpha val="43137"/>
                  </a:srgbClr>
                </a:outerShdw>
              </a:effectLst>
            </a:endParaRPr>
          </a:p>
          <a:p>
            <a:r>
              <a:rPr lang="en-GB" dirty="0" smtClean="0">
                <a:solidFill>
                  <a:schemeClr val="tx2">
                    <a:lumMod val="50000"/>
                  </a:schemeClr>
                </a:solidFill>
                <a:effectLst>
                  <a:outerShdw blurRad="38100" dist="38100" dir="2700000" algn="tl">
                    <a:srgbClr val="000000">
                      <a:alpha val="43137"/>
                    </a:srgbClr>
                  </a:outerShdw>
                </a:effectLst>
              </a:rPr>
              <a:t>Facilitating of fluent </a:t>
            </a:r>
            <a:r>
              <a:rPr lang="en-GB" dirty="0">
                <a:solidFill>
                  <a:schemeClr val="tx2">
                    <a:lumMod val="50000"/>
                  </a:schemeClr>
                </a:solidFill>
                <a:effectLst>
                  <a:outerShdw blurRad="38100" dist="38100" dir="2700000" algn="tl">
                    <a:srgbClr val="000000">
                      <a:alpha val="43137"/>
                    </a:srgbClr>
                  </a:outerShdw>
                </a:effectLst>
              </a:rPr>
              <a:t>transitions between the individual phases, and the development focuses overlap. </a:t>
            </a:r>
            <a:endParaRPr lang="en-GB" dirty="0" smtClean="0">
              <a:solidFill>
                <a:schemeClr val="tx2">
                  <a:lumMod val="50000"/>
                </a:schemeClr>
              </a:solidFill>
              <a:effectLst>
                <a:outerShdw blurRad="38100" dist="38100" dir="2700000" algn="tl">
                  <a:srgbClr val="000000">
                    <a:alpha val="43137"/>
                  </a:srgbClr>
                </a:outerShdw>
              </a:effectLst>
            </a:endParaRPr>
          </a:p>
          <a:p>
            <a:r>
              <a:rPr lang="en-GB" dirty="0" smtClean="0">
                <a:solidFill>
                  <a:schemeClr val="tx2">
                    <a:lumMod val="50000"/>
                  </a:schemeClr>
                </a:solidFill>
                <a:effectLst>
                  <a:outerShdw blurRad="38100" dist="38100" dir="2700000" algn="tl">
                    <a:srgbClr val="000000">
                      <a:alpha val="43137"/>
                    </a:srgbClr>
                  </a:outerShdw>
                </a:effectLst>
              </a:rPr>
              <a:t>Continuous </a:t>
            </a:r>
            <a:r>
              <a:rPr lang="en-GB" dirty="0">
                <a:solidFill>
                  <a:schemeClr val="tx2">
                    <a:lumMod val="50000"/>
                  </a:schemeClr>
                </a:solidFill>
                <a:effectLst>
                  <a:outerShdw blurRad="38100" dist="38100" dir="2700000" algn="tl">
                    <a:srgbClr val="000000">
                      <a:alpha val="43137"/>
                    </a:srgbClr>
                  </a:outerShdw>
                </a:effectLst>
              </a:rPr>
              <a:t>character of lifelong learning and counteracts the separation of the individual educational sectors from each other</a:t>
            </a:r>
            <a:endParaRPr lang="en-US" dirty="0">
              <a:solidFill>
                <a:schemeClr val="tx2">
                  <a:lumMod val="50000"/>
                </a:schemeClr>
              </a:solidFill>
              <a:effectLst>
                <a:outerShdw blurRad="38100" dist="38100" dir="2700000" algn="tl">
                  <a:srgbClr val="000000">
                    <a:alpha val="43137"/>
                  </a:srgbClr>
                </a:outerShdw>
              </a:effectLst>
            </a:endParaRPr>
          </a:p>
          <a:p>
            <a:pPr marL="0" indent="0">
              <a:buNone/>
            </a:pPr>
            <a:r>
              <a:rPr lang="en-US" dirty="0" smtClean="0"/>
              <a:t> 		</a:t>
            </a:r>
            <a:endParaRPr lang="en-US" dirty="0"/>
          </a:p>
        </p:txBody>
      </p:sp>
    </p:spTree>
    <p:extLst>
      <p:ext uri="{BB962C8B-B14F-4D97-AF65-F5344CB8AC3E}">
        <p14:creationId xmlns:p14="http://schemas.microsoft.com/office/powerpoint/2010/main" val="1277129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39762"/>
          </a:xfrm>
        </p:spPr>
        <p:txBody>
          <a:bodyPr>
            <a:normAutofit fontScale="90000"/>
          </a:bodyPr>
          <a:lstStyle/>
          <a:p>
            <a:r>
              <a:rPr lang="en-US" b="1" dirty="0" smtClean="0">
                <a:solidFill>
                  <a:srgbClr val="C00000"/>
                </a:solidFill>
                <a:effectLst>
                  <a:outerShdw blurRad="38100" dist="38100" dir="2700000" algn="tl">
                    <a:srgbClr val="000000">
                      <a:alpha val="43137"/>
                    </a:srgbClr>
                  </a:outerShdw>
                </a:effectLst>
              </a:rPr>
              <a:t>Criteria for an evaluation</a:t>
            </a:r>
            <a:br>
              <a:rPr lang="en-US" b="1" dirty="0" smtClean="0">
                <a:solidFill>
                  <a:srgbClr val="C00000"/>
                </a:solidFill>
                <a:effectLst>
                  <a:outerShdw blurRad="38100" dist="38100" dir="2700000" algn="tl">
                    <a:srgbClr val="000000">
                      <a:alpha val="43137"/>
                    </a:srgbClr>
                  </a:outerShdw>
                </a:effectLst>
              </a:rPr>
            </a:br>
            <a:endParaRPr lang="en-US" b="1" dirty="0">
              <a:solidFill>
                <a:srgbClr val="C00000"/>
              </a:solidFill>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22123" y="1143000"/>
            <a:ext cx="9144000" cy="5943600"/>
          </a:xfrm>
        </p:spPr>
        <p:txBody>
          <a:bodyPr>
            <a:normAutofit fontScale="77500" lnSpcReduction="20000"/>
          </a:bodyPr>
          <a:lstStyle/>
          <a:p>
            <a:pPr fontAlgn="t">
              <a:spcAft>
                <a:spcPts val="600"/>
              </a:spcAft>
            </a:pPr>
            <a:r>
              <a:rPr lang="en-GB" b="1" dirty="0">
                <a:solidFill>
                  <a:srgbClr val="C00000"/>
                </a:solidFill>
              </a:rPr>
              <a:t>Innovation: </a:t>
            </a:r>
            <a:r>
              <a:rPr lang="en-GB" b="1" dirty="0"/>
              <a:t>The practices have to be innovative. In this context, "innovation" means the implementation of new ideas in the form of products or services that are considered new for the Black sea region </a:t>
            </a:r>
            <a:endParaRPr lang="en-US" dirty="0"/>
          </a:p>
          <a:p>
            <a:pPr fontAlgn="t">
              <a:spcAft>
                <a:spcPts val="600"/>
              </a:spcAft>
            </a:pPr>
            <a:r>
              <a:rPr lang="en-GB" b="1" dirty="0">
                <a:solidFill>
                  <a:srgbClr val="C00000"/>
                </a:solidFill>
              </a:rPr>
              <a:t>Qualitative Improvement: </a:t>
            </a:r>
            <a:r>
              <a:rPr lang="en-GB" b="1" dirty="0"/>
              <a:t>The practices need to entail qualitative improvement in quality of education and the learning outcomes.</a:t>
            </a:r>
            <a:endParaRPr lang="en-US" dirty="0"/>
          </a:p>
          <a:p>
            <a:pPr fontAlgn="t">
              <a:spcAft>
                <a:spcPts val="600"/>
              </a:spcAft>
            </a:pPr>
            <a:r>
              <a:rPr lang="en-GB" b="1" dirty="0"/>
              <a:t>The practices need </a:t>
            </a:r>
            <a:r>
              <a:rPr lang="en-GB" b="1" dirty="0">
                <a:solidFill>
                  <a:srgbClr val="C00000"/>
                </a:solidFill>
              </a:rPr>
              <a:t>to foster equal opportunities </a:t>
            </a:r>
            <a:r>
              <a:rPr lang="en-GB" b="1" dirty="0"/>
              <a:t>and help combat discrimination.</a:t>
            </a:r>
            <a:endParaRPr lang="en-US" dirty="0"/>
          </a:p>
          <a:p>
            <a:pPr fontAlgn="t">
              <a:spcAft>
                <a:spcPts val="600"/>
              </a:spcAft>
            </a:pPr>
            <a:r>
              <a:rPr lang="en-GB" b="1" dirty="0">
                <a:solidFill>
                  <a:srgbClr val="C00000"/>
                </a:solidFill>
              </a:rPr>
              <a:t>Networking and cooperation </a:t>
            </a:r>
            <a:r>
              <a:rPr lang="en-GB" b="1" dirty="0"/>
              <a:t>refers to collaborating with other project partners and interfacing with other relevant players.</a:t>
            </a:r>
            <a:endParaRPr lang="en-US" dirty="0"/>
          </a:p>
          <a:p>
            <a:pPr fontAlgn="t">
              <a:spcAft>
                <a:spcPts val="600"/>
              </a:spcAft>
            </a:pPr>
            <a:r>
              <a:rPr lang="en-GB" b="1" dirty="0">
                <a:solidFill>
                  <a:srgbClr val="C00000"/>
                </a:solidFill>
              </a:rPr>
              <a:t>Sustainability</a:t>
            </a:r>
            <a:r>
              <a:rPr lang="en-GB" b="1" dirty="0"/>
              <a:t> refers to its long-term orientation and stability. </a:t>
            </a:r>
            <a:endParaRPr lang="en-US" dirty="0"/>
          </a:p>
          <a:p>
            <a:pPr fontAlgn="t">
              <a:spcAft>
                <a:spcPts val="600"/>
              </a:spcAft>
            </a:pPr>
            <a:r>
              <a:rPr lang="en-GB" b="1" dirty="0">
                <a:solidFill>
                  <a:srgbClr val="C00000"/>
                </a:solidFill>
              </a:rPr>
              <a:t>Knowledge transfer </a:t>
            </a:r>
            <a:r>
              <a:rPr lang="en-GB" b="1" dirty="0"/>
              <a:t>meant that, in the context of given process (e.g. evaluation), knowledge had to passed on from one institution to another (e.g. via media such as books, internet or databanks, exchange of experts and meetings). </a:t>
            </a:r>
            <a:endParaRPr lang="en-US" dirty="0"/>
          </a:p>
          <a:p>
            <a:pPr marL="0" indent="0">
              <a:spcAft>
                <a:spcPts val="600"/>
              </a:spcAft>
              <a:buNone/>
            </a:pPr>
            <a:endParaRPr lang="en-US" dirty="0"/>
          </a:p>
        </p:txBody>
      </p:sp>
    </p:spTree>
    <p:extLst>
      <p:ext uri="{BB962C8B-B14F-4D97-AF65-F5344CB8AC3E}">
        <p14:creationId xmlns:p14="http://schemas.microsoft.com/office/powerpoint/2010/main" val="1424712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581"/>
            <a:ext cx="8229600" cy="1143000"/>
          </a:xfrm>
        </p:spPr>
        <p:txBody>
          <a:bodyPr>
            <a:normAutofit fontScale="90000"/>
          </a:bodyPr>
          <a:lstStyle/>
          <a:p>
            <a:r>
              <a:rPr lang="en-GB" b="1" dirty="0">
                <a:solidFill>
                  <a:srgbClr val="C00000"/>
                </a:solidFill>
                <a:effectLst>
                  <a:outerShdw blurRad="38100" dist="38100" dir="2700000" algn="tl">
                    <a:srgbClr val="000000">
                      <a:alpha val="43137"/>
                    </a:srgbClr>
                  </a:outerShdw>
                </a:effectLst>
              </a:rPr>
              <a:t>Vision for lifelong learning in Georgia </a:t>
            </a:r>
            <a:endParaRPr lang="en-US"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6871" y="1101213"/>
            <a:ext cx="9107129" cy="5791200"/>
          </a:xfrm>
        </p:spPr>
        <p:txBody>
          <a:bodyPr>
            <a:noAutofit/>
          </a:bodyPr>
          <a:lstStyle/>
          <a:p>
            <a:r>
              <a:rPr lang="en-GB" sz="3000" dirty="0" smtClean="0">
                <a:solidFill>
                  <a:schemeClr val="tx2">
                    <a:lumMod val="75000"/>
                  </a:schemeClr>
                </a:solidFill>
                <a:effectLst>
                  <a:outerShdw blurRad="38100" dist="38100" dir="2700000" algn="tl">
                    <a:srgbClr val="000000">
                      <a:alpha val="43137"/>
                    </a:srgbClr>
                  </a:outerShdw>
                </a:effectLst>
              </a:rPr>
              <a:t>LLL strategy </a:t>
            </a:r>
            <a:r>
              <a:rPr lang="en-GB" sz="3000" dirty="0">
                <a:solidFill>
                  <a:schemeClr val="tx2">
                    <a:lumMod val="75000"/>
                  </a:schemeClr>
                </a:solidFill>
                <a:effectLst>
                  <a:outerShdw blurRad="38100" dist="38100" dir="2700000" algn="tl">
                    <a:srgbClr val="000000">
                      <a:alpha val="43137"/>
                    </a:srgbClr>
                  </a:outerShdw>
                </a:effectLst>
              </a:rPr>
              <a:t>should strive to adopt the “want-to-learn” attitude </a:t>
            </a:r>
            <a:endParaRPr lang="en-GB" sz="3000" dirty="0" smtClean="0">
              <a:solidFill>
                <a:schemeClr val="tx2">
                  <a:lumMod val="75000"/>
                </a:schemeClr>
              </a:solidFill>
              <a:effectLst>
                <a:outerShdw blurRad="38100" dist="38100" dir="2700000" algn="tl">
                  <a:srgbClr val="000000">
                    <a:alpha val="43137"/>
                  </a:srgbClr>
                </a:outerShdw>
              </a:effectLst>
            </a:endParaRPr>
          </a:p>
          <a:p>
            <a:r>
              <a:rPr lang="en-GB" sz="3000" dirty="0">
                <a:solidFill>
                  <a:schemeClr val="tx2">
                    <a:lumMod val="75000"/>
                  </a:schemeClr>
                </a:solidFill>
                <a:effectLst>
                  <a:outerShdw blurRad="38100" dist="38100" dir="2700000" algn="tl">
                    <a:srgbClr val="000000">
                      <a:alpha val="43137"/>
                    </a:srgbClr>
                  </a:outerShdw>
                </a:effectLst>
              </a:rPr>
              <a:t>I</a:t>
            </a:r>
            <a:r>
              <a:rPr lang="en-GB" sz="3000" dirty="0" smtClean="0">
                <a:solidFill>
                  <a:schemeClr val="tx2">
                    <a:lumMod val="75000"/>
                  </a:schemeClr>
                </a:solidFill>
                <a:effectLst>
                  <a:outerShdw blurRad="38100" dist="38100" dir="2700000" algn="tl">
                    <a:srgbClr val="000000">
                      <a:alpha val="43137"/>
                    </a:srgbClr>
                  </a:outerShdw>
                </a:effectLst>
              </a:rPr>
              <a:t>s </a:t>
            </a:r>
            <a:r>
              <a:rPr lang="en-GB" sz="3000" dirty="0">
                <a:solidFill>
                  <a:schemeClr val="tx2">
                    <a:lumMod val="75000"/>
                  </a:schemeClr>
                </a:solidFill>
                <a:effectLst>
                  <a:outerShdw blurRad="38100" dist="38100" dir="2700000" algn="tl">
                    <a:srgbClr val="000000">
                      <a:alpha val="43137"/>
                    </a:srgbClr>
                  </a:outerShdw>
                </a:effectLst>
              </a:rPr>
              <a:t>based on the competences to be able to </a:t>
            </a:r>
            <a:r>
              <a:rPr lang="en-GB" sz="3000" dirty="0" smtClean="0">
                <a:solidFill>
                  <a:schemeClr val="tx2">
                    <a:lumMod val="75000"/>
                  </a:schemeClr>
                </a:solidFill>
                <a:effectLst>
                  <a:outerShdw blurRad="38100" dist="38100" dir="2700000" algn="tl">
                    <a:srgbClr val="000000">
                      <a:alpha val="43137"/>
                    </a:srgbClr>
                  </a:outerShdw>
                </a:effectLst>
              </a:rPr>
              <a:t>learn;</a:t>
            </a:r>
          </a:p>
          <a:p>
            <a:r>
              <a:rPr lang="en-GB" sz="3000" dirty="0" smtClean="0">
                <a:solidFill>
                  <a:schemeClr val="tx2">
                    <a:lumMod val="75000"/>
                  </a:schemeClr>
                </a:solidFill>
                <a:effectLst>
                  <a:outerShdw blurRad="38100" dist="38100" dir="2700000" algn="tl">
                    <a:srgbClr val="000000">
                      <a:alpha val="43137"/>
                    </a:srgbClr>
                  </a:outerShdw>
                </a:effectLst>
              </a:rPr>
              <a:t>Is </a:t>
            </a:r>
            <a:r>
              <a:rPr lang="en-GB" sz="3000" dirty="0">
                <a:solidFill>
                  <a:schemeClr val="tx2">
                    <a:lumMod val="75000"/>
                  </a:schemeClr>
                </a:solidFill>
                <a:effectLst>
                  <a:outerShdw blurRad="38100" dist="38100" dir="2700000" algn="tl">
                    <a:srgbClr val="000000">
                      <a:alpha val="43137"/>
                    </a:srgbClr>
                  </a:outerShdw>
                </a:effectLst>
              </a:rPr>
              <a:t>strengthened through subsequent provision of learning and development opportunities and services for the personal and professional development opportunities and services for the personal and professional development </a:t>
            </a:r>
            <a:endParaRPr lang="en-GB" sz="3000" dirty="0" smtClean="0">
              <a:solidFill>
                <a:schemeClr val="tx2">
                  <a:lumMod val="75000"/>
                </a:schemeClr>
              </a:solidFill>
              <a:effectLst>
                <a:outerShdw blurRad="38100" dist="38100" dir="2700000" algn="tl">
                  <a:srgbClr val="000000">
                    <a:alpha val="43137"/>
                  </a:srgbClr>
                </a:outerShdw>
              </a:effectLst>
            </a:endParaRPr>
          </a:p>
          <a:p>
            <a:r>
              <a:rPr lang="en-GB" sz="3000" dirty="0" smtClean="0">
                <a:solidFill>
                  <a:schemeClr val="tx2">
                    <a:lumMod val="75000"/>
                  </a:schemeClr>
                </a:solidFill>
                <a:effectLst>
                  <a:outerShdw blurRad="38100" dist="38100" dir="2700000" algn="tl">
                    <a:srgbClr val="000000">
                      <a:alpha val="43137"/>
                    </a:srgbClr>
                  </a:outerShdw>
                </a:effectLst>
              </a:rPr>
              <a:t>Targets </a:t>
            </a:r>
            <a:r>
              <a:rPr lang="en-GB" sz="3000" dirty="0">
                <a:solidFill>
                  <a:schemeClr val="tx2">
                    <a:lumMod val="75000"/>
                  </a:schemeClr>
                </a:solidFill>
                <a:effectLst>
                  <a:outerShdw blurRad="38100" dist="38100" dir="2700000" algn="tl">
                    <a:srgbClr val="000000">
                      <a:alpha val="43137"/>
                    </a:srgbClr>
                  </a:outerShdw>
                </a:effectLst>
              </a:rPr>
              <a:t>diverse groups of individuals and </a:t>
            </a:r>
            <a:r>
              <a:rPr lang="en-US" sz="3000" dirty="0">
                <a:solidFill>
                  <a:schemeClr val="tx2">
                    <a:lumMod val="75000"/>
                  </a:schemeClr>
                </a:solidFill>
                <a:effectLst>
                  <a:outerShdw blurRad="38100" dist="38100" dir="2700000" algn="tl">
                    <a:srgbClr val="000000">
                      <a:alpha val="43137"/>
                    </a:srgbClr>
                  </a:outerShdw>
                </a:effectLst>
              </a:rPr>
              <a:t>creates</a:t>
            </a:r>
            <a:r>
              <a:rPr lang="en-GB" sz="3000" dirty="0">
                <a:solidFill>
                  <a:schemeClr val="tx2">
                    <a:lumMod val="75000"/>
                  </a:schemeClr>
                </a:solidFill>
                <a:effectLst>
                  <a:outerShdw blurRad="38100" dist="38100" dir="2700000" algn="tl">
                    <a:srgbClr val="000000">
                      <a:alpha val="43137"/>
                    </a:srgbClr>
                  </a:outerShdw>
                </a:effectLst>
              </a:rPr>
              <a:t> opportunities for creating public and personal goods in social, cultural, ethical and economic domains of the state life. </a:t>
            </a:r>
            <a:endParaRPr lang="en-US" sz="3000" dirty="0">
              <a:solidFill>
                <a:schemeClr val="tx2">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42840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effectLst>
                  <a:outerShdw blurRad="38100" dist="38100" dir="2700000" algn="tl">
                    <a:srgbClr val="000000">
                      <a:alpha val="43137"/>
                    </a:srgbClr>
                  </a:outerShdw>
                </a:effectLst>
              </a:rPr>
              <a:t> Goal for </a:t>
            </a:r>
            <a:r>
              <a:rPr lang="en-GB" b="1" dirty="0" smtClean="0">
                <a:solidFill>
                  <a:srgbClr val="C00000"/>
                </a:solidFill>
                <a:effectLst>
                  <a:outerShdw blurRad="38100" dist="38100" dir="2700000" algn="tl">
                    <a:srgbClr val="000000">
                      <a:alpha val="43137"/>
                    </a:srgbClr>
                  </a:outerShdw>
                </a:effectLst>
              </a:rPr>
              <a:t>lifelong learning in Georgia </a:t>
            </a:r>
            <a:r>
              <a:rPr lang="en-US" b="1" dirty="0" smtClean="0">
                <a:solidFill>
                  <a:srgbClr val="C00000"/>
                </a:solidFill>
                <a:effectLst>
                  <a:outerShdw blurRad="38100" dist="38100" dir="2700000" algn="tl">
                    <a:srgbClr val="000000">
                      <a:alpha val="43137"/>
                    </a:srgbClr>
                  </a:outerShdw>
                </a:effectLst>
              </a:rPr>
              <a:t/>
            </a:r>
            <a:br>
              <a:rPr lang="en-US" b="1" dirty="0" smtClean="0">
                <a:solidFill>
                  <a:srgbClr val="C00000"/>
                </a:solidFill>
                <a:effectLst>
                  <a:outerShdw blurRad="38100" dist="38100" dir="2700000" algn="tl">
                    <a:srgbClr val="000000">
                      <a:alpha val="43137"/>
                    </a:srgbClr>
                  </a:outerShdw>
                </a:effectLst>
              </a:rPr>
            </a:br>
            <a:endParaRPr lang="en-US"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52400" y="1143000"/>
            <a:ext cx="8763000" cy="5562600"/>
          </a:xfrm>
        </p:spPr>
        <p:txBody>
          <a:bodyPr/>
          <a:lstStyle/>
          <a:p>
            <a:pPr marL="0" indent="0" algn="just">
              <a:buNone/>
            </a:pPr>
            <a:endParaRPr lang="en-GB" dirty="0" smtClean="0">
              <a:solidFill>
                <a:schemeClr val="tx2">
                  <a:lumMod val="75000"/>
                </a:schemeClr>
              </a:solidFill>
              <a:effectLst>
                <a:outerShdw blurRad="38100" dist="38100" dir="2700000" algn="tl">
                  <a:srgbClr val="000000">
                    <a:alpha val="43137"/>
                  </a:srgbClr>
                </a:outerShdw>
              </a:effectLst>
            </a:endParaRPr>
          </a:p>
          <a:p>
            <a:pPr marL="0" indent="0" algn="just">
              <a:buNone/>
            </a:pPr>
            <a:r>
              <a:rPr lang="en-GB" dirty="0" smtClean="0">
                <a:solidFill>
                  <a:schemeClr val="tx2">
                    <a:lumMod val="75000"/>
                  </a:schemeClr>
                </a:solidFill>
                <a:effectLst>
                  <a:outerShdw blurRad="38100" dist="38100" dir="2700000" algn="tl">
                    <a:srgbClr val="000000">
                      <a:alpha val="43137"/>
                    </a:srgbClr>
                  </a:outerShdw>
                </a:effectLst>
              </a:rPr>
              <a:t>Strategic </a:t>
            </a:r>
            <a:r>
              <a:rPr lang="en-GB" dirty="0">
                <a:solidFill>
                  <a:schemeClr val="tx2">
                    <a:lumMod val="75000"/>
                  </a:schemeClr>
                </a:solidFill>
                <a:effectLst>
                  <a:outerShdw blurRad="38100" dist="38100" dir="2700000" algn="tl">
                    <a:srgbClr val="000000">
                      <a:alpha val="43137"/>
                    </a:srgbClr>
                  </a:outerShdw>
                </a:effectLst>
              </a:rPr>
              <a:t>goals are to emphasize social, economic, cultural and political development of the country through addressing educational and learning needs of every individual citizen in Georgia including those deprived from the state goods and services, requiring special treatment and having limited access to offered services. </a:t>
            </a:r>
            <a:endParaRPr lang="en-US" dirty="0">
              <a:solidFill>
                <a:schemeClr val="tx2">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87268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b="1" dirty="0" smtClean="0">
                <a:solidFill>
                  <a:srgbClr val="C00000"/>
                </a:solidFill>
                <a:effectLst>
                  <a:outerShdw blurRad="38100" dist="38100" dir="2700000" algn="tl">
                    <a:srgbClr val="000000">
                      <a:alpha val="43137"/>
                    </a:srgbClr>
                  </a:outerShdw>
                </a:effectLst>
              </a:rPr>
              <a:t>Terms and preconditions for success</a:t>
            </a:r>
            <a:endParaRPr lang="en-US"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1066800"/>
            <a:ext cx="9144000" cy="5791200"/>
          </a:xfrm>
        </p:spPr>
        <p:txBody>
          <a:bodyPr>
            <a:normAutofit fontScale="85000" lnSpcReduction="10000"/>
          </a:bodyPr>
          <a:lstStyle/>
          <a:p>
            <a:pPr marL="457200" lvl="1" indent="-398463">
              <a:spcAft>
                <a:spcPts val="300"/>
              </a:spcAft>
              <a:buAutoNum type="arabicPeriod"/>
            </a:pPr>
            <a:r>
              <a:rPr lang="en-GB" dirty="0" smtClean="0">
                <a:solidFill>
                  <a:schemeClr val="tx2">
                    <a:lumMod val="75000"/>
                  </a:schemeClr>
                </a:solidFill>
              </a:rPr>
              <a:t>Diverse </a:t>
            </a:r>
            <a:r>
              <a:rPr lang="en-GB" dirty="0">
                <a:solidFill>
                  <a:schemeClr val="tx2">
                    <a:lumMod val="75000"/>
                  </a:schemeClr>
                </a:solidFill>
              </a:rPr>
              <a:t>levels and types of education and training are </a:t>
            </a:r>
            <a:r>
              <a:rPr lang="en-GB" dirty="0" smtClean="0">
                <a:solidFill>
                  <a:schemeClr val="tx2">
                    <a:lumMod val="75000"/>
                  </a:schemeClr>
                </a:solidFill>
              </a:rPr>
              <a:t>interconnected</a:t>
            </a:r>
          </a:p>
          <a:p>
            <a:pPr marL="457200" lvl="1" indent="-398463">
              <a:spcAft>
                <a:spcPts val="300"/>
              </a:spcAft>
              <a:buAutoNum type="arabicPeriod"/>
            </a:pPr>
            <a:r>
              <a:rPr lang="en-GB" dirty="0">
                <a:solidFill>
                  <a:schemeClr val="tx2">
                    <a:lumMod val="75000"/>
                  </a:schemeClr>
                </a:solidFill>
              </a:rPr>
              <a:t>Learning providers work in collaborative and cooperative </a:t>
            </a:r>
            <a:r>
              <a:rPr lang="en-GB" dirty="0" smtClean="0">
                <a:solidFill>
                  <a:schemeClr val="tx2">
                    <a:lumMod val="75000"/>
                  </a:schemeClr>
                </a:solidFill>
              </a:rPr>
              <a:t>way	</a:t>
            </a:r>
          </a:p>
          <a:p>
            <a:pPr marL="457200" lvl="1" indent="-398463">
              <a:spcAft>
                <a:spcPts val="300"/>
              </a:spcAft>
              <a:buAutoNum type="arabicPeriod"/>
            </a:pPr>
            <a:r>
              <a:rPr lang="en-GB" dirty="0">
                <a:solidFill>
                  <a:schemeClr val="tx2">
                    <a:lumMod val="75000"/>
                  </a:schemeClr>
                </a:solidFill>
              </a:rPr>
              <a:t>LLL concept is built on unified concept aligning educational institutions of different level and structure, diverse types of learning differing from each other though context, timeframe, intensity, intermediate and final objectives, perspectives and </a:t>
            </a:r>
            <a:r>
              <a:rPr lang="en-GB" dirty="0" smtClean="0">
                <a:solidFill>
                  <a:schemeClr val="tx2">
                    <a:lumMod val="75000"/>
                  </a:schemeClr>
                </a:solidFill>
              </a:rPr>
              <a:t>destinations</a:t>
            </a:r>
          </a:p>
          <a:p>
            <a:pPr marL="457200" lvl="1" indent="-398463">
              <a:spcAft>
                <a:spcPts val="300"/>
              </a:spcAft>
              <a:buAutoNum type="arabicPeriod"/>
            </a:pPr>
            <a:r>
              <a:rPr lang="en-GB" dirty="0">
                <a:solidFill>
                  <a:schemeClr val="tx2">
                    <a:lumMod val="75000"/>
                  </a:schemeClr>
                </a:solidFill>
              </a:rPr>
              <a:t>State supports the shared vision of LLL </a:t>
            </a:r>
            <a:r>
              <a:rPr lang="en-GB" dirty="0" smtClean="0">
                <a:solidFill>
                  <a:schemeClr val="tx2">
                    <a:lumMod val="75000"/>
                  </a:schemeClr>
                </a:solidFill>
              </a:rPr>
              <a:t>strategy</a:t>
            </a:r>
          </a:p>
          <a:p>
            <a:pPr marL="457200" lvl="1" indent="-398463">
              <a:spcAft>
                <a:spcPts val="300"/>
              </a:spcAft>
              <a:buAutoNum type="arabicPeriod"/>
            </a:pPr>
            <a:r>
              <a:rPr lang="en-GB" dirty="0">
                <a:solidFill>
                  <a:schemeClr val="tx2">
                    <a:lumMod val="75000"/>
                  </a:schemeClr>
                </a:solidFill>
              </a:rPr>
              <a:t>LLL goals are related to work </a:t>
            </a:r>
            <a:r>
              <a:rPr lang="en-GB" dirty="0" smtClean="0">
                <a:solidFill>
                  <a:schemeClr val="tx2">
                    <a:lumMod val="75000"/>
                  </a:schemeClr>
                </a:solidFill>
              </a:rPr>
              <a:t>attainments</a:t>
            </a:r>
            <a:endParaRPr lang="en-GB" dirty="0">
              <a:solidFill>
                <a:schemeClr val="tx2">
                  <a:lumMod val="75000"/>
                </a:schemeClr>
              </a:solidFill>
            </a:endParaRPr>
          </a:p>
          <a:p>
            <a:pPr marL="457200" lvl="1" indent="-398463">
              <a:spcAft>
                <a:spcPts val="300"/>
              </a:spcAft>
              <a:buAutoNum type="arabicPeriod"/>
            </a:pPr>
            <a:r>
              <a:rPr lang="en-GB" dirty="0">
                <a:solidFill>
                  <a:schemeClr val="tx2">
                    <a:lumMod val="75000"/>
                  </a:schemeClr>
                </a:solidFill>
              </a:rPr>
              <a:t>Quality insurance mechanisms for adoption and implementation of effective LLL policy is on ground and targets all types and  levels of </a:t>
            </a:r>
            <a:r>
              <a:rPr lang="en-GB" dirty="0" smtClean="0">
                <a:solidFill>
                  <a:schemeClr val="tx2">
                    <a:lumMod val="75000"/>
                  </a:schemeClr>
                </a:solidFill>
              </a:rPr>
              <a:t>learning</a:t>
            </a:r>
          </a:p>
          <a:p>
            <a:pPr marL="457200" lvl="1" indent="-398463">
              <a:spcAft>
                <a:spcPts val="300"/>
              </a:spcAft>
              <a:buAutoNum type="arabicPeriod"/>
            </a:pPr>
            <a:r>
              <a:rPr lang="en-GB" dirty="0">
                <a:solidFill>
                  <a:schemeClr val="tx2">
                    <a:lumMod val="75000"/>
                  </a:schemeClr>
                </a:solidFill>
              </a:rPr>
              <a:t>The mechanisms for monitoring and summarizing the outcomes on different phases </a:t>
            </a:r>
            <a:r>
              <a:rPr lang="en-GB" dirty="0" smtClean="0">
                <a:solidFill>
                  <a:schemeClr val="tx2">
                    <a:lumMod val="75000"/>
                  </a:schemeClr>
                </a:solidFill>
              </a:rPr>
              <a:t>	</a:t>
            </a:r>
          </a:p>
          <a:p>
            <a:pPr marL="457200" lvl="1" indent="-398463">
              <a:spcAft>
                <a:spcPts val="300"/>
              </a:spcAft>
              <a:buAutoNum type="arabicPeriod"/>
            </a:pPr>
            <a:endParaRPr lang="en-US" dirty="0">
              <a:solidFill>
                <a:schemeClr val="tx2">
                  <a:lumMod val="75000"/>
                </a:schemeClr>
              </a:solidFill>
            </a:endParaRPr>
          </a:p>
        </p:txBody>
      </p:sp>
    </p:spTree>
    <p:extLst>
      <p:ext uri="{BB962C8B-B14F-4D97-AF65-F5344CB8AC3E}">
        <p14:creationId xmlns:p14="http://schemas.microsoft.com/office/powerpoint/2010/main" val="2877925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effectLst>
                  <a:outerShdw blurRad="38100" dist="38100" dir="2700000" algn="tl">
                    <a:srgbClr val="000000">
                      <a:alpha val="43137"/>
                    </a:srgbClr>
                  </a:outerShdw>
                </a:effectLst>
              </a:rPr>
              <a:t>LLL concepts</a:t>
            </a:r>
            <a:endParaRPr lang="en-US"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2286000"/>
            <a:ext cx="8229600" cy="2849563"/>
          </a:xfrm>
        </p:spPr>
        <p:txBody>
          <a:bodyPr/>
          <a:lstStyle/>
          <a:p>
            <a:r>
              <a:rPr lang="en-GB" b="1" dirty="0" smtClean="0"/>
              <a:t>Concept </a:t>
            </a:r>
            <a:r>
              <a:rPr lang="en-GB" b="1" dirty="0"/>
              <a:t>of personal </a:t>
            </a:r>
            <a:r>
              <a:rPr lang="en-GB" b="1" dirty="0" smtClean="0"/>
              <a:t>development </a:t>
            </a:r>
            <a:endParaRPr lang="en-GB" b="1" dirty="0"/>
          </a:p>
          <a:p>
            <a:r>
              <a:rPr lang="en-GB" b="1" dirty="0"/>
              <a:t>Employability and Career </a:t>
            </a:r>
            <a:r>
              <a:rPr lang="en-GB" b="1" dirty="0" smtClean="0"/>
              <a:t>growth</a:t>
            </a:r>
          </a:p>
          <a:p>
            <a:r>
              <a:rPr lang="en-GB" b="1" dirty="0"/>
              <a:t>Social cohesion, equity and active </a:t>
            </a:r>
            <a:r>
              <a:rPr lang="en-GB" b="1" dirty="0" smtClean="0"/>
              <a:t>citizenship</a:t>
            </a:r>
          </a:p>
          <a:p>
            <a:endParaRPr lang="en-US" dirty="0"/>
          </a:p>
        </p:txBody>
      </p:sp>
    </p:spTree>
    <p:extLst>
      <p:ext uri="{BB962C8B-B14F-4D97-AF65-F5344CB8AC3E}">
        <p14:creationId xmlns:p14="http://schemas.microsoft.com/office/powerpoint/2010/main" val="2106697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Dimensions </a:t>
            </a:r>
            <a:endParaRPr lang="en-US" dirty="0"/>
          </a:p>
        </p:txBody>
      </p:sp>
      <p:sp>
        <p:nvSpPr>
          <p:cNvPr id="3" name="Content Placeholder 2"/>
          <p:cNvSpPr>
            <a:spLocks noGrp="1"/>
          </p:cNvSpPr>
          <p:nvPr>
            <p:ph idx="1"/>
          </p:nvPr>
        </p:nvSpPr>
        <p:spPr>
          <a:xfrm>
            <a:off x="381000" y="2743201"/>
            <a:ext cx="8229600" cy="2895600"/>
          </a:xfrm>
        </p:spPr>
        <p:txBody>
          <a:bodyPr/>
          <a:lstStyle/>
          <a:p>
            <a:r>
              <a:rPr lang="en-US" dirty="0" smtClean="0"/>
              <a:t>Formal education at different grades</a:t>
            </a:r>
          </a:p>
          <a:p>
            <a:r>
              <a:rPr lang="en-US" dirty="0" smtClean="0"/>
              <a:t>Non-Formal /Informal education</a:t>
            </a:r>
          </a:p>
          <a:p>
            <a:r>
              <a:rPr lang="en-US" dirty="0" smtClean="0"/>
              <a:t>Adults Education including continuing education and professional development</a:t>
            </a:r>
          </a:p>
          <a:p>
            <a:pPr marL="0" indent="0">
              <a:buNone/>
            </a:pPr>
            <a:endParaRPr lang="en-US" dirty="0"/>
          </a:p>
        </p:txBody>
      </p:sp>
    </p:spTree>
    <p:extLst>
      <p:ext uri="{BB962C8B-B14F-4D97-AF65-F5344CB8AC3E}">
        <p14:creationId xmlns:p14="http://schemas.microsoft.com/office/powerpoint/2010/main" val="1460264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877845005"/>
              </p:ext>
            </p:extLst>
          </p:nvPr>
        </p:nvGraphicFramePr>
        <p:xfrm>
          <a:off x="0" y="-4915"/>
          <a:ext cx="9144001" cy="6730265"/>
        </p:xfrm>
        <a:graphic>
          <a:graphicData uri="http://schemas.openxmlformats.org/drawingml/2006/table">
            <a:tbl>
              <a:tblPr firstRow="1" firstCol="1" bandRow="1">
                <a:tableStyleId>{5C22544A-7EE6-4342-B048-85BDC9FD1C3A}</a:tableStyleId>
              </a:tblPr>
              <a:tblGrid>
                <a:gridCol w="6510574"/>
                <a:gridCol w="930662"/>
                <a:gridCol w="1702765"/>
              </a:tblGrid>
              <a:tr h="723056">
                <a:tc>
                  <a:txBody>
                    <a:bodyPr/>
                    <a:lstStyle/>
                    <a:p>
                      <a:pPr marL="0" marR="0">
                        <a:lnSpc>
                          <a:spcPct val="100000"/>
                        </a:lnSpc>
                        <a:spcBef>
                          <a:spcPts val="0"/>
                        </a:spcBef>
                        <a:spcAft>
                          <a:spcPts val="0"/>
                        </a:spcAft>
                      </a:pPr>
                      <a:r>
                        <a:rPr lang="en-US" sz="1600" dirty="0">
                          <a:effectLst/>
                        </a:rPr>
                        <a:t>Implementation of Georgian as a second language teaching program in non-Georgian language schools</a:t>
                      </a:r>
                      <a:endParaRPr lang="en-US" sz="1600" dirty="0">
                        <a:effectLst/>
                        <a:latin typeface="Calibri"/>
                        <a:ea typeface="Calibri"/>
                        <a:cs typeface="Times New Roman"/>
                      </a:endParaRPr>
                    </a:p>
                  </a:txBody>
                  <a:tcPr marL="45064" marR="45064" marT="0" marB="0" anchor="ctr"/>
                </a:tc>
                <a:tc>
                  <a:txBody>
                    <a:bodyPr/>
                    <a:lstStyle/>
                    <a:p>
                      <a:pPr marL="0" marR="0" algn="ctr">
                        <a:lnSpc>
                          <a:spcPct val="100000"/>
                        </a:lnSpc>
                        <a:spcBef>
                          <a:spcPts val="0"/>
                        </a:spcBef>
                        <a:spcAft>
                          <a:spcPts val="0"/>
                        </a:spcAft>
                      </a:pPr>
                      <a:r>
                        <a:rPr lang="en-US" sz="1600" dirty="0">
                          <a:effectLst/>
                        </a:rPr>
                        <a:t> </a:t>
                      </a:r>
                    </a:p>
                    <a:p>
                      <a:pPr marL="0" marR="0" algn="ctr">
                        <a:lnSpc>
                          <a:spcPct val="100000"/>
                        </a:lnSpc>
                        <a:spcBef>
                          <a:spcPts val="0"/>
                        </a:spcBef>
                        <a:spcAft>
                          <a:spcPts val="0"/>
                        </a:spcAft>
                      </a:pPr>
                      <a:r>
                        <a:rPr lang="en-US" sz="1600" dirty="0">
                          <a:effectLst/>
                        </a:rPr>
                        <a:t>2009-2014</a:t>
                      </a:r>
                      <a:endParaRPr lang="en-US" sz="1600" dirty="0">
                        <a:effectLst/>
                        <a:latin typeface="Calibri"/>
                        <a:ea typeface="Calibri"/>
                        <a:cs typeface="Times New Roman"/>
                      </a:endParaRPr>
                    </a:p>
                  </a:txBody>
                  <a:tcPr marL="45064" marR="45064" marT="0" marB="0" anchor="ctr"/>
                </a:tc>
                <a:tc>
                  <a:txBody>
                    <a:bodyPr/>
                    <a:lstStyle/>
                    <a:p>
                      <a:pPr marL="0" marR="0">
                        <a:lnSpc>
                          <a:spcPct val="100000"/>
                        </a:lnSpc>
                        <a:spcBef>
                          <a:spcPts val="0"/>
                        </a:spcBef>
                        <a:spcAft>
                          <a:spcPts val="0"/>
                        </a:spcAft>
                      </a:pPr>
                      <a:r>
                        <a:rPr lang="en-US" sz="1600">
                          <a:effectLst/>
                        </a:rPr>
                        <a:t> </a:t>
                      </a:r>
                      <a:endParaRPr lang="en-US" sz="1600">
                        <a:effectLst/>
                        <a:latin typeface="Calibri"/>
                        <a:ea typeface="Calibri"/>
                        <a:cs typeface="Times New Roman"/>
                      </a:endParaRPr>
                    </a:p>
                  </a:txBody>
                  <a:tcPr marL="45064" marR="45064" marT="0" marB="0" anchor="ctr"/>
                </a:tc>
              </a:tr>
              <a:tr h="800491">
                <a:tc>
                  <a:txBody>
                    <a:bodyPr/>
                    <a:lstStyle/>
                    <a:p>
                      <a:pPr marL="0" marR="0">
                        <a:lnSpc>
                          <a:spcPct val="100000"/>
                        </a:lnSpc>
                        <a:spcBef>
                          <a:spcPts val="0"/>
                        </a:spcBef>
                        <a:spcAft>
                          <a:spcPts val="0"/>
                        </a:spcAft>
                      </a:pPr>
                      <a:r>
                        <a:rPr lang="en-US" sz="1600" dirty="0">
                          <a:effectLst/>
                        </a:rPr>
                        <a:t>Elaboration and development of Georgian language textbooks and teaching resources </a:t>
                      </a:r>
                      <a:endParaRPr lang="en-US" sz="1600" dirty="0">
                        <a:effectLst/>
                        <a:latin typeface="Calibri"/>
                        <a:ea typeface="Calibri"/>
                        <a:cs typeface="Times New Roman"/>
                      </a:endParaRPr>
                    </a:p>
                  </a:txBody>
                  <a:tcPr marL="45064" marR="45064" marT="0" marB="0" anchor="ctr"/>
                </a:tc>
                <a:tc>
                  <a:txBody>
                    <a:bodyPr/>
                    <a:lstStyle/>
                    <a:p>
                      <a:pPr marL="0" marR="0" algn="ctr">
                        <a:lnSpc>
                          <a:spcPct val="100000"/>
                        </a:lnSpc>
                        <a:spcBef>
                          <a:spcPts val="0"/>
                        </a:spcBef>
                        <a:spcAft>
                          <a:spcPts val="0"/>
                        </a:spcAft>
                      </a:pPr>
                      <a:r>
                        <a:rPr lang="en-US" sz="1600">
                          <a:effectLst/>
                        </a:rPr>
                        <a:t> </a:t>
                      </a:r>
                    </a:p>
                    <a:p>
                      <a:pPr marL="0" marR="0" algn="ctr">
                        <a:lnSpc>
                          <a:spcPct val="100000"/>
                        </a:lnSpc>
                        <a:spcBef>
                          <a:spcPts val="0"/>
                        </a:spcBef>
                        <a:spcAft>
                          <a:spcPts val="0"/>
                        </a:spcAft>
                      </a:pPr>
                      <a:r>
                        <a:rPr lang="en-US" sz="1600">
                          <a:effectLst/>
                        </a:rPr>
                        <a:t>2009-2014</a:t>
                      </a:r>
                      <a:endParaRPr lang="en-US" sz="1600">
                        <a:effectLst/>
                        <a:latin typeface="Calibri"/>
                        <a:ea typeface="Calibri"/>
                        <a:cs typeface="Times New Roman"/>
                      </a:endParaRPr>
                    </a:p>
                  </a:txBody>
                  <a:tcPr marL="45064" marR="45064" marT="0" marB="0" anchor="ctr"/>
                </a:tc>
                <a:tc>
                  <a:txBody>
                    <a:bodyPr/>
                    <a:lstStyle/>
                    <a:p>
                      <a:pPr marL="0" marR="0">
                        <a:lnSpc>
                          <a:spcPct val="100000"/>
                        </a:lnSpc>
                        <a:spcBef>
                          <a:spcPts val="0"/>
                        </a:spcBef>
                        <a:spcAft>
                          <a:spcPts val="0"/>
                        </a:spcAft>
                      </a:pPr>
                      <a:r>
                        <a:rPr lang="en-US" sz="1600">
                          <a:effectLst/>
                        </a:rPr>
                        <a:t> </a:t>
                      </a:r>
                      <a:endParaRPr lang="en-US" sz="1600">
                        <a:effectLst/>
                        <a:latin typeface="Calibri"/>
                        <a:ea typeface="Calibri"/>
                        <a:cs typeface="Times New Roman"/>
                      </a:endParaRPr>
                    </a:p>
                  </a:txBody>
                  <a:tcPr marL="45064" marR="45064" marT="0" marB="0" anchor="ctr"/>
                </a:tc>
              </a:tr>
              <a:tr h="1644169">
                <a:tc>
                  <a:txBody>
                    <a:bodyPr/>
                    <a:lstStyle/>
                    <a:p>
                      <a:pPr marL="0" marR="0">
                        <a:lnSpc>
                          <a:spcPct val="100000"/>
                        </a:lnSpc>
                        <a:spcBef>
                          <a:spcPts val="0"/>
                        </a:spcBef>
                        <a:spcAft>
                          <a:spcPts val="0"/>
                        </a:spcAft>
                      </a:pPr>
                      <a:r>
                        <a:rPr lang="en-US" sz="1600">
                          <a:effectLst/>
                        </a:rPr>
                        <a:t>Training for Georgian language teachers from  Samtskhe-Javakheti and  Kvemo Kartli non-Georgian language schools (special professional vouchers for teachers to study “Georgian as communication language” and Georgian as a second language) </a:t>
                      </a:r>
                      <a:endParaRPr lang="en-US" sz="1600">
                        <a:effectLst/>
                        <a:latin typeface="Calibri"/>
                        <a:ea typeface="Calibri"/>
                        <a:cs typeface="Times New Roman"/>
                      </a:endParaRPr>
                    </a:p>
                  </a:txBody>
                  <a:tcPr marL="45064" marR="45064" marT="0" marB="0" anchor="ctr"/>
                </a:tc>
                <a:tc>
                  <a:txBody>
                    <a:bodyPr/>
                    <a:lstStyle/>
                    <a:p>
                      <a:pPr marL="0" marR="0" algn="ctr">
                        <a:lnSpc>
                          <a:spcPct val="100000"/>
                        </a:lnSpc>
                        <a:spcBef>
                          <a:spcPts val="0"/>
                        </a:spcBef>
                        <a:spcAft>
                          <a:spcPts val="0"/>
                        </a:spcAft>
                      </a:pPr>
                      <a:r>
                        <a:rPr lang="en-US" sz="1600" dirty="0">
                          <a:effectLst/>
                        </a:rPr>
                        <a:t> </a:t>
                      </a:r>
                    </a:p>
                    <a:p>
                      <a:pPr marL="0" marR="0" algn="ctr">
                        <a:lnSpc>
                          <a:spcPct val="100000"/>
                        </a:lnSpc>
                        <a:spcBef>
                          <a:spcPts val="0"/>
                        </a:spcBef>
                        <a:spcAft>
                          <a:spcPts val="0"/>
                        </a:spcAft>
                      </a:pPr>
                      <a:r>
                        <a:rPr lang="en-US" sz="1600" dirty="0">
                          <a:effectLst/>
                        </a:rPr>
                        <a:t> </a:t>
                      </a:r>
                    </a:p>
                    <a:p>
                      <a:pPr marL="0" marR="0" algn="ctr">
                        <a:lnSpc>
                          <a:spcPct val="100000"/>
                        </a:lnSpc>
                        <a:spcBef>
                          <a:spcPts val="0"/>
                        </a:spcBef>
                        <a:spcAft>
                          <a:spcPts val="0"/>
                        </a:spcAft>
                      </a:pPr>
                      <a:r>
                        <a:rPr lang="en-US" sz="1600" dirty="0">
                          <a:effectLst/>
                        </a:rPr>
                        <a:t> </a:t>
                      </a:r>
                    </a:p>
                    <a:p>
                      <a:pPr marL="0" marR="0" algn="ctr">
                        <a:lnSpc>
                          <a:spcPct val="100000"/>
                        </a:lnSpc>
                        <a:spcBef>
                          <a:spcPts val="0"/>
                        </a:spcBef>
                        <a:spcAft>
                          <a:spcPts val="0"/>
                        </a:spcAft>
                      </a:pPr>
                      <a:r>
                        <a:rPr lang="en-US" sz="1600" dirty="0">
                          <a:effectLst/>
                        </a:rPr>
                        <a:t>2009-2014</a:t>
                      </a:r>
                      <a:endParaRPr lang="en-US" sz="1600" dirty="0">
                        <a:effectLst/>
                        <a:latin typeface="Calibri"/>
                        <a:ea typeface="Calibri"/>
                        <a:cs typeface="Times New Roman"/>
                      </a:endParaRPr>
                    </a:p>
                  </a:txBody>
                  <a:tcPr marL="45064" marR="45064" marT="0" marB="0" anchor="ctr"/>
                </a:tc>
                <a:tc>
                  <a:txBody>
                    <a:bodyPr/>
                    <a:lstStyle/>
                    <a:p>
                      <a:pPr marL="0" marR="0" indent="68580" algn="ctr">
                        <a:lnSpc>
                          <a:spcPct val="100000"/>
                        </a:lnSpc>
                        <a:spcBef>
                          <a:spcPts val="0"/>
                        </a:spcBef>
                        <a:spcAft>
                          <a:spcPts val="0"/>
                        </a:spcAft>
                      </a:pPr>
                      <a:r>
                        <a:rPr lang="en-US" sz="1600">
                          <a:effectLst/>
                        </a:rPr>
                        <a:t> </a:t>
                      </a:r>
                    </a:p>
                    <a:p>
                      <a:pPr marL="0" marR="0" indent="68580" algn="ctr">
                        <a:lnSpc>
                          <a:spcPct val="100000"/>
                        </a:lnSpc>
                        <a:spcBef>
                          <a:spcPts val="0"/>
                        </a:spcBef>
                        <a:spcAft>
                          <a:spcPts val="0"/>
                        </a:spcAft>
                      </a:pPr>
                      <a:r>
                        <a:rPr lang="en-US" sz="1600">
                          <a:effectLst/>
                        </a:rPr>
                        <a:t> </a:t>
                      </a:r>
                    </a:p>
                    <a:p>
                      <a:pPr marL="0" marR="0" indent="68580" algn="ctr">
                        <a:lnSpc>
                          <a:spcPct val="100000"/>
                        </a:lnSpc>
                        <a:spcBef>
                          <a:spcPts val="0"/>
                        </a:spcBef>
                        <a:spcAft>
                          <a:spcPts val="0"/>
                        </a:spcAft>
                      </a:pPr>
                      <a:r>
                        <a:rPr lang="en-US" sz="1600">
                          <a:effectLst/>
                        </a:rPr>
                        <a:t>Already on voucher funding</a:t>
                      </a:r>
                      <a:endParaRPr lang="en-US" sz="1600">
                        <a:effectLst/>
                        <a:latin typeface="Calibri"/>
                        <a:ea typeface="Calibri"/>
                        <a:cs typeface="Times New Roman"/>
                      </a:endParaRPr>
                    </a:p>
                  </a:txBody>
                  <a:tcPr marL="45064" marR="45064" marT="0" marB="0" anchor="ctr"/>
                </a:tc>
              </a:tr>
              <a:tr h="964074">
                <a:tc>
                  <a:txBody>
                    <a:bodyPr/>
                    <a:lstStyle/>
                    <a:p>
                      <a:pPr marL="0" marR="0">
                        <a:lnSpc>
                          <a:spcPct val="100000"/>
                        </a:lnSpc>
                        <a:spcBef>
                          <a:spcPts val="0"/>
                        </a:spcBef>
                        <a:spcAft>
                          <a:spcPts val="0"/>
                        </a:spcAft>
                      </a:pPr>
                      <a:r>
                        <a:rPr lang="en-US" sz="1600" dirty="0">
                          <a:effectLst/>
                        </a:rPr>
                        <a:t>Elaboration and implementation of extracurricular educational and civil integration oriented programs and projects.</a:t>
                      </a:r>
                      <a:endParaRPr lang="en-US" sz="1600" dirty="0">
                        <a:effectLst/>
                        <a:latin typeface="Calibri"/>
                        <a:ea typeface="Calibri"/>
                        <a:cs typeface="Times New Roman"/>
                      </a:endParaRPr>
                    </a:p>
                  </a:txBody>
                  <a:tcPr marL="45064" marR="45064" marT="0" marB="0" anchor="ctr"/>
                </a:tc>
                <a:tc>
                  <a:txBody>
                    <a:bodyPr/>
                    <a:lstStyle/>
                    <a:p>
                      <a:pPr marL="0" marR="0" algn="ctr">
                        <a:lnSpc>
                          <a:spcPct val="100000"/>
                        </a:lnSpc>
                        <a:spcBef>
                          <a:spcPts val="0"/>
                        </a:spcBef>
                        <a:spcAft>
                          <a:spcPts val="0"/>
                        </a:spcAft>
                      </a:pPr>
                      <a:r>
                        <a:rPr lang="en-US" sz="1600">
                          <a:effectLst/>
                        </a:rPr>
                        <a:t> </a:t>
                      </a:r>
                    </a:p>
                    <a:p>
                      <a:pPr marL="0" marR="0" algn="ctr">
                        <a:lnSpc>
                          <a:spcPct val="100000"/>
                        </a:lnSpc>
                        <a:spcBef>
                          <a:spcPts val="0"/>
                        </a:spcBef>
                        <a:spcAft>
                          <a:spcPts val="0"/>
                        </a:spcAft>
                      </a:pPr>
                      <a:r>
                        <a:rPr lang="en-US" sz="1600">
                          <a:effectLst/>
                        </a:rPr>
                        <a:t> </a:t>
                      </a:r>
                    </a:p>
                    <a:p>
                      <a:pPr marL="0" marR="0" algn="ctr">
                        <a:lnSpc>
                          <a:spcPct val="100000"/>
                        </a:lnSpc>
                        <a:spcBef>
                          <a:spcPts val="0"/>
                        </a:spcBef>
                        <a:spcAft>
                          <a:spcPts val="0"/>
                        </a:spcAft>
                      </a:pPr>
                      <a:r>
                        <a:rPr lang="en-US" sz="1600">
                          <a:effectLst/>
                        </a:rPr>
                        <a:t>2009-2014</a:t>
                      </a:r>
                      <a:endParaRPr lang="en-US" sz="1600">
                        <a:effectLst/>
                        <a:latin typeface="Calibri"/>
                        <a:ea typeface="Calibri"/>
                        <a:cs typeface="Times New Roman"/>
                      </a:endParaRPr>
                    </a:p>
                  </a:txBody>
                  <a:tcPr marL="45064" marR="45064" marT="0" marB="0" anchor="ctr"/>
                </a:tc>
                <a:tc>
                  <a:txBody>
                    <a:bodyPr/>
                    <a:lstStyle/>
                    <a:p>
                      <a:pPr marL="0" marR="0">
                        <a:lnSpc>
                          <a:spcPct val="100000"/>
                        </a:lnSpc>
                        <a:spcBef>
                          <a:spcPts val="0"/>
                        </a:spcBef>
                        <a:spcAft>
                          <a:spcPts val="0"/>
                        </a:spcAft>
                      </a:pPr>
                      <a:r>
                        <a:rPr lang="en-US" sz="1600">
                          <a:effectLst/>
                        </a:rPr>
                        <a:t> </a:t>
                      </a:r>
                      <a:endParaRPr lang="en-US" sz="1600">
                        <a:effectLst/>
                        <a:latin typeface="Calibri"/>
                        <a:ea typeface="Calibri"/>
                        <a:cs typeface="Times New Roman"/>
                      </a:endParaRPr>
                    </a:p>
                  </a:txBody>
                  <a:tcPr marL="45064" marR="45064" marT="0" marB="0" anchor="ctr"/>
                </a:tc>
              </a:tr>
              <a:tr h="841138">
                <a:tc>
                  <a:txBody>
                    <a:bodyPr/>
                    <a:lstStyle/>
                    <a:p>
                      <a:pPr marL="0" marR="0">
                        <a:lnSpc>
                          <a:spcPct val="100000"/>
                        </a:lnSpc>
                        <a:spcBef>
                          <a:spcPts val="0"/>
                        </a:spcBef>
                        <a:spcAft>
                          <a:spcPts val="0"/>
                        </a:spcAft>
                      </a:pPr>
                      <a:r>
                        <a:rPr lang="en-US" sz="1600" dirty="0">
                          <a:effectLst/>
                        </a:rPr>
                        <a:t>Programs for assisting teenagers and adults in learning state language </a:t>
                      </a:r>
                      <a:endParaRPr lang="en-US" sz="1600" dirty="0">
                        <a:effectLst/>
                        <a:latin typeface="Calibri"/>
                        <a:ea typeface="Calibri"/>
                        <a:cs typeface="Times New Roman"/>
                      </a:endParaRPr>
                    </a:p>
                  </a:txBody>
                  <a:tcPr marL="45064" marR="45064" marT="0" marB="0" anchor="ctr"/>
                </a:tc>
                <a:tc>
                  <a:txBody>
                    <a:bodyPr/>
                    <a:lstStyle/>
                    <a:p>
                      <a:pPr marL="0" marR="0" algn="ctr">
                        <a:lnSpc>
                          <a:spcPct val="100000"/>
                        </a:lnSpc>
                        <a:spcBef>
                          <a:spcPts val="0"/>
                        </a:spcBef>
                        <a:spcAft>
                          <a:spcPts val="0"/>
                        </a:spcAft>
                      </a:pPr>
                      <a:r>
                        <a:rPr lang="en-US" sz="1600" dirty="0">
                          <a:effectLst/>
                        </a:rPr>
                        <a:t> </a:t>
                      </a:r>
                    </a:p>
                    <a:p>
                      <a:pPr marL="0" marR="0" algn="ctr">
                        <a:lnSpc>
                          <a:spcPct val="100000"/>
                        </a:lnSpc>
                        <a:spcBef>
                          <a:spcPts val="0"/>
                        </a:spcBef>
                        <a:spcAft>
                          <a:spcPts val="0"/>
                        </a:spcAft>
                      </a:pPr>
                      <a:r>
                        <a:rPr lang="en-US" sz="1600" dirty="0">
                          <a:effectLst/>
                        </a:rPr>
                        <a:t>2009-2014</a:t>
                      </a:r>
                      <a:endParaRPr lang="en-US" sz="1600" dirty="0">
                        <a:effectLst/>
                        <a:latin typeface="Calibri"/>
                        <a:ea typeface="Calibri"/>
                        <a:cs typeface="Times New Roman"/>
                      </a:endParaRPr>
                    </a:p>
                  </a:txBody>
                  <a:tcPr marL="45064" marR="45064" marT="0" marB="0" anchor="ctr"/>
                </a:tc>
                <a:tc>
                  <a:txBody>
                    <a:bodyPr/>
                    <a:lstStyle/>
                    <a:p>
                      <a:pPr marL="0" marR="0">
                        <a:lnSpc>
                          <a:spcPct val="100000"/>
                        </a:lnSpc>
                        <a:spcBef>
                          <a:spcPts val="0"/>
                        </a:spcBef>
                        <a:spcAft>
                          <a:spcPts val="0"/>
                        </a:spcAft>
                      </a:pPr>
                      <a:r>
                        <a:rPr lang="en-US" sz="1600">
                          <a:effectLst/>
                        </a:rPr>
                        <a:t>In partnership with non-Governmental organizations</a:t>
                      </a:r>
                      <a:endParaRPr lang="en-US" sz="1600">
                        <a:effectLst/>
                        <a:latin typeface="Calibri"/>
                        <a:ea typeface="Calibri"/>
                        <a:cs typeface="Times New Roman"/>
                      </a:endParaRPr>
                    </a:p>
                  </a:txBody>
                  <a:tcPr marL="45064" marR="45064" marT="0" marB="0" anchor="ctr"/>
                </a:tc>
              </a:tr>
              <a:tr h="665985">
                <a:tc>
                  <a:txBody>
                    <a:bodyPr/>
                    <a:lstStyle/>
                    <a:p>
                      <a:pPr marL="0" marR="0">
                        <a:lnSpc>
                          <a:spcPct val="100000"/>
                        </a:lnSpc>
                        <a:spcBef>
                          <a:spcPts val="0"/>
                        </a:spcBef>
                        <a:spcAft>
                          <a:spcPts val="0"/>
                        </a:spcAft>
                      </a:pPr>
                      <a:r>
                        <a:rPr lang="en-US" sz="1600">
                          <a:effectLst/>
                        </a:rPr>
                        <a:t>Planning and implementation of events to recruit Georgian language teachers in the regions </a:t>
                      </a:r>
                      <a:endParaRPr lang="en-US" sz="1600">
                        <a:effectLst/>
                        <a:latin typeface="Calibri"/>
                        <a:ea typeface="Calibri"/>
                        <a:cs typeface="Times New Roman"/>
                      </a:endParaRPr>
                    </a:p>
                  </a:txBody>
                  <a:tcPr marL="45064" marR="45064" marT="0" marB="0" anchor="ctr"/>
                </a:tc>
                <a:tc>
                  <a:txBody>
                    <a:bodyPr/>
                    <a:lstStyle/>
                    <a:p>
                      <a:pPr marL="0" marR="0" algn="ctr">
                        <a:lnSpc>
                          <a:spcPct val="100000"/>
                        </a:lnSpc>
                        <a:spcBef>
                          <a:spcPts val="0"/>
                        </a:spcBef>
                        <a:spcAft>
                          <a:spcPts val="0"/>
                        </a:spcAft>
                      </a:pPr>
                      <a:r>
                        <a:rPr lang="en-US" sz="1600">
                          <a:effectLst/>
                        </a:rPr>
                        <a:t> </a:t>
                      </a:r>
                    </a:p>
                    <a:p>
                      <a:pPr marL="0" marR="0" algn="ctr">
                        <a:lnSpc>
                          <a:spcPct val="100000"/>
                        </a:lnSpc>
                        <a:spcBef>
                          <a:spcPts val="0"/>
                        </a:spcBef>
                        <a:spcAft>
                          <a:spcPts val="0"/>
                        </a:spcAft>
                      </a:pPr>
                      <a:r>
                        <a:rPr lang="en-US" sz="1600">
                          <a:effectLst/>
                        </a:rPr>
                        <a:t>2009</a:t>
                      </a:r>
                      <a:endParaRPr lang="en-US" sz="1600">
                        <a:effectLst/>
                        <a:latin typeface="Calibri"/>
                        <a:ea typeface="Calibri"/>
                        <a:cs typeface="Times New Roman"/>
                      </a:endParaRPr>
                    </a:p>
                  </a:txBody>
                  <a:tcPr marL="45064" marR="45064" marT="0" marB="0" anchor="ctr"/>
                </a:tc>
                <a:tc>
                  <a:txBody>
                    <a:bodyPr/>
                    <a:lstStyle/>
                    <a:p>
                      <a:pPr marL="0" marR="0">
                        <a:lnSpc>
                          <a:spcPct val="100000"/>
                        </a:lnSpc>
                        <a:spcBef>
                          <a:spcPts val="0"/>
                        </a:spcBef>
                        <a:spcAft>
                          <a:spcPts val="0"/>
                        </a:spcAft>
                      </a:pPr>
                      <a:r>
                        <a:rPr lang="en-US" sz="1600">
                          <a:effectLst/>
                        </a:rPr>
                        <a:t> </a:t>
                      </a:r>
                      <a:endParaRPr lang="en-US" sz="1600">
                        <a:effectLst/>
                        <a:latin typeface="Calibri"/>
                        <a:ea typeface="Calibri"/>
                        <a:cs typeface="Times New Roman"/>
                      </a:endParaRPr>
                    </a:p>
                  </a:txBody>
                  <a:tcPr marL="45064" marR="45064" marT="0" marB="0" anchor="ctr"/>
                </a:tc>
              </a:tr>
              <a:tr h="1071602">
                <a:tc>
                  <a:txBody>
                    <a:bodyPr/>
                    <a:lstStyle/>
                    <a:p>
                      <a:pPr marL="0" marR="0">
                        <a:lnSpc>
                          <a:spcPct val="100000"/>
                        </a:lnSpc>
                        <a:spcBef>
                          <a:spcPts val="0"/>
                        </a:spcBef>
                        <a:spcAft>
                          <a:spcPts val="0"/>
                        </a:spcAft>
                      </a:pPr>
                      <a:r>
                        <a:rPr lang="en-US" sz="1600" dirty="0">
                          <a:effectLst/>
                        </a:rPr>
                        <a:t>Software, internet programs, web portals and educational games for studying Georgian language </a:t>
                      </a:r>
                      <a:endParaRPr lang="en-US" sz="1600" dirty="0">
                        <a:effectLst/>
                        <a:latin typeface="Calibri"/>
                        <a:ea typeface="Calibri"/>
                        <a:cs typeface="Times New Roman"/>
                      </a:endParaRPr>
                    </a:p>
                  </a:txBody>
                  <a:tcPr marL="45064" marR="45064" marT="0" marB="0" anchor="ctr"/>
                </a:tc>
                <a:tc>
                  <a:txBody>
                    <a:bodyPr/>
                    <a:lstStyle/>
                    <a:p>
                      <a:pPr marL="0" marR="0" algn="ctr">
                        <a:lnSpc>
                          <a:spcPct val="100000"/>
                        </a:lnSpc>
                        <a:spcBef>
                          <a:spcPts val="0"/>
                        </a:spcBef>
                        <a:spcAft>
                          <a:spcPts val="0"/>
                        </a:spcAft>
                      </a:pPr>
                      <a:r>
                        <a:rPr lang="en-US" sz="1600">
                          <a:effectLst/>
                        </a:rPr>
                        <a:t> </a:t>
                      </a:r>
                    </a:p>
                    <a:p>
                      <a:pPr marL="0" marR="0" algn="ctr">
                        <a:lnSpc>
                          <a:spcPct val="100000"/>
                        </a:lnSpc>
                        <a:spcBef>
                          <a:spcPts val="0"/>
                        </a:spcBef>
                        <a:spcAft>
                          <a:spcPts val="0"/>
                        </a:spcAft>
                      </a:pPr>
                      <a:r>
                        <a:rPr lang="en-US" sz="1600">
                          <a:effectLst/>
                        </a:rPr>
                        <a:t> </a:t>
                      </a:r>
                    </a:p>
                    <a:p>
                      <a:pPr marL="0" marR="0" algn="ctr">
                        <a:lnSpc>
                          <a:spcPct val="100000"/>
                        </a:lnSpc>
                        <a:spcBef>
                          <a:spcPts val="0"/>
                        </a:spcBef>
                        <a:spcAft>
                          <a:spcPts val="0"/>
                        </a:spcAft>
                      </a:pPr>
                      <a:r>
                        <a:rPr lang="en-US" sz="1600">
                          <a:effectLst/>
                        </a:rPr>
                        <a:t>2009</a:t>
                      </a:r>
                      <a:endParaRPr lang="en-US" sz="1600">
                        <a:effectLst/>
                        <a:latin typeface="Calibri"/>
                        <a:ea typeface="Calibri"/>
                        <a:cs typeface="Times New Roman"/>
                      </a:endParaRPr>
                    </a:p>
                  </a:txBody>
                  <a:tcPr marL="45064" marR="45064" marT="0" marB="0" anchor="ctr"/>
                </a:tc>
                <a:tc>
                  <a:txBody>
                    <a:bodyPr/>
                    <a:lstStyle/>
                    <a:p>
                      <a:pPr marL="0" marR="0">
                        <a:lnSpc>
                          <a:spcPct val="100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45064" marR="45064" marT="0" marB="0" anchor="ctr"/>
                </a:tc>
              </a:tr>
            </a:tbl>
          </a:graphicData>
        </a:graphic>
      </p:graphicFrame>
    </p:spTree>
    <p:extLst>
      <p:ext uri="{BB962C8B-B14F-4D97-AF65-F5344CB8AC3E}">
        <p14:creationId xmlns:p14="http://schemas.microsoft.com/office/powerpoint/2010/main" val="3826806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798548674"/>
              </p:ext>
            </p:extLst>
          </p:nvPr>
        </p:nvGraphicFramePr>
        <p:xfrm>
          <a:off x="152401" y="76201"/>
          <a:ext cx="8991599" cy="6844939"/>
        </p:xfrm>
        <a:graphic>
          <a:graphicData uri="http://schemas.openxmlformats.org/drawingml/2006/table">
            <a:tbl>
              <a:tblPr firstRow="1" firstCol="1" bandRow="1">
                <a:tableStyleId>{5C22544A-7EE6-4342-B048-85BDC9FD1C3A}</a:tableStyleId>
              </a:tblPr>
              <a:tblGrid>
                <a:gridCol w="1793164"/>
                <a:gridCol w="5906888"/>
                <a:gridCol w="1291547"/>
              </a:tblGrid>
              <a:tr h="380999">
                <a:tc>
                  <a:txBody>
                    <a:bodyPr/>
                    <a:lstStyle/>
                    <a:p>
                      <a:pPr marL="0" marR="0" algn="just">
                        <a:lnSpc>
                          <a:spcPct val="150000"/>
                        </a:lnSpc>
                        <a:spcBef>
                          <a:spcPts val="0"/>
                        </a:spcBef>
                        <a:spcAft>
                          <a:spcPts val="1000"/>
                        </a:spcAft>
                      </a:pPr>
                      <a:r>
                        <a:rPr lang="en-GB" sz="1400" dirty="0">
                          <a:solidFill>
                            <a:schemeClr val="tx1"/>
                          </a:solidFill>
                          <a:effectLst/>
                        </a:rPr>
                        <a:t>Title</a:t>
                      </a:r>
                      <a:endParaRPr lang="en-US" sz="1400" dirty="0">
                        <a:solidFill>
                          <a:schemeClr val="tx1"/>
                        </a:solidFill>
                        <a:effectLst/>
                        <a:latin typeface="Calibri"/>
                        <a:ea typeface="Calibri"/>
                        <a:cs typeface="Times New Roman"/>
                      </a:endParaRPr>
                    </a:p>
                  </a:txBody>
                  <a:tcPr marL="35216" marR="35216" marT="0" marB="0"/>
                </a:tc>
                <a:tc>
                  <a:txBody>
                    <a:bodyPr/>
                    <a:lstStyle/>
                    <a:p>
                      <a:pPr marL="0" marR="0" algn="just">
                        <a:lnSpc>
                          <a:spcPct val="150000"/>
                        </a:lnSpc>
                        <a:spcBef>
                          <a:spcPts val="0"/>
                        </a:spcBef>
                        <a:spcAft>
                          <a:spcPts val="1000"/>
                        </a:spcAft>
                      </a:pPr>
                      <a:r>
                        <a:rPr lang="en-GB" sz="1200">
                          <a:effectLst/>
                        </a:rPr>
                        <a:t>Description</a:t>
                      </a:r>
                      <a:endParaRPr lang="en-US" sz="1200">
                        <a:effectLst/>
                        <a:latin typeface="Calibri"/>
                        <a:ea typeface="Calibri"/>
                        <a:cs typeface="Times New Roman"/>
                      </a:endParaRPr>
                    </a:p>
                  </a:txBody>
                  <a:tcPr marL="35216" marR="35216" marT="0" marB="0"/>
                </a:tc>
                <a:tc>
                  <a:txBody>
                    <a:bodyPr/>
                    <a:lstStyle/>
                    <a:p>
                      <a:pPr marL="0" marR="0" algn="just">
                        <a:lnSpc>
                          <a:spcPct val="150000"/>
                        </a:lnSpc>
                        <a:spcBef>
                          <a:spcPts val="0"/>
                        </a:spcBef>
                        <a:spcAft>
                          <a:spcPts val="1000"/>
                        </a:spcAft>
                      </a:pPr>
                      <a:r>
                        <a:rPr lang="en-GB" sz="1200">
                          <a:effectLst/>
                        </a:rPr>
                        <a:t>Outputs</a:t>
                      </a:r>
                      <a:endParaRPr lang="en-US" sz="1200">
                        <a:effectLst/>
                        <a:latin typeface="Calibri"/>
                        <a:ea typeface="Calibri"/>
                        <a:cs typeface="Times New Roman"/>
                      </a:endParaRPr>
                    </a:p>
                  </a:txBody>
                  <a:tcPr marL="35216" marR="35216" marT="0" marB="0"/>
                </a:tc>
              </a:tr>
              <a:tr h="516068">
                <a:tc>
                  <a:txBody>
                    <a:bodyPr/>
                    <a:lstStyle/>
                    <a:p>
                      <a:pPr marL="0" marR="0" algn="just">
                        <a:lnSpc>
                          <a:spcPct val="150000"/>
                        </a:lnSpc>
                        <a:spcBef>
                          <a:spcPts val="0"/>
                        </a:spcBef>
                        <a:spcAft>
                          <a:spcPts val="1000"/>
                        </a:spcAft>
                      </a:pPr>
                      <a:r>
                        <a:rPr lang="en-GB" sz="1400">
                          <a:solidFill>
                            <a:schemeClr val="tx1"/>
                          </a:solidFill>
                          <a:effectLst/>
                        </a:rPr>
                        <a:t>Intensify, the teachers' training in ICT</a:t>
                      </a:r>
                      <a:endParaRPr lang="en-US" sz="1400">
                        <a:solidFill>
                          <a:schemeClr val="tx1"/>
                        </a:solidFill>
                        <a:effectLst/>
                        <a:latin typeface="Calibri"/>
                        <a:ea typeface="Calibri"/>
                        <a:cs typeface="Times New Roman"/>
                      </a:endParaRPr>
                    </a:p>
                  </a:txBody>
                  <a:tcPr marL="35216" marR="35216" marT="0" marB="0"/>
                </a:tc>
                <a:tc>
                  <a:txBody>
                    <a:bodyPr/>
                    <a:lstStyle/>
                    <a:p>
                      <a:pPr marL="0" marR="0" algn="just">
                        <a:lnSpc>
                          <a:spcPct val="150000"/>
                        </a:lnSpc>
                        <a:spcBef>
                          <a:spcPts val="0"/>
                        </a:spcBef>
                        <a:spcAft>
                          <a:spcPts val="1000"/>
                        </a:spcAft>
                      </a:pPr>
                      <a:r>
                        <a:rPr lang="en-GB" sz="1200">
                          <a:effectLst/>
                        </a:rPr>
                        <a:t>More training for the teachers in ICT and the reduction of the renewal time for the teaching training supports the goal that 60% of the teachers pass the advance training.</a:t>
                      </a:r>
                      <a:endParaRPr lang="en-US" sz="1200">
                        <a:effectLst/>
                        <a:latin typeface="Calibri"/>
                        <a:ea typeface="Calibri"/>
                        <a:cs typeface="Times New Roman"/>
                      </a:endParaRPr>
                    </a:p>
                  </a:txBody>
                  <a:tcPr marL="35216" marR="35216" marT="0" marB="0"/>
                </a:tc>
                <a:tc>
                  <a:txBody>
                    <a:bodyPr/>
                    <a:lstStyle/>
                    <a:p>
                      <a:pPr marL="0" marR="0" algn="just">
                        <a:lnSpc>
                          <a:spcPct val="150000"/>
                        </a:lnSpc>
                        <a:spcBef>
                          <a:spcPts val="0"/>
                        </a:spcBef>
                        <a:spcAft>
                          <a:spcPts val="1000"/>
                        </a:spcAft>
                      </a:pPr>
                      <a:r>
                        <a:rPr lang="en-GB" sz="1200">
                          <a:effectLst/>
                        </a:rPr>
                        <a:t>More skilled teachers</a:t>
                      </a:r>
                      <a:endParaRPr lang="en-US" sz="1200">
                        <a:effectLst/>
                        <a:latin typeface="Calibri"/>
                        <a:ea typeface="Calibri"/>
                        <a:cs typeface="Times New Roman"/>
                      </a:endParaRPr>
                    </a:p>
                  </a:txBody>
                  <a:tcPr marL="35216" marR="35216" marT="0" marB="0"/>
                </a:tc>
              </a:tr>
              <a:tr h="1204160">
                <a:tc>
                  <a:txBody>
                    <a:bodyPr/>
                    <a:lstStyle/>
                    <a:p>
                      <a:pPr marL="0" marR="0" algn="just">
                        <a:lnSpc>
                          <a:spcPct val="150000"/>
                        </a:lnSpc>
                        <a:spcBef>
                          <a:spcPts val="0"/>
                        </a:spcBef>
                        <a:spcAft>
                          <a:spcPts val="1000"/>
                        </a:spcAft>
                      </a:pPr>
                      <a:r>
                        <a:rPr lang="en-GB" sz="1400" dirty="0">
                          <a:solidFill>
                            <a:schemeClr val="tx1"/>
                          </a:solidFill>
                          <a:effectLst/>
                        </a:rPr>
                        <a:t>Funds for education content in Georgian</a:t>
                      </a:r>
                      <a:endParaRPr lang="en-US" sz="1400" dirty="0">
                        <a:solidFill>
                          <a:schemeClr val="tx1"/>
                        </a:solidFill>
                        <a:effectLst/>
                        <a:latin typeface="Calibri"/>
                        <a:ea typeface="Calibri"/>
                        <a:cs typeface="Times New Roman"/>
                      </a:endParaRPr>
                    </a:p>
                  </a:txBody>
                  <a:tcPr marL="35216" marR="35216" marT="0" marB="0"/>
                </a:tc>
                <a:tc>
                  <a:txBody>
                    <a:bodyPr/>
                    <a:lstStyle/>
                    <a:p>
                      <a:pPr marL="0" marR="0" algn="just">
                        <a:lnSpc>
                          <a:spcPct val="150000"/>
                        </a:lnSpc>
                        <a:spcBef>
                          <a:spcPts val="0"/>
                        </a:spcBef>
                        <a:spcAft>
                          <a:spcPts val="1000"/>
                        </a:spcAft>
                      </a:pPr>
                      <a:r>
                        <a:rPr lang="en-GB" sz="1200" dirty="0">
                          <a:effectLst/>
                        </a:rPr>
                        <a:t>Existing useful applications should be localised i.e. transferred into the requirements of the Georgian schools and into the Georgian language. Therefore the funds for such transfer should be enlarged. Video training materials as well could be adapted to the purpose of schools. Cooperation between public and private sector in this field could be profitable for both sides.</a:t>
                      </a:r>
                      <a:endParaRPr lang="en-US" sz="1200" dirty="0">
                        <a:effectLst/>
                        <a:latin typeface="Calibri"/>
                        <a:ea typeface="Calibri"/>
                        <a:cs typeface="Times New Roman"/>
                      </a:endParaRPr>
                    </a:p>
                  </a:txBody>
                  <a:tcPr marL="35216" marR="35216" marT="0" marB="0"/>
                </a:tc>
                <a:tc>
                  <a:txBody>
                    <a:bodyPr/>
                    <a:lstStyle/>
                    <a:p>
                      <a:pPr marL="0" marR="0" algn="just">
                        <a:lnSpc>
                          <a:spcPct val="150000"/>
                        </a:lnSpc>
                        <a:spcBef>
                          <a:spcPts val="0"/>
                        </a:spcBef>
                        <a:spcAft>
                          <a:spcPts val="1000"/>
                        </a:spcAft>
                      </a:pPr>
                      <a:r>
                        <a:rPr lang="en-GB" sz="1200">
                          <a:effectLst/>
                        </a:rPr>
                        <a:t>More Georgian content</a:t>
                      </a:r>
                      <a:endParaRPr lang="en-US" sz="1200">
                        <a:effectLst/>
                        <a:latin typeface="Calibri"/>
                        <a:ea typeface="Calibri"/>
                        <a:cs typeface="Times New Roman"/>
                      </a:endParaRPr>
                    </a:p>
                  </a:txBody>
                  <a:tcPr marL="35216" marR="35216" marT="0" marB="0"/>
                </a:tc>
              </a:tr>
              <a:tr h="688091">
                <a:tc>
                  <a:txBody>
                    <a:bodyPr/>
                    <a:lstStyle/>
                    <a:p>
                      <a:pPr marL="0" marR="0" algn="just">
                        <a:lnSpc>
                          <a:spcPct val="150000"/>
                        </a:lnSpc>
                        <a:spcBef>
                          <a:spcPts val="0"/>
                        </a:spcBef>
                        <a:spcAft>
                          <a:spcPts val="1000"/>
                        </a:spcAft>
                      </a:pPr>
                      <a:r>
                        <a:rPr lang="en-GB" sz="1400">
                          <a:solidFill>
                            <a:schemeClr val="tx1"/>
                          </a:solidFill>
                          <a:effectLst/>
                        </a:rPr>
                        <a:t>Certificate for students</a:t>
                      </a:r>
                      <a:endParaRPr lang="en-US" sz="1400">
                        <a:solidFill>
                          <a:schemeClr val="tx1"/>
                        </a:solidFill>
                        <a:effectLst/>
                        <a:latin typeface="Calibri"/>
                        <a:ea typeface="Calibri"/>
                        <a:cs typeface="Times New Roman"/>
                      </a:endParaRPr>
                    </a:p>
                  </a:txBody>
                  <a:tcPr marL="35216" marR="35216" marT="0" marB="0"/>
                </a:tc>
                <a:tc>
                  <a:txBody>
                    <a:bodyPr/>
                    <a:lstStyle/>
                    <a:p>
                      <a:pPr marL="0" marR="0" algn="just">
                        <a:lnSpc>
                          <a:spcPct val="150000"/>
                        </a:lnSpc>
                        <a:spcBef>
                          <a:spcPts val="0"/>
                        </a:spcBef>
                        <a:spcAft>
                          <a:spcPts val="1000"/>
                        </a:spcAft>
                      </a:pPr>
                      <a:r>
                        <a:rPr lang="en-GB" sz="1200">
                          <a:effectLst/>
                        </a:rPr>
                        <a:t>General acknowledged and accepted certificate for students should be established. This would help employers to assess the ICT skills of potential candidates. This could be included in the graduation requirements.</a:t>
                      </a:r>
                      <a:endParaRPr lang="en-US" sz="1200">
                        <a:effectLst/>
                        <a:latin typeface="Calibri"/>
                        <a:ea typeface="Calibri"/>
                        <a:cs typeface="Times New Roman"/>
                      </a:endParaRPr>
                    </a:p>
                  </a:txBody>
                  <a:tcPr marL="35216" marR="35216" marT="0" marB="0"/>
                </a:tc>
                <a:tc>
                  <a:txBody>
                    <a:bodyPr/>
                    <a:lstStyle/>
                    <a:p>
                      <a:pPr marL="0" marR="0" algn="just">
                        <a:lnSpc>
                          <a:spcPct val="150000"/>
                        </a:lnSpc>
                        <a:spcBef>
                          <a:spcPts val="0"/>
                        </a:spcBef>
                        <a:spcAft>
                          <a:spcPts val="1000"/>
                        </a:spcAft>
                      </a:pPr>
                      <a:r>
                        <a:rPr lang="en-GB" sz="1200">
                          <a:effectLst/>
                        </a:rPr>
                        <a:t>Certified students</a:t>
                      </a:r>
                      <a:endParaRPr lang="en-US" sz="1200">
                        <a:effectLst/>
                        <a:latin typeface="Calibri"/>
                        <a:ea typeface="Calibri"/>
                        <a:cs typeface="Times New Roman"/>
                      </a:endParaRPr>
                    </a:p>
                  </a:txBody>
                  <a:tcPr marL="35216" marR="35216" marT="0" marB="0"/>
                </a:tc>
              </a:tr>
              <a:tr h="1032135">
                <a:tc>
                  <a:txBody>
                    <a:bodyPr/>
                    <a:lstStyle/>
                    <a:p>
                      <a:pPr marL="0" marR="0" algn="just">
                        <a:lnSpc>
                          <a:spcPct val="150000"/>
                        </a:lnSpc>
                        <a:spcBef>
                          <a:spcPts val="0"/>
                        </a:spcBef>
                        <a:spcAft>
                          <a:spcPts val="1000"/>
                        </a:spcAft>
                      </a:pPr>
                      <a:r>
                        <a:rPr lang="en-GB" sz="1400">
                          <a:solidFill>
                            <a:schemeClr val="tx1"/>
                          </a:solidFill>
                          <a:effectLst/>
                        </a:rPr>
                        <a:t>Set up a new effective system of IT support and IT coaches</a:t>
                      </a:r>
                      <a:endParaRPr lang="en-US" sz="1400">
                        <a:solidFill>
                          <a:schemeClr val="tx1"/>
                        </a:solidFill>
                        <a:effectLst/>
                        <a:latin typeface="Calibri"/>
                        <a:ea typeface="Calibri"/>
                        <a:cs typeface="Times New Roman"/>
                      </a:endParaRPr>
                    </a:p>
                  </a:txBody>
                  <a:tcPr marL="35216" marR="35216" marT="0" marB="0"/>
                </a:tc>
                <a:tc>
                  <a:txBody>
                    <a:bodyPr/>
                    <a:lstStyle/>
                    <a:p>
                      <a:pPr marL="0" marR="0" algn="just">
                        <a:lnSpc>
                          <a:spcPct val="150000"/>
                        </a:lnSpc>
                        <a:spcBef>
                          <a:spcPts val="0"/>
                        </a:spcBef>
                        <a:spcAft>
                          <a:spcPts val="1000"/>
                        </a:spcAft>
                      </a:pPr>
                      <a:r>
                        <a:rPr lang="en-GB" sz="1200" dirty="0">
                          <a:effectLst/>
                        </a:rPr>
                        <a:t>Teachers and schools need an effective system of IT support. IT-skilled persons should be (virtually) available and their competences should meet the requirements of the schools. Especially intensive coaching of those teachers with excellent IT skills, who become responsible for the development of ICT in their schools, should be organized.</a:t>
                      </a:r>
                      <a:endParaRPr lang="en-US" sz="1200" dirty="0">
                        <a:effectLst/>
                        <a:latin typeface="Calibri"/>
                        <a:ea typeface="Calibri"/>
                        <a:cs typeface="Times New Roman"/>
                      </a:endParaRPr>
                    </a:p>
                  </a:txBody>
                  <a:tcPr marL="35216" marR="35216" marT="0" marB="0"/>
                </a:tc>
                <a:tc>
                  <a:txBody>
                    <a:bodyPr/>
                    <a:lstStyle/>
                    <a:p>
                      <a:pPr marL="0" marR="0" algn="just">
                        <a:lnSpc>
                          <a:spcPct val="150000"/>
                        </a:lnSpc>
                        <a:spcBef>
                          <a:spcPts val="0"/>
                        </a:spcBef>
                        <a:spcAft>
                          <a:spcPts val="1000"/>
                        </a:spcAft>
                      </a:pPr>
                      <a:r>
                        <a:rPr lang="en-GB" sz="1200">
                          <a:effectLst/>
                        </a:rPr>
                        <a:t>IT support for schools</a:t>
                      </a:r>
                      <a:endParaRPr lang="en-US" sz="1200">
                        <a:effectLst/>
                        <a:latin typeface="Calibri"/>
                        <a:ea typeface="Calibri"/>
                        <a:cs typeface="Times New Roman"/>
                      </a:endParaRPr>
                    </a:p>
                  </a:txBody>
                  <a:tcPr marL="35216" marR="35216" marT="0" marB="0"/>
                </a:tc>
              </a:tr>
              <a:tr h="860113">
                <a:tc>
                  <a:txBody>
                    <a:bodyPr/>
                    <a:lstStyle/>
                    <a:p>
                      <a:pPr marL="0" marR="0" algn="just">
                        <a:lnSpc>
                          <a:spcPct val="150000"/>
                        </a:lnSpc>
                        <a:spcBef>
                          <a:spcPts val="0"/>
                        </a:spcBef>
                        <a:spcAft>
                          <a:spcPts val="1000"/>
                        </a:spcAft>
                      </a:pPr>
                      <a:r>
                        <a:rPr lang="en-GB" sz="1400">
                          <a:solidFill>
                            <a:schemeClr val="tx1"/>
                          </a:solidFill>
                          <a:effectLst/>
                        </a:rPr>
                        <a:t>Motivation of teachers to use ICT</a:t>
                      </a:r>
                      <a:endParaRPr lang="en-US" sz="1400">
                        <a:solidFill>
                          <a:schemeClr val="tx1"/>
                        </a:solidFill>
                        <a:effectLst/>
                        <a:latin typeface="Calibri"/>
                        <a:ea typeface="Calibri"/>
                        <a:cs typeface="Times New Roman"/>
                      </a:endParaRPr>
                    </a:p>
                  </a:txBody>
                  <a:tcPr marL="35216" marR="35216" marT="0" marB="0"/>
                </a:tc>
                <a:tc>
                  <a:txBody>
                    <a:bodyPr/>
                    <a:lstStyle/>
                    <a:p>
                      <a:pPr marL="0" marR="0" algn="just">
                        <a:lnSpc>
                          <a:spcPct val="150000"/>
                        </a:lnSpc>
                        <a:spcBef>
                          <a:spcPts val="0"/>
                        </a:spcBef>
                        <a:spcAft>
                          <a:spcPts val="1000"/>
                        </a:spcAft>
                      </a:pPr>
                      <a:r>
                        <a:rPr lang="en-GB" sz="1200">
                          <a:effectLst/>
                        </a:rPr>
                        <a:t>Teachers should be motivated to use their skills and ICT in the classroom. Additional benefits (like significant increase in salary) should be given to those teachers who use ICT intensively. Contests for top-motivated teachers should be initiated. </a:t>
                      </a:r>
                      <a:endParaRPr lang="en-US" sz="1200">
                        <a:effectLst/>
                        <a:latin typeface="Calibri"/>
                        <a:ea typeface="Calibri"/>
                        <a:cs typeface="Times New Roman"/>
                      </a:endParaRPr>
                    </a:p>
                  </a:txBody>
                  <a:tcPr marL="35216" marR="35216" marT="0" marB="0"/>
                </a:tc>
                <a:tc>
                  <a:txBody>
                    <a:bodyPr/>
                    <a:lstStyle/>
                    <a:p>
                      <a:pPr marL="0" marR="0" algn="just">
                        <a:lnSpc>
                          <a:spcPct val="150000"/>
                        </a:lnSpc>
                        <a:spcBef>
                          <a:spcPts val="0"/>
                        </a:spcBef>
                        <a:spcAft>
                          <a:spcPts val="1000"/>
                        </a:spcAft>
                      </a:pPr>
                      <a:r>
                        <a:rPr lang="en-GB" sz="1200">
                          <a:effectLst/>
                        </a:rPr>
                        <a:t>Increased usage of ICT in classroom</a:t>
                      </a:r>
                      <a:endParaRPr lang="en-US" sz="1200">
                        <a:effectLst/>
                        <a:latin typeface="Calibri"/>
                        <a:ea typeface="Calibri"/>
                        <a:cs typeface="Times New Roman"/>
                      </a:endParaRPr>
                    </a:p>
                  </a:txBody>
                  <a:tcPr marL="35216" marR="35216" marT="0" marB="0"/>
                </a:tc>
              </a:tr>
              <a:tr h="1032135">
                <a:tc>
                  <a:txBody>
                    <a:bodyPr/>
                    <a:lstStyle/>
                    <a:p>
                      <a:pPr marL="0" marR="0" algn="just">
                        <a:lnSpc>
                          <a:spcPct val="150000"/>
                        </a:lnSpc>
                        <a:spcBef>
                          <a:spcPts val="0"/>
                        </a:spcBef>
                        <a:spcAft>
                          <a:spcPts val="1000"/>
                        </a:spcAft>
                      </a:pPr>
                      <a:r>
                        <a:rPr lang="en-GB" sz="1400" dirty="0">
                          <a:solidFill>
                            <a:schemeClr val="tx1"/>
                          </a:solidFill>
                          <a:effectLst/>
                        </a:rPr>
                        <a:t>E-learning/Blended learning</a:t>
                      </a:r>
                      <a:endParaRPr lang="en-US" sz="1400" dirty="0">
                        <a:solidFill>
                          <a:schemeClr val="tx1"/>
                        </a:solidFill>
                        <a:effectLst/>
                        <a:latin typeface="Calibri"/>
                        <a:ea typeface="Calibri"/>
                        <a:cs typeface="Times New Roman"/>
                      </a:endParaRPr>
                    </a:p>
                  </a:txBody>
                  <a:tcPr marL="35216" marR="35216" marT="0" marB="0"/>
                </a:tc>
                <a:tc>
                  <a:txBody>
                    <a:bodyPr/>
                    <a:lstStyle/>
                    <a:p>
                      <a:pPr marL="0" marR="0" algn="just">
                        <a:lnSpc>
                          <a:spcPct val="150000"/>
                        </a:lnSpc>
                        <a:spcBef>
                          <a:spcPts val="0"/>
                        </a:spcBef>
                        <a:spcAft>
                          <a:spcPts val="1000"/>
                        </a:spcAft>
                      </a:pPr>
                      <a:r>
                        <a:rPr lang="en-GB" sz="1200">
                          <a:effectLst/>
                        </a:rPr>
                        <a:t>Rural regions like in the mountains are lacking of high-qualified teachers. With the introduction of e-learning and blend learning or with videoconferencing, pupils profit from high-quality teaching. A strategy should be drafted how to implement his system based on a valuation of the current situation.</a:t>
                      </a:r>
                      <a:endParaRPr lang="en-US" sz="1200">
                        <a:effectLst/>
                        <a:latin typeface="Calibri"/>
                        <a:ea typeface="Calibri"/>
                        <a:cs typeface="Times New Roman"/>
                      </a:endParaRPr>
                    </a:p>
                  </a:txBody>
                  <a:tcPr marL="35216" marR="35216" marT="0" marB="0"/>
                </a:tc>
                <a:tc>
                  <a:txBody>
                    <a:bodyPr/>
                    <a:lstStyle/>
                    <a:p>
                      <a:pPr marL="0" marR="0" algn="just">
                        <a:lnSpc>
                          <a:spcPct val="150000"/>
                        </a:lnSpc>
                        <a:spcBef>
                          <a:spcPts val="0"/>
                        </a:spcBef>
                        <a:spcAft>
                          <a:spcPts val="1000"/>
                        </a:spcAft>
                      </a:pPr>
                      <a:r>
                        <a:rPr lang="en-GB" sz="1200">
                          <a:effectLst/>
                        </a:rPr>
                        <a:t>Better quality of teaching in rural areas</a:t>
                      </a:r>
                      <a:endParaRPr lang="en-US" sz="1200">
                        <a:effectLst/>
                        <a:latin typeface="Calibri"/>
                        <a:ea typeface="Calibri"/>
                        <a:cs typeface="Times New Roman"/>
                      </a:endParaRPr>
                    </a:p>
                  </a:txBody>
                  <a:tcPr marL="35216" marR="35216" marT="0" marB="0"/>
                </a:tc>
              </a:tr>
              <a:tr h="860113">
                <a:tc>
                  <a:txBody>
                    <a:bodyPr/>
                    <a:lstStyle/>
                    <a:p>
                      <a:pPr marL="0" marR="0" algn="just">
                        <a:lnSpc>
                          <a:spcPct val="150000"/>
                        </a:lnSpc>
                        <a:spcBef>
                          <a:spcPts val="0"/>
                        </a:spcBef>
                        <a:spcAft>
                          <a:spcPts val="1000"/>
                        </a:spcAft>
                      </a:pPr>
                      <a:r>
                        <a:rPr lang="en-GB" sz="1400" dirty="0">
                          <a:solidFill>
                            <a:schemeClr val="tx1"/>
                          </a:solidFill>
                          <a:effectLst/>
                        </a:rPr>
                        <a:t>ICT into the curricula of teachers</a:t>
                      </a:r>
                      <a:endParaRPr lang="en-US" sz="1400" dirty="0">
                        <a:solidFill>
                          <a:schemeClr val="tx1"/>
                        </a:solidFill>
                        <a:effectLst/>
                        <a:latin typeface="Calibri"/>
                        <a:ea typeface="Calibri"/>
                        <a:cs typeface="Times New Roman"/>
                      </a:endParaRPr>
                    </a:p>
                  </a:txBody>
                  <a:tcPr marL="35216" marR="35216" marT="0" marB="0"/>
                </a:tc>
                <a:tc>
                  <a:txBody>
                    <a:bodyPr/>
                    <a:lstStyle/>
                    <a:p>
                      <a:pPr marL="0" marR="0" algn="just">
                        <a:lnSpc>
                          <a:spcPct val="150000"/>
                        </a:lnSpc>
                        <a:spcBef>
                          <a:spcPts val="0"/>
                        </a:spcBef>
                        <a:spcAft>
                          <a:spcPts val="1000"/>
                        </a:spcAft>
                      </a:pPr>
                      <a:r>
                        <a:rPr lang="en-GB" sz="1200">
                          <a:effectLst/>
                        </a:rPr>
                        <a:t>At teachers' colleges ICT should be a significant part of the curricula. Each graduated teacher should have reached a certain standard of ICT skills which have to be defined. It must include the ability to use ICT and to use the methodologies of teaching with ICT in their subjects.</a:t>
                      </a:r>
                      <a:endParaRPr lang="en-US" sz="1200">
                        <a:effectLst/>
                        <a:latin typeface="Calibri"/>
                        <a:ea typeface="Calibri"/>
                        <a:cs typeface="Times New Roman"/>
                      </a:endParaRPr>
                    </a:p>
                  </a:txBody>
                  <a:tcPr marL="35216" marR="35216" marT="0" marB="0"/>
                </a:tc>
                <a:tc>
                  <a:txBody>
                    <a:bodyPr/>
                    <a:lstStyle/>
                    <a:p>
                      <a:pPr marL="0" marR="0" algn="just">
                        <a:lnSpc>
                          <a:spcPct val="150000"/>
                        </a:lnSpc>
                        <a:spcBef>
                          <a:spcPts val="0"/>
                        </a:spcBef>
                        <a:spcAft>
                          <a:spcPts val="1000"/>
                        </a:spcAft>
                      </a:pPr>
                      <a:r>
                        <a:rPr lang="en-GB" sz="1200" dirty="0">
                          <a:effectLst/>
                        </a:rPr>
                        <a:t>Better trained teachers</a:t>
                      </a:r>
                      <a:endParaRPr lang="en-US" sz="1200" dirty="0">
                        <a:effectLst/>
                        <a:latin typeface="Calibri"/>
                        <a:ea typeface="Calibri"/>
                        <a:cs typeface="Times New Roman"/>
                      </a:endParaRPr>
                    </a:p>
                  </a:txBody>
                  <a:tcPr marL="35216" marR="35216" marT="0" marB="0"/>
                </a:tc>
              </a:tr>
            </a:tbl>
          </a:graphicData>
        </a:graphic>
      </p:graphicFrame>
    </p:spTree>
    <p:extLst>
      <p:ext uri="{BB962C8B-B14F-4D97-AF65-F5344CB8AC3E}">
        <p14:creationId xmlns:p14="http://schemas.microsoft.com/office/powerpoint/2010/main" val="1065673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991600" cy="1143000"/>
          </a:xfrm>
        </p:spPr>
        <p:txBody>
          <a:bodyPr>
            <a:normAutofit fontScale="90000"/>
          </a:bodyPr>
          <a:lstStyle/>
          <a:p>
            <a:r>
              <a:rPr lang="en-US" b="1" dirty="0" smtClean="0">
                <a:solidFill>
                  <a:srgbClr val="C00000"/>
                </a:solidFill>
                <a:effectLst>
                  <a:outerShdw blurRad="38100" dist="38100" dir="2700000" algn="tl">
                    <a:srgbClr val="000000">
                      <a:alpha val="43137"/>
                    </a:srgbClr>
                  </a:outerShdw>
                </a:effectLst>
              </a:rPr>
              <a:t>Directions for an effective cooperation </a:t>
            </a:r>
            <a:endParaRPr lang="en-US"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1066800"/>
            <a:ext cx="9220200" cy="5791200"/>
          </a:xfrm>
        </p:spPr>
        <p:txBody>
          <a:bodyPr>
            <a:normAutofit fontScale="92500" lnSpcReduction="20000"/>
          </a:bodyPr>
          <a:lstStyle/>
          <a:p>
            <a:r>
              <a:rPr lang="en-GB" sz="2800" b="1" dirty="0" smtClean="0">
                <a:solidFill>
                  <a:srgbClr val="C00000"/>
                </a:solidFill>
                <a:effectLst>
                  <a:outerShdw blurRad="38100" dist="38100" dir="2700000" algn="tl">
                    <a:srgbClr val="000000">
                      <a:alpha val="43137"/>
                    </a:srgbClr>
                  </a:outerShdw>
                </a:effectLst>
              </a:rPr>
              <a:t>Recognition</a:t>
            </a:r>
            <a:r>
              <a:rPr lang="en-GB" sz="2800" b="1" dirty="0" smtClean="0"/>
              <a:t> </a:t>
            </a:r>
            <a:r>
              <a:rPr lang="en-GB" b="1" dirty="0" smtClean="0"/>
              <a:t>- </a:t>
            </a:r>
            <a:r>
              <a:rPr lang="en-GB" sz="2400" dirty="0"/>
              <a:t>validation and acknowledgement of learning outcomes, namely knowledge, skills and competences acquired through non-formal and informal learning </a:t>
            </a:r>
            <a:endParaRPr lang="en-US" sz="2400" dirty="0"/>
          </a:p>
          <a:p>
            <a:r>
              <a:rPr lang="en-GB" sz="2800" b="1" dirty="0">
                <a:solidFill>
                  <a:srgbClr val="C00000"/>
                </a:solidFill>
                <a:effectLst>
                  <a:outerShdw blurRad="38100" dist="38100" dir="2700000" algn="tl">
                    <a:srgbClr val="000000">
                      <a:alpha val="43137"/>
                    </a:srgbClr>
                  </a:outerShdw>
                </a:effectLst>
              </a:rPr>
              <a:t>Functional </a:t>
            </a:r>
            <a:r>
              <a:rPr lang="en-GB" sz="2800" b="1" dirty="0" smtClean="0">
                <a:solidFill>
                  <a:srgbClr val="C00000"/>
                </a:solidFill>
                <a:effectLst>
                  <a:outerShdw blurRad="38100" dist="38100" dir="2700000" algn="tl">
                    <a:srgbClr val="000000">
                      <a:alpha val="43137"/>
                    </a:srgbClr>
                  </a:outerShdw>
                </a:effectLst>
              </a:rPr>
              <a:t>literacy </a:t>
            </a:r>
            <a:r>
              <a:rPr lang="en-GB" b="1" dirty="0" smtClean="0"/>
              <a:t>- </a:t>
            </a:r>
            <a:r>
              <a:rPr lang="en-US" sz="2400" dirty="0" smtClean="0"/>
              <a:t>Literacy </a:t>
            </a:r>
            <a:r>
              <a:rPr lang="en-US" sz="2400" dirty="0"/>
              <a:t>is the most important component of lifelong learning. Functional literacy is the cornerstone to a student’s academic and, potentially, professional success. Therefore the strategy for development of lifelong learning in Georgia should encompass the vision and directions for development of functional literacy among the diverse groups of </a:t>
            </a:r>
            <a:r>
              <a:rPr lang="en-US" sz="2400" dirty="0" smtClean="0"/>
              <a:t>population</a:t>
            </a:r>
          </a:p>
          <a:p>
            <a:r>
              <a:rPr lang="en-GB" sz="2800" b="1" dirty="0">
                <a:solidFill>
                  <a:srgbClr val="C00000"/>
                </a:solidFill>
                <a:effectLst>
                  <a:outerShdw blurRad="38100" dist="38100" dir="2700000" algn="tl">
                    <a:srgbClr val="000000">
                      <a:alpha val="43137"/>
                    </a:srgbClr>
                  </a:outerShdw>
                </a:effectLst>
              </a:rPr>
              <a:t>Social </a:t>
            </a:r>
            <a:r>
              <a:rPr lang="en-GB" sz="2800" b="1" dirty="0" smtClean="0">
                <a:solidFill>
                  <a:srgbClr val="C00000"/>
                </a:solidFill>
                <a:effectLst>
                  <a:outerShdw blurRad="38100" dist="38100" dir="2700000" algn="tl">
                    <a:srgbClr val="000000">
                      <a:alpha val="43137"/>
                    </a:srgbClr>
                  </a:outerShdw>
                </a:effectLst>
              </a:rPr>
              <a:t>partnership </a:t>
            </a:r>
            <a:r>
              <a:rPr lang="en-GB" sz="2800" b="1" dirty="0" smtClean="0"/>
              <a:t>- </a:t>
            </a:r>
            <a:r>
              <a:rPr lang="en-GB" sz="2400" dirty="0" smtClean="0"/>
              <a:t>influence </a:t>
            </a:r>
            <a:r>
              <a:rPr lang="en-GB" sz="2400" dirty="0"/>
              <a:t>governmental institutions in order to create a strong link and political coherence between employment, education and economic policies </a:t>
            </a:r>
            <a:endParaRPr lang="en-US" sz="2400" dirty="0"/>
          </a:p>
          <a:p>
            <a:r>
              <a:rPr lang="en-GB" sz="2600" b="1" dirty="0">
                <a:solidFill>
                  <a:srgbClr val="C00000"/>
                </a:solidFill>
                <a:effectLst>
                  <a:outerShdw blurRad="38100" dist="38100" dir="2700000" algn="tl">
                    <a:srgbClr val="000000">
                      <a:alpha val="43137"/>
                    </a:srgbClr>
                  </a:outerShdw>
                </a:effectLst>
              </a:rPr>
              <a:t>Quality Assurance </a:t>
            </a:r>
            <a:r>
              <a:rPr lang="en-GB" sz="2600" b="1" dirty="0" smtClean="0">
                <a:solidFill>
                  <a:srgbClr val="C00000"/>
                </a:solidFill>
                <a:effectLst>
                  <a:outerShdw blurRad="38100" dist="38100" dir="2700000" algn="tl">
                    <a:srgbClr val="000000">
                      <a:alpha val="43137"/>
                    </a:srgbClr>
                  </a:outerShdw>
                </a:effectLst>
              </a:rPr>
              <a:t>Mechanisms </a:t>
            </a:r>
            <a:r>
              <a:rPr lang="en-GB" sz="2600" b="1" dirty="0" smtClean="0"/>
              <a:t>- </a:t>
            </a:r>
            <a:r>
              <a:rPr lang="en-US" sz="2400" dirty="0"/>
              <a:t>Government of Georgia should develop standards as well as the mechanism to assess, validate and certificate lifelong learning programs to assure the quality of </a:t>
            </a:r>
            <a:r>
              <a:rPr lang="en-US" sz="2400" dirty="0" smtClean="0"/>
              <a:t>education</a:t>
            </a:r>
          </a:p>
          <a:p>
            <a:r>
              <a:rPr lang="en-GB" sz="3100" b="1" dirty="0">
                <a:solidFill>
                  <a:srgbClr val="C00000"/>
                </a:solidFill>
                <a:effectLst>
                  <a:outerShdw blurRad="38100" dist="38100" dir="2700000" algn="tl">
                    <a:srgbClr val="000000">
                      <a:alpha val="43137"/>
                    </a:srgbClr>
                  </a:outerShdw>
                </a:effectLst>
              </a:rPr>
              <a:t>L</a:t>
            </a:r>
            <a:r>
              <a:rPr lang="en-GB" sz="2800" b="1" dirty="0">
                <a:solidFill>
                  <a:srgbClr val="C00000"/>
                </a:solidFill>
                <a:effectLst>
                  <a:outerShdw blurRad="38100" dist="38100" dir="2700000" algn="tl">
                    <a:srgbClr val="000000">
                      <a:alpha val="43137"/>
                    </a:srgbClr>
                  </a:outerShdw>
                </a:effectLst>
              </a:rPr>
              <a:t>earning during the various life </a:t>
            </a:r>
            <a:r>
              <a:rPr lang="en-GB" sz="2800" b="1" dirty="0" smtClean="0">
                <a:solidFill>
                  <a:srgbClr val="C00000"/>
                </a:solidFill>
                <a:effectLst>
                  <a:outerShdw blurRad="38100" dist="38100" dir="2700000" algn="tl">
                    <a:srgbClr val="000000">
                      <a:alpha val="43137"/>
                    </a:srgbClr>
                  </a:outerShdw>
                </a:effectLst>
              </a:rPr>
              <a:t>phases </a:t>
            </a:r>
            <a:r>
              <a:rPr lang="en-GB" sz="2800" b="1" dirty="0" smtClean="0"/>
              <a:t>– </a:t>
            </a:r>
            <a:r>
              <a:rPr lang="en-GB" sz="2400" dirty="0" smtClean="0"/>
              <a:t>policy for an encouragement of the citizens for education on each phase of life</a:t>
            </a:r>
            <a:endParaRPr lang="en-US" sz="2400" b="1" dirty="0"/>
          </a:p>
        </p:txBody>
      </p:sp>
    </p:spTree>
    <p:extLst>
      <p:ext uri="{BB962C8B-B14F-4D97-AF65-F5344CB8AC3E}">
        <p14:creationId xmlns:p14="http://schemas.microsoft.com/office/powerpoint/2010/main" val="28448025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1424</Words>
  <Application>Microsoft Office PowerPoint</Application>
  <PresentationFormat>On-screen Show (4:3)</PresentationFormat>
  <Paragraphs>131</Paragraphs>
  <Slides>15</Slides>
  <Notes>0</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Office Theme</vt:lpstr>
      <vt:lpstr>1_Office Theme</vt:lpstr>
      <vt:lpstr>PowerPoint Presentation</vt:lpstr>
      <vt:lpstr>Vision for lifelong learning in Georgia </vt:lpstr>
      <vt:lpstr> Goal for lifelong learning in Georgia  </vt:lpstr>
      <vt:lpstr>Terms and preconditions for success</vt:lpstr>
      <vt:lpstr>LLL concepts</vt:lpstr>
      <vt:lpstr>Dimensions </vt:lpstr>
      <vt:lpstr>PowerPoint Presentation</vt:lpstr>
      <vt:lpstr>PowerPoint Presentation</vt:lpstr>
      <vt:lpstr>Directions for an effective cooperation </vt:lpstr>
      <vt:lpstr>Recognition</vt:lpstr>
      <vt:lpstr>Functional literacy </vt:lpstr>
      <vt:lpstr>Social partnership</vt:lpstr>
      <vt:lpstr>Quality Assurance Mechanisms; </vt:lpstr>
      <vt:lpstr>Learning during the various life phases </vt:lpstr>
      <vt:lpstr>Criteria for an evaluation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dc:creator>
  <cp:lastModifiedBy>NG</cp:lastModifiedBy>
  <cp:revision>10</cp:revision>
  <dcterms:created xsi:type="dcterms:W3CDTF">2014-03-25T08:16:02Z</dcterms:created>
  <dcterms:modified xsi:type="dcterms:W3CDTF">2014-03-25T10:05:07Z</dcterms:modified>
</cp:coreProperties>
</file>