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71" r:id="rId1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D\Desktop\Manage.edu_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D\Desktop\Manage.edu_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D\Desktop\Manage.edu_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D\Desktop\Manage.edu_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hart>
    <c:plotArea>
      <c:layout>
        <c:manualLayout>
          <c:layoutTarget val="inner"/>
          <c:xMode val="edge"/>
          <c:yMode val="edge"/>
          <c:x val="0.1318277923592884"/>
          <c:y val="6.0994392746361266E-2"/>
          <c:w val="0.85196850393700774"/>
          <c:h val="0.49934920066809835"/>
        </c:manualLayout>
      </c:layout>
      <c:barChart>
        <c:barDir val="col"/>
        <c:grouping val="clustered"/>
        <c:ser>
          <c:idx val="0"/>
          <c:order val="0"/>
          <c:cat>
            <c:strRef>
              <c:f>Sheet5!$A$1:$A$14</c:f>
              <c:strCache>
                <c:ptCount val="14"/>
                <c:pt idx="0">
                  <c:v>Administrative Staff</c:v>
                </c:pt>
                <c:pt idx="1">
                  <c:v>Community Centre Director</c:v>
                </c:pt>
                <c:pt idx="2">
                  <c:v>Community Centre Member</c:v>
                </c:pt>
                <c:pt idx="3">
                  <c:v>Civil Servant</c:v>
                </c:pt>
                <c:pt idx="4">
                  <c:v>Instructor (M.A.)</c:v>
                </c:pt>
                <c:pt idx="5">
                  <c:v>Kindergarten Principal</c:v>
                </c:pt>
                <c:pt idx="6">
                  <c:v>Kindergarten Teacher</c:v>
                </c:pt>
                <c:pt idx="7">
                  <c:v>NGO Member</c:v>
                </c:pt>
                <c:pt idx="8">
                  <c:v>Academic (Prof., Assoc. Prof., PhD)</c:v>
                </c:pt>
                <c:pt idx="9">
                  <c:v>School Association</c:v>
                </c:pt>
                <c:pt idx="10">
                  <c:v>School Principal</c:v>
                </c:pt>
                <c:pt idx="11">
                  <c:v>School Teacher</c:v>
                </c:pt>
                <c:pt idx="12">
                  <c:v>Secondary Education Institution</c:v>
                </c:pt>
                <c:pt idx="13">
                  <c:v>Student, incl. PhD Student</c:v>
                </c:pt>
              </c:strCache>
            </c:strRef>
          </c:cat>
          <c:val>
            <c:numRef>
              <c:f>Sheet5!$C$1:$C$14</c:f>
              <c:numCache>
                <c:formatCode>0%</c:formatCode>
                <c:ptCount val="14"/>
                <c:pt idx="0">
                  <c:v>3.0000000000000027E-2</c:v>
                </c:pt>
                <c:pt idx="1">
                  <c:v>2.0000000000000021E-2</c:v>
                </c:pt>
                <c:pt idx="2">
                  <c:v>5.0000000000000044E-2</c:v>
                </c:pt>
                <c:pt idx="3">
                  <c:v>2.0000000000000021E-2</c:v>
                </c:pt>
                <c:pt idx="4">
                  <c:v>2.0000000000000021E-2</c:v>
                </c:pt>
                <c:pt idx="5">
                  <c:v>3.0000000000000027E-2</c:v>
                </c:pt>
                <c:pt idx="6">
                  <c:v>3.0000000000000027E-2</c:v>
                </c:pt>
                <c:pt idx="7">
                  <c:v>0.17</c:v>
                </c:pt>
                <c:pt idx="8">
                  <c:v>0.18000000000000019</c:v>
                </c:pt>
                <c:pt idx="9">
                  <c:v>2.0000000000000021E-2</c:v>
                </c:pt>
                <c:pt idx="10">
                  <c:v>3.0000000000000027E-2</c:v>
                </c:pt>
                <c:pt idx="11">
                  <c:v>0.1</c:v>
                </c:pt>
                <c:pt idx="12">
                  <c:v>2.0000000000000021E-2</c:v>
                </c:pt>
                <c:pt idx="13">
                  <c:v>0.28000000000000008</c:v>
                </c:pt>
              </c:numCache>
            </c:numRef>
          </c:val>
        </c:ser>
        <c:axId val="64999808"/>
        <c:axId val="65001344"/>
      </c:barChart>
      <c:catAx>
        <c:axId val="64999808"/>
        <c:scaling>
          <c:orientation val="minMax"/>
        </c:scaling>
        <c:axPos val="b"/>
        <c:tickLblPos val="nextTo"/>
        <c:crossAx val="65001344"/>
        <c:crosses val="autoZero"/>
        <c:auto val="1"/>
        <c:lblAlgn val="ctr"/>
        <c:lblOffset val="100"/>
      </c:catAx>
      <c:valAx>
        <c:axId val="65001344"/>
        <c:scaling>
          <c:orientation val="minMax"/>
        </c:scaling>
        <c:axPos val="l"/>
        <c:majorGridlines/>
        <c:numFmt formatCode="0%" sourceLinked="0"/>
        <c:tickLblPos val="nextTo"/>
        <c:crossAx val="64999808"/>
        <c:crosses val="autoZero"/>
        <c:crossBetween val="between"/>
      </c:valAx>
    </c:plotArea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hart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/>
                      <a:t>51 %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49 %</a:t>
                    </a: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Sheet4!$A$1:$A$2</c:f>
              <c:strCache>
                <c:ptCount val="2"/>
                <c:pt idx="0">
                  <c:v>Team work</c:v>
                </c:pt>
                <c:pt idx="1">
                  <c:v>Individual work</c:v>
                </c:pt>
              </c:strCache>
            </c:strRef>
          </c:cat>
          <c:val>
            <c:numRef>
              <c:f>Sheet4!$B$1:$B$2</c:f>
              <c:numCache>
                <c:formatCode>General</c:formatCode>
                <c:ptCount val="2"/>
                <c:pt idx="0">
                  <c:v>30</c:v>
                </c:pt>
                <c:pt idx="1">
                  <c:v>29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hart>
    <c:plotArea>
      <c:layout/>
      <c:pieChart>
        <c:varyColors val="1"/>
        <c:ser>
          <c:idx val="0"/>
          <c:order val="0"/>
          <c:explosion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/>
                      <a:t>5 %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/>
                      <a:t>3 %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8 %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15 %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63 %</a:t>
                    </a:r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2 %</a:t>
                    </a:r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aseline="0"/>
                      <a:t>3 %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Sheet3!$A$1:$A$7</c:f>
              <c:strCache>
                <c:ptCount val="7"/>
                <c:pt idx="0">
                  <c:v>Kindergarten education</c:v>
                </c:pt>
                <c:pt idx="1">
                  <c:v>Primary education</c:v>
                </c:pt>
                <c:pt idx="2">
                  <c:v>Secondary education</c:v>
                </c:pt>
                <c:pt idx="3">
                  <c:v>Higher education</c:v>
                </c:pt>
                <c:pt idx="4">
                  <c:v>Vocational education</c:v>
                </c:pt>
                <c:pt idx="5">
                  <c:v>Training of administrative staff</c:v>
                </c:pt>
                <c:pt idx="6">
                  <c:v>Retraining of civil servants</c:v>
                </c:pt>
              </c:strCache>
            </c:strRef>
          </c:cat>
          <c:val>
            <c:numRef>
              <c:f>Sheet3!$B$1:$B$7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5</c:v>
                </c:pt>
                <c:pt idx="3">
                  <c:v>9</c:v>
                </c:pt>
                <c:pt idx="4">
                  <c:v>37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hart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51 %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/>
                      <a:t>5 %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20 %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8 %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aseline="0"/>
                      <a:t>2 %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aseline="0"/>
                      <a:t>14 %</a:t>
                    </a: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Sheet2!$A$1:$A$6</c:f>
              <c:strCache>
                <c:ptCount val="6"/>
                <c:pt idx="0">
                  <c:v>Bulgaria</c:v>
                </c:pt>
                <c:pt idx="1">
                  <c:v>Georgia</c:v>
                </c:pt>
                <c:pt idx="2">
                  <c:v>Moldova</c:v>
                </c:pt>
                <c:pt idx="3">
                  <c:v>Romania</c:v>
                </c:pt>
                <c:pt idx="4">
                  <c:v>Turkey</c:v>
                </c:pt>
                <c:pt idx="5">
                  <c:v>Ukraine</c:v>
                </c:pt>
              </c:strCache>
            </c:strRef>
          </c:cat>
          <c:val>
            <c:numRef>
              <c:f>Sheet2!$B$1:$B$6</c:f>
              <c:numCache>
                <c:formatCode>General</c:formatCode>
                <c:ptCount val="6"/>
                <c:pt idx="0">
                  <c:v>30</c:v>
                </c:pt>
                <c:pt idx="1">
                  <c:v>3</c:v>
                </c:pt>
                <c:pt idx="2">
                  <c:v>12</c:v>
                </c:pt>
                <c:pt idx="3">
                  <c:v>5</c:v>
                </c:pt>
                <c:pt idx="4">
                  <c:v>1</c:v>
                </c:pt>
                <c:pt idx="5">
                  <c:v>8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04C8C3-EAAD-4AB1-8374-13D4C7EFF267}" type="datetimeFigureOut">
              <a:rPr lang="bg-BG" smtClean="0"/>
              <a:pPr/>
              <a:t>21.2.2014 г.</a:t>
            </a:fld>
            <a:endParaRPr lang="bg-BG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E6E4CD-D6BA-49E4-952F-EFE539311ADA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04C8C3-EAAD-4AB1-8374-13D4C7EFF267}" type="datetimeFigureOut">
              <a:rPr lang="bg-BG" smtClean="0"/>
              <a:pPr/>
              <a:t>21.2.2014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E6E4CD-D6BA-49E4-952F-EFE539311AD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04C8C3-EAAD-4AB1-8374-13D4C7EFF267}" type="datetimeFigureOut">
              <a:rPr lang="bg-BG" smtClean="0"/>
              <a:pPr/>
              <a:t>21.2.2014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E6E4CD-D6BA-49E4-952F-EFE539311AD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04C8C3-EAAD-4AB1-8374-13D4C7EFF267}" type="datetimeFigureOut">
              <a:rPr lang="bg-BG" smtClean="0"/>
              <a:pPr/>
              <a:t>21.2.2014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E6E4CD-D6BA-49E4-952F-EFE539311AD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04C8C3-EAAD-4AB1-8374-13D4C7EFF267}" type="datetimeFigureOut">
              <a:rPr lang="bg-BG" smtClean="0"/>
              <a:pPr/>
              <a:t>21.2.2014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E6E4CD-D6BA-49E4-952F-EFE539311ADA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04C8C3-EAAD-4AB1-8374-13D4C7EFF267}" type="datetimeFigureOut">
              <a:rPr lang="bg-BG" smtClean="0"/>
              <a:pPr/>
              <a:t>21.2.2014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E6E4CD-D6BA-49E4-952F-EFE539311AD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04C8C3-EAAD-4AB1-8374-13D4C7EFF267}" type="datetimeFigureOut">
              <a:rPr lang="bg-BG" smtClean="0"/>
              <a:pPr/>
              <a:t>21.2.2014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E6E4CD-D6BA-49E4-952F-EFE539311AD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04C8C3-EAAD-4AB1-8374-13D4C7EFF267}" type="datetimeFigureOut">
              <a:rPr lang="bg-BG" smtClean="0"/>
              <a:pPr/>
              <a:t>21.2.2014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E6E4CD-D6BA-49E4-952F-EFE539311AD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04C8C3-EAAD-4AB1-8374-13D4C7EFF267}" type="datetimeFigureOut">
              <a:rPr lang="bg-BG" smtClean="0"/>
              <a:pPr/>
              <a:t>21.2.2014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E6E4CD-D6BA-49E4-952F-EFE539311ADA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04C8C3-EAAD-4AB1-8374-13D4C7EFF267}" type="datetimeFigureOut">
              <a:rPr lang="bg-BG" smtClean="0"/>
              <a:pPr/>
              <a:t>21.2.2014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E6E4CD-D6BA-49E4-952F-EFE539311AD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04C8C3-EAAD-4AB1-8374-13D4C7EFF267}" type="datetimeFigureOut">
              <a:rPr lang="bg-BG" smtClean="0"/>
              <a:pPr/>
              <a:t>21.2.2014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E6E4CD-D6BA-49E4-952F-EFE539311ADA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904C8C3-EAAD-4AB1-8374-13D4C7EFF267}" type="datetimeFigureOut">
              <a:rPr lang="bg-BG" smtClean="0"/>
              <a:pPr/>
              <a:t>21.2.2014 г.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bg-BG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1E6E4CD-D6BA-49E4-952F-EFE539311ADA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jpeg"/><Relationship Id="rId2" Type="http://schemas.openxmlformats.org/officeDocument/2006/relationships/hyperlink" Target="http://www.manage-edu.net/online_contes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1928802"/>
            <a:ext cx="7772400" cy="1727203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On-line Competition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Practices for Management in Education </a:t>
            </a:r>
            <a:endParaRPr lang="bg-BG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4071942"/>
            <a:ext cx="7572428" cy="1352544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tx1"/>
                </a:solidFill>
              </a:rPr>
              <a:t>MANAGE.EDU</a:t>
            </a:r>
            <a:r>
              <a:rPr lang="en-GB" sz="2800" b="1">
                <a:solidFill>
                  <a:schemeClr val="tx1"/>
                </a:solidFill>
              </a:rPr>
              <a:t>: </a:t>
            </a:r>
            <a:endParaRPr lang="en-GB" sz="2800" b="1" smtClean="0">
              <a:solidFill>
                <a:schemeClr val="tx1"/>
              </a:solidFill>
            </a:endParaRPr>
          </a:p>
          <a:p>
            <a:r>
              <a:rPr lang="en-GB" sz="2800" b="1" smtClean="0">
                <a:solidFill>
                  <a:schemeClr val="tx1"/>
                </a:solidFill>
              </a:rPr>
              <a:t>Efficient </a:t>
            </a:r>
            <a:r>
              <a:rPr lang="en-GB" sz="2800" b="1" dirty="0">
                <a:solidFill>
                  <a:schemeClr val="tx1"/>
                </a:solidFill>
              </a:rPr>
              <a:t>Education Management Network for LLL in the Black Sea </a:t>
            </a:r>
            <a:r>
              <a:rPr lang="en-GB" sz="2800" b="1" dirty="0" smtClean="0">
                <a:solidFill>
                  <a:schemeClr val="tx1"/>
                </a:solidFill>
              </a:rPr>
              <a:t>Basin</a:t>
            </a:r>
            <a:endParaRPr lang="en-GB" sz="2800" dirty="0" smtClean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(Ref</a:t>
            </a:r>
            <a:r>
              <a:rPr lang="en-US" sz="2800" dirty="0">
                <a:solidFill>
                  <a:schemeClr val="tx1"/>
                </a:solidFill>
              </a:rPr>
              <a:t>. № 2.3.1.73963.333)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endParaRPr lang="bg-BG" sz="2800" dirty="0">
              <a:solidFill>
                <a:schemeClr val="tx1"/>
              </a:solidFill>
            </a:endParaRPr>
          </a:p>
        </p:txBody>
      </p:sp>
      <p:pic>
        <p:nvPicPr>
          <p:cNvPr id="4" name="Picture 4" descr="europe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19056"/>
            <a:ext cx="1000132" cy="6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Book-star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85728"/>
            <a:ext cx="1085852" cy="9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black s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357165"/>
            <a:ext cx="1049338" cy="7277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37" name="Group 8"/>
          <p:cNvGrpSpPr>
            <a:grpSpLocks/>
          </p:cNvGrpSpPr>
          <p:nvPr/>
        </p:nvGrpSpPr>
        <p:grpSpPr bwMode="auto">
          <a:xfrm>
            <a:off x="1187450" y="6308725"/>
            <a:ext cx="6624638" cy="434975"/>
            <a:chOff x="1187450" y="6308725"/>
            <a:chExt cx="6624638" cy="434975"/>
          </a:xfrm>
        </p:grpSpPr>
        <p:sp>
          <p:nvSpPr>
            <p:cNvPr id="38" name="Rectangle 37"/>
            <p:cNvSpPr/>
            <p:nvPr/>
          </p:nvSpPr>
          <p:spPr>
            <a:xfrm>
              <a:off x="1187450" y="6308725"/>
              <a:ext cx="6624638" cy="4318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00" u="none" dirty="0">
                  <a:latin typeface="+mj-lt"/>
                  <a:cs typeface="Arial" charset="0"/>
                </a:rPr>
                <a:t>Common borders. Common Solutions.</a:t>
              </a:r>
            </a:p>
            <a:p>
              <a:pPr algn="ctr">
                <a:defRPr/>
              </a:pPr>
              <a:endParaRPr lang="bg-BG" sz="1100" dirty="0">
                <a:latin typeface="+mj-lt"/>
                <a:cs typeface="Arial" charset="0"/>
              </a:endParaRPr>
            </a:p>
          </p:txBody>
        </p:sp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6375" y="6524625"/>
              <a:ext cx="466725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0" name="Group 24"/>
            <p:cNvGrpSpPr>
              <a:grpSpLocks/>
            </p:cNvGrpSpPr>
            <p:nvPr/>
          </p:nvGrpSpPr>
          <p:grpSpPr bwMode="auto">
            <a:xfrm>
              <a:off x="1187450" y="6524625"/>
              <a:ext cx="6553200" cy="219075"/>
              <a:chOff x="0" y="0"/>
              <a:chExt cx="9643" cy="346"/>
            </a:xfrm>
          </p:grpSpPr>
          <p:sp>
            <p:nvSpPr>
              <p:cNvPr id="42" name="Rectangle 35"/>
              <p:cNvSpPr>
                <a:spLocks noChangeArrowheads="1"/>
              </p:cNvSpPr>
              <p:nvPr/>
            </p:nvSpPr>
            <p:spPr bwMode="auto">
              <a:xfrm>
                <a:off x="0" y="44"/>
                <a:ext cx="7320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endParaRPr lang="bg-BG"/>
              </a:p>
            </p:txBody>
          </p:sp>
          <p:sp>
            <p:nvSpPr>
              <p:cNvPr id="43" name="Rectangle 34"/>
              <p:cNvSpPr>
                <a:spLocks/>
              </p:cNvSpPr>
              <p:nvPr/>
            </p:nvSpPr>
            <p:spPr bwMode="auto">
              <a:xfrm>
                <a:off x="7321" y="62"/>
                <a:ext cx="2311" cy="259"/>
              </a:xfrm>
              <a:prstGeom prst="rect">
                <a:avLst/>
              </a:prstGeom>
              <a:solidFill>
                <a:srgbClr val="F8E1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/>
                <a:endParaRPr lang="bg-BG"/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auto">
              <a:xfrm>
                <a:off x="7317" y="43"/>
                <a:ext cx="20" cy="259"/>
              </a:xfrm>
              <a:custGeom>
                <a:avLst/>
                <a:gdLst>
                  <a:gd name="T0" fmla="*/ 0 w 20"/>
                  <a:gd name="T1" fmla="*/ 19 h 259"/>
                  <a:gd name="T2" fmla="*/ 0 w 20"/>
                  <a:gd name="T3" fmla="*/ 278 h 259"/>
                  <a:gd name="T4" fmla="*/ 0 60000 65536"/>
                  <a:gd name="T5" fmla="*/ 0 60000 65536"/>
                  <a:gd name="T6" fmla="*/ 0 w 20"/>
                  <a:gd name="T7" fmla="*/ 0 h 259"/>
                  <a:gd name="T8" fmla="*/ 20 w 20"/>
                  <a:gd name="T9" fmla="*/ 259 h 25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259">
                    <a:moveTo>
                      <a:pt x="0" y="19"/>
                    </a:moveTo>
                    <a:lnTo>
                      <a:pt x="0" y="278"/>
                    </a:lnTo>
                  </a:path>
                </a:pathLst>
              </a:custGeom>
              <a:noFill/>
              <a:ln w="55266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grpSp>
            <p:nvGrpSpPr>
              <p:cNvPr id="45" name="Group 30"/>
              <p:cNvGrpSpPr>
                <a:grpSpLocks/>
              </p:cNvGrpSpPr>
              <p:nvPr/>
            </p:nvGrpSpPr>
            <p:grpSpPr bwMode="auto">
              <a:xfrm>
                <a:off x="458" y="90"/>
                <a:ext cx="183" cy="173"/>
                <a:chOff x="458" y="90"/>
                <a:chExt cx="183" cy="173"/>
              </a:xfrm>
            </p:grpSpPr>
            <p:sp>
              <p:nvSpPr>
                <p:cNvPr id="50" name="Freeform 32"/>
                <p:cNvSpPr>
                  <a:spLocks/>
                </p:cNvSpPr>
                <p:nvPr/>
              </p:nvSpPr>
              <p:spPr bwMode="auto">
                <a:xfrm>
                  <a:off x="458" y="90"/>
                  <a:ext cx="183" cy="173"/>
                </a:xfrm>
                <a:custGeom>
                  <a:avLst/>
                  <a:gdLst>
                    <a:gd name="T0" fmla="*/ 60 w 183"/>
                    <a:gd name="T1" fmla="*/ 0 h 173"/>
                    <a:gd name="T2" fmla="*/ 54 w 183"/>
                    <a:gd name="T3" fmla="*/ 14 h 173"/>
                    <a:gd name="T4" fmla="*/ 54 w 183"/>
                    <a:gd name="T5" fmla="*/ 35 h 173"/>
                    <a:gd name="T6" fmla="*/ 36 w 183"/>
                    <a:gd name="T7" fmla="*/ 50 h 173"/>
                    <a:gd name="T8" fmla="*/ 18 w 183"/>
                    <a:gd name="T9" fmla="*/ 58 h 173"/>
                    <a:gd name="T10" fmla="*/ 0 w 183"/>
                    <a:gd name="T11" fmla="*/ 62 h 173"/>
                    <a:gd name="T12" fmla="*/ 13 w 183"/>
                    <a:gd name="T13" fmla="*/ 74 h 173"/>
                    <a:gd name="T14" fmla="*/ 29 w 183"/>
                    <a:gd name="T15" fmla="*/ 85 h 173"/>
                    <a:gd name="T16" fmla="*/ 47 w 183"/>
                    <a:gd name="T17" fmla="*/ 96 h 173"/>
                    <a:gd name="T18" fmla="*/ 59 w 183"/>
                    <a:gd name="T19" fmla="*/ 118 h 173"/>
                    <a:gd name="T20" fmla="*/ 67 w 183"/>
                    <a:gd name="T21" fmla="*/ 138 h 173"/>
                    <a:gd name="T22" fmla="*/ 71 w 183"/>
                    <a:gd name="T23" fmla="*/ 156 h 173"/>
                    <a:gd name="T24" fmla="*/ 74 w 183"/>
                    <a:gd name="T25" fmla="*/ 173 h 173"/>
                    <a:gd name="T26" fmla="*/ 89 w 183"/>
                    <a:gd name="T27" fmla="*/ 161 h 173"/>
                    <a:gd name="T28" fmla="*/ 104 w 183"/>
                    <a:gd name="T29" fmla="*/ 148 h 173"/>
                    <a:gd name="T30" fmla="*/ 175 w 183"/>
                    <a:gd name="T31" fmla="*/ 148 h 173"/>
                    <a:gd name="T32" fmla="*/ 167 w 183"/>
                    <a:gd name="T33" fmla="*/ 134 h 173"/>
                    <a:gd name="T34" fmla="*/ 155 w 183"/>
                    <a:gd name="T35" fmla="*/ 116 h 173"/>
                    <a:gd name="T36" fmla="*/ 159 w 183"/>
                    <a:gd name="T37" fmla="*/ 92 h 173"/>
                    <a:gd name="T38" fmla="*/ 167 w 183"/>
                    <a:gd name="T39" fmla="*/ 74 h 173"/>
                    <a:gd name="T40" fmla="*/ 177 w 183"/>
                    <a:gd name="T41" fmla="*/ 59 h 173"/>
                    <a:gd name="T42" fmla="*/ 180 w 183"/>
                    <a:gd name="T43" fmla="*/ 56 h 173"/>
                    <a:gd name="T44" fmla="*/ 120 w 183"/>
                    <a:gd name="T45" fmla="*/ 55 h 173"/>
                    <a:gd name="T46" fmla="*/ 102 w 183"/>
                    <a:gd name="T47" fmla="*/ 41 h 173"/>
                    <a:gd name="T48" fmla="*/ 86 w 183"/>
                    <a:gd name="T49" fmla="*/ 27 h 173"/>
                    <a:gd name="T50" fmla="*/ 72 w 183"/>
                    <a:gd name="T51" fmla="*/ 13 h 173"/>
                    <a:gd name="T52" fmla="*/ 60 w 183"/>
                    <a:gd name="T53" fmla="*/ 0 h 17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83"/>
                    <a:gd name="T82" fmla="*/ 0 h 173"/>
                    <a:gd name="T83" fmla="*/ 183 w 183"/>
                    <a:gd name="T84" fmla="*/ 173 h 17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83" h="173">
                      <a:moveTo>
                        <a:pt x="60" y="0"/>
                      </a:moveTo>
                      <a:lnTo>
                        <a:pt x="54" y="14"/>
                      </a:lnTo>
                      <a:lnTo>
                        <a:pt x="54" y="35"/>
                      </a:lnTo>
                      <a:lnTo>
                        <a:pt x="36" y="50"/>
                      </a:lnTo>
                      <a:lnTo>
                        <a:pt x="18" y="58"/>
                      </a:lnTo>
                      <a:lnTo>
                        <a:pt x="0" y="62"/>
                      </a:lnTo>
                      <a:lnTo>
                        <a:pt x="13" y="74"/>
                      </a:lnTo>
                      <a:lnTo>
                        <a:pt x="29" y="85"/>
                      </a:lnTo>
                      <a:lnTo>
                        <a:pt x="47" y="96"/>
                      </a:lnTo>
                      <a:lnTo>
                        <a:pt x="59" y="118"/>
                      </a:lnTo>
                      <a:lnTo>
                        <a:pt x="67" y="138"/>
                      </a:lnTo>
                      <a:lnTo>
                        <a:pt x="71" y="156"/>
                      </a:lnTo>
                      <a:lnTo>
                        <a:pt x="74" y="173"/>
                      </a:lnTo>
                      <a:lnTo>
                        <a:pt x="89" y="161"/>
                      </a:lnTo>
                      <a:lnTo>
                        <a:pt x="104" y="148"/>
                      </a:lnTo>
                      <a:lnTo>
                        <a:pt x="175" y="148"/>
                      </a:lnTo>
                      <a:lnTo>
                        <a:pt x="167" y="134"/>
                      </a:lnTo>
                      <a:lnTo>
                        <a:pt x="155" y="116"/>
                      </a:lnTo>
                      <a:lnTo>
                        <a:pt x="159" y="92"/>
                      </a:lnTo>
                      <a:lnTo>
                        <a:pt x="167" y="74"/>
                      </a:lnTo>
                      <a:lnTo>
                        <a:pt x="177" y="59"/>
                      </a:lnTo>
                      <a:lnTo>
                        <a:pt x="180" y="56"/>
                      </a:lnTo>
                      <a:lnTo>
                        <a:pt x="120" y="55"/>
                      </a:lnTo>
                      <a:lnTo>
                        <a:pt x="102" y="41"/>
                      </a:lnTo>
                      <a:lnTo>
                        <a:pt x="86" y="27"/>
                      </a:lnTo>
                      <a:lnTo>
                        <a:pt x="72" y="13"/>
                      </a:lnTo>
                      <a:lnTo>
                        <a:pt x="60" y="0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51" name="Freeform 31"/>
                <p:cNvSpPr>
                  <a:spLocks/>
                </p:cNvSpPr>
                <p:nvPr/>
              </p:nvSpPr>
              <p:spPr bwMode="auto">
                <a:xfrm>
                  <a:off x="458" y="90"/>
                  <a:ext cx="183" cy="173"/>
                </a:xfrm>
                <a:custGeom>
                  <a:avLst/>
                  <a:gdLst>
                    <a:gd name="T0" fmla="*/ 175 w 183"/>
                    <a:gd name="T1" fmla="*/ 148 h 173"/>
                    <a:gd name="T2" fmla="*/ 104 w 183"/>
                    <a:gd name="T3" fmla="*/ 148 h 173"/>
                    <a:gd name="T4" fmla="*/ 127 w 183"/>
                    <a:gd name="T5" fmla="*/ 149 h 173"/>
                    <a:gd name="T6" fmla="*/ 148 w 183"/>
                    <a:gd name="T7" fmla="*/ 153 h 173"/>
                    <a:gd name="T8" fmla="*/ 166 w 183"/>
                    <a:gd name="T9" fmla="*/ 159 h 173"/>
                    <a:gd name="T10" fmla="*/ 183 w 183"/>
                    <a:gd name="T11" fmla="*/ 166 h 173"/>
                    <a:gd name="T12" fmla="*/ 177 w 183"/>
                    <a:gd name="T13" fmla="*/ 151 h 173"/>
                    <a:gd name="T14" fmla="*/ 175 w 183"/>
                    <a:gd name="T15" fmla="*/ 148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3"/>
                    <a:gd name="T25" fmla="*/ 0 h 173"/>
                    <a:gd name="T26" fmla="*/ 183 w 183"/>
                    <a:gd name="T27" fmla="*/ 173 h 17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3" h="173">
                      <a:moveTo>
                        <a:pt x="175" y="148"/>
                      </a:moveTo>
                      <a:lnTo>
                        <a:pt x="104" y="148"/>
                      </a:lnTo>
                      <a:lnTo>
                        <a:pt x="127" y="149"/>
                      </a:lnTo>
                      <a:lnTo>
                        <a:pt x="148" y="153"/>
                      </a:lnTo>
                      <a:lnTo>
                        <a:pt x="166" y="159"/>
                      </a:lnTo>
                      <a:lnTo>
                        <a:pt x="183" y="166"/>
                      </a:lnTo>
                      <a:lnTo>
                        <a:pt x="177" y="151"/>
                      </a:lnTo>
                      <a:lnTo>
                        <a:pt x="175" y="148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</p:grpSp>
          <p:grpSp>
            <p:nvGrpSpPr>
              <p:cNvPr id="46" name="Group 27"/>
              <p:cNvGrpSpPr>
                <a:grpSpLocks/>
              </p:cNvGrpSpPr>
              <p:nvPr/>
            </p:nvGrpSpPr>
            <p:grpSpPr bwMode="auto">
              <a:xfrm>
                <a:off x="1953" y="90"/>
                <a:ext cx="197" cy="167"/>
                <a:chOff x="1953" y="90"/>
                <a:chExt cx="197" cy="167"/>
              </a:xfrm>
            </p:grpSpPr>
            <p:sp>
              <p:nvSpPr>
                <p:cNvPr id="48" name="Freeform 29"/>
                <p:cNvSpPr>
                  <a:spLocks/>
                </p:cNvSpPr>
                <p:nvPr/>
              </p:nvSpPr>
              <p:spPr bwMode="auto">
                <a:xfrm>
                  <a:off x="1953" y="90"/>
                  <a:ext cx="197" cy="167"/>
                </a:xfrm>
                <a:custGeom>
                  <a:avLst/>
                  <a:gdLst>
                    <a:gd name="T0" fmla="*/ 179 w 197"/>
                    <a:gd name="T1" fmla="*/ 142 h 167"/>
                    <a:gd name="T2" fmla="*/ 120 w 197"/>
                    <a:gd name="T3" fmla="*/ 142 h 167"/>
                    <a:gd name="T4" fmla="*/ 141 w 197"/>
                    <a:gd name="T5" fmla="*/ 146 h 167"/>
                    <a:gd name="T6" fmla="*/ 160 w 197"/>
                    <a:gd name="T7" fmla="*/ 151 h 167"/>
                    <a:gd name="T8" fmla="*/ 178 w 197"/>
                    <a:gd name="T9" fmla="*/ 159 h 167"/>
                    <a:gd name="T10" fmla="*/ 196 w 197"/>
                    <a:gd name="T11" fmla="*/ 167 h 167"/>
                    <a:gd name="T12" fmla="*/ 187 w 197"/>
                    <a:gd name="T13" fmla="*/ 152 h 167"/>
                    <a:gd name="T14" fmla="*/ 179 w 197"/>
                    <a:gd name="T15" fmla="*/ 142 h 16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7"/>
                    <a:gd name="T25" fmla="*/ 0 h 167"/>
                    <a:gd name="T26" fmla="*/ 197 w 197"/>
                    <a:gd name="T27" fmla="*/ 167 h 16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7" h="167">
                      <a:moveTo>
                        <a:pt x="179" y="142"/>
                      </a:moveTo>
                      <a:lnTo>
                        <a:pt x="120" y="142"/>
                      </a:lnTo>
                      <a:lnTo>
                        <a:pt x="141" y="146"/>
                      </a:lnTo>
                      <a:lnTo>
                        <a:pt x="160" y="151"/>
                      </a:lnTo>
                      <a:lnTo>
                        <a:pt x="178" y="159"/>
                      </a:lnTo>
                      <a:lnTo>
                        <a:pt x="196" y="167"/>
                      </a:lnTo>
                      <a:lnTo>
                        <a:pt x="187" y="152"/>
                      </a:lnTo>
                      <a:lnTo>
                        <a:pt x="179" y="142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49" name="Freeform 28"/>
                <p:cNvSpPr>
                  <a:spLocks/>
                </p:cNvSpPr>
                <p:nvPr/>
              </p:nvSpPr>
              <p:spPr bwMode="auto">
                <a:xfrm>
                  <a:off x="1953" y="90"/>
                  <a:ext cx="197" cy="167"/>
                </a:xfrm>
                <a:custGeom>
                  <a:avLst/>
                  <a:gdLst>
                    <a:gd name="T0" fmla="*/ 52 w 197"/>
                    <a:gd name="T1" fmla="*/ 0 h 167"/>
                    <a:gd name="T2" fmla="*/ 49 w 197"/>
                    <a:gd name="T3" fmla="*/ 14 h 167"/>
                    <a:gd name="T4" fmla="*/ 52 w 197"/>
                    <a:gd name="T5" fmla="*/ 34 h 167"/>
                    <a:gd name="T6" fmla="*/ 36 w 197"/>
                    <a:gd name="T7" fmla="*/ 51 h 167"/>
                    <a:gd name="T8" fmla="*/ 18 w 197"/>
                    <a:gd name="T9" fmla="*/ 60 h 167"/>
                    <a:gd name="T10" fmla="*/ 0 w 197"/>
                    <a:gd name="T11" fmla="*/ 65 h 167"/>
                    <a:gd name="T12" fmla="*/ 15 w 197"/>
                    <a:gd name="T13" fmla="*/ 75 h 167"/>
                    <a:gd name="T14" fmla="*/ 32 w 197"/>
                    <a:gd name="T15" fmla="*/ 85 h 167"/>
                    <a:gd name="T16" fmla="*/ 50 w 197"/>
                    <a:gd name="T17" fmla="*/ 95 h 167"/>
                    <a:gd name="T18" fmla="*/ 69 w 197"/>
                    <a:gd name="T19" fmla="*/ 104 h 167"/>
                    <a:gd name="T20" fmla="*/ 76 w 197"/>
                    <a:gd name="T21" fmla="*/ 124 h 167"/>
                    <a:gd name="T22" fmla="*/ 82 w 197"/>
                    <a:gd name="T23" fmla="*/ 144 h 167"/>
                    <a:gd name="T24" fmla="*/ 87 w 197"/>
                    <a:gd name="T25" fmla="*/ 162 h 167"/>
                    <a:gd name="T26" fmla="*/ 105 w 197"/>
                    <a:gd name="T27" fmla="*/ 156 h 167"/>
                    <a:gd name="T28" fmla="*/ 120 w 197"/>
                    <a:gd name="T29" fmla="*/ 142 h 167"/>
                    <a:gd name="T30" fmla="*/ 179 w 197"/>
                    <a:gd name="T31" fmla="*/ 142 h 167"/>
                    <a:gd name="T32" fmla="*/ 175 w 197"/>
                    <a:gd name="T33" fmla="*/ 137 h 167"/>
                    <a:gd name="T34" fmla="*/ 162 w 197"/>
                    <a:gd name="T35" fmla="*/ 120 h 167"/>
                    <a:gd name="T36" fmla="*/ 149 w 197"/>
                    <a:gd name="T37" fmla="*/ 103 h 167"/>
                    <a:gd name="T38" fmla="*/ 156 w 197"/>
                    <a:gd name="T39" fmla="*/ 83 h 167"/>
                    <a:gd name="T40" fmla="*/ 165 w 197"/>
                    <a:gd name="T41" fmla="*/ 66 h 167"/>
                    <a:gd name="T42" fmla="*/ 173 w 197"/>
                    <a:gd name="T43" fmla="*/ 54 h 167"/>
                    <a:gd name="T44" fmla="*/ 113 w 197"/>
                    <a:gd name="T45" fmla="*/ 54 h 167"/>
                    <a:gd name="T46" fmla="*/ 95 w 197"/>
                    <a:gd name="T47" fmla="*/ 40 h 167"/>
                    <a:gd name="T48" fmla="*/ 79 w 197"/>
                    <a:gd name="T49" fmla="*/ 26 h 167"/>
                    <a:gd name="T50" fmla="*/ 65 w 197"/>
                    <a:gd name="T51" fmla="*/ 13 h 167"/>
                    <a:gd name="T52" fmla="*/ 52 w 197"/>
                    <a:gd name="T53" fmla="*/ 0 h 16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97"/>
                    <a:gd name="T82" fmla="*/ 0 h 167"/>
                    <a:gd name="T83" fmla="*/ 197 w 197"/>
                    <a:gd name="T84" fmla="*/ 167 h 16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97" h="167">
                      <a:moveTo>
                        <a:pt x="52" y="0"/>
                      </a:moveTo>
                      <a:lnTo>
                        <a:pt x="49" y="14"/>
                      </a:lnTo>
                      <a:lnTo>
                        <a:pt x="52" y="34"/>
                      </a:lnTo>
                      <a:lnTo>
                        <a:pt x="36" y="51"/>
                      </a:lnTo>
                      <a:lnTo>
                        <a:pt x="18" y="60"/>
                      </a:lnTo>
                      <a:lnTo>
                        <a:pt x="0" y="65"/>
                      </a:lnTo>
                      <a:lnTo>
                        <a:pt x="15" y="75"/>
                      </a:lnTo>
                      <a:lnTo>
                        <a:pt x="32" y="85"/>
                      </a:lnTo>
                      <a:lnTo>
                        <a:pt x="50" y="95"/>
                      </a:lnTo>
                      <a:lnTo>
                        <a:pt x="69" y="104"/>
                      </a:lnTo>
                      <a:lnTo>
                        <a:pt x="76" y="124"/>
                      </a:lnTo>
                      <a:lnTo>
                        <a:pt x="82" y="144"/>
                      </a:lnTo>
                      <a:lnTo>
                        <a:pt x="87" y="162"/>
                      </a:lnTo>
                      <a:lnTo>
                        <a:pt x="105" y="156"/>
                      </a:lnTo>
                      <a:lnTo>
                        <a:pt x="120" y="142"/>
                      </a:lnTo>
                      <a:lnTo>
                        <a:pt x="179" y="142"/>
                      </a:lnTo>
                      <a:lnTo>
                        <a:pt x="175" y="137"/>
                      </a:lnTo>
                      <a:lnTo>
                        <a:pt x="162" y="120"/>
                      </a:lnTo>
                      <a:lnTo>
                        <a:pt x="149" y="103"/>
                      </a:lnTo>
                      <a:lnTo>
                        <a:pt x="156" y="83"/>
                      </a:lnTo>
                      <a:lnTo>
                        <a:pt x="165" y="66"/>
                      </a:lnTo>
                      <a:lnTo>
                        <a:pt x="173" y="54"/>
                      </a:lnTo>
                      <a:lnTo>
                        <a:pt x="113" y="54"/>
                      </a:lnTo>
                      <a:lnTo>
                        <a:pt x="95" y="40"/>
                      </a:lnTo>
                      <a:lnTo>
                        <a:pt x="79" y="26"/>
                      </a:lnTo>
                      <a:lnTo>
                        <a:pt x="65" y="13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</p:grpSp>
          <p:sp>
            <p:nvSpPr>
              <p:cNvPr id="47" name="Rectangle 25"/>
              <p:cNvSpPr>
                <a:spLocks noChangeArrowheads="1"/>
              </p:cNvSpPr>
              <p:nvPr/>
            </p:nvSpPr>
            <p:spPr bwMode="auto">
              <a:xfrm>
                <a:off x="849" y="70"/>
                <a:ext cx="900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endParaRPr lang="bg-BG"/>
              </a:p>
            </p:txBody>
          </p:sp>
        </p:grpSp>
        <p:pic>
          <p:nvPicPr>
            <p:cNvPr id="41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63713" y="6524625"/>
              <a:ext cx="647700" cy="14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extBox 28"/>
          <p:cNvSpPr txBox="1">
            <a:spLocks noChangeArrowheads="1"/>
          </p:cNvSpPr>
          <p:nvPr/>
        </p:nvSpPr>
        <p:spPr bwMode="auto">
          <a:xfrm>
            <a:off x="1142976" y="1071546"/>
            <a:ext cx="111601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</a:rPr>
              <a:t>EUROPEAN UNION</a:t>
            </a:r>
            <a:endParaRPr lang="bg-BG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Top 10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2285992"/>
            <a:ext cx="7686700" cy="39399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6400" dirty="0" smtClean="0"/>
              <a:t>The </a:t>
            </a:r>
            <a:r>
              <a:rPr lang="en-US" sz="6400" dirty="0"/>
              <a:t>selected top 10 practices are as follows</a:t>
            </a:r>
            <a:r>
              <a:rPr lang="en-US" sz="6400" dirty="0" smtClean="0"/>
              <a:t>:</a:t>
            </a:r>
          </a:p>
          <a:p>
            <a:pPr>
              <a:buNone/>
            </a:pPr>
            <a:endParaRPr lang="bg-BG" sz="6400" dirty="0"/>
          </a:p>
          <a:p>
            <a:pPr lvl="0">
              <a:buNone/>
            </a:pPr>
            <a:r>
              <a:rPr lang="en-US" sz="6400" dirty="0" smtClean="0"/>
              <a:t>1. „Ukraine </a:t>
            </a:r>
            <a:r>
              <a:rPr lang="en-US" sz="6400" dirty="0"/>
              <a:t>– Norway” (authors: Prof. Igor </a:t>
            </a:r>
            <a:r>
              <a:rPr lang="en-US" sz="6400" dirty="0" err="1"/>
              <a:t>Voronin</a:t>
            </a:r>
            <a:r>
              <a:rPr lang="en-US" sz="6400" dirty="0"/>
              <a:t> and </a:t>
            </a:r>
            <a:r>
              <a:rPr lang="en-US" sz="6400" dirty="0" err="1"/>
              <a:t>Ir</a:t>
            </a:r>
            <a:r>
              <a:rPr lang="uk-UA" sz="6400" dirty="0"/>
              <a:t>y</a:t>
            </a:r>
            <a:r>
              <a:rPr lang="en-US" sz="6400" dirty="0" err="1"/>
              <a:t>na</a:t>
            </a:r>
            <a:r>
              <a:rPr lang="en-US" sz="6400" dirty="0"/>
              <a:t> </a:t>
            </a:r>
            <a:r>
              <a:rPr lang="en-US" sz="6400" dirty="0" err="1"/>
              <a:t>Lus</a:t>
            </a:r>
            <a:r>
              <a:rPr lang="uk-UA" sz="6400" dirty="0"/>
              <a:t>h</a:t>
            </a:r>
            <a:r>
              <a:rPr lang="en-US" sz="6400" dirty="0" err="1"/>
              <a:t>chan</a:t>
            </a:r>
            <a:r>
              <a:rPr lang="en-US" sz="6400" dirty="0"/>
              <a:t>, Ukraine)</a:t>
            </a:r>
            <a:endParaRPr lang="bg-BG" sz="6400" dirty="0"/>
          </a:p>
          <a:p>
            <a:pPr lvl="0"/>
            <a:endParaRPr lang="en-US" sz="6400" dirty="0" smtClean="0"/>
          </a:p>
          <a:p>
            <a:pPr lvl="0">
              <a:buNone/>
            </a:pPr>
            <a:r>
              <a:rPr lang="en-US" sz="6400" dirty="0" smtClean="0"/>
              <a:t>2. „Department </a:t>
            </a:r>
            <a:r>
              <a:rPr lang="en-US" sz="6400" dirty="0"/>
              <a:t>of workshops for civil servants (Simferopol, Autonomous Republic of Crimea)” (author: </a:t>
            </a:r>
            <a:r>
              <a:rPr lang="en-GB" sz="6400" dirty="0" err="1"/>
              <a:t>Vitaliy</a:t>
            </a:r>
            <a:r>
              <a:rPr lang="en-GB" sz="6400" dirty="0"/>
              <a:t> </a:t>
            </a:r>
            <a:r>
              <a:rPr lang="en-GB" sz="6400" dirty="0" err="1"/>
              <a:t>Ayrapetyan</a:t>
            </a:r>
            <a:r>
              <a:rPr lang="en-GB" sz="6400" dirty="0"/>
              <a:t>, Ukraine)</a:t>
            </a:r>
            <a:endParaRPr lang="bg-BG" sz="6400" dirty="0"/>
          </a:p>
          <a:p>
            <a:pPr lvl="0"/>
            <a:endParaRPr lang="en-US" sz="6400" dirty="0" smtClean="0"/>
          </a:p>
          <a:p>
            <a:pPr lvl="0">
              <a:buNone/>
            </a:pPr>
            <a:r>
              <a:rPr lang="en-US" sz="6400" dirty="0" smtClean="0"/>
              <a:t>3. „Training </a:t>
            </a:r>
            <a:r>
              <a:rPr lang="en-US" sz="6400" dirty="0"/>
              <a:t>of young leaders for State Power and Local Governments of Sevastopol city” (authors: Svetlana </a:t>
            </a:r>
            <a:r>
              <a:rPr lang="en-US" sz="6400" dirty="0" err="1"/>
              <a:t>Muravskaya</a:t>
            </a:r>
            <a:r>
              <a:rPr lang="en-US" sz="6400" dirty="0"/>
              <a:t> and Irina </a:t>
            </a:r>
            <a:r>
              <a:rPr lang="en-US" sz="6400" dirty="0" err="1"/>
              <a:t>Konontseva</a:t>
            </a:r>
            <a:r>
              <a:rPr lang="en-US" sz="6400" dirty="0"/>
              <a:t>, Ukraine)</a:t>
            </a:r>
            <a:endParaRPr lang="bg-BG" sz="6400" dirty="0"/>
          </a:p>
          <a:p>
            <a:pPr lvl="0"/>
            <a:endParaRPr lang="en-US" sz="6400" dirty="0" smtClean="0"/>
          </a:p>
          <a:p>
            <a:pPr lvl="0">
              <a:buNone/>
            </a:pPr>
            <a:r>
              <a:rPr lang="en-US" sz="6400" dirty="0" smtClean="0"/>
              <a:t>4. „Interethnic </a:t>
            </a:r>
            <a:r>
              <a:rPr lang="en-US" sz="6400" dirty="0"/>
              <a:t>relations in Crimea: education and training” (author: Prof. </a:t>
            </a:r>
            <a:r>
              <a:rPr lang="en-US" sz="6400" dirty="0" err="1"/>
              <a:t>Anzhela</a:t>
            </a:r>
            <a:r>
              <a:rPr lang="en-US" sz="6400" dirty="0"/>
              <a:t>  </a:t>
            </a:r>
            <a:r>
              <a:rPr lang="en-US" sz="6400" dirty="0" err="1"/>
              <a:t>Shylina</a:t>
            </a:r>
            <a:r>
              <a:rPr lang="en-US" sz="6400" dirty="0"/>
              <a:t>, Ukraine)</a:t>
            </a:r>
            <a:endParaRPr lang="bg-BG" sz="6400" dirty="0"/>
          </a:p>
          <a:p>
            <a:pPr lvl="0"/>
            <a:endParaRPr lang="en-US" sz="6400" dirty="0" smtClean="0"/>
          </a:p>
          <a:p>
            <a:pPr lvl="0">
              <a:buNone/>
            </a:pPr>
            <a:r>
              <a:rPr lang="en-US" sz="6400" dirty="0" smtClean="0"/>
              <a:t>5. „Training </a:t>
            </a:r>
            <a:r>
              <a:rPr lang="en-US" sz="6400" dirty="0"/>
              <a:t>and youth engagement in the public service (Sevastopol, Ukraine)” (author: Irina </a:t>
            </a:r>
            <a:r>
              <a:rPr lang="en-US" sz="6400" dirty="0" err="1"/>
              <a:t>Konontseva</a:t>
            </a:r>
            <a:r>
              <a:rPr lang="en-US" sz="6400" dirty="0"/>
              <a:t>, Ukraine</a:t>
            </a:r>
            <a:r>
              <a:rPr lang="en-US" sz="6400" dirty="0" smtClean="0"/>
              <a:t>)</a:t>
            </a:r>
            <a:endParaRPr lang="bg-BG" sz="6400" dirty="0"/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187450" y="6308725"/>
            <a:ext cx="6624638" cy="434975"/>
            <a:chOff x="1187450" y="6308725"/>
            <a:chExt cx="6624638" cy="434975"/>
          </a:xfrm>
        </p:grpSpPr>
        <p:sp>
          <p:nvSpPr>
            <p:cNvPr id="8" name="Rectangle 7"/>
            <p:cNvSpPr/>
            <p:nvPr/>
          </p:nvSpPr>
          <p:spPr>
            <a:xfrm>
              <a:off x="1187450" y="6308725"/>
              <a:ext cx="6624638" cy="4318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00" u="none" dirty="0">
                  <a:latin typeface="+mj-lt"/>
                  <a:cs typeface="Arial" charset="0"/>
                </a:rPr>
                <a:t>Common borders. Common Solutions.</a:t>
              </a:r>
            </a:p>
            <a:p>
              <a:pPr algn="ctr">
                <a:defRPr/>
              </a:pPr>
              <a:endParaRPr lang="bg-BG" sz="1100" dirty="0">
                <a:latin typeface="+mj-lt"/>
                <a:cs typeface="Arial" charset="0"/>
              </a:endParaRPr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6375" y="6524625"/>
              <a:ext cx="466725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1187450" y="6524625"/>
              <a:ext cx="6553200" cy="219075"/>
              <a:chOff x="0" y="0"/>
              <a:chExt cx="9643" cy="346"/>
            </a:xfrm>
          </p:grpSpPr>
          <p:sp>
            <p:nvSpPr>
              <p:cNvPr id="12" name="Rectangle 35"/>
              <p:cNvSpPr>
                <a:spLocks noChangeArrowheads="1"/>
              </p:cNvSpPr>
              <p:nvPr/>
            </p:nvSpPr>
            <p:spPr bwMode="auto">
              <a:xfrm>
                <a:off x="0" y="44"/>
                <a:ext cx="7320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endParaRPr lang="bg-BG"/>
              </a:p>
            </p:txBody>
          </p:sp>
          <p:sp>
            <p:nvSpPr>
              <p:cNvPr id="13" name="Rectangle 34"/>
              <p:cNvSpPr>
                <a:spLocks/>
              </p:cNvSpPr>
              <p:nvPr/>
            </p:nvSpPr>
            <p:spPr bwMode="auto">
              <a:xfrm>
                <a:off x="7321" y="62"/>
                <a:ext cx="2311" cy="259"/>
              </a:xfrm>
              <a:prstGeom prst="rect">
                <a:avLst/>
              </a:prstGeom>
              <a:solidFill>
                <a:srgbClr val="F8E1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/>
                <a:endParaRPr lang="bg-BG"/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7317" y="43"/>
                <a:ext cx="20" cy="259"/>
              </a:xfrm>
              <a:custGeom>
                <a:avLst/>
                <a:gdLst>
                  <a:gd name="T0" fmla="*/ 0 w 20"/>
                  <a:gd name="T1" fmla="*/ 19 h 259"/>
                  <a:gd name="T2" fmla="*/ 0 w 20"/>
                  <a:gd name="T3" fmla="*/ 278 h 259"/>
                  <a:gd name="T4" fmla="*/ 0 60000 65536"/>
                  <a:gd name="T5" fmla="*/ 0 60000 65536"/>
                  <a:gd name="T6" fmla="*/ 0 w 20"/>
                  <a:gd name="T7" fmla="*/ 0 h 259"/>
                  <a:gd name="T8" fmla="*/ 20 w 20"/>
                  <a:gd name="T9" fmla="*/ 259 h 25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259">
                    <a:moveTo>
                      <a:pt x="0" y="19"/>
                    </a:moveTo>
                    <a:lnTo>
                      <a:pt x="0" y="278"/>
                    </a:lnTo>
                  </a:path>
                </a:pathLst>
              </a:custGeom>
              <a:noFill/>
              <a:ln w="55266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grpSp>
            <p:nvGrpSpPr>
              <p:cNvPr id="15" name="Group 30"/>
              <p:cNvGrpSpPr>
                <a:grpSpLocks/>
              </p:cNvGrpSpPr>
              <p:nvPr/>
            </p:nvGrpSpPr>
            <p:grpSpPr bwMode="auto">
              <a:xfrm>
                <a:off x="458" y="90"/>
                <a:ext cx="183" cy="173"/>
                <a:chOff x="458" y="90"/>
                <a:chExt cx="183" cy="173"/>
              </a:xfrm>
            </p:grpSpPr>
            <p:sp>
              <p:nvSpPr>
                <p:cNvPr id="20" name="Freeform 32"/>
                <p:cNvSpPr>
                  <a:spLocks/>
                </p:cNvSpPr>
                <p:nvPr/>
              </p:nvSpPr>
              <p:spPr bwMode="auto">
                <a:xfrm>
                  <a:off x="458" y="90"/>
                  <a:ext cx="183" cy="173"/>
                </a:xfrm>
                <a:custGeom>
                  <a:avLst/>
                  <a:gdLst>
                    <a:gd name="T0" fmla="*/ 60 w 183"/>
                    <a:gd name="T1" fmla="*/ 0 h 173"/>
                    <a:gd name="T2" fmla="*/ 54 w 183"/>
                    <a:gd name="T3" fmla="*/ 14 h 173"/>
                    <a:gd name="T4" fmla="*/ 54 w 183"/>
                    <a:gd name="T5" fmla="*/ 35 h 173"/>
                    <a:gd name="T6" fmla="*/ 36 w 183"/>
                    <a:gd name="T7" fmla="*/ 50 h 173"/>
                    <a:gd name="T8" fmla="*/ 18 w 183"/>
                    <a:gd name="T9" fmla="*/ 58 h 173"/>
                    <a:gd name="T10" fmla="*/ 0 w 183"/>
                    <a:gd name="T11" fmla="*/ 62 h 173"/>
                    <a:gd name="T12" fmla="*/ 13 w 183"/>
                    <a:gd name="T13" fmla="*/ 74 h 173"/>
                    <a:gd name="T14" fmla="*/ 29 w 183"/>
                    <a:gd name="T15" fmla="*/ 85 h 173"/>
                    <a:gd name="T16" fmla="*/ 47 w 183"/>
                    <a:gd name="T17" fmla="*/ 96 h 173"/>
                    <a:gd name="T18" fmla="*/ 59 w 183"/>
                    <a:gd name="T19" fmla="*/ 118 h 173"/>
                    <a:gd name="T20" fmla="*/ 67 w 183"/>
                    <a:gd name="T21" fmla="*/ 138 h 173"/>
                    <a:gd name="T22" fmla="*/ 71 w 183"/>
                    <a:gd name="T23" fmla="*/ 156 h 173"/>
                    <a:gd name="T24" fmla="*/ 74 w 183"/>
                    <a:gd name="T25" fmla="*/ 173 h 173"/>
                    <a:gd name="T26" fmla="*/ 89 w 183"/>
                    <a:gd name="T27" fmla="*/ 161 h 173"/>
                    <a:gd name="T28" fmla="*/ 104 w 183"/>
                    <a:gd name="T29" fmla="*/ 148 h 173"/>
                    <a:gd name="T30" fmla="*/ 175 w 183"/>
                    <a:gd name="T31" fmla="*/ 148 h 173"/>
                    <a:gd name="T32" fmla="*/ 167 w 183"/>
                    <a:gd name="T33" fmla="*/ 134 h 173"/>
                    <a:gd name="T34" fmla="*/ 155 w 183"/>
                    <a:gd name="T35" fmla="*/ 116 h 173"/>
                    <a:gd name="T36" fmla="*/ 159 w 183"/>
                    <a:gd name="T37" fmla="*/ 92 h 173"/>
                    <a:gd name="T38" fmla="*/ 167 w 183"/>
                    <a:gd name="T39" fmla="*/ 74 h 173"/>
                    <a:gd name="T40" fmla="*/ 177 w 183"/>
                    <a:gd name="T41" fmla="*/ 59 h 173"/>
                    <a:gd name="T42" fmla="*/ 180 w 183"/>
                    <a:gd name="T43" fmla="*/ 56 h 173"/>
                    <a:gd name="T44" fmla="*/ 120 w 183"/>
                    <a:gd name="T45" fmla="*/ 55 h 173"/>
                    <a:gd name="T46" fmla="*/ 102 w 183"/>
                    <a:gd name="T47" fmla="*/ 41 h 173"/>
                    <a:gd name="T48" fmla="*/ 86 w 183"/>
                    <a:gd name="T49" fmla="*/ 27 h 173"/>
                    <a:gd name="T50" fmla="*/ 72 w 183"/>
                    <a:gd name="T51" fmla="*/ 13 h 173"/>
                    <a:gd name="T52" fmla="*/ 60 w 183"/>
                    <a:gd name="T53" fmla="*/ 0 h 17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83"/>
                    <a:gd name="T82" fmla="*/ 0 h 173"/>
                    <a:gd name="T83" fmla="*/ 183 w 183"/>
                    <a:gd name="T84" fmla="*/ 173 h 17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83" h="173">
                      <a:moveTo>
                        <a:pt x="60" y="0"/>
                      </a:moveTo>
                      <a:lnTo>
                        <a:pt x="54" y="14"/>
                      </a:lnTo>
                      <a:lnTo>
                        <a:pt x="54" y="35"/>
                      </a:lnTo>
                      <a:lnTo>
                        <a:pt x="36" y="50"/>
                      </a:lnTo>
                      <a:lnTo>
                        <a:pt x="18" y="58"/>
                      </a:lnTo>
                      <a:lnTo>
                        <a:pt x="0" y="62"/>
                      </a:lnTo>
                      <a:lnTo>
                        <a:pt x="13" y="74"/>
                      </a:lnTo>
                      <a:lnTo>
                        <a:pt x="29" y="85"/>
                      </a:lnTo>
                      <a:lnTo>
                        <a:pt x="47" y="96"/>
                      </a:lnTo>
                      <a:lnTo>
                        <a:pt x="59" y="118"/>
                      </a:lnTo>
                      <a:lnTo>
                        <a:pt x="67" y="138"/>
                      </a:lnTo>
                      <a:lnTo>
                        <a:pt x="71" y="156"/>
                      </a:lnTo>
                      <a:lnTo>
                        <a:pt x="74" y="173"/>
                      </a:lnTo>
                      <a:lnTo>
                        <a:pt x="89" y="161"/>
                      </a:lnTo>
                      <a:lnTo>
                        <a:pt x="104" y="148"/>
                      </a:lnTo>
                      <a:lnTo>
                        <a:pt x="175" y="148"/>
                      </a:lnTo>
                      <a:lnTo>
                        <a:pt x="167" y="134"/>
                      </a:lnTo>
                      <a:lnTo>
                        <a:pt x="155" y="116"/>
                      </a:lnTo>
                      <a:lnTo>
                        <a:pt x="159" y="92"/>
                      </a:lnTo>
                      <a:lnTo>
                        <a:pt x="167" y="74"/>
                      </a:lnTo>
                      <a:lnTo>
                        <a:pt x="177" y="59"/>
                      </a:lnTo>
                      <a:lnTo>
                        <a:pt x="180" y="56"/>
                      </a:lnTo>
                      <a:lnTo>
                        <a:pt x="120" y="55"/>
                      </a:lnTo>
                      <a:lnTo>
                        <a:pt x="102" y="41"/>
                      </a:lnTo>
                      <a:lnTo>
                        <a:pt x="86" y="27"/>
                      </a:lnTo>
                      <a:lnTo>
                        <a:pt x="72" y="13"/>
                      </a:lnTo>
                      <a:lnTo>
                        <a:pt x="60" y="0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21" name="Freeform 31"/>
                <p:cNvSpPr>
                  <a:spLocks/>
                </p:cNvSpPr>
                <p:nvPr/>
              </p:nvSpPr>
              <p:spPr bwMode="auto">
                <a:xfrm>
                  <a:off x="458" y="90"/>
                  <a:ext cx="183" cy="173"/>
                </a:xfrm>
                <a:custGeom>
                  <a:avLst/>
                  <a:gdLst>
                    <a:gd name="T0" fmla="*/ 175 w 183"/>
                    <a:gd name="T1" fmla="*/ 148 h 173"/>
                    <a:gd name="T2" fmla="*/ 104 w 183"/>
                    <a:gd name="T3" fmla="*/ 148 h 173"/>
                    <a:gd name="T4" fmla="*/ 127 w 183"/>
                    <a:gd name="T5" fmla="*/ 149 h 173"/>
                    <a:gd name="T6" fmla="*/ 148 w 183"/>
                    <a:gd name="T7" fmla="*/ 153 h 173"/>
                    <a:gd name="T8" fmla="*/ 166 w 183"/>
                    <a:gd name="T9" fmla="*/ 159 h 173"/>
                    <a:gd name="T10" fmla="*/ 183 w 183"/>
                    <a:gd name="T11" fmla="*/ 166 h 173"/>
                    <a:gd name="T12" fmla="*/ 177 w 183"/>
                    <a:gd name="T13" fmla="*/ 151 h 173"/>
                    <a:gd name="T14" fmla="*/ 175 w 183"/>
                    <a:gd name="T15" fmla="*/ 148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3"/>
                    <a:gd name="T25" fmla="*/ 0 h 173"/>
                    <a:gd name="T26" fmla="*/ 183 w 183"/>
                    <a:gd name="T27" fmla="*/ 173 h 17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3" h="173">
                      <a:moveTo>
                        <a:pt x="175" y="148"/>
                      </a:moveTo>
                      <a:lnTo>
                        <a:pt x="104" y="148"/>
                      </a:lnTo>
                      <a:lnTo>
                        <a:pt x="127" y="149"/>
                      </a:lnTo>
                      <a:lnTo>
                        <a:pt x="148" y="153"/>
                      </a:lnTo>
                      <a:lnTo>
                        <a:pt x="166" y="159"/>
                      </a:lnTo>
                      <a:lnTo>
                        <a:pt x="183" y="166"/>
                      </a:lnTo>
                      <a:lnTo>
                        <a:pt x="177" y="151"/>
                      </a:lnTo>
                      <a:lnTo>
                        <a:pt x="175" y="148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</p:grpSp>
          <p:grpSp>
            <p:nvGrpSpPr>
              <p:cNvPr id="16" name="Group 27"/>
              <p:cNvGrpSpPr>
                <a:grpSpLocks/>
              </p:cNvGrpSpPr>
              <p:nvPr/>
            </p:nvGrpSpPr>
            <p:grpSpPr bwMode="auto">
              <a:xfrm>
                <a:off x="1953" y="90"/>
                <a:ext cx="197" cy="167"/>
                <a:chOff x="1953" y="90"/>
                <a:chExt cx="197" cy="167"/>
              </a:xfrm>
            </p:grpSpPr>
            <p:sp>
              <p:nvSpPr>
                <p:cNvPr id="18" name="Freeform 29"/>
                <p:cNvSpPr>
                  <a:spLocks/>
                </p:cNvSpPr>
                <p:nvPr/>
              </p:nvSpPr>
              <p:spPr bwMode="auto">
                <a:xfrm>
                  <a:off x="1953" y="90"/>
                  <a:ext cx="197" cy="167"/>
                </a:xfrm>
                <a:custGeom>
                  <a:avLst/>
                  <a:gdLst>
                    <a:gd name="T0" fmla="*/ 179 w 197"/>
                    <a:gd name="T1" fmla="*/ 142 h 167"/>
                    <a:gd name="T2" fmla="*/ 120 w 197"/>
                    <a:gd name="T3" fmla="*/ 142 h 167"/>
                    <a:gd name="T4" fmla="*/ 141 w 197"/>
                    <a:gd name="T5" fmla="*/ 146 h 167"/>
                    <a:gd name="T6" fmla="*/ 160 w 197"/>
                    <a:gd name="T7" fmla="*/ 151 h 167"/>
                    <a:gd name="T8" fmla="*/ 178 w 197"/>
                    <a:gd name="T9" fmla="*/ 159 h 167"/>
                    <a:gd name="T10" fmla="*/ 196 w 197"/>
                    <a:gd name="T11" fmla="*/ 167 h 167"/>
                    <a:gd name="T12" fmla="*/ 187 w 197"/>
                    <a:gd name="T13" fmla="*/ 152 h 167"/>
                    <a:gd name="T14" fmla="*/ 179 w 197"/>
                    <a:gd name="T15" fmla="*/ 142 h 16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7"/>
                    <a:gd name="T25" fmla="*/ 0 h 167"/>
                    <a:gd name="T26" fmla="*/ 197 w 197"/>
                    <a:gd name="T27" fmla="*/ 167 h 16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7" h="167">
                      <a:moveTo>
                        <a:pt x="179" y="142"/>
                      </a:moveTo>
                      <a:lnTo>
                        <a:pt x="120" y="142"/>
                      </a:lnTo>
                      <a:lnTo>
                        <a:pt x="141" y="146"/>
                      </a:lnTo>
                      <a:lnTo>
                        <a:pt x="160" y="151"/>
                      </a:lnTo>
                      <a:lnTo>
                        <a:pt x="178" y="159"/>
                      </a:lnTo>
                      <a:lnTo>
                        <a:pt x="196" y="167"/>
                      </a:lnTo>
                      <a:lnTo>
                        <a:pt x="187" y="152"/>
                      </a:lnTo>
                      <a:lnTo>
                        <a:pt x="179" y="142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19" name="Freeform 28"/>
                <p:cNvSpPr>
                  <a:spLocks/>
                </p:cNvSpPr>
                <p:nvPr/>
              </p:nvSpPr>
              <p:spPr bwMode="auto">
                <a:xfrm>
                  <a:off x="1953" y="90"/>
                  <a:ext cx="197" cy="167"/>
                </a:xfrm>
                <a:custGeom>
                  <a:avLst/>
                  <a:gdLst>
                    <a:gd name="T0" fmla="*/ 52 w 197"/>
                    <a:gd name="T1" fmla="*/ 0 h 167"/>
                    <a:gd name="T2" fmla="*/ 49 w 197"/>
                    <a:gd name="T3" fmla="*/ 14 h 167"/>
                    <a:gd name="T4" fmla="*/ 52 w 197"/>
                    <a:gd name="T5" fmla="*/ 34 h 167"/>
                    <a:gd name="T6" fmla="*/ 36 w 197"/>
                    <a:gd name="T7" fmla="*/ 51 h 167"/>
                    <a:gd name="T8" fmla="*/ 18 w 197"/>
                    <a:gd name="T9" fmla="*/ 60 h 167"/>
                    <a:gd name="T10" fmla="*/ 0 w 197"/>
                    <a:gd name="T11" fmla="*/ 65 h 167"/>
                    <a:gd name="T12" fmla="*/ 15 w 197"/>
                    <a:gd name="T13" fmla="*/ 75 h 167"/>
                    <a:gd name="T14" fmla="*/ 32 w 197"/>
                    <a:gd name="T15" fmla="*/ 85 h 167"/>
                    <a:gd name="T16" fmla="*/ 50 w 197"/>
                    <a:gd name="T17" fmla="*/ 95 h 167"/>
                    <a:gd name="T18" fmla="*/ 69 w 197"/>
                    <a:gd name="T19" fmla="*/ 104 h 167"/>
                    <a:gd name="T20" fmla="*/ 76 w 197"/>
                    <a:gd name="T21" fmla="*/ 124 h 167"/>
                    <a:gd name="T22" fmla="*/ 82 w 197"/>
                    <a:gd name="T23" fmla="*/ 144 h 167"/>
                    <a:gd name="T24" fmla="*/ 87 w 197"/>
                    <a:gd name="T25" fmla="*/ 162 h 167"/>
                    <a:gd name="T26" fmla="*/ 105 w 197"/>
                    <a:gd name="T27" fmla="*/ 156 h 167"/>
                    <a:gd name="T28" fmla="*/ 120 w 197"/>
                    <a:gd name="T29" fmla="*/ 142 h 167"/>
                    <a:gd name="T30" fmla="*/ 179 w 197"/>
                    <a:gd name="T31" fmla="*/ 142 h 167"/>
                    <a:gd name="T32" fmla="*/ 175 w 197"/>
                    <a:gd name="T33" fmla="*/ 137 h 167"/>
                    <a:gd name="T34" fmla="*/ 162 w 197"/>
                    <a:gd name="T35" fmla="*/ 120 h 167"/>
                    <a:gd name="T36" fmla="*/ 149 w 197"/>
                    <a:gd name="T37" fmla="*/ 103 h 167"/>
                    <a:gd name="T38" fmla="*/ 156 w 197"/>
                    <a:gd name="T39" fmla="*/ 83 h 167"/>
                    <a:gd name="T40" fmla="*/ 165 w 197"/>
                    <a:gd name="T41" fmla="*/ 66 h 167"/>
                    <a:gd name="T42" fmla="*/ 173 w 197"/>
                    <a:gd name="T43" fmla="*/ 54 h 167"/>
                    <a:gd name="T44" fmla="*/ 113 w 197"/>
                    <a:gd name="T45" fmla="*/ 54 h 167"/>
                    <a:gd name="T46" fmla="*/ 95 w 197"/>
                    <a:gd name="T47" fmla="*/ 40 h 167"/>
                    <a:gd name="T48" fmla="*/ 79 w 197"/>
                    <a:gd name="T49" fmla="*/ 26 h 167"/>
                    <a:gd name="T50" fmla="*/ 65 w 197"/>
                    <a:gd name="T51" fmla="*/ 13 h 167"/>
                    <a:gd name="T52" fmla="*/ 52 w 197"/>
                    <a:gd name="T53" fmla="*/ 0 h 16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97"/>
                    <a:gd name="T82" fmla="*/ 0 h 167"/>
                    <a:gd name="T83" fmla="*/ 197 w 197"/>
                    <a:gd name="T84" fmla="*/ 167 h 16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97" h="167">
                      <a:moveTo>
                        <a:pt x="52" y="0"/>
                      </a:moveTo>
                      <a:lnTo>
                        <a:pt x="49" y="14"/>
                      </a:lnTo>
                      <a:lnTo>
                        <a:pt x="52" y="34"/>
                      </a:lnTo>
                      <a:lnTo>
                        <a:pt x="36" y="51"/>
                      </a:lnTo>
                      <a:lnTo>
                        <a:pt x="18" y="60"/>
                      </a:lnTo>
                      <a:lnTo>
                        <a:pt x="0" y="65"/>
                      </a:lnTo>
                      <a:lnTo>
                        <a:pt x="15" y="75"/>
                      </a:lnTo>
                      <a:lnTo>
                        <a:pt x="32" y="85"/>
                      </a:lnTo>
                      <a:lnTo>
                        <a:pt x="50" y="95"/>
                      </a:lnTo>
                      <a:lnTo>
                        <a:pt x="69" y="104"/>
                      </a:lnTo>
                      <a:lnTo>
                        <a:pt x="76" y="124"/>
                      </a:lnTo>
                      <a:lnTo>
                        <a:pt x="82" y="144"/>
                      </a:lnTo>
                      <a:lnTo>
                        <a:pt x="87" y="162"/>
                      </a:lnTo>
                      <a:lnTo>
                        <a:pt x="105" y="156"/>
                      </a:lnTo>
                      <a:lnTo>
                        <a:pt x="120" y="142"/>
                      </a:lnTo>
                      <a:lnTo>
                        <a:pt x="179" y="142"/>
                      </a:lnTo>
                      <a:lnTo>
                        <a:pt x="175" y="137"/>
                      </a:lnTo>
                      <a:lnTo>
                        <a:pt x="162" y="120"/>
                      </a:lnTo>
                      <a:lnTo>
                        <a:pt x="149" y="103"/>
                      </a:lnTo>
                      <a:lnTo>
                        <a:pt x="156" y="83"/>
                      </a:lnTo>
                      <a:lnTo>
                        <a:pt x="165" y="66"/>
                      </a:lnTo>
                      <a:lnTo>
                        <a:pt x="173" y="54"/>
                      </a:lnTo>
                      <a:lnTo>
                        <a:pt x="113" y="54"/>
                      </a:lnTo>
                      <a:lnTo>
                        <a:pt x="95" y="40"/>
                      </a:lnTo>
                      <a:lnTo>
                        <a:pt x="79" y="26"/>
                      </a:lnTo>
                      <a:lnTo>
                        <a:pt x="65" y="13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</p:grpSp>
          <p:sp>
            <p:nvSpPr>
              <p:cNvPr id="17" name="Rectangle 25"/>
              <p:cNvSpPr>
                <a:spLocks noChangeArrowheads="1"/>
              </p:cNvSpPr>
              <p:nvPr/>
            </p:nvSpPr>
            <p:spPr bwMode="auto">
              <a:xfrm>
                <a:off x="849" y="70"/>
                <a:ext cx="900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endParaRPr lang="bg-BG"/>
              </a:p>
            </p:txBody>
          </p:sp>
        </p:grpSp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3713" y="6524625"/>
              <a:ext cx="647700" cy="14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4" descr="europe 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19056"/>
            <a:ext cx="1000132" cy="6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Book-star-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285728"/>
            <a:ext cx="1085852" cy="9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black sea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357165"/>
            <a:ext cx="1049338" cy="7277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5" name="TextBox 28"/>
          <p:cNvSpPr txBox="1">
            <a:spLocks noChangeArrowheads="1"/>
          </p:cNvSpPr>
          <p:nvPr/>
        </p:nvSpPr>
        <p:spPr bwMode="auto">
          <a:xfrm>
            <a:off x="1142976" y="1071546"/>
            <a:ext cx="111601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</a:rPr>
              <a:t>EUROPEAN UNION</a:t>
            </a:r>
            <a:endParaRPr lang="bg-BG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Top 10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Practices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bg-BG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988840"/>
            <a:ext cx="7686700" cy="4392488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sz="3800" dirty="0" smtClean="0"/>
              <a:t>6. „Third Age University” Training (author: Elena </a:t>
            </a:r>
            <a:r>
              <a:rPr lang="en-US" sz="3800" dirty="0" err="1" smtClean="0"/>
              <a:t>Bykova</a:t>
            </a:r>
            <a:r>
              <a:rPr lang="en-US" sz="3800" dirty="0" smtClean="0"/>
              <a:t>, Ukraine)</a:t>
            </a:r>
            <a:endParaRPr lang="bg-BG" sz="3800" dirty="0" smtClean="0"/>
          </a:p>
          <a:p>
            <a:pPr lvl="0"/>
            <a:endParaRPr lang="en-US" sz="3800" dirty="0" smtClean="0"/>
          </a:p>
          <a:p>
            <a:pPr lvl="0">
              <a:buNone/>
            </a:pPr>
            <a:r>
              <a:rPr lang="en-US" sz="3800" dirty="0" smtClean="0"/>
              <a:t>7. „Parent training „In the shoes of my child”” (Primary School „</a:t>
            </a:r>
            <a:r>
              <a:rPr lang="en-US" sz="3800" dirty="0" err="1" smtClean="0"/>
              <a:t>Yane</a:t>
            </a:r>
            <a:r>
              <a:rPr lang="en-US" sz="3800" dirty="0" smtClean="0"/>
              <a:t> </a:t>
            </a:r>
            <a:r>
              <a:rPr lang="en-US" sz="3800" dirty="0" err="1" smtClean="0"/>
              <a:t>Sandanski</a:t>
            </a:r>
            <a:r>
              <a:rPr lang="en-US" sz="3800" dirty="0" smtClean="0"/>
              <a:t>” – Plovdiv, authors: </a:t>
            </a:r>
            <a:r>
              <a:rPr lang="en-US" sz="3800" dirty="0" err="1" smtClean="0"/>
              <a:t>Valya</a:t>
            </a:r>
            <a:r>
              <a:rPr lang="en-US" sz="3800" dirty="0" smtClean="0"/>
              <a:t> </a:t>
            </a:r>
            <a:r>
              <a:rPr lang="en-US" sz="3800" dirty="0" err="1" smtClean="0"/>
              <a:t>Rasheva</a:t>
            </a:r>
            <a:r>
              <a:rPr lang="en-US" sz="3800" dirty="0" smtClean="0"/>
              <a:t>, </a:t>
            </a:r>
            <a:r>
              <a:rPr lang="en-US" sz="3800" dirty="0" err="1" smtClean="0"/>
              <a:t>Desislava</a:t>
            </a:r>
            <a:r>
              <a:rPr lang="en-US" sz="3800" dirty="0" smtClean="0"/>
              <a:t> </a:t>
            </a:r>
            <a:r>
              <a:rPr lang="en-US" sz="3800" dirty="0" err="1" smtClean="0"/>
              <a:t>Angelova</a:t>
            </a:r>
            <a:r>
              <a:rPr lang="en-US" sz="3800" dirty="0" smtClean="0"/>
              <a:t> and Margarita </a:t>
            </a:r>
            <a:r>
              <a:rPr lang="en-US" sz="3800" dirty="0" err="1" smtClean="0"/>
              <a:t>Bozova</a:t>
            </a:r>
            <a:r>
              <a:rPr lang="en-US" sz="3800" dirty="0" smtClean="0"/>
              <a:t>, Bulgaria) </a:t>
            </a:r>
            <a:endParaRPr lang="bg-BG" sz="3800" dirty="0" smtClean="0"/>
          </a:p>
          <a:p>
            <a:pPr lvl="0"/>
            <a:endParaRPr lang="en-US" sz="3800" dirty="0" smtClean="0"/>
          </a:p>
          <a:p>
            <a:pPr lvl="0">
              <a:buNone/>
            </a:pPr>
            <a:r>
              <a:rPr lang="en-US" sz="3800" dirty="0" smtClean="0"/>
              <a:t>8. „Development of educational services and social inclusion for adults from vulnerable groups from north of Moldova” (authors: </a:t>
            </a:r>
            <a:r>
              <a:rPr lang="en-US" sz="3800" dirty="0" err="1" smtClean="0"/>
              <a:t>Vasile</a:t>
            </a:r>
            <a:r>
              <a:rPr lang="en-US" sz="3800" dirty="0" smtClean="0"/>
              <a:t> </a:t>
            </a:r>
            <a:r>
              <a:rPr lang="en-US" sz="3800" dirty="0" err="1" smtClean="0"/>
              <a:t>Garbuz</a:t>
            </a:r>
            <a:r>
              <a:rPr lang="en-US" sz="3800" dirty="0" smtClean="0"/>
              <a:t>, Veronica </a:t>
            </a:r>
            <a:r>
              <a:rPr lang="en-US" sz="3800" dirty="0" err="1" smtClean="0"/>
              <a:t>Garbuz</a:t>
            </a:r>
            <a:r>
              <a:rPr lang="en-US" sz="3800" dirty="0" smtClean="0"/>
              <a:t> and </a:t>
            </a:r>
            <a:r>
              <a:rPr lang="en-US" sz="3800" dirty="0" err="1" smtClean="0"/>
              <a:t>Nicolae</a:t>
            </a:r>
            <a:r>
              <a:rPr lang="en-US" sz="3800" dirty="0" smtClean="0"/>
              <a:t> </a:t>
            </a:r>
            <a:r>
              <a:rPr lang="en-US" sz="3800" dirty="0" err="1" smtClean="0"/>
              <a:t>Moscalu</a:t>
            </a:r>
            <a:r>
              <a:rPr lang="en-US" sz="3800" dirty="0" smtClean="0"/>
              <a:t>, Moldova)</a:t>
            </a:r>
            <a:endParaRPr lang="bg-BG" sz="3800" dirty="0" smtClean="0"/>
          </a:p>
          <a:p>
            <a:pPr lvl="0">
              <a:buNone/>
            </a:pPr>
            <a:endParaRPr lang="en-US" sz="3800" dirty="0" smtClean="0"/>
          </a:p>
          <a:p>
            <a:pPr lvl="0">
              <a:buNone/>
            </a:pPr>
            <a:r>
              <a:rPr lang="en-US" sz="3800" dirty="0" smtClean="0"/>
              <a:t>9. „READ IТ - Training teachers to make </a:t>
            </a:r>
            <a:r>
              <a:rPr lang="en-US" sz="3800" dirty="0" err="1" smtClean="0"/>
              <a:t>READing</a:t>
            </a:r>
            <a:r>
              <a:rPr lang="en-US" sz="3800" dirty="0" smtClean="0"/>
              <a:t> fun through </a:t>
            </a:r>
            <a:r>
              <a:rPr lang="en-US" sz="3800" dirty="0" err="1" smtClean="0"/>
              <a:t>digITal</a:t>
            </a:r>
            <a:r>
              <a:rPr lang="en-US" sz="3800" dirty="0" smtClean="0"/>
              <a:t> storytelling” (High School „</a:t>
            </a:r>
            <a:r>
              <a:rPr lang="en-US" sz="3800" dirty="0" err="1" smtClean="0"/>
              <a:t>Ovidius</a:t>
            </a:r>
            <a:r>
              <a:rPr lang="en-US" sz="3800" dirty="0" smtClean="0"/>
              <a:t>”, Romania)</a:t>
            </a:r>
            <a:endParaRPr lang="bg-BG" sz="3800" dirty="0" smtClean="0"/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r>
              <a:rPr lang="en-US" sz="3800" dirty="0" smtClean="0"/>
              <a:t>10. „Lessons of Computer Literacy for digital immigrants from digital natives” (authors: Larisa </a:t>
            </a:r>
            <a:r>
              <a:rPr lang="en-US" sz="3800" dirty="0" err="1" smtClean="0"/>
              <a:t>Guzun</a:t>
            </a:r>
            <a:r>
              <a:rPr lang="en-US" sz="3800" dirty="0" smtClean="0"/>
              <a:t> and Irina </a:t>
            </a:r>
            <a:r>
              <a:rPr lang="en-US" sz="3800" dirty="0" err="1" smtClean="0"/>
              <a:t>Pomazanovschi</a:t>
            </a:r>
            <a:r>
              <a:rPr lang="en-US" sz="3800" dirty="0" smtClean="0"/>
              <a:t>, Moldova)</a:t>
            </a:r>
            <a:endParaRPr lang="bg-BG" sz="3800" dirty="0" smtClean="0"/>
          </a:p>
          <a:p>
            <a:endParaRPr lang="bg-BG" dirty="0"/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187450" y="6308725"/>
            <a:ext cx="6624638" cy="434975"/>
            <a:chOff x="1187450" y="6308725"/>
            <a:chExt cx="6624638" cy="434975"/>
          </a:xfrm>
        </p:grpSpPr>
        <p:sp>
          <p:nvSpPr>
            <p:cNvPr id="8" name="Rectangle 7"/>
            <p:cNvSpPr/>
            <p:nvPr/>
          </p:nvSpPr>
          <p:spPr>
            <a:xfrm>
              <a:off x="1187450" y="6308725"/>
              <a:ext cx="6624638" cy="4318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00" u="none" dirty="0">
                  <a:latin typeface="+mj-lt"/>
                  <a:cs typeface="Arial" charset="0"/>
                </a:rPr>
                <a:t>Common borders. Common Solutions.</a:t>
              </a:r>
            </a:p>
            <a:p>
              <a:pPr algn="ctr">
                <a:defRPr/>
              </a:pPr>
              <a:endParaRPr lang="bg-BG" sz="1100" dirty="0">
                <a:latin typeface="+mj-lt"/>
                <a:cs typeface="Arial" charset="0"/>
              </a:endParaRPr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6375" y="6524625"/>
              <a:ext cx="466725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1187450" y="6524625"/>
              <a:ext cx="6553200" cy="219075"/>
              <a:chOff x="0" y="0"/>
              <a:chExt cx="9643" cy="346"/>
            </a:xfrm>
          </p:grpSpPr>
          <p:sp>
            <p:nvSpPr>
              <p:cNvPr id="12" name="Rectangle 35"/>
              <p:cNvSpPr>
                <a:spLocks noChangeArrowheads="1"/>
              </p:cNvSpPr>
              <p:nvPr/>
            </p:nvSpPr>
            <p:spPr bwMode="auto">
              <a:xfrm>
                <a:off x="0" y="44"/>
                <a:ext cx="7320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endParaRPr lang="bg-BG"/>
              </a:p>
            </p:txBody>
          </p:sp>
          <p:sp>
            <p:nvSpPr>
              <p:cNvPr id="13" name="Rectangle 34"/>
              <p:cNvSpPr>
                <a:spLocks/>
              </p:cNvSpPr>
              <p:nvPr/>
            </p:nvSpPr>
            <p:spPr bwMode="auto">
              <a:xfrm>
                <a:off x="7321" y="62"/>
                <a:ext cx="2311" cy="259"/>
              </a:xfrm>
              <a:prstGeom prst="rect">
                <a:avLst/>
              </a:prstGeom>
              <a:solidFill>
                <a:srgbClr val="F8E1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/>
                <a:endParaRPr lang="bg-BG"/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7317" y="43"/>
                <a:ext cx="20" cy="259"/>
              </a:xfrm>
              <a:custGeom>
                <a:avLst/>
                <a:gdLst>
                  <a:gd name="T0" fmla="*/ 0 w 20"/>
                  <a:gd name="T1" fmla="*/ 19 h 259"/>
                  <a:gd name="T2" fmla="*/ 0 w 20"/>
                  <a:gd name="T3" fmla="*/ 278 h 259"/>
                  <a:gd name="T4" fmla="*/ 0 60000 65536"/>
                  <a:gd name="T5" fmla="*/ 0 60000 65536"/>
                  <a:gd name="T6" fmla="*/ 0 w 20"/>
                  <a:gd name="T7" fmla="*/ 0 h 259"/>
                  <a:gd name="T8" fmla="*/ 20 w 20"/>
                  <a:gd name="T9" fmla="*/ 259 h 25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259">
                    <a:moveTo>
                      <a:pt x="0" y="19"/>
                    </a:moveTo>
                    <a:lnTo>
                      <a:pt x="0" y="278"/>
                    </a:lnTo>
                  </a:path>
                </a:pathLst>
              </a:custGeom>
              <a:noFill/>
              <a:ln w="55266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grpSp>
            <p:nvGrpSpPr>
              <p:cNvPr id="15" name="Group 30"/>
              <p:cNvGrpSpPr>
                <a:grpSpLocks/>
              </p:cNvGrpSpPr>
              <p:nvPr/>
            </p:nvGrpSpPr>
            <p:grpSpPr bwMode="auto">
              <a:xfrm>
                <a:off x="458" y="90"/>
                <a:ext cx="183" cy="173"/>
                <a:chOff x="458" y="90"/>
                <a:chExt cx="183" cy="173"/>
              </a:xfrm>
            </p:grpSpPr>
            <p:sp>
              <p:nvSpPr>
                <p:cNvPr id="20" name="Freeform 32"/>
                <p:cNvSpPr>
                  <a:spLocks/>
                </p:cNvSpPr>
                <p:nvPr/>
              </p:nvSpPr>
              <p:spPr bwMode="auto">
                <a:xfrm>
                  <a:off x="458" y="90"/>
                  <a:ext cx="183" cy="173"/>
                </a:xfrm>
                <a:custGeom>
                  <a:avLst/>
                  <a:gdLst>
                    <a:gd name="T0" fmla="*/ 60 w 183"/>
                    <a:gd name="T1" fmla="*/ 0 h 173"/>
                    <a:gd name="T2" fmla="*/ 54 w 183"/>
                    <a:gd name="T3" fmla="*/ 14 h 173"/>
                    <a:gd name="T4" fmla="*/ 54 w 183"/>
                    <a:gd name="T5" fmla="*/ 35 h 173"/>
                    <a:gd name="T6" fmla="*/ 36 w 183"/>
                    <a:gd name="T7" fmla="*/ 50 h 173"/>
                    <a:gd name="T8" fmla="*/ 18 w 183"/>
                    <a:gd name="T9" fmla="*/ 58 h 173"/>
                    <a:gd name="T10" fmla="*/ 0 w 183"/>
                    <a:gd name="T11" fmla="*/ 62 h 173"/>
                    <a:gd name="T12" fmla="*/ 13 w 183"/>
                    <a:gd name="T13" fmla="*/ 74 h 173"/>
                    <a:gd name="T14" fmla="*/ 29 w 183"/>
                    <a:gd name="T15" fmla="*/ 85 h 173"/>
                    <a:gd name="T16" fmla="*/ 47 w 183"/>
                    <a:gd name="T17" fmla="*/ 96 h 173"/>
                    <a:gd name="T18" fmla="*/ 59 w 183"/>
                    <a:gd name="T19" fmla="*/ 118 h 173"/>
                    <a:gd name="T20" fmla="*/ 67 w 183"/>
                    <a:gd name="T21" fmla="*/ 138 h 173"/>
                    <a:gd name="T22" fmla="*/ 71 w 183"/>
                    <a:gd name="T23" fmla="*/ 156 h 173"/>
                    <a:gd name="T24" fmla="*/ 74 w 183"/>
                    <a:gd name="T25" fmla="*/ 173 h 173"/>
                    <a:gd name="T26" fmla="*/ 89 w 183"/>
                    <a:gd name="T27" fmla="*/ 161 h 173"/>
                    <a:gd name="T28" fmla="*/ 104 w 183"/>
                    <a:gd name="T29" fmla="*/ 148 h 173"/>
                    <a:gd name="T30" fmla="*/ 175 w 183"/>
                    <a:gd name="T31" fmla="*/ 148 h 173"/>
                    <a:gd name="T32" fmla="*/ 167 w 183"/>
                    <a:gd name="T33" fmla="*/ 134 h 173"/>
                    <a:gd name="T34" fmla="*/ 155 w 183"/>
                    <a:gd name="T35" fmla="*/ 116 h 173"/>
                    <a:gd name="T36" fmla="*/ 159 w 183"/>
                    <a:gd name="T37" fmla="*/ 92 h 173"/>
                    <a:gd name="T38" fmla="*/ 167 w 183"/>
                    <a:gd name="T39" fmla="*/ 74 h 173"/>
                    <a:gd name="T40" fmla="*/ 177 w 183"/>
                    <a:gd name="T41" fmla="*/ 59 h 173"/>
                    <a:gd name="T42" fmla="*/ 180 w 183"/>
                    <a:gd name="T43" fmla="*/ 56 h 173"/>
                    <a:gd name="T44" fmla="*/ 120 w 183"/>
                    <a:gd name="T45" fmla="*/ 55 h 173"/>
                    <a:gd name="T46" fmla="*/ 102 w 183"/>
                    <a:gd name="T47" fmla="*/ 41 h 173"/>
                    <a:gd name="T48" fmla="*/ 86 w 183"/>
                    <a:gd name="T49" fmla="*/ 27 h 173"/>
                    <a:gd name="T50" fmla="*/ 72 w 183"/>
                    <a:gd name="T51" fmla="*/ 13 h 173"/>
                    <a:gd name="T52" fmla="*/ 60 w 183"/>
                    <a:gd name="T53" fmla="*/ 0 h 17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83"/>
                    <a:gd name="T82" fmla="*/ 0 h 173"/>
                    <a:gd name="T83" fmla="*/ 183 w 183"/>
                    <a:gd name="T84" fmla="*/ 173 h 17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83" h="173">
                      <a:moveTo>
                        <a:pt x="60" y="0"/>
                      </a:moveTo>
                      <a:lnTo>
                        <a:pt x="54" y="14"/>
                      </a:lnTo>
                      <a:lnTo>
                        <a:pt x="54" y="35"/>
                      </a:lnTo>
                      <a:lnTo>
                        <a:pt x="36" y="50"/>
                      </a:lnTo>
                      <a:lnTo>
                        <a:pt x="18" y="58"/>
                      </a:lnTo>
                      <a:lnTo>
                        <a:pt x="0" y="62"/>
                      </a:lnTo>
                      <a:lnTo>
                        <a:pt x="13" y="74"/>
                      </a:lnTo>
                      <a:lnTo>
                        <a:pt x="29" y="85"/>
                      </a:lnTo>
                      <a:lnTo>
                        <a:pt x="47" y="96"/>
                      </a:lnTo>
                      <a:lnTo>
                        <a:pt x="59" y="118"/>
                      </a:lnTo>
                      <a:lnTo>
                        <a:pt x="67" y="138"/>
                      </a:lnTo>
                      <a:lnTo>
                        <a:pt x="71" y="156"/>
                      </a:lnTo>
                      <a:lnTo>
                        <a:pt x="74" y="173"/>
                      </a:lnTo>
                      <a:lnTo>
                        <a:pt x="89" y="161"/>
                      </a:lnTo>
                      <a:lnTo>
                        <a:pt x="104" y="148"/>
                      </a:lnTo>
                      <a:lnTo>
                        <a:pt x="175" y="148"/>
                      </a:lnTo>
                      <a:lnTo>
                        <a:pt x="167" y="134"/>
                      </a:lnTo>
                      <a:lnTo>
                        <a:pt x="155" y="116"/>
                      </a:lnTo>
                      <a:lnTo>
                        <a:pt x="159" y="92"/>
                      </a:lnTo>
                      <a:lnTo>
                        <a:pt x="167" y="74"/>
                      </a:lnTo>
                      <a:lnTo>
                        <a:pt x="177" y="59"/>
                      </a:lnTo>
                      <a:lnTo>
                        <a:pt x="180" y="56"/>
                      </a:lnTo>
                      <a:lnTo>
                        <a:pt x="120" y="55"/>
                      </a:lnTo>
                      <a:lnTo>
                        <a:pt x="102" y="41"/>
                      </a:lnTo>
                      <a:lnTo>
                        <a:pt x="86" y="27"/>
                      </a:lnTo>
                      <a:lnTo>
                        <a:pt x="72" y="13"/>
                      </a:lnTo>
                      <a:lnTo>
                        <a:pt x="60" y="0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21" name="Freeform 31"/>
                <p:cNvSpPr>
                  <a:spLocks/>
                </p:cNvSpPr>
                <p:nvPr/>
              </p:nvSpPr>
              <p:spPr bwMode="auto">
                <a:xfrm>
                  <a:off x="458" y="90"/>
                  <a:ext cx="183" cy="173"/>
                </a:xfrm>
                <a:custGeom>
                  <a:avLst/>
                  <a:gdLst>
                    <a:gd name="T0" fmla="*/ 175 w 183"/>
                    <a:gd name="T1" fmla="*/ 148 h 173"/>
                    <a:gd name="T2" fmla="*/ 104 w 183"/>
                    <a:gd name="T3" fmla="*/ 148 h 173"/>
                    <a:gd name="T4" fmla="*/ 127 w 183"/>
                    <a:gd name="T5" fmla="*/ 149 h 173"/>
                    <a:gd name="T6" fmla="*/ 148 w 183"/>
                    <a:gd name="T7" fmla="*/ 153 h 173"/>
                    <a:gd name="T8" fmla="*/ 166 w 183"/>
                    <a:gd name="T9" fmla="*/ 159 h 173"/>
                    <a:gd name="T10" fmla="*/ 183 w 183"/>
                    <a:gd name="T11" fmla="*/ 166 h 173"/>
                    <a:gd name="T12" fmla="*/ 177 w 183"/>
                    <a:gd name="T13" fmla="*/ 151 h 173"/>
                    <a:gd name="T14" fmla="*/ 175 w 183"/>
                    <a:gd name="T15" fmla="*/ 148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3"/>
                    <a:gd name="T25" fmla="*/ 0 h 173"/>
                    <a:gd name="T26" fmla="*/ 183 w 183"/>
                    <a:gd name="T27" fmla="*/ 173 h 17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3" h="173">
                      <a:moveTo>
                        <a:pt x="175" y="148"/>
                      </a:moveTo>
                      <a:lnTo>
                        <a:pt x="104" y="148"/>
                      </a:lnTo>
                      <a:lnTo>
                        <a:pt x="127" y="149"/>
                      </a:lnTo>
                      <a:lnTo>
                        <a:pt x="148" y="153"/>
                      </a:lnTo>
                      <a:lnTo>
                        <a:pt x="166" y="159"/>
                      </a:lnTo>
                      <a:lnTo>
                        <a:pt x="183" y="166"/>
                      </a:lnTo>
                      <a:lnTo>
                        <a:pt x="177" y="151"/>
                      </a:lnTo>
                      <a:lnTo>
                        <a:pt x="175" y="148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</p:grpSp>
          <p:grpSp>
            <p:nvGrpSpPr>
              <p:cNvPr id="16" name="Group 27"/>
              <p:cNvGrpSpPr>
                <a:grpSpLocks/>
              </p:cNvGrpSpPr>
              <p:nvPr/>
            </p:nvGrpSpPr>
            <p:grpSpPr bwMode="auto">
              <a:xfrm>
                <a:off x="1953" y="90"/>
                <a:ext cx="197" cy="167"/>
                <a:chOff x="1953" y="90"/>
                <a:chExt cx="197" cy="167"/>
              </a:xfrm>
            </p:grpSpPr>
            <p:sp>
              <p:nvSpPr>
                <p:cNvPr id="18" name="Freeform 29"/>
                <p:cNvSpPr>
                  <a:spLocks/>
                </p:cNvSpPr>
                <p:nvPr/>
              </p:nvSpPr>
              <p:spPr bwMode="auto">
                <a:xfrm>
                  <a:off x="1953" y="90"/>
                  <a:ext cx="197" cy="167"/>
                </a:xfrm>
                <a:custGeom>
                  <a:avLst/>
                  <a:gdLst>
                    <a:gd name="T0" fmla="*/ 179 w 197"/>
                    <a:gd name="T1" fmla="*/ 142 h 167"/>
                    <a:gd name="T2" fmla="*/ 120 w 197"/>
                    <a:gd name="T3" fmla="*/ 142 h 167"/>
                    <a:gd name="T4" fmla="*/ 141 w 197"/>
                    <a:gd name="T5" fmla="*/ 146 h 167"/>
                    <a:gd name="T6" fmla="*/ 160 w 197"/>
                    <a:gd name="T7" fmla="*/ 151 h 167"/>
                    <a:gd name="T8" fmla="*/ 178 w 197"/>
                    <a:gd name="T9" fmla="*/ 159 h 167"/>
                    <a:gd name="T10" fmla="*/ 196 w 197"/>
                    <a:gd name="T11" fmla="*/ 167 h 167"/>
                    <a:gd name="T12" fmla="*/ 187 w 197"/>
                    <a:gd name="T13" fmla="*/ 152 h 167"/>
                    <a:gd name="T14" fmla="*/ 179 w 197"/>
                    <a:gd name="T15" fmla="*/ 142 h 16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7"/>
                    <a:gd name="T25" fmla="*/ 0 h 167"/>
                    <a:gd name="T26" fmla="*/ 197 w 197"/>
                    <a:gd name="T27" fmla="*/ 167 h 16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7" h="167">
                      <a:moveTo>
                        <a:pt x="179" y="142"/>
                      </a:moveTo>
                      <a:lnTo>
                        <a:pt x="120" y="142"/>
                      </a:lnTo>
                      <a:lnTo>
                        <a:pt x="141" y="146"/>
                      </a:lnTo>
                      <a:lnTo>
                        <a:pt x="160" y="151"/>
                      </a:lnTo>
                      <a:lnTo>
                        <a:pt x="178" y="159"/>
                      </a:lnTo>
                      <a:lnTo>
                        <a:pt x="196" y="167"/>
                      </a:lnTo>
                      <a:lnTo>
                        <a:pt x="187" y="152"/>
                      </a:lnTo>
                      <a:lnTo>
                        <a:pt x="179" y="142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19" name="Freeform 28"/>
                <p:cNvSpPr>
                  <a:spLocks/>
                </p:cNvSpPr>
                <p:nvPr/>
              </p:nvSpPr>
              <p:spPr bwMode="auto">
                <a:xfrm>
                  <a:off x="1953" y="90"/>
                  <a:ext cx="197" cy="167"/>
                </a:xfrm>
                <a:custGeom>
                  <a:avLst/>
                  <a:gdLst>
                    <a:gd name="T0" fmla="*/ 52 w 197"/>
                    <a:gd name="T1" fmla="*/ 0 h 167"/>
                    <a:gd name="T2" fmla="*/ 49 w 197"/>
                    <a:gd name="T3" fmla="*/ 14 h 167"/>
                    <a:gd name="T4" fmla="*/ 52 w 197"/>
                    <a:gd name="T5" fmla="*/ 34 h 167"/>
                    <a:gd name="T6" fmla="*/ 36 w 197"/>
                    <a:gd name="T7" fmla="*/ 51 h 167"/>
                    <a:gd name="T8" fmla="*/ 18 w 197"/>
                    <a:gd name="T9" fmla="*/ 60 h 167"/>
                    <a:gd name="T10" fmla="*/ 0 w 197"/>
                    <a:gd name="T11" fmla="*/ 65 h 167"/>
                    <a:gd name="T12" fmla="*/ 15 w 197"/>
                    <a:gd name="T13" fmla="*/ 75 h 167"/>
                    <a:gd name="T14" fmla="*/ 32 w 197"/>
                    <a:gd name="T15" fmla="*/ 85 h 167"/>
                    <a:gd name="T16" fmla="*/ 50 w 197"/>
                    <a:gd name="T17" fmla="*/ 95 h 167"/>
                    <a:gd name="T18" fmla="*/ 69 w 197"/>
                    <a:gd name="T19" fmla="*/ 104 h 167"/>
                    <a:gd name="T20" fmla="*/ 76 w 197"/>
                    <a:gd name="T21" fmla="*/ 124 h 167"/>
                    <a:gd name="T22" fmla="*/ 82 w 197"/>
                    <a:gd name="T23" fmla="*/ 144 h 167"/>
                    <a:gd name="T24" fmla="*/ 87 w 197"/>
                    <a:gd name="T25" fmla="*/ 162 h 167"/>
                    <a:gd name="T26" fmla="*/ 105 w 197"/>
                    <a:gd name="T27" fmla="*/ 156 h 167"/>
                    <a:gd name="T28" fmla="*/ 120 w 197"/>
                    <a:gd name="T29" fmla="*/ 142 h 167"/>
                    <a:gd name="T30" fmla="*/ 179 w 197"/>
                    <a:gd name="T31" fmla="*/ 142 h 167"/>
                    <a:gd name="T32" fmla="*/ 175 w 197"/>
                    <a:gd name="T33" fmla="*/ 137 h 167"/>
                    <a:gd name="T34" fmla="*/ 162 w 197"/>
                    <a:gd name="T35" fmla="*/ 120 h 167"/>
                    <a:gd name="T36" fmla="*/ 149 w 197"/>
                    <a:gd name="T37" fmla="*/ 103 h 167"/>
                    <a:gd name="T38" fmla="*/ 156 w 197"/>
                    <a:gd name="T39" fmla="*/ 83 h 167"/>
                    <a:gd name="T40" fmla="*/ 165 w 197"/>
                    <a:gd name="T41" fmla="*/ 66 h 167"/>
                    <a:gd name="T42" fmla="*/ 173 w 197"/>
                    <a:gd name="T43" fmla="*/ 54 h 167"/>
                    <a:gd name="T44" fmla="*/ 113 w 197"/>
                    <a:gd name="T45" fmla="*/ 54 h 167"/>
                    <a:gd name="T46" fmla="*/ 95 w 197"/>
                    <a:gd name="T47" fmla="*/ 40 h 167"/>
                    <a:gd name="T48" fmla="*/ 79 w 197"/>
                    <a:gd name="T49" fmla="*/ 26 h 167"/>
                    <a:gd name="T50" fmla="*/ 65 w 197"/>
                    <a:gd name="T51" fmla="*/ 13 h 167"/>
                    <a:gd name="T52" fmla="*/ 52 w 197"/>
                    <a:gd name="T53" fmla="*/ 0 h 16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97"/>
                    <a:gd name="T82" fmla="*/ 0 h 167"/>
                    <a:gd name="T83" fmla="*/ 197 w 197"/>
                    <a:gd name="T84" fmla="*/ 167 h 16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97" h="167">
                      <a:moveTo>
                        <a:pt x="52" y="0"/>
                      </a:moveTo>
                      <a:lnTo>
                        <a:pt x="49" y="14"/>
                      </a:lnTo>
                      <a:lnTo>
                        <a:pt x="52" y="34"/>
                      </a:lnTo>
                      <a:lnTo>
                        <a:pt x="36" y="51"/>
                      </a:lnTo>
                      <a:lnTo>
                        <a:pt x="18" y="60"/>
                      </a:lnTo>
                      <a:lnTo>
                        <a:pt x="0" y="65"/>
                      </a:lnTo>
                      <a:lnTo>
                        <a:pt x="15" y="75"/>
                      </a:lnTo>
                      <a:lnTo>
                        <a:pt x="32" y="85"/>
                      </a:lnTo>
                      <a:lnTo>
                        <a:pt x="50" y="95"/>
                      </a:lnTo>
                      <a:lnTo>
                        <a:pt x="69" y="104"/>
                      </a:lnTo>
                      <a:lnTo>
                        <a:pt x="76" y="124"/>
                      </a:lnTo>
                      <a:lnTo>
                        <a:pt x="82" y="144"/>
                      </a:lnTo>
                      <a:lnTo>
                        <a:pt x="87" y="162"/>
                      </a:lnTo>
                      <a:lnTo>
                        <a:pt x="105" y="156"/>
                      </a:lnTo>
                      <a:lnTo>
                        <a:pt x="120" y="142"/>
                      </a:lnTo>
                      <a:lnTo>
                        <a:pt x="179" y="142"/>
                      </a:lnTo>
                      <a:lnTo>
                        <a:pt x="175" y="137"/>
                      </a:lnTo>
                      <a:lnTo>
                        <a:pt x="162" y="120"/>
                      </a:lnTo>
                      <a:lnTo>
                        <a:pt x="149" y="103"/>
                      </a:lnTo>
                      <a:lnTo>
                        <a:pt x="156" y="83"/>
                      </a:lnTo>
                      <a:lnTo>
                        <a:pt x="165" y="66"/>
                      </a:lnTo>
                      <a:lnTo>
                        <a:pt x="173" y="54"/>
                      </a:lnTo>
                      <a:lnTo>
                        <a:pt x="113" y="54"/>
                      </a:lnTo>
                      <a:lnTo>
                        <a:pt x="95" y="40"/>
                      </a:lnTo>
                      <a:lnTo>
                        <a:pt x="79" y="26"/>
                      </a:lnTo>
                      <a:lnTo>
                        <a:pt x="65" y="13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</p:grpSp>
          <p:sp>
            <p:nvSpPr>
              <p:cNvPr id="17" name="Rectangle 25"/>
              <p:cNvSpPr>
                <a:spLocks noChangeArrowheads="1"/>
              </p:cNvSpPr>
              <p:nvPr/>
            </p:nvSpPr>
            <p:spPr bwMode="auto">
              <a:xfrm>
                <a:off x="849" y="70"/>
                <a:ext cx="900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endParaRPr lang="bg-BG"/>
              </a:p>
            </p:txBody>
          </p:sp>
        </p:grpSp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3713" y="6524625"/>
              <a:ext cx="647700" cy="14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4" descr="europe 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19056"/>
            <a:ext cx="1000132" cy="6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Book-star-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285728"/>
            <a:ext cx="1085852" cy="9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black sea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357165"/>
            <a:ext cx="1049338" cy="7277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5" name="TextBox 28"/>
          <p:cNvSpPr txBox="1">
            <a:spLocks noChangeArrowheads="1"/>
          </p:cNvSpPr>
          <p:nvPr/>
        </p:nvSpPr>
        <p:spPr bwMode="auto">
          <a:xfrm>
            <a:off x="1142976" y="1071546"/>
            <a:ext cx="111601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</a:rPr>
              <a:t>EUROPEAN UNION</a:t>
            </a:r>
            <a:endParaRPr lang="bg-BG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Awards</a:t>
            </a:r>
            <a:r>
              <a:rPr lang="bg-BG" b="1" dirty="0" smtClean="0"/>
              <a:t/>
            </a:r>
            <a:br>
              <a:rPr lang="bg-BG" b="1" dirty="0" smtClean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2060848"/>
            <a:ext cx="7686700" cy="406531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000" dirty="0" smtClean="0"/>
          </a:p>
          <a:p>
            <a:pPr algn="just"/>
            <a:r>
              <a:rPr lang="en-US" sz="3000" dirty="0" smtClean="0"/>
              <a:t>Participation </a:t>
            </a:r>
            <a:r>
              <a:rPr lang="en-US" sz="3000" dirty="0"/>
              <a:t>in a 5-day international training in education </a:t>
            </a:r>
            <a:r>
              <a:rPr lang="en-US" sz="3000" dirty="0" smtClean="0"/>
              <a:t>management </a:t>
            </a:r>
            <a:r>
              <a:rPr lang="en-US" sz="3000" dirty="0" err="1" smtClean="0"/>
              <a:t>organised</a:t>
            </a:r>
            <a:r>
              <a:rPr lang="en-US" sz="3000" dirty="0" smtClean="0"/>
              <a:t> </a:t>
            </a:r>
            <a:r>
              <a:rPr lang="en-US" sz="3000" dirty="0"/>
              <a:t>in the city of </a:t>
            </a:r>
            <a:r>
              <a:rPr lang="en-US" sz="3000" dirty="0" err="1"/>
              <a:t>Dobrich</a:t>
            </a:r>
            <a:r>
              <a:rPr lang="en-US" sz="3000" dirty="0"/>
              <a:t>, Bulgaria, in June 2014 in the framework of the project </a:t>
            </a:r>
            <a:r>
              <a:rPr lang="en-GB" sz="3000" b="1" dirty="0"/>
              <a:t>MANAGE.EDU: Efficient Education Management Network for LLL in the Black Sea </a:t>
            </a:r>
            <a:r>
              <a:rPr lang="en-GB" sz="3000" b="1" dirty="0" smtClean="0"/>
              <a:t>Basin </a:t>
            </a:r>
            <a:endParaRPr lang="bg-BG" sz="3000" dirty="0"/>
          </a:p>
          <a:p>
            <a:endParaRPr lang="bg-BG" dirty="0"/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187450" y="6308725"/>
            <a:ext cx="6624638" cy="434975"/>
            <a:chOff x="1187450" y="6308725"/>
            <a:chExt cx="6624638" cy="434975"/>
          </a:xfrm>
        </p:grpSpPr>
        <p:sp>
          <p:nvSpPr>
            <p:cNvPr id="8" name="Rectangle 7"/>
            <p:cNvSpPr/>
            <p:nvPr/>
          </p:nvSpPr>
          <p:spPr>
            <a:xfrm>
              <a:off x="1187450" y="6308725"/>
              <a:ext cx="6624638" cy="4318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00" u="none" dirty="0">
                  <a:latin typeface="+mj-lt"/>
                  <a:cs typeface="Arial" charset="0"/>
                </a:rPr>
                <a:t>Common borders. Common Solutions.</a:t>
              </a:r>
            </a:p>
            <a:p>
              <a:pPr algn="ctr">
                <a:defRPr/>
              </a:pPr>
              <a:endParaRPr lang="bg-BG" sz="1100" dirty="0">
                <a:latin typeface="+mj-lt"/>
                <a:cs typeface="Arial" charset="0"/>
              </a:endParaRPr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6375" y="6524625"/>
              <a:ext cx="466725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1187450" y="6524625"/>
              <a:ext cx="6553200" cy="219075"/>
              <a:chOff x="0" y="0"/>
              <a:chExt cx="9643" cy="346"/>
            </a:xfrm>
          </p:grpSpPr>
          <p:sp>
            <p:nvSpPr>
              <p:cNvPr id="12" name="Rectangle 35"/>
              <p:cNvSpPr>
                <a:spLocks noChangeArrowheads="1"/>
              </p:cNvSpPr>
              <p:nvPr/>
            </p:nvSpPr>
            <p:spPr bwMode="auto">
              <a:xfrm>
                <a:off x="0" y="44"/>
                <a:ext cx="7320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endParaRPr lang="bg-BG"/>
              </a:p>
            </p:txBody>
          </p:sp>
          <p:sp>
            <p:nvSpPr>
              <p:cNvPr id="13" name="Rectangle 34"/>
              <p:cNvSpPr>
                <a:spLocks/>
              </p:cNvSpPr>
              <p:nvPr/>
            </p:nvSpPr>
            <p:spPr bwMode="auto">
              <a:xfrm>
                <a:off x="7321" y="62"/>
                <a:ext cx="2311" cy="259"/>
              </a:xfrm>
              <a:prstGeom prst="rect">
                <a:avLst/>
              </a:prstGeom>
              <a:solidFill>
                <a:srgbClr val="F8E1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/>
                <a:endParaRPr lang="bg-BG"/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7317" y="43"/>
                <a:ext cx="20" cy="259"/>
              </a:xfrm>
              <a:custGeom>
                <a:avLst/>
                <a:gdLst>
                  <a:gd name="T0" fmla="*/ 0 w 20"/>
                  <a:gd name="T1" fmla="*/ 19 h 259"/>
                  <a:gd name="T2" fmla="*/ 0 w 20"/>
                  <a:gd name="T3" fmla="*/ 278 h 259"/>
                  <a:gd name="T4" fmla="*/ 0 60000 65536"/>
                  <a:gd name="T5" fmla="*/ 0 60000 65536"/>
                  <a:gd name="T6" fmla="*/ 0 w 20"/>
                  <a:gd name="T7" fmla="*/ 0 h 259"/>
                  <a:gd name="T8" fmla="*/ 20 w 20"/>
                  <a:gd name="T9" fmla="*/ 259 h 25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259">
                    <a:moveTo>
                      <a:pt x="0" y="19"/>
                    </a:moveTo>
                    <a:lnTo>
                      <a:pt x="0" y="278"/>
                    </a:lnTo>
                  </a:path>
                </a:pathLst>
              </a:custGeom>
              <a:noFill/>
              <a:ln w="55266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grpSp>
            <p:nvGrpSpPr>
              <p:cNvPr id="15" name="Group 30"/>
              <p:cNvGrpSpPr>
                <a:grpSpLocks/>
              </p:cNvGrpSpPr>
              <p:nvPr/>
            </p:nvGrpSpPr>
            <p:grpSpPr bwMode="auto">
              <a:xfrm>
                <a:off x="458" y="90"/>
                <a:ext cx="183" cy="173"/>
                <a:chOff x="458" y="90"/>
                <a:chExt cx="183" cy="173"/>
              </a:xfrm>
            </p:grpSpPr>
            <p:sp>
              <p:nvSpPr>
                <p:cNvPr id="20" name="Freeform 32"/>
                <p:cNvSpPr>
                  <a:spLocks/>
                </p:cNvSpPr>
                <p:nvPr/>
              </p:nvSpPr>
              <p:spPr bwMode="auto">
                <a:xfrm>
                  <a:off x="458" y="90"/>
                  <a:ext cx="183" cy="173"/>
                </a:xfrm>
                <a:custGeom>
                  <a:avLst/>
                  <a:gdLst>
                    <a:gd name="T0" fmla="*/ 60 w 183"/>
                    <a:gd name="T1" fmla="*/ 0 h 173"/>
                    <a:gd name="T2" fmla="*/ 54 w 183"/>
                    <a:gd name="T3" fmla="*/ 14 h 173"/>
                    <a:gd name="T4" fmla="*/ 54 w 183"/>
                    <a:gd name="T5" fmla="*/ 35 h 173"/>
                    <a:gd name="T6" fmla="*/ 36 w 183"/>
                    <a:gd name="T7" fmla="*/ 50 h 173"/>
                    <a:gd name="T8" fmla="*/ 18 w 183"/>
                    <a:gd name="T9" fmla="*/ 58 h 173"/>
                    <a:gd name="T10" fmla="*/ 0 w 183"/>
                    <a:gd name="T11" fmla="*/ 62 h 173"/>
                    <a:gd name="T12" fmla="*/ 13 w 183"/>
                    <a:gd name="T13" fmla="*/ 74 h 173"/>
                    <a:gd name="T14" fmla="*/ 29 w 183"/>
                    <a:gd name="T15" fmla="*/ 85 h 173"/>
                    <a:gd name="T16" fmla="*/ 47 w 183"/>
                    <a:gd name="T17" fmla="*/ 96 h 173"/>
                    <a:gd name="T18" fmla="*/ 59 w 183"/>
                    <a:gd name="T19" fmla="*/ 118 h 173"/>
                    <a:gd name="T20" fmla="*/ 67 w 183"/>
                    <a:gd name="T21" fmla="*/ 138 h 173"/>
                    <a:gd name="T22" fmla="*/ 71 w 183"/>
                    <a:gd name="T23" fmla="*/ 156 h 173"/>
                    <a:gd name="T24" fmla="*/ 74 w 183"/>
                    <a:gd name="T25" fmla="*/ 173 h 173"/>
                    <a:gd name="T26" fmla="*/ 89 w 183"/>
                    <a:gd name="T27" fmla="*/ 161 h 173"/>
                    <a:gd name="T28" fmla="*/ 104 w 183"/>
                    <a:gd name="T29" fmla="*/ 148 h 173"/>
                    <a:gd name="T30" fmla="*/ 175 w 183"/>
                    <a:gd name="T31" fmla="*/ 148 h 173"/>
                    <a:gd name="T32" fmla="*/ 167 w 183"/>
                    <a:gd name="T33" fmla="*/ 134 h 173"/>
                    <a:gd name="T34" fmla="*/ 155 w 183"/>
                    <a:gd name="T35" fmla="*/ 116 h 173"/>
                    <a:gd name="T36" fmla="*/ 159 w 183"/>
                    <a:gd name="T37" fmla="*/ 92 h 173"/>
                    <a:gd name="T38" fmla="*/ 167 w 183"/>
                    <a:gd name="T39" fmla="*/ 74 h 173"/>
                    <a:gd name="T40" fmla="*/ 177 w 183"/>
                    <a:gd name="T41" fmla="*/ 59 h 173"/>
                    <a:gd name="T42" fmla="*/ 180 w 183"/>
                    <a:gd name="T43" fmla="*/ 56 h 173"/>
                    <a:gd name="T44" fmla="*/ 120 w 183"/>
                    <a:gd name="T45" fmla="*/ 55 h 173"/>
                    <a:gd name="T46" fmla="*/ 102 w 183"/>
                    <a:gd name="T47" fmla="*/ 41 h 173"/>
                    <a:gd name="T48" fmla="*/ 86 w 183"/>
                    <a:gd name="T49" fmla="*/ 27 h 173"/>
                    <a:gd name="T50" fmla="*/ 72 w 183"/>
                    <a:gd name="T51" fmla="*/ 13 h 173"/>
                    <a:gd name="T52" fmla="*/ 60 w 183"/>
                    <a:gd name="T53" fmla="*/ 0 h 17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83"/>
                    <a:gd name="T82" fmla="*/ 0 h 173"/>
                    <a:gd name="T83" fmla="*/ 183 w 183"/>
                    <a:gd name="T84" fmla="*/ 173 h 17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83" h="173">
                      <a:moveTo>
                        <a:pt x="60" y="0"/>
                      </a:moveTo>
                      <a:lnTo>
                        <a:pt x="54" y="14"/>
                      </a:lnTo>
                      <a:lnTo>
                        <a:pt x="54" y="35"/>
                      </a:lnTo>
                      <a:lnTo>
                        <a:pt x="36" y="50"/>
                      </a:lnTo>
                      <a:lnTo>
                        <a:pt x="18" y="58"/>
                      </a:lnTo>
                      <a:lnTo>
                        <a:pt x="0" y="62"/>
                      </a:lnTo>
                      <a:lnTo>
                        <a:pt x="13" y="74"/>
                      </a:lnTo>
                      <a:lnTo>
                        <a:pt x="29" y="85"/>
                      </a:lnTo>
                      <a:lnTo>
                        <a:pt x="47" y="96"/>
                      </a:lnTo>
                      <a:lnTo>
                        <a:pt x="59" y="118"/>
                      </a:lnTo>
                      <a:lnTo>
                        <a:pt x="67" y="138"/>
                      </a:lnTo>
                      <a:lnTo>
                        <a:pt x="71" y="156"/>
                      </a:lnTo>
                      <a:lnTo>
                        <a:pt x="74" y="173"/>
                      </a:lnTo>
                      <a:lnTo>
                        <a:pt x="89" y="161"/>
                      </a:lnTo>
                      <a:lnTo>
                        <a:pt x="104" y="148"/>
                      </a:lnTo>
                      <a:lnTo>
                        <a:pt x="175" y="148"/>
                      </a:lnTo>
                      <a:lnTo>
                        <a:pt x="167" y="134"/>
                      </a:lnTo>
                      <a:lnTo>
                        <a:pt x="155" y="116"/>
                      </a:lnTo>
                      <a:lnTo>
                        <a:pt x="159" y="92"/>
                      </a:lnTo>
                      <a:lnTo>
                        <a:pt x="167" y="74"/>
                      </a:lnTo>
                      <a:lnTo>
                        <a:pt x="177" y="59"/>
                      </a:lnTo>
                      <a:lnTo>
                        <a:pt x="180" y="56"/>
                      </a:lnTo>
                      <a:lnTo>
                        <a:pt x="120" y="55"/>
                      </a:lnTo>
                      <a:lnTo>
                        <a:pt x="102" y="41"/>
                      </a:lnTo>
                      <a:lnTo>
                        <a:pt x="86" y="27"/>
                      </a:lnTo>
                      <a:lnTo>
                        <a:pt x="72" y="13"/>
                      </a:lnTo>
                      <a:lnTo>
                        <a:pt x="60" y="0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21" name="Freeform 31"/>
                <p:cNvSpPr>
                  <a:spLocks/>
                </p:cNvSpPr>
                <p:nvPr/>
              </p:nvSpPr>
              <p:spPr bwMode="auto">
                <a:xfrm>
                  <a:off x="458" y="90"/>
                  <a:ext cx="183" cy="173"/>
                </a:xfrm>
                <a:custGeom>
                  <a:avLst/>
                  <a:gdLst>
                    <a:gd name="T0" fmla="*/ 175 w 183"/>
                    <a:gd name="T1" fmla="*/ 148 h 173"/>
                    <a:gd name="T2" fmla="*/ 104 w 183"/>
                    <a:gd name="T3" fmla="*/ 148 h 173"/>
                    <a:gd name="T4" fmla="*/ 127 w 183"/>
                    <a:gd name="T5" fmla="*/ 149 h 173"/>
                    <a:gd name="T6" fmla="*/ 148 w 183"/>
                    <a:gd name="T7" fmla="*/ 153 h 173"/>
                    <a:gd name="T8" fmla="*/ 166 w 183"/>
                    <a:gd name="T9" fmla="*/ 159 h 173"/>
                    <a:gd name="T10" fmla="*/ 183 w 183"/>
                    <a:gd name="T11" fmla="*/ 166 h 173"/>
                    <a:gd name="T12" fmla="*/ 177 w 183"/>
                    <a:gd name="T13" fmla="*/ 151 h 173"/>
                    <a:gd name="T14" fmla="*/ 175 w 183"/>
                    <a:gd name="T15" fmla="*/ 148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3"/>
                    <a:gd name="T25" fmla="*/ 0 h 173"/>
                    <a:gd name="T26" fmla="*/ 183 w 183"/>
                    <a:gd name="T27" fmla="*/ 173 h 17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3" h="173">
                      <a:moveTo>
                        <a:pt x="175" y="148"/>
                      </a:moveTo>
                      <a:lnTo>
                        <a:pt x="104" y="148"/>
                      </a:lnTo>
                      <a:lnTo>
                        <a:pt x="127" y="149"/>
                      </a:lnTo>
                      <a:lnTo>
                        <a:pt x="148" y="153"/>
                      </a:lnTo>
                      <a:lnTo>
                        <a:pt x="166" y="159"/>
                      </a:lnTo>
                      <a:lnTo>
                        <a:pt x="183" y="166"/>
                      </a:lnTo>
                      <a:lnTo>
                        <a:pt x="177" y="151"/>
                      </a:lnTo>
                      <a:lnTo>
                        <a:pt x="175" y="148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</p:grpSp>
          <p:grpSp>
            <p:nvGrpSpPr>
              <p:cNvPr id="16" name="Group 27"/>
              <p:cNvGrpSpPr>
                <a:grpSpLocks/>
              </p:cNvGrpSpPr>
              <p:nvPr/>
            </p:nvGrpSpPr>
            <p:grpSpPr bwMode="auto">
              <a:xfrm>
                <a:off x="1953" y="90"/>
                <a:ext cx="197" cy="167"/>
                <a:chOff x="1953" y="90"/>
                <a:chExt cx="197" cy="167"/>
              </a:xfrm>
            </p:grpSpPr>
            <p:sp>
              <p:nvSpPr>
                <p:cNvPr id="18" name="Freeform 29"/>
                <p:cNvSpPr>
                  <a:spLocks/>
                </p:cNvSpPr>
                <p:nvPr/>
              </p:nvSpPr>
              <p:spPr bwMode="auto">
                <a:xfrm>
                  <a:off x="1953" y="90"/>
                  <a:ext cx="197" cy="167"/>
                </a:xfrm>
                <a:custGeom>
                  <a:avLst/>
                  <a:gdLst>
                    <a:gd name="T0" fmla="*/ 179 w 197"/>
                    <a:gd name="T1" fmla="*/ 142 h 167"/>
                    <a:gd name="T2" fmla="*/ 120 w 197"/>
                    <a:gd name="T3" fmla="*/ 142 h 167"/>
                    <a:gd name="T4" fmla="*/ 141 w 197"/>
                    <a:gd name="T5" fmla="*/ 146 h 167"/>
                    <a:gd name="T6" fmla="*/ 160 w 197"/>
                    <a:gd name="T7" fmla="*/ 151 h 167"/>
                    <a:gd name="T8" fmla="*/ 178 w 197"/>
                    <a:gd name="T9" fmla="*/ 159 h 167"/>
                    <a:gd name="T10" fmla="*/ 196 w 197"/>
                    <a:gd name="T11" fmla="*/ 167 h 167"/>
                    <a:gd name="T12" fmla="*/ 187 w 197"/>
                    <a:gd name="T13" fmla="*/ 152 h 167"/>
                    <a:gd name="T14" fmla="*/ 179 w 197"/>
                    <a:gd name="T15" fmla="*/ 142 h 16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7"/>
                    <a:gd name="T25" fmla="*/ 0 h 167"/>
                    <a:gd name="T26" fmla="*/ 197 w 197"/>
                    <a:gd name="T27" fmla="*/ 167 h 16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7" h="167">
                      <a:moveTo>
                        <a:pt x="179" y="142"/>
                      </a:moveTo>
                      <a:lnTo>
                        <a:pt x="120" y="142"/>
                      </a:lnTo>
                      <a:lnTo>
                        <a:pt x="141" y="146"/>
                      </a:lnTo>
                      <a:lnTo>
                        <a:pt x="160" y="151"/>
                      </a:lnTo>
                      <a:lnTo>
                        <a:pt x="178" y="159"/>
                      </a:lnTo>
                      <a:lnTo>
                        <a:pt x="196" y="167"/>
                      </a:lnTo>
                      <a:lnTo>
                        <a:pt x="187" y="152"/>
                      </a:lnTo>
                      <a:lnTo>
                        <a:pt x="179" y="142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19" name="Freeform 28"/>
                <p:cNvSpPr>
                  <a:spLocks/>
                </p:cNvSpPr>
                <p:nvPr/>
              </p:nvSpPr>
              <p:spPr bwMode="auto">
                <a:xfrm>
                  <a:off x="1953" y="90"/>
                  <a:ext cx="197" cy="167"/>
                </a:xfrm>
                <a:custGeom>
                  <a:avLst/>
                  <a:gdLst>
                    <a:gd name="T0" fmla="*/ 52 w 197"/>
                    <a:gd name="T1" fmla="*/ 0 h 167"/>
                    <a:gd name="T2" fmla="*/ 49 w 197"/>
                    <a:gd name="T3" fmla="*/ 14 h 167"/>
                    <a:gd name="T4" fmla="*/ 52 w 197"/>
                    <a:gd name="T5" fmla="*/ 34 h 167"/>
                    <a:gd name="T6" fmla="*/ 36 w 197"/>
                    <a:gd name="T7" fmla="*/ 51 h 167"/>
                    <a:gd name="T8" fmla="*/ 18 w 197"/>
                    <a:gd name="T9" fmla="*/ 60 h 167"/>
                    <a:gd name="T10" fmla="*/ 0 w 197"/>
                    <a:gd name="T11" fmla="*/ 65 h 167"/>
                    <a:gd name="T12" fmla="*/ 15 w 197"/>
                    <a:gd name="T13" fmla="*/ 75 h 167"/>
                    <a:gd name="T14" fmla="*/ 32 w 197"/>
                    <a:gd name="T15" fmla="*/ 85 h 167"/>
                    <a:gd name="T16" fmla="*/ 50 w 197"/>
                    <a:gd name="T17" fmla="*/ 95 h 167"/>
                    <a:gd name="T18" fmla="*/ 69 w 197"/>
                    <a:gd name="T19" fmla="*/ 104 h 167"/>
                    <a:gd name="T20" fmla="*/ 76 w 197"/>
                    <a:gd name="T21" fmla="*/ 124 h 167"/>
                    <a:gd name="T22" fmla="*/ 82 w 197"/>
                    <a:gd name="T23" fmla="*/ 144 h 167"/>
                    <a:gd name="T24" fmla="*/ 87 w 197"/>
                    <a:gd name="T25" fmla="*/ 162 h 167"/>
                    <a:gd name="T26" fmla="*/ 105 w 197"/>
                    <a:gd name="T27" fmla="*/ 156 h 167"/>
                    <a:gd name="T28" fmla="*/ 120 w 197"/>
                    <a:gd name="T29" fmla="*/ 142 h 167"/>
                    <a:gd name="T30" fmla="*/ 179 w 197"/>
                    <a:gd name="T31" fmla="*/ 142 h 167"/>
                    <a:gd name="T32" fmla="*/ 175 w 197"/>
                    <a:gd name="T33" fmla="*/ 137 h 167"/>
                    <a:gd name="T34" fmla="*/ 162 w 197"/>
                    <a:gd name="T35" fmla="*/ 120 h 167"/>
                    <a:gd name="T36" fmla="*/ 149 w 197"/>
                    <a:gd name="T37" fmla="*/ 103 h 167"/>
                    <a:gd name="T38" fmla="*/ 156 w 197"/>
                    <a:gd name="T39" fmla="*/ 83 h 167"/>
                    <a:gd name="T40" fmla="*/ 165 w 197"/>
                    <a:gd name="T41" fmla="*/ 66 h 167"/>
                    <a:gd name="T42" fmla="*/ 173 w 197"/>
                    <a:gd name="T43" fmla="*/ 54 h 167"/>
                    <a:gd name="T44" fmla="*/ 113 w 197"/>
                    <a:gd name="T45" fmla="*/ 54 h 167"/>
                    <a:gd name="T46" fmla="*/ 95 w 197"/>
                    <a:gd name="T47" fmla="*/ 40 h 167"/>
                    <a:gd name="T48" fmla="*/ 79 w 197"/>
                    <a:gd name="T49" fmla="*/ 26 h 167"/>
                    <a:gd name="T50" fmla="*/ 65 w 197"/>
                    <a:gd name="T51" fmla="*/ 13 h 167"/>
                    <a:gd name="T52" fmla="*/ 52 w 197"/>
                    <a:gd name="T53" fmla="*/ 0 h 16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97"/>
                    <a:gd name="T82" fmla="*/ 0 h 167"/>
                    <a:gd name="T83" fmla="*/ 197 w 197"/>
                    <a:gd name="T84" fmla="*/ 167 h 16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97" h="167">
                      <a:moveTo>
                        <a:pt x="52" y="0"/>
                      </a:moveTo>
                      <a:lnTo>
                        <a:pt x="49" y="14"/>
                      </a:lnTo>
                      <a:lnTo>
                        <a:pt x="52" y="34"/>
                      </a:lnTo>
                      <a:lnTo>
                        <a:pt x="36" y="51"/>
                      </a:lnTo>
                      <a:lnTo>
                        <a:pt x="18" y="60"/>
                      </a:lnTo>
                      <a:lnTo>
                        <a:pt x="0" y="65"/>
                      </a:lnTo>
                      <a:lnTo>
                        <a:pt x="15" y="75"/>
                      </a:lnTo>
                      <a:lnTo>
                        <a:pt x="32" y="85"/>
                      </a:lnTo>
                      <a:lnTo>
                        <a:pt x="50" y="95"/>
                      </a:lnTo>
                      <a:lnTo>
                        <a:pt x="69" y="104"/>
                      </a:lnTo>
                      <a:lnTo>
                        <a:pt x="76" y="124"/>
                      </a:lnTo>
                      <a:lnTo>
                        <a:pt x="82" y="144"/>
                      </a:lnTo>
                      <a:lnTo>
                        <a:pt x="87" y="162"/>
                      </a:lnTo>
                      <a:lnTo>
                        <a:pt x="105" y="156"/>
                      </a:lnTo>
                      <a:lnTo>
                        <a:pt x="120" y="142"/>
                      </a:lnTo>
                      <a:lnTo>
                        <a:pt x="179" y="142"/>
                      </a:lnTo>
                      <a:lnTo>
                        <a:pt x="175" y="137"/>
                      </a:lnTo>
                      <a:lnTo>
                        <a:pt x="162" y="120"/>
                      </a:lnTo>
                      <a:lnTo>
                        <a:pt x="149" y="103"/>
                      </a:lnTo>
                      <a:lnTo>
                        <a:pt x="156" y="83"/>
                      </a:lnTo>
                      <a:lnTo>
                        <a:pt x="165" y="66"/>
                      </a:lnTo>
                      <a:lnTo>
                        <a:pt x="173" y="54"/>
                      </a:lnTo>
                      <a:lnTo>
                        <a:pt x="113" y="54"/>
                      </a:lnTo>
                      <a:lnTo>
                        <a:pt x="95" y="40"/>
                      </a:lnTo>
                      <a:lnTo>
                        <a:pt x="79" y="26"/>
                      </a:lnTo>
                      <a:lnTo>
                        <a:pt x="65" y="13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</p:grpSp>
          <p:sp>
            <p:nvSpPr>
              <p:cNvPr id="17" name="Rectangle 25"/>
              <p:cNvSpPr>
                <a:spLocks noChangeArrowheads="1"/>
              </p:cNvSpPr>
              <p:nvPr/>
            </p:nvSpPr>
            <p:spPr bwMode="auto">
              <a:xfrm>
                <a:off x="849" y="70"/>
                <a:ext cx="900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endParaRPr lang="bg-BG"/>
              </a:p>
            </p:txBody>
          </p:sp>
        </p:grpSp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3713" y="6524625"/>
              <a:ext cx="647700" cy="14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4" descr="europe 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19056"/>
            <a:ext cx="1000132" cy="6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Book-star-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285728"/>
            <a:ext cx="1085852" cy="9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black sea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357165"/>
            <a:ext cx="1049338" cy="7277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5" name="TextBox 28"/>
          <p:cNvSpPr txBox="1">
            <a:spLocks noChangeArrowheads="1"/>
          </p:cNvSpPr>
          <p:nvPr/>
        </p:nvSpPr>
        <p:spPr bwMode="auto">
          <a:xfrm>
            <a:off x="1142976" y="1071546"/>
            <a:ext cx="111601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</a:rPr>
              <a:t>EUROPEAN UNION</a:t>
            </a:r>
            <a:endParaRPr lang="bg-BG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02657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    ANY QUESTIONS</a:t>
            </a:r>
            <a:endParaRPr lang="bg-BG" dirty="0"/>
          </a:p>
        </p:txBody>
      </p:sp>
      <p:pic>
        <p:nvPicPr>
          <p:cNvPr id="1026" name="Picture 2" descr="C:\Users\AMD\Desktop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068960"/>
            <a:ext cx="1771650" cy="2581275"/>
          </a:xfrm>
          <a:prstGeom prst="rect">
            <a:avLst/>
          </a:prstGeom>
          <a:noFill/>
        </p:spPr>
      </p:pic>
      <p:pic>
        <p:nvPicPr>
          <p:cNvPr id="1027" name="Picture 3" descr="C:\Users\AMD\Desktop\many-than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643050"/>
            <a:ext cx="5148064" cy="3040575"/>
          </a:xfrm>
          <a:prstGeom prst="rect">
            <a:avLst/>
          </a:prstGeom>
          <a:noFill/>
        </p:spPr>
      </p:pic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187450" y="6308725"/>
            <a:ext cx="6624638" cy="434975"/>
            <a:chOff x="1187450" y="6308725"/>
            <a:chExt cx="6624638" cy="434975"/>
          </a:xfrm>
        </p:grpSpPr>
        <p:sp>
          <p:nvSpPr>
            <p:cNvPr id="9" name="Rectangle 8"/>
            <p:cNvSpPr/>
            <p:nvPr/>
          </p:nvSpPr>
          <p:spPr>
            <a:xfrm>
              <a:off x="1187450" y="6308725"/>
              <a:ext cx="6624638" cy="4318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00" u="none" dirty="0">
                  <a:latin typeface="+mj-lt"/>
                  <a:cs typeface="Arial" charset="0"/>
                </a:rPr>
                <a:t>Common borders. Common Solutions.</a:t>
              </a:r>
            </a:p>
            <a:p>
              <a:pPr algn="ctr">
                <a:defRPr/>
              </a:pPr>
              <a:endParaRPr lang="bg-BG" sz="1100" dirty="0">
                <a:latin typeface="+mj-lt"/>
                <a:cs typeface="Arial" charset="0"/>
              </a:endParaRPr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6375" y="6524625"/>
              <a:ext cx="466725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1187450" y="6524625"/>
              <a:ext cx="6553200" cy="219075"/>
              <a:chOff x="0" y="0"/>
              <a:chExt cx="9643" cy="346"/>
            </a:xfrm>
          </p:grpSpPr>
          <p:sp>
            <p:nvSpPr>
              <p:cNvPr id="13" name="Rectangle 35"/>
              <p:cNvSpPr>
                <a:spLocks noChangeArrowheads="1"/>
              </p:cNvSpPr>
              <p:nvPr/>
            </p:nvSpPr>
            <p:spPr bwMode="auto">
              <a:xfrm>
                <a:off x="0" y="44"/>
                <a:ext cx="7320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endParaRPr lang="bg-BG"/>
              </a:p>
            </p:txBody>
          </p:sp>
          <p:sp>
            <p:nvSpPr>
              <p:cNvPr id="14" name="Rectangle 34"/>
              <p:cNvSpPr>
                <a:spLocks/>
              </p:cNvSpPr>
              <p:nvPr/>
            </p:nvSpPr>
            <p:spPr bwMode="auto">
              <a:xfrm>
                <a:off x="7321" y="62"/>
                <a:ext cx="2311" cy="259"/>
              </a:xfrm>
              <a:prstGeom prst="rect">
                <a:avLst/>
              </a:prstGeom>
              <a:solidFill>
                <a:srgbClr val="F8E1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/>
                <a:endParaRPr lang="bg-BG"/>
              </a:p>
            </p:txBody>
          </p:sp>
          <p:sp>
            <p:nvSpPr>
              <p:cNvPr id="15" name="Freeform 33"/>
              <p:cNvSpPr>
                <a:spLocks/>
              </p:cNvSpPr>
              <p:nvPr/>
            </p:nvSpPr>
            <p:spPr bwMode="auto">
              <a:xfrm>
                <a:off x="7317" y="43"/>
                <a:ext cx="20" cy="259"/>
              </a:xfrm>
              <a:custGeom>
                <a:avLst/>
                <a:gdLst>
                  <a:gd name="T0" fmla="*/ 0 w 20"/>
                  <a:gd name="T1" fmla="*/ 19 h 259"/>
                  <a:gd name="T2" fmla="*/ 0 w 20"/>
                  <a:gd name="T3" fmla="*/ 278 h 259"/>
                  <a:gd name="T4" fmla="*/ 0 60000 65536"/>
                  <a:gd name="T5" fmla="*/ 0 60000 65536"/>
                  <a:gd name="T6" fmla="*/ 0 w 20"/>
                  <a:gd name="T7" fmla="*/ 0 h 259"/>
                  <a:gd name="T8" fmla="*/ 20 w 20"/>
                  <a:gd name="T9" fmla="*/ 259 h 25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259">
                    <a:moveTo>
                      <a:pt x="0" y="19"/>
                    </a:moveTo>
                    <a:lnTo>
                      <a:pt x="0" y="278"/>
                    </a:lnTo>
                  </a:path>
                </a:pathLst>
              </a:custGeom>
              <a:noFill/>
              <a:ln w="55266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grpSp>
            <p:nvGrpSpPr>
              <p:cNvPr id="16" name="Group 30"/>
              <p:cNvGrpSpPr>
                <a:grpSpLocks/>
              </p:cNvGrpSpPr>
              <p:nvPr/>
            </p:nvGrpSpPr>
            <p:grpSpPr bwMode="auto">
              <a:xfrm>
                <a:off x="458" y="90"/>
                <a:ext cx="183" cy="173"/>
                <a:chOff x="458" y="90"/>
                <a:chExt cx="183" cy="173"/>
              </a:xfrm>
            </p:grpSpPr>
            <p:sp>
              <p:nvSpPr>
                <p:cNvPr id="21" name="Freeform 32"/>
                <p:cNvSpPr>
                  <a:spLocks/>
                </p:cNvSpPr>
                <p:nvPr/>
              </p:nvSpPr>
              <p:spPr bwMode="auto">
                <a:xfrm>
                  <a:off x="458" y="90"/>
                  <a:ext cx="183" cy="173"/>
                </a:xfrm>
                <a:custGeom>
                  <a:avLst/>
                  <a:gdLst>
                    <a:gd name="T0" fmla="*/ 60 w 183"/>
                    <a:gd name="T1" fmla="*/ 0 h 173"/>
                    <a:gd name="T2" fmla="*/ 54 w 183"/>
                    <a:gd name="T3" fmla="*/ 14 h 173"/>
                    <a:gd name="T4" fmla="*/ 54 w 183"/>
                    <a:gd name="T5" fmla="*/ 35 h 173"/>
                    <a:gd name="T6" fmla="*/ 36 w 183"/>
                    <a:gd name="T7" fmla="*/ 50 h 173"/>
                    <a:gd name="T8" fmla="*/ 18 w 183"/>
                    <a:gd name="T9" fmla="*/ 58 h 173"/>
                    <a:gd name="T10" fmla="*/ 0 w 183"/>
                    <a:gd name="T11" fmla="*/ 62 h 173"/>
                    <a:gd name="T12" fmla="*/ 13 w 183"/>
                    <a:gd name="T13" fmla="*/ 74 h 173"/>
                    <a:gd name="T14" fmla="*/ 29 w 183"/>
                    <a:gd name="T15" fmla="*/ 85 h 173"/>
                    <a:gd name="T16" fmla="*/ 47 w 183"/>
                    <a:gd name="T17" fmla="*/ 96 h 173"/>
                    <a:gd name="T18" fmla="*/ 59 w 183"/>
                    <a:gd name="T19" fmla="*/ 118 h 173"/>
                    <a:gd name="T20" fmla="*/ 67 w 183"/>
                    <a:gd name="T21" fmla="*/ 138 h 173"/>
                    <a:gd name="T22" fmla="*/ 71 w 183"/>
                    <a:gd name="T23" fmla="*/ 156 h 173"/>
                    <a:gd name="T24" fmla="*/ 74 w 183"/>
                    <a:gd name="T25" fmla="*/ 173 h 173"/>
                    <a:gd name="T26" fmla="*/ 89 w 183"/>
                    <a:gd name="T27" fmla="*/ 161 h 173"/>
                    <a:gd name="T28" fmla="*/ 104 w 183"/>
                    <a:gd name="T29" fmla="*/ 148 h 173"/>
                    <a:gd name="T30" fmla="*/ 175 w 183"/>
                    <a:gd name="T31" fmla="*/ 148 h 173"/>
                    <a:gd name="T32" fmla="*/ 167 w 183"/>
                    <a:gd name="T33" fmla="*/ 134 h 173"/>
                    <a:gd name="T34" fmla="*/ 155 w 183"/>
                    <a:gd name="T35" fmla="*/ 116 h 173"/>
                    <a:gd name="T36" fmla="*/ 159 w 183"/>
                    <a:gd name="T37" fmla="*/ 92 h 173"/>
                    <a:gd name="T38" fmla="*/ 167 w 183"/>
                    <a:gd name="T39" fmla="*/ 74 h 173"/>
                    <a:gd name="T40" fmla="*/ 177 w 183"/>
                    <a:gd name="T41" fmla="*/ 59 h 173"/>
                    <a:gd name="T42" fmla="*/ 180 w 183"/>
                    <a:gd name="T43" fmla="*/ 56 h 173"/>
                    <a:gd name="T44" fmla="*/ 120 w 183"/>
                    <a:gd name="T45" fmla="*/ 55 h 173"/>
                    <a:gd name="T46" fmla="*/ 102 w 183"/>
                    <a:gd name="T47" fmla="*/ 41 h 173"/>
                    <a:gd name="T48" fmla="*/ 86 w 183"/>
                    <a:gd name="T49" fmla="*/ 27 h 173"/>
                    <a:gd name="T50" fmla="*/ 72 w 183"/>
                    <a:gd name="T51" fmla="*/ 13 h 173"/>
                    <a:gd name="T52" fmla="*/ 60 w 183"/>
                    <a:gd name="T53" fmla="*/ 0 h 17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83"/>
                    <a:gd name="T82" fmla="*/ 0 h 173"/>
                    <a:gd name="T83" fmla="*/ 183 w 183"/>
                    <a:gd name="T84" fmla="*/ 173 h 17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83" h="173">
                      <a:moveTo>
                        <a:pt x="60" y="0"/>
                      </a:moveTo>
                      <a:lnTo>
                        <a:pt x="54" y="14"/>
                      </a:lnTo>
                      <a:lnTo>
                        <a:pt x="54" y="35"/>
                      </a:lnTo>
                      <a:lnTo>
                        <a:pt x="36" y="50"/>
                      </a:lnTo>
                      <a:lnTo>
                        <a:pt x="18" y="58"/>
                      </a:lnTo>
                      <a:lnTo>
                        <a:pt x="0" y="62"/>
                      </a:lnTo>
                      <a:lnTo>
                        <a:pt x="13" y="74"/>
                      </a:lnTo>
                      <a:lnTo>
                        <a:pt x="29" y="85"/>
                      </a:lnTo>
                      <a:lnTo>
                        <a:pt x="47" y="96"/>
                      </a:lnTo>
                      <a:lnTo>
                        <a:pt x="59" y="118"/>
                      </a:lnTo>
                      <a:lnTo>
                        <a:pt x="67" y="138"/>
                      </a:lnTo>
                      <a:lnTo>
                        <a:pt x="71" y="156"/>
                      </a:lnTo>
                      <a:lnTo>
                        <a:pt x="74" y="173"/>
                      </a:lnTo>
                      <a:lnTo>
                        <a:pt x="89" y="161"/>
                      </a:lnTo>
                      <a:lnTo>
                        <a:pt x="104" y="148"/>
                      </a:lnTo>
                      <a:lnTo>
                        <a:pt x="175" y="148"/>
                      </a:lnTo>
                      <a:lnTo>
                        <a:pt x="167" y="134"/>
                      </a:lnTo>
                      <a:lnTo>
                        <a:pt x="155" y="116"/>
                      </a:lnTo>
                      <a:lnTo>
                        <a:pt x="159" y="92"/>
                      </a:lnTo>
                      <a:lnTo>
                        <a:pt x="167" y="74"/>
                      </a:lnTo>
                      <a:lnTo>
                        <a:pt x="177" y="59"/>
                      </a:lnTo>
                      <a:lnTo>
                        <a:pt x="180" y="56"/>
                      </a:lnTo>
                      <a:lnTo>
                        <a:pt x="120" y="55"/>
                      </a:lnTo>
                      <a:lnTo>
                        <a:pt x="102" y="41"/>
                      </a:lnTo>
                      <a:lnTo>
                        <a:pt x="86" y="27"/>
                      </a:lnTo>
                      <a:lnTo>
                        <a:pt x="72" y="13"/>
                      </a:lnTo>
                      <a:lnTo>
                        <a:pt x="60" y="0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22" name="Freeform 31"/>
                <p:cNvSpPr>
                  <a:spLocks/>
                </p:cNvSpPr>
                <p:nvPr/>
              </p:nvSpPr>
              <p:spPr bwMode="auto">
                <a:xfrm>
                  <a:off x="458" y="90"/>
                  <a:ext cx="183" cy="173"/>
                </a:xfrm>
                <a:custGeom>
                  <a:avLst/>
                  <a:gdLst>
                    <a:gd name="T0" fmla="*/ 175 w 183"/>
                    <a:gd name="T1" fmla="*/ 148 h 173"/>
                    <a:gd name="T2" fmla="*/ 104 w 183"/>
                    <a:gd name="T3" fmla="*/ 148 h 173"/>
                    <a:gd name="T4" fmla="*/ 127 w 183"/>
                    <a:gd name="T5" fmla="*/ 149 h 173"/>
                    <a:gd name="T6" fmla="*/ 148 w 183"/>
                    <a:gd name="T7" fmla="*/ 153 h 173"/>
                    <a:gd name="T8" fmla="*/ 166 w 183"/>
                    <a:gd name="T9" fmla="*/ 159 h 173"/>
                    <a:gd name="T10" fmla="*/ 183 w 183"/>
                    <a:gd name="T11" fmla="*/ 166 h 173"/>
                    <a:gd name="T12" fmla="*/ 177 w 183"/>
                    <a:gd name="T13" fmla="*/ 151 h 173"/>
                    <a:gd name="T14" fmla="*/ 175 w 183"/>
                    <a:gd name="T15" fmla="*/ 148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3"/>
                    <a:gd name="T25" fmla="*/ 0 h 173"/>
                    <a:gd name="T26" fmla="*/ 183 w 183"/>
                    <a:gd name="T27" fmla="*/ 173 h 17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3" h="173">
                      <a:moveTo>
                        <a:pt x="175" y="148"/>
                      </a:moveTo>
                      <a:lnTo>
                        <a:pt x="104" y="148"/>
                      </a:lnTo>
                      <a:lnTo>
                        <a:pt x="127" y="149"/>
                      </a:lnTo>
                      <a:lnTo>
                        <a:pt x="148" y="153"/>
                      </a:lnTo>
                      <a:lnTo>
                        <a:pt x="166" y="159"/>
                      </a:lnTo>
                      <a:lnTo>
                        <a:pt x="183" y="166"/>
                      </a:lnTo>
                      <a:lnTo>
                        <a:pt x="177" y="151"/>
                      </a:lnTo>
                      <a:lnTo>
                        <a:pt x="175" y="148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</p:grpSp>
          <p:grpSp>
            <p:nvGrpSpPr>
              <p:cNvPr id="17" name="Group 27"/>
              <p:cNvGrpSpPr>
                <a:grpSpLocks/>
              </p:cNvGrpSpPr>
              <p:nvPr/>
            </p:nvGrpSpPr>
            <p:grpSpPr bwMode="auto">
              <a:xfrm>
                <a:off x="1953" y="90"/>
                <a:ext cx="197" cy="167"/>
                <a:chOff x="1953" y="90"/>
                <a:chExt cx="197" cy="167"/>
              </a:xfrm>
            </p:grpSpPr>
            <p:sp>
              <p:nvSpPr>
                <p:cNvPr id="19" name="Freeform 29"/>
                <p:cNvSpPr>
                  <a:spLocks/>
                </p:cNvSpPr>
                <p:nvPr/>
              </p:nvSpPr>
              <p:spPr bwMode="auto">
                <a:xfrm>
                  <a:off x="1953" y="90"/>
                  <a:ext cx="197" cy="167"/>
                </a:xfrm>
                <a:custGeom>
                  <a:avLst/>
                  <a:gdLst>
                    <a:gd name="T0" fmla="*/ 179 w 197"/>
                    <a:gd name="T1" fmla="*/ 142 h 167"/>
                    <a:gd name="T2" fmla="*/ 120 w 197"/>
                    <a:gd name="T3" fmla="*/ 142 h 167"/>
                    <a:gd name="T4" fmla="*/ 141 w 197"/>
                    <a:gd name="T5" fmla="*/ 146 h 167"/>
                    <a:gd name="T6" fmla="*/ 160 w 197"/>
                    <a:gd name="T7" fmla="*/ 151 h 167"/>
                    <a:gd name="T8" fmla="*/ 178 w 197"/>
                    <a:gd name="T9" fmla="*/ 159 h 167"/>
                    <a:gd name="T10" fmla="*/ 196 w 197"/>
                    <a:gd name="T11" fmla="*/ 167 h 167"/>
                    <a:gd name="T12" fmla="*/ 187 w 197"/>
                    <a:gd name="T13" fmla="*/ 152 h 167"/>
                    <a:gd name="T14" fmla="*/ 179 w 197"/>
                    <a:gd name="T15" fmla="*/ 142 h 16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7"/>
                    <a:gd name="T25" fmla="*/ 0 h 167"/>
                    <a:gd name="T26" fmla="*/ 197 w 197"/>
                    <a:gd name="T27" fmla="*/ 167 h 16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7" h="167">
                      <a:moveTo>
                        <a:pt x="179" y="142"/>
                      </a:moveTo>
                      <a:lnTo>
                        <a:pt x="120" y="142"/>
                      </a:lnTo>
                      <a:lnTo>
                        <a:pt x="141" y="146"/>
                      </a:lnTo>
                      <a:lnTo>
                        <a:pt x="160" y="151"/>
                      </a:lnTo>
                      <a:lnTo>
                        <a:pt x="178" y="159"/>
                      </a:lnTo>
                      <a:lnTo>
                        <a:pt x="196" y="167"/>
                      </a:lnTo>
                      <a:lnTo>
                        <a:pt x="187" y="152"/>
                      </a:lnTo>
                      <a:lnTo>
                        <a:pt x="179" y="142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20" name="Freeform 28"/>
                <p:cNvSpPr>
                  <a:spLocks/>
                </p:cNvSpPr>
                <p:nvPr/>
              </p:nvSpPr>
              <p:spPr bwMode="auto">
                <a:xfrm>
                  <a:off x="1953" y="90"/>
                  <a:ext cx="197" cy="167"/>
                </a:xfrm>
                <a:custGeom>
                  <a:avLst/>
                  <a:gdLst>
                    <a:gd name="T0" fmla="*/ 52 w 197"/>
                    <a:gd name="T1" fmla="*/ 0 h 167"/>
                    <a:gd name="T2" fmla="*/ 49 w 197"/>
                    <a:gd name="T3" fmla="*/ 14 h 167"/>
                    <a:gd name="T4" fmla="*/ 52 w 197"/>
                    <a:gd name="T5" fmla="*/ 34 h 167"/>
                    <a:gd name="T6" fmla="*/ 36 w 197"/>
                    <a:gd name="T7" fmla="*/ 51 h 167"/>
                    <a:gd name="T8" fmla="*/ 18 w 197"/>
                    <a:gd name="T9" fmla="*/ 60 h 167"/>
                    <a:gd name="T10" fmla="*/ 0 w 197"/>
                    <a:gd name="T11" fmla="*/ 65 h 167"/>
                    <a:gd name="T12" fmla="*/ 15 w 197"/>
                    <a:gd name="T13" fmla="*/ 75 h 167"/>
                    <a:gd name="T14" fmla="*/ 32 w 197"/>
                    <a:gd name="T15" fmla="*/ 85 h 167"/>
                    <a:gd name="T16" fmla="*/ 50 w 197"/>
                    <a:gd name="T17" fmla="*/ 95 h 167"/>
                    <a:gd name="T18" fmla="*/ 69 w 197"/>
                    <a:gd name="T19" fmla="*/ 104 h 167"/>
                    <a:gd name="T20" fmla="*/ 76 w 197"/>
                    <a:gd name="T21" fmla="*/ 124 h 167"/>
                    <a:gd name="T22" fmla="*/ 82 w 197"/>
                    <a:gd name="T23" fmla="*/ 144 h 167"/>
                    <a:gd name="T24" fmla="*/ 87 w 197"/>
                    <a:gd name="T25" fmla="*/ 162 h 167"/>
                    <a:gd name="T26" fmla="*/ 105 w 197"/>
                    <a:gd name="T27" fmla="*/ 156 h 167"/>
                    <a:gd name="T28" fmla="*/ 120 w 197"/>
                    <a:gd name="T29" fmla="*/ 142 h 167"/>
                    <a:gd name="T30" fmla="*/ 179 w 197"/>
                    <a:gd name="T31" fmla="*/ 142 h 167"/>
                    <a:gd name="T32" fmla="*/ 175 w 197"/>
                    <a:gd name="T33" fmla="*/ 137 h 167"/>
                    <a:gd name="T34" fmla="*/ 162 w 197"/>
                    <a:gd name="T35" fmla="*/ 120 h 167"/>
                    <a:gd name="T36" fmla="*/ 149 w 197"/>
                    <a:gd name="T37" fmla="*/ 103 h 167"/>
                    <a:gd name="T38" fmla="*/ 156 w 197"/>
                    <a:gd name="T39" fmla="*/ 83 h 167"/>
                    <a:gd name="T40" fmla="*/ 165 w 197"/>
                    <a:gd name="T41" fmla="*/ 66 h 167"/>
                    <a:gd name="T42" fmla="*/ 173 w 197"/>
                    <a:gd name="T43" fmla="*/ 54 h 167"/>
                    <a:gd name="T44" fmla="*/ 113 w 197"/>
                    <a:gd name="T45" fmla="*/ 54 h 167"/>
                    <a:gd name="T46" fmla="*/ 95 w 197"/>
                    <a:gd name="T47" fmla="*/ 40 h 167"/>
                    <a:gd name="T48" fmla="*/ 79 w 197"/>
                    <a:gd name="T49" fmla="*/ 26 h 167"/>
                    <a:gd name="T50" fmla="*/ 65 w 197"/>
                    <a:gd name="T51" fmla="*/ 13 h 167"/>
                    <a:gd name="T52" fmla="*/ 52 w 197"/>
                    <a:gd name="T53" fmla="*/ 0 h 16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97"/>
                    <a:gd name="T82" fmla="*/ 0 h 167"/>
                    <a:gd name="T83" fmla="*/ 197 w 197"/>
                    <a:gd name="T84" fmla="*/ 167 h 16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97" h="167">
                      <a:moveTo>
                        <a:pt x="52" y="0"/>
                      </a:moveTo>
                      <a:lnTo>
                        <a:pt x="49" y="14"/>
                      </a:lnTo>
                      <a:lnTo>
                        <a:pt x="52" y="34"/>
                      </a:lnTo>
                      <a:lnTo>
                        <a:pt x="36" y="51"/>
                      </a:lnTo>
                      <a:lnTo>
                        <a:pt x="18" y="60"/>
                      </a:lnTo>
                      <a:lnTo>
                        <a:pt x="0" y="65"/>
                      </a:lnTo>
                      <a:lnTo>
                        <a:pt x="15" y="75"/>
                      </a:lnTo>
                      <a:lnTo>
                        <a:pt x="32" y="85"/>
                      </a:lnTo>
                      <a:lnTo>
                        <a:pt x="50" y="95"/>
                      </a:lnTo>
                      <a:lnTo>
                        <a:pt x="69" y="104"/>
                      </a:lnTo>
                      <a:lnTo>
                        <a:pt x="76" y="124"/>
                      </a:lnTo>
                      <a:lnTo>
                        <a:pt x="82" y="144"/>
                      </a:lnTo>
                      <a:lnTo>
                        <a:pt x="87" y="162"/>
                      </a:lnTo>
                      <a:lnTo>
                        <a:pt x="105" y="156"/>
                      </a:lnTo>
                      <a:lnTo>
                        <a:pt x="120" y="142"/>
                      </a:lnTo>
                      <a:lnTo>
                        <a:pt x="179" y="142"/>
                      </a:lnTo>
                      <a:lnTo>
                        <a:pt x="175" y="137"/>
                      </a:lnTo>
                      <a:lnTo>
                        <a:pt x="162" y="120"/>
                      </a:lnTo>
                      <a:lnTo>
                        <a:pt x="149" y="103"/>
                      </a:lnTo>
                      <a:lnTo>
                        <a:pt x="156" y="83"/>
                      </a:lnTo>
                      <a:lnTo>
                        <a:pt x="165" y="66"/>
                      </a:lnTo>
                      <a:lnTo>
                        <a:pt x="173" y="54"/>
                      </a:lnTo>
                      <a:lnTo>
                        <a:pt x="113" y="54"/>
                      </a:lnTo>
                      <a:lnTo>
                        <a:pt x="95" y="40"/>
                      </a:lnTo>
                      <a:lnTo>
                        <a:pt x="79" y="26"/>
                      </a:lnTo>
                      <a:lnTo>
                        <a:pt x="65" y="13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</p:grpSp>
          <p:sp>
            <p:nvSpPr>
              <p:cNvPr id="18" name="Rectangle 25"/>
              <p:cNvSpPr>
                <a:spLocks noChangeArrowheads="1"/>
              </p:cNvSpPr>
              <p:nvPr/>
            </p:nvSpPr>
            <p:spPr bwMode="auto">
              <a:xfrm>
                <a:off x="849" y="70"/>
                <a:ext cx="900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endParaRPr lang="bg-BG"/>
              </a:p>
            </p:txBody>
          </p:sp>
        </p:grpSp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63713" y="6524625"/>
              <a:ext cx="647700" cy="14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4" descr="europe fla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319056"/>
            <a:ext cx="1000132" cy="6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Book-star-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285728"/>
            <a:ext cx="1085852" cy="9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black sea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357165"/>
            <a:ext cx="1049338" cy="7277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6" name="TextBox 28"/>
          <p:cNvSpPr txBox="1">
            <a:spLocks noChangeArrowheads="1"/>
          </p:cNvSpPr>
          <p:nvPr/>
        </p:nvSpPr>
        <p:spPr bwMode="auto">
          <a:xfrm>
            <a:off x="1142976" y="1071546"/>
            <a:ext cx="111601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</a:rPr>
              <a:t>EUROPEAN UNION</a:t>
            </a:r>
            <a:endParaRPr lang="bg-BG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</a:t>
            </a: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988840"/>
            <a:ext cx="7543824" cy="4137323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>
                <a:latin typeface="Trebuchet MS" pitchFamily="34" charset="0"/>
              </a:rPr>
              <a:t>1</a:t>
            </a:r>
            <a:r>
              <a:rPr lang="en-US" sz="2400" b="1" dirty="0" smtClean="0">
                <a:latin typeface="Trebuchet MS" pitchFamily="34" charset="0"/>
              </a:rPr>
              <a:t>. On-line Contest objective</a:t>
            </a:r>
          </a:p>
          <a:p>
            <a:pPr>
              <a:buNone/>
            </a:pPr>
            <a:r>
              <a:rPr lang="en-US" sz="2400" b="1" dirty="0" smtClean="0">
                <a:latin typeface="Trebuchet MS" pitchFamily="34" charset="0"/>
              </a:rPr>
              <a:t>2. </a:t>
            </a:r>
            <a:r>
              <a:rPr lang="bg-BG" sz="2400" b="1" dirty="0" smtClean="0">
                <a:latin typeface="Trebuchet MS" pitchFamily="34" charset="0"/>
              </a:rPr>
              <a:t>Profiles </a:t>
            </a:r>
            <a:r>
              <a:rPr lang="bg-BG" sz="2400" b="1" dirty="0">
                <a:latin typeface="Trebuchet MS" pitchFamily="34" charset="0"/>
              </a:rPr>
              <a:t>of the </a:t>
            </a:r>
            <a:r>
              <a:rPr lang="en-US" sz="2400" b="1" dirty="0">
                <a:latin typeface="Trebuchet MS" pitchFamily="34" charset="0"/>
              </a:rPr>
              <a:t>On-line Contest </a:t>
            </a:r>
            <a:r>
              <a:rPr lang="en-US" sz="2400" b="1" dirty="0" smtClean="0">
                <a:latin typeface="Trebuchet MS" pitchFamily="34" charset="0"/>
              </a:rPr>
              <a:t>participants</a:t>
            </a:r>
          </a:p>
          <a:p>
            <a:pPr>
              <a:buNone/>
            </a:pPr>
            <a:r>
              <a:rPr lang="en-US" sz="2400" b="1" dirty="0" smtClean="0">
                <a:latin typeface="Trebuchet MS" pitchFamily="34" charset="0"/>
              </a:rPr>
              <a:t>3. </a:t>
            </a:r>
            <a:r>
              <a:rPr lang="bg-BG" sz="2400" b="1" dirty="0" smtClean="0">
                <a:latin typeface="Trebuchet MS" pitchFamily="34" charset="0"/>
              </a:rPr>
              <a:t>Work </a:t>
            </a:r>
            <a:r>
              <a:rPr lang="bg-BG" sz="2400" b="1" dirty="0">
                <a:latin typeface="Trebuchet MS" pitchFamily="34" charset="0"/>
              </a:rPr>
              <a:t>on the educational management</a:t>
            </a:r>
            <a:r>
              <a:rPr lang="en-US" sz="2400" b="1" dirty="0">
                <a:latin typeface="Trebuchet MS" pitchFamily="34" charset="0"/>
              </a:rPr>
              <a:t> </a:t>
            </a:r>
            <a:r>
              <a:rPr lang="en-US" sz="2400" b="1" dirty="0" smtClean="0">
                <a:latin typeface="Trebuchet MS" pitchFamily="34" charset="0"/>
              </a:rPr>
              <a:t>practices</a:t>
            </a:r>
          </a:p>
          <a:p>
            <a:pPr>
              <a:buNone/>
            </a:pPr>
            <a:r>
              <a:rPr lang="en-US" sz="2400" b="1" dirty="0" smtClean="0">
                <a:latin typeface="Trebuchet MS" pitchFamily="34" charset="0"/>
              </a:rPr>
              <a:t>4. </a:t>
            </a:r>
            <a:r>
              <a:rPr lang="bg-BG" sz="2400" b="1" dirty="0" smtClean="0">
                <a:latin typeface="Trebuchet MS" pitchFamily="34" charset="0"/>
              </a:rPr>
              <a:t>Content </a:t>
            </a:r>
            <a:r>
              <a:rPr lang="bg-BG" sz="2400" b="1" dirty="0">
                <a:latin typeface="Trebuchet MS" pitchFamily="34" charset="0"/>
              </a:rPr>
              <a:t>of the educational management</a:t>
            </a:r>
            <a:r>
              <a:rPr lang="en-US" sz="2400" b="1" dirty="0">
                <a:latin typeface="Trebuchet MS" pitchFamily="34" charset="0"/>
              </a:rPr>
              <a:t> </a:t>
            </a:r>
            <a:r>
              <a:rPr lang="en-US" sz="2400" b="1" dirty="0" smtClean="0">
                <a:latin typeface="Trebuchet MS" pitchFamily="34" charset="0"/>
              </a:rPr>
              <a:t>practices</a:t>
            </a:r>
          </a:p>
          <a:p>
            <a:pPr>
              <a:buNone/>
            </a:pPr>
            <a:r>
              <a:rPr lang="en-US" sz="2400" b="1" dirty="0" smtClean="0">
                <a:latin typeface="Trebuchet MS" pitchFamily="34" charset="0"/>
              </a:rPr>
              <a:t>5. </a:t>
            </a:r>
            <a:r>
              <a:rPr lang="bg-BG" sz="2400" b="1" dirty="0" smtClean="0">
                <a:latin typeface="Trebuchet MS" pitchFamily="34" charset="0"/>
              </a:rPr>
              <a:t>Participation </a:t>
            </a:r>
            <a:r>
              <a:rPr lang="bg-BG" sz="2400" b="1" dirty="0">
                <a:latin typeface="Trebuchet MS" pitchFamily="34" charset="0"/>
              </a:rPr>
              <a:t>of the project partner countries in the On-line </a:t>
            </a:r>
            <a:r>
              <a:rPr lang="bg-BG" sz="2400" b="1" dirty="0" smtClean="0">
                <a:latin typeface="Trebuchet MS" pitchFamily="34" charset="0"/>
              </a:rPr>
              <a:t>Competition</a:t>
            </a:r>
            <a:endParaRPr lang="en-US" sz="2400" b="1" dirty="0" smtClean="0">
              <a:latin typeface="Trebuchet MS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Trebuchet MS" pitchFamily="34" charset="0"/>
              </a:rPr>
              <a:t>6. Evaluation criteria and points system</a:t>
            </a:r>
          </a:p>
          <a:p>
            <a:pPr>
              <a:buNone/>
            </a:pPr>
            <a:r>
              <a:rPr lang="en-US" sz="2400" b="1" dirty="0" smtClean="0">
                <a:latin typeface="Trebuchet MS" pitchFamily="34" charset="0"/>
              </a:rPr>
              <a:t>7. Top 10 practices</a:t>
            </a:r>
          </a:p>
          <a:p>
            <a:pPr>
              <a:buNone/>
            </a:pPr>
            <a:r>
              <a:rPr lang="en-US" sz="2400" b="1" dirty="0" smtClean="0">
                <a:latin typeface="Trebuchet MS" pitchFamily="34" charset="0"/>
              </a:rPr>
              <a:t>8. Awards</a:t>
            </a:r>
            <a:endParaRPr lang="bg-BG" sz="2400" b="1" dirty="0">
              <a:latin typeface="Trebuchet MS" pitchFamily="34" charset="0"/>
            </a:endParaRPr>
          </a:p>
          <a:p>
            <a:endParaRPr lang="bg-BG" dirty="0"/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187450" y="6308725"/>
            <a:ext cx="6624638" cy="434975"/>
            <a:chOff x="1187450" y="6308725"/>
            <a:chExt cx="6624638" cy="434975"/>
          </a:xfrm>
        </p:grpSpPr>
        <p:sp>
          <p:nvSpPr>
            <p:cNvPr id="8" name="Rectangle 7"/>
            <p:cNvSpPr/>
            <p:nvPr/>
          </p:nvSpPr>
          <p:spPr>
            <a:xfrm>
              <a:off x="1187450" y="6308725"/>
              <a:ext cx="6624638" cy="4318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00" u="none" dirty="0">
                  <a:latin typeface="+mj-lt"/>
                  <a:cs typeface="Arial" charset="0"/>
                </a:rPr>
                <a:t>Common borders. Common Solutions.</a:t>
              </a:r>
            </a:p>
            <a:p>
              <a:pPr algn="ctr">
                <a:defRPr/>
              </a:pPr>
              <a:endParaRPr lang="bg-BG" sz="1100" dirty="0">
                <a:latin typeface="+mj-lt"/>
                <a:cs typeface="Arial" charset="0"/>
              </a:endParaRPr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6375" y="6524625"/>
              <a:ext cx="466725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1187450" y="6524625"/>
              <a:ext cx="6553200" cy="219075"/>
              <a:chOff x="0" y="0"/>
              <a:chExt cx="9643" cy="346"/>
            </a:xfrm>
          </p:grpSpPr>
          <p:sp>
            <p:nvSpPr>
              <p:cNvPr id="12" name="Rectangle 35"/>
              <p:cNvSpPr>
                <a:spLocks noChangeArrowheads="1"/>
              </p:cNvSpPr>
              <p:nvPr/>
            </p:nvSpPr>
            <p:spPr bwMode="auto">
              <a:xfrm>
                <a:off x="0" y="44"/>
                <a:ext cx="7320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endParaRPr lang="bg-BG"/>
              </a:p>
            </p:txBody>
          </p:sp>
          <p:sp>
            <p:nvSpPr>
              <p:cNvPr id="13" name="Rectangle 34"/>
              <p:cNvSpPr>
                <a:spLocks/>
              </p:cNvSpPr>
              <p:nvPr/>
            </p:nvSpPr>
            <p:spPr bwMode="auto">
              <a:xfrm>
                <a:off x="7321" y="62"/>
                <a:ext cx="2311" cy="259"/>
              </a:xfrm>
              <a:prstGeom prst="rect">
                <a:avLst/>
              </a:prstGeom>
              <a:solidFill>
                <a:srgbClr val="F8E1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/>
                <a:endParaRPr lang="bg-BG"/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7317" y="43"/>
                <a:ext cx="20" cy="259"/>
              </a:xfrm>
              <a:custGeom>
                <a:avLst/>
                <a:gdLst>
                  <a:gd name="T0" fmla="*/ 0 w 20"/>
                  <a:gd name="T1" fmla="*/ 19 h 259"/>
                  <a:gd name="T2" fmla="*/ 0 w 20"/>
                  <a:gd name="T3" fmla="*/ 278 h 259"/>
                  <a:gd name="T4" fmla="*/ 0 60000 65536"/>
                  <a:gd name="T5" fmla="*/ 0 60000 65536"/>
                  <a:gd name="T6" fmla="*/ 0 w 20"/>
                  <a:gd name="T7" fmla="*/ 0 h 259"/>
                  <a:gd name="T8" fmla="*/ 20 w 20"/>
                  <a:gd name="T9" fmla="*/ 259 h 25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259">
                    <a:moveTo>
                      <a:pt x="0" y="19"/>
                    </a:moveTo>
                    <a:lnTo>
                      <a:pt x="0" y="278"/>
                    </a:lnTo>
                  </a:path>
                </a:pathLst>
              </a:custGeom>
              <a:noFill/>
              <a:ln w="55266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grpSp>
            <p:nvGrpSpPr>
              <p:cNvPr id="15" name="Group 30"/>
              <p:cNvGrpSpPr>
                <a:grpSpLocks/>
              </p:cNvGrpSpPr>
              <p:nvPr/>
            </p:nvGrpSpPr>
            <p:grpSpPr bwMode="auto">
              <a:xfrm>
                <a:off x="458" y="90"/>
                <a:ext cx="183" cy="173"/>
                <a:chOff x="458" y="90"/>
                <a:chExt cx="183" cy="173"/>
              </a:xfrm>
            </p:grpSpPr>
            <p:sp>
              <p:nvSpPr>
                <p:cNvPr id="20" name="Freeform 32"/>
                <p:cNvSpPr>
                  <a:spLocks/>
                </p:cNvSpPr>
                <p:nvPr/>
              </p:nvSpPr>
              <p:spPr bwMode="auto">
                <a:xfrm>
                  <a:off x="458" y="90"/>
                  <a:ext cx="183" cy="173"/>
                </a:xfrm>
                <a:custGeom>
                  <a:avLst/>
                  <a:gdLst>
                    <a:gd name="T0" fmla="*/ 60 w 183"/>
                    <a:gd name="T1" fmla="*/ 0 h 173"/>
                    <a:gd name="T2" fmla="*/ 54 w 183"/>
                    <a:gd name="T3" fmla="*/ 14 h 173"/>
                    <a:gd name="T4" fmla="*/ 54 w 183"/>
                    <a:gd name="T5" fmla="*/ 35 h 173"/>
                    <a:gd name="T6" fmla="*/ 36 w 183"/>
                    <a:gd name="T7" fmla="*/ 50 h 173"/>
                    <a:gd name="T8" fmla="*/ 18 w 183"/>
                    <a:gd name="T9" fmla="*/ 58 h 173"/>
                    <a:gd name="T10" fmla="*/ 0 w 183"/>
                    <a:gd name="T11" fmla="*/ 62 h 173"/>
                    <a:gd name="T12" fmla="*/ 13 w 183"/>
                    <a:gd name="T13" fmla="*/ 74 h 173"/>
                    <a:gd name="T14" fmla="*/ 29 w 183"/>
                    <a:gd name="T15" fmla="*/ 85 h 173"/>
                    <a:gd name="T16" fmla="*/ 47 w 183"/>
                    <a:gd name="T17" fmla="*/ 96 h 173"/>
                    <a:gd name="T18" fmla="*/ 59 w 183"/>
                    <a:gd name="T19" fmla="*/ 118 h 173"/>
                    <a:gd name="T20" fmla="*/ 67 w 183"/>
                    <a:gd name="T21" fmla="*/ 138 h 173"/>
                    <a:gd name="T22" fmla="*/ 71 w 183"/>
                    <a:gd name="T23" fmla="*/ 156 h 173"/>
                    <a:gd name="T24" fmla="*/ 74 w 183"/>
                    <a:gd name="T25" fmla="*/ 173 h 173"/>
                    <a:gd name="T26" fmla="*/ 89 w 183"/>
                    <a:gd name="T27" fmla="*/ 161 h 173"/>
                    <a:gd name="T28" fmla="*/ 104 w 183"/>
                    <a:gd name="T29" fmla="*/ 148 h 173"/>
                    <a:gd name="T30" fmla="*/ 175 w 183"/>
                    <a:gd name="T31" fmla="*/ 148 h 173"/>
                    <a:gd name="T32" fmla="*/ 167 w 183"/>
                    <a:gd name="T33" fmla="*/ 134 h 173"/>
                    <a:gd name="T34" fmla="*/ 155 w 183"/>
                    <a:gd name="T35" fmla="*/ 116 h 173"/>
                    <a:gd name="T36" fmla="*/ 159 w 183"/>
                    <a:gd name="T37" fmla="*/ 92 h 173"/>
                    <a:gd name="T38" fmla="*/ 167 w 183"/>
                    <a:gd name="T39" fmla="*/ 74 h 173"/>
                    <a:gd name="T40" fmla="*/ 177 w 183"/>
                    <a:gd name="T41" fmla="*/ 59 h 173"/>
                    <a:gd name="T42" fmla="*/ 180 w 183"/>
                    <a:gd name="T43" fmla="*/ 56 h 173"/>
                    <a:gd name="T44" fmla="*/ 120 w 183"/>
                    <a:gd name="T45" fmla="*/ 55 h 173"/>
                    <a:gd name="T46" fmla="*/ 102 w 183"/>
                    <a:gd name="T47" fmla="*/ 41 h 173"/>
                    <a:gd name="T48" fmla="*/ 86 w 183"/>
                    <a:gd name="T49" fmla="*/ 27 h 173"/>
                    <a:gd name="T50" fmla="*/ 72 w 183"/>
                    <a:gd name="T51" fmla="*/ 13 h 173"/>
                    <a:gd name="T52" fmla="*/ 60 w 183"/>
                    <a:gd name="T53" fmla="*/ 0 h 17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83"/>
                    <a:gd name="T82" fmla="*/ 0 h 173"/>
                    <a:gd name="T83" fmla="*/ 183 w 183"/>
                    <a:gd name="T84" fmla="*/ 173 h 17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83" h="173">
                      <a:moveTo>
                        <a:pt x="60" y="0"/>
                      </a:moveTo>
                      <a:lnTo>
                        <a:pt x="54" y="14"/>
                      </a:lnTo>
                      <a:lnTo>
                        <a:pt x="54" y="35"/>
                      </a:lnTo>
                      <a:lnTo>
                        <a:pt x="36" y="50"/>
                      </a:lnTo>
                      <a:lnTo>
                        <a:pt x="18" y="58"/>
                      </a:lnTo>
                      <a:lnTo>
                        <a:pt x="0" y="62"/>
                      </a:lnTo>
                      <a:lnTo>
                        <a:pt x="13" y="74"/>
                      </a:lnTo>
                      <a:lnTo>
                        <a:pt x="29" y="85"/>
                      </a:lnTo>
                      <a:lnTo>
                        <a:pt x="47" y="96"/>
                      </a:lnTo>
                      <a:lnTo>
                        <a:pt x="59" y="118"/>
                      </a:lnTo>
                      <a:lnTo>
                        <a:pt x="67" y="138"/>
                      </a:lnTo>
                      <a:lnTo>
                        <a:pt x="71" y="156"/>
                      </a:lnTo>
                      <a:lnTo>
                        <a:pt x="74" y="173"/>
                      </a:lnTo>
                      <a:lnTo>
                        <a:pt x="89" y="161"/>
                      </a:lnTo>
                      <a:lnTo>
                        <a:pt x="104" y="148"/>
                      </a:lnTo>
                      <a:lnTo>
                        <a:pt x="175" y="148"/>
                      </a:lnTo>
                      <a:lnTo>
                        <a:pt x="167" y="134"/>
                      </a:lnTo>
                      <a:lnTo>
                        <a:pt x="155" y="116"/>
                      </a:lnTo>
                      <a:lnTo>
                        <a:pt x="159" y="92"/>
                      </a:lnTo>
                      <a:lnTo>
                        <a:pt x="167" y="74"/>
                      </a:lnTo>
                      <a:lnTo>
                        <a:pt x="177" y="59"/>
                      </a:lnTo>
                      <a:lnTo>
                        <a:pt x="180" y="56"/>
                      </a:lnTo>
                      <a:lnTo>
                        <a:pt x="120" y="55"/>
                      </a:lnTo>
                      <a:lnTo>
                        <a:pt x="102" y="41"/>
                      </a:lnTo>
                      <a:lnTo>
                        <a:pt x="86" y="27"/>
                      </a:lnTo>
                      <a:lnTo>
                        <a:pt x="72" y="13"/>
                      </a:lnTo>
                      <a:lnTo>
                        <a:pt x="60" y="0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21" name="Freeform 31"/>
                <p:cNvSpPr>
                  <a:spLocks/>
                </p:cNvSpPr>
                <p:nvPr/>
              </p:nvSpPr>
              <p:spPr bwMode="auto">
                <a:xfrm>
                  <a:off x="458" y="90"/>
                  <a:ext cx="183" cy="173"/>
                </a:xfrm>
                <a:custGeom>
                  <a:avLst/>
                  <a:gdLst>
                    <a:gd name="T0" fmla="*/ 175 w 183"/>
                    <a:gd name="T1" fmla="*/ 148 h 173"/>
                    <a:gd name="T2" fmla="*/ 104 w 183"/>
                    <a:gd name="T3" fmla="*/ 148 h 173"/>
                    <a:gd name="T4" fmla="*/ 127 w 183"/>
                    <a:gd name="T5" fmla="*/ 149 h 173"/>
                    <a:gd name="T6" fmla="*/ 148 w 183"/>
                    <a:gd name="T7" fmla="*/ 153 h 173"/>
                    <a:gd name="T8" fmla="*/ 166 w 183"/>
                    <a:gd name="T9" fmla="*/ 159 h 173"/>
                    <a:gd name="T10" fmla="*/ 183 w 183"/>
                    <a:gd name="T11" fmla="*/ 166 h 173"/>
                    <a:gd name="T12" fmla="*/ 177 w 183"/>
                    <a:gd name="T13" fmla="*/ 151 h 173"/>
                    <a:gd name="T14" fmla="*/ 175 w 183"/>
                    <a:gd name="T15" fmla="*/ 148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3"/>
                    <a:gd name="T25" fmla="*/ 0 h 173"/>
                    <a:gd name="T26" fmla="*/ 183 w 183"/>
                    <a:gd name="T27" fmla="*/ 173 h 17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3" h="173">
                      <a:moveTo>
                        <a:pt x="175" y="148"/>
                      </a:moveTo>
                      <a:lnTo>
                        <a:pt x="104" y="148"/>
                      </a:lnTo>
                      <a:lnTo>
                        <a:pt x="127" y="149"/>
                      </a:lnTo>
                      <a:lnTo>
                        <a:pt x="148" y="153"/>
                      </a:lnTo>
                      <a:lnTo>
                        <a:pt x="166" y="159"/>
                      </a:lnTo>
                      <a:lnTo>
                        <a:pt x="183" y="166"/>
                      </a:lnTo>
                      <a:lnTo>
                        <a:pt x="177" y="151"/>
                      </a:lnTo>
                      <a:lnTo>
                        <a:pt x="175" y="148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</p:grpSp>
          <p:grpSp>
            <p:nvGrpSpPr>
              <p:cNvPr id="16" name="Group 27"/>
              <p:cNvGrpSpPr>
                <a:grpSpLocks/>
              </p:cNvGrpSpPr>
              <p:nvPr/>
            </p:nvGrpSpPr>
            <p:grpSpPr bwMode="auto">
              <a:xfrm>
                <a:off x="1953" y="90"/>
                <a:ext cx="197" cy="167"/>
                <a:chOff x="1953" y="90"/>
                <a:chExt cx="197" cy="167"/>
              </a:xfrm>
            </p:grpSpPr>
            <p:sp>
              <p:nvSpPr>
                <p:cNvPr id="18" name="Freeform 29"/>
                <p:cNvSpPr>
                  <a:spLocks/>
                </p:cNvSpPr>
                <p:nvPr/>
              </p:nvSpPr>
              <p:spPr bwMode="auto">
                <a:xfrm>
                  <a:off x="1953" y="90"/>
                  <a:ext cx="197" cy="167"/>
                </a:xfrm>
                <a:custGeom>
                  <a:avLst/>
                  <a:gdLst>
                    <a:gd name="T0" fmla="*/ 179 w 197"/>
                    <a:gd name="T1" fmla="*/ 142 h 167"/>
                    <a:gd name="T2" fmla="*/ 120 w 197"/>
                    <a:gd name="T3" fmla="*/ 142 h 167"/>
                    <a:gd name="T4" fmla="*/ 141 w 197"/>
                    <a:gd name="T5" fmla="*/ 146 h 167"/>
                    <a:gd name="T6" fmla="*/ 160 w 197"/>
                    <a:gd name="T7" fmla="*/ 151 h 167"/>
                    <a:gd name="T8" fmla="*/ 178 w 197"/>
                    <a:gd name="T9" fmla="*/ 159 h 167"/>
                    <a:gd name="T10" fmla="*/ 196 w 197"/>
                    <a:gd name="T11" fmla="*/ 167 h 167"/>
                    <a:gd name="T12" fmla="*/ 187 w 197"/>
                    <a:gd name="T13" fmla="*/ 152 h 167"/>
                    <a:gd name="T14" fmla="*/ 179 w 197"/>
                    <a:gd name="T15" fmla="*/ 142 h 16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7"/>
                    <a:gd name="T25" fmla="*/ 0 h 167"/>
                    <a:gd name="T26" fmla="*/ 197 w 197"/>
                    <a:gd name="T27" fmla="*/ 167 h 16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7" h="167">
                      <a:moveTo>
                        <a:pt x="179" y="142"/>
                      </a:moveTo>
                      <a:lnTo>
                        <a:pt x="120" y="142"/>
                      </a:lnTo>
                      <a:lnTo>
                        <a:pt x="141" y="146"/>
                      </a:lnTo>
                      <a:lnTo>
                        <a:pt x="160" y="151"/>
                      </a:lnTo>
                      <a:lnTo>
                        <a:pt x="178" y="159"/>
                      </a:lnTo>
                      <a:lnTo>
                        <a:pt x="196" y="167"/>
                      </a:lnTo>
                      <a:lnTo>
                        <a:pt x="187" y="152"/>
                      </a:lnTo>
                      <a:lnTo>
                        <a:pt x="179" y="142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19" name="Freeform 28"/>
                <p:cNvSpPr>
                  <a:spLocks/>
                </p:cNvSpPr>
                <p:nvPr/>
              </p:nvSpPr>
              <p:spPr bwMode="auto">
                <a:xfrm>
                  <a:off x="1953" y="90"/>
                  <a:ext cx="197" cy="167"/>
                </a:xfrm>
                <a:custGeom>
                  <a:avLst/>
                  <a:gdLst>
                    <a:gd name="T0" fmla="*/ 52 w 197"/>
                    <a:gd name="T1" fmla="*/ 0 h 167"/>
                    <a:gd name="T2" fmla="*/ 49 w 197"/>
                    <a:gd name="T3" fmla="*/ 14 h 167"/>
                    <a:gd name="T4" fmla="*/ 52 w 197"/>
                    <a:gd name="T5" fmla="*/ 34 h 167"/>
                    <a:gd name="T6" fmla="*/ 36 w 197"/>
                    <a:gd name="T7" fmla="*/ 51 h 167"/>
                    <a:gd name="T8" fmla="*/ 18 w 197"/>
                    <a:gd name="T9" fmla="*/ 60 h 167"/>
                    <a:gd name="T10" fmla="*/ 0 w 197"/>
                    <a:gd name="T11" fmla="*/ 65 h 167"/>
                    <a:gd name="T12" fmla="*/ 15 w 197"/>
                    <a:gd name="T13" fmla="*/ 75 h 167"/>
                    <a:gd name="T14" fmla="*/ 32 w 197"/>
                    <a:gd name="T15" fmla="*/ 85 h 167"/>
                    <a:gd name="T16" fmla="*/ 50 w 197"/>
                    <a:gd name="T17" fmla="*/ 95 h 167"/>
                    <a:gd name="T18" fmla="*/ 69 w 197"/>
                    <a:gd name="T19" fmla="*/ 104 h 167"/>
                    <a:gd name="T20" fmla="*/ 76 w 197"/>
                    <a:gd name="T21" fmla="*/ 124 h 167"/>
                    <a:gd name="T22" fmla="*/ 82 w 197"/>
                    <a:gd name="T23" fmla="*/ 144 h 167"/>
                    <a:gd name="T24" fmla="*/ 87 w 197"/>
                    <a:gd name="T25" fmla="*/ 162 h 167"/>
                    <a:gd name="T26" fmla="*/ 105 w 197"/>
                    <a:gd name="T27" fmla="*/ 156 h 167"/>
                    <a:gd name="T28" fmla="*/ 120 w 197"/>
                    <a:gd name="T29" fmla="*/ 142 h 167"/>
                    <a:gd name="T30" fmla="*/ 179 w 197"/>
                    <a:gd name="T31" fmla="*/ 142 h 167"/>
                    <a:gd name="T32" fmla="*/ 175 w 197"/>
                    <a:gd name="T33" fmla="*/ 137 h 167"/>
                    <a:gd name="T34" fmla="*/ 162 w 197"/>
                    <a:gd name="T35" fmla="*/ 120 h 167"/>
                    <a:gd name="T36" fmla="*/ 149 w 197"/>
                    <a:gd name="T37" fmla="*/ 103 h 167"/>
                    <a:gd name="T38" fmla="*/ 156 w 197"/>
                    <a:gd name="T39" fmla="*/ 83 h 167"/>
                    <a:gd name="T40" fmla="*/ 165 w 197"/>
                    <a:gd name="T41" fmla="*/ 66 h 167"/>
                    <a:gd name="T42" fmla="*/ 173 w 197"/>
                    <a:gd name="T43" fmla="*/ 54 h 167"/>
                    <a:gd name="T44" fmla="*/ 113 w 197"/>
                    <a:gd name="T45" fmla="*/ 54 h 167"/>
                    <a:gd name="T46" fmla="*/ 95 w 197"/>
                    <a:gd name="T47" fmla="*/ 40 h 167"/>
                    <a:gd name="T48" fmla="*/ 79 w 197"/>
                    <a:gd name="T49" fmla="*/ 26 h 167"/>
                    <a:gd name="T50" fmla="*/ 65 w 197"/>
                    <a:gd name="T51" fmla="*/ 13 h 167"/>
                    <a:gd name="T52" fmla="*/ 52 w 197"/>
                    <a:gd name="T53" fmla="*/ 0 h 16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97"/>
                    <a:gd name="T82" fmla="*/ 0 h 167"/>
                    <a:gd name="T83" fmla="*/ 197 w 197"/>
                    <a:gd name="T84" fmla="*/ 167 h 16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97" h="167">
                      <a:moveTo>
                        <a:pt x="52" y="0"/>
                      </a:moveTo>
                      <a:lnTo>
                        <a:pt x="49" y="14"/>
                      </a:lnTo>
                      <a:lnTo>
                        <a:pt x="52" y="34"/>
                      </a:lnTo>
                      <a:lnTo>
                        <a:pt x="36" y="51"/>
                      </a:lnTo>
                      <a:lnTo>
                        <a:pt x="18" y="60"/>
                      </a:lnTo>
                      <a:lnTo>
                        <a:pt x="0" y="65"/>
                      </a:lnTo>
                      <a:lnTo>
                        <a:pt x="15" y="75"/>
                      </a:lnTo>
                      <a:lnTo>
                        <a:pt x="32" y="85"/>
                      </a:lnTo>
                      <a:lnTo>
                        <a:pt x="50" y="95"/>
                      </a:lnTo>
                      <a:lnTo>
                        <a:pt x="69" y="104"/>
                      </a:lnTo>
                      <a:lnTo>
                        <a:pt x="76" y="124"/>
                      </a:lnTo>
                      <a:lnTo>
                        <a:pt x="82" y="144"/>
                      </a:lnTo>
                      <a:lnTo>
                        <a:pt x="87" y="162"/>
                      </a:lnTo>
                      <a:lnTo>
                        <a:pt x="105" y="156"/>
                      </a:lnTo>
                      <a:lnTo>
                        <a:pt x="120" y="142"/>
                      </a:lnTo>
                      <a:lnTo>
                        <a:pt x="179" y="142"/>
                      </a:lnTo>
                      <a:lnTo>
                        <a:pt x="175" y="137"/>
                      </a:lnTo>
                      <a:lnTo>
                        <a:pt x="162" y="120"/>
                      </a:lnTo>
                      <a:lnTo>
                        <a:pt x="149" y="103"/>
                      </a:lnTo>
                      <a:lnTo>
                        <a:pt x="156" y="83"/>
                      </a:lnTo>
                      <a:lnTo>
                        <a:pt x="165" y="66"/>
                      </a:lnTo>
                      <a:lnTo>
                        <a:pt x="173" y="54"/>
                      </a:lnTo>
                      <a:lnTo>
                        <a:pt x="113" y="54"/>
                      </a:lnTo>
                      <a:lnTo>
                        <a:pt x="95" y="40"/>
                      </a:lnTo>
                      <a:lnTo>
                        <a:pt x="79" y="26"/>
                      </a:lnTo>
                      <a:lnTo>
                        <a:pt x="65" y="13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</p:grpSp>
          <p:sp>
            <p:nvSpPr>
              <p:cNvPr id="17" name="Rectangle 25"/>
              <p:cNvSpPr>
                <a:spLocks noChangeArrowheads="1"/>
              </p:cNvSpPr>
              <p:nvPr/>
            </p:nvSpPr>
            <p:spPr bwMode="auto">
              <a:xfrm>
                <a:off x="849" y="70"/>
                <a:ext cx="900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endParaRPr lang="bg-BG"/>
              </a:p>
            </p:txBody>
          </p:sp>
        </p:grpSp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3713" y="6524625"/>
              <a:ext cx="647700" cy="14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4" descr="europe 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19056"/>
            <a:ext cx="1000132" cy="6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Book-star-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285728"/>
            <a:ext cx="1085852" cy="9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black sea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357165"/>
            <a:ext cx="1049338" cy="7277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5" name="TextBox 28"/>
          <p:cNvSpPr txBox="1">
            <a:spLocks noChangeArrowheads="1"/>
          </p:cNvSpPr>
          <p:nvPr/>
        </p:nvSpPr>
        <p:spPr bwMode="auto">
          <a:xfrm>
            <a:off x="1142976" y="1071546"/>
            <a:ext cx="111601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</a:rPr>
              <a:t>EUROPEAN UNION</a:t>
            </a:r>
            <a:endParaRPr lang="bg-BG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On-line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Competition’s Objective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2428868"/>
            <a:ext cx="7543824" cy="3851001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endParaRPr lang="en-US" sz="1800" dirty="0">
              <a:latin typeface="Trebuchet MS" pitchFamily="34" charset="0"/>
            </a:endParaRPr>
          </a:p>
          <a:p>
            <a:pPr marL="0" indent="0" algn="just">
              <a:buNone/>
            </a:pPr>
            <a:r>
              <a:rPr lang="en-US" sz="1900" dirty="0" smtClean="0">
                <a:latin typeface="Trebuchet MS" pitchFamily="34" charset="0"/>
              </a:rPr>
              <a:t>The On-line Contest was </a:t>
            </a:r>
            <a:r>
              <a:rPr lang="en-US" sz="1900" dirty="0" smtClean="0">
                <a:latin typeface="Trebuchet MS" pitchFamily="34" charset="0"/>
              </a:rPr>
              <a:t>organized </a:t>
            </a:r>
            <a:r>
              <a:rPr lang="en-US" sz="1900" dirty="0" smtClean="0">
                <a:latin typeface="Trebuchet MS" pitchFamily="34" charset="0"/>
              </a:rPr>
              <a:t>by </a:t>
            </a:r>
            <a:r>
              <a:rPr lang="en-US" sz="1900" dirty="0" smtClean="0">
                <a:latin typeface="Trebuchet MS" pitchFamily="34" charset="0"/>
              </a:rPr>
              <a:t>the project partners to the MANAGE.EDU</a:t>
            </a:r>
          </a:p>
          <a:p>
            <a:pPr marL="0" indent="0" algn="just">
              <a:buNone/>
            </a:pPr>
            <a:r>
              <a:rPr lang="en-US" sz="1900" dirty="0" smtClean="0">
                <a:latin typeface="Trebuchet MS" pitchFamily="34" charset="0"/>
              </a:rPr>
              <a:t>project and administered by the Centre </a:t>
            </a:r>
            <a:r>
              <a:rPr lang="en-US" sz="1900" dirty="0" smtClean="0">
                <a:latin typeface="Trebuchet MS" pitchFamily="34" charset="0"/>
              </a:rPr>
              <a:t>for Civil Initiatives, Consultancy and </a:t>
            </a:r>
          </a:p>
          <a:p>
            <a:pPr marL="0" indent="0" algn="just">
              <a:buNone/>
            </a:pPr>
            <a:r>
              <a:rPr lang="en-US" sz="1900" dirty="0" smtClean="0">
                <a:latin typeface="Trebuchet MS" pitchFamily="34" charset="0"/>
              </a:rPr>
              <a:t>Trainings </a:t>
            </a:r>
            <a:r>
              <a:rPr lang="en-GB" sz="1900" dirty="0" smtClean="0">
                <a:latin typeface="Trebuchet MS" pitchFamily="34" charset="0"/>
              </a:rPr>
              <a:t>and </a:t>
            </a:r>
            <a:r>
              <a:rPr lang="en-US" sz="1900" dirty="0" err="1" smtClean="0">
                <a:latin typeface="Trebuchet MS" pitchFamily="34" charset="0"/>
              </a:rPr>
              <a:t>Dobrudzha</a:t>
            </a:r>
            <a:r>
              <a:rPr lang="en-US" sz="1900" dirty="0" smtClean="0">
                <a:latin typeface="Trebuchet MS" pitchFamily="34" charset="0"/>
              </a:rPr>
              <a:t> Agricultural and Business School. </a:t>
            </a:r>
          </a:p>
          <a:p>
            <a:pPr marL="0" indent="0" algn="just">
              <a:buNone/>
            </a:pPr>
            <a:endParaRPr lang="en-US" sz="1900" dirty="0" smtClean="0">
              <a:latin typeface="Trebuchet MS" pitchFamily="34" charset="0"/>
            </a:endParaRPr>
          </a:p>
          <a:p>
            <a:pPr marL="0" indent="0" algn="just">
              <a:buNone/>
            </a:pPr>
            <a:r>
              <a:rPr lang="en-US" sz="1900" dirty="0" smtClean="0">
                <a:latin typeface="Trebuchet MS" pitchFamily="34" charset="0"/>
              </a:rPr>
              <a:t>It took place from 25/10/2013 until 28/12/2013 via the website </a:t>
            </a:r>
          </a:p>
          <a:p>
            <a:pPr marL="0" indent="0" algn="just">
              <a:buNone/>
            </a:pPr>
            <a:r>
              <a:rPr lang="en-GB" sz="1900" u="sng" dirty="0" smtClean="0">
                <a:latin typeface="Trebuchet MS" pitchFamily="34" charset="0"/>
                <a:hlinkClick r:id="rId2"/>
              </a:rPr>
              <a:t>http://www.manage-edu.net</a:t>
            </a:r>
            <a:r>
              <a:rPr lang="en-US" sz="1900" dirty="0" smtClean="0">
                <a:latin typeface="Trebuchet MS" pitchFamily="34" charset="0"/>
              </a:rPr>
              <a:t> of the project </a:t>
            </a:r>
            <a:r>
              <a:rPr lang="en-GB" sz="1900" b="1" dirty="0" smtClean="0">
                <a:latin typeface="Trebuchet MS" pitchFamily="34" charset="0"/>
              </a:rPr>
              <a:t>MANAGE.EDU: Efficient Education </a:t>
            </a:r>
          </a:p>
          <a:p>
            <a:pPr marL="0" indent="0" algn="just">
              <a:buNone/>
            </a:pPr>
            <a:r>
              <a:rPr lang="en-GB" sz="1900" b="1" dirty="0" smtClean="0">
                <a:latin typeface="Trebuchet MS" pitchFamily="34" charset="0"/>
              </a:rPr>
              <a:t>Management Network for LLL in the Black Sea Basin</a:t>
            </a:r>
            <a:r>
              <a:rPr lang="en-GB" sz="1900" dirty="0">
                <a:latin typeface="Trebuchet MS" pitchFamily="34" charset="0"/>
              </a:rPr>
              <a:t> </a:t>
            </a:r>
            <a:r>
              <a:rPr lang="en-GB" sz="1900" dirty="0" smtClean="0">
                <a:latin typeface="Trebuchet MS" pitchFamily="34" charset="0"/>
              </a:rPr>
              <a:t>implemented under </a:t>
            </a:r>
            <a:r>
              <a:rPr lang="en-GB" sz="1900" dirty="0">
                <a:latin typeface="Trebuchet MS" pitchFamily="34" charset="0"/>
              </a:rPr>
              <a:t>the</a:t>
            </a:r>
            <a:r>
              <a:rPr lang="en-US" sz="1900" dirty="0">
                <a:latin typeface="Trebuchet MS" pitchFamily="34" charset="0"/>
              </a:rPr>
              <a:t> JOP </a:t>
            </a:r>
            <a:endParaRPr lang="en-US" sz="1900" dirty="0" smtClean="0">
              <a:latin typeface="Trebuchet MS" pitchFamily="34" charset="0"/>
            </a:endParaRPr>
          </a:p>
          <a:p>
            <a:pPr marL="0" indent="0" algn="just">
              <a:buNone/>
            </a:pPr>
            <a:r>
              <a:rPr lang="en-US" sz="1900" dirty="0" smtClean="0">
                <a:latin typeface="Trebuchet MS" pitchFamily="34" charset="0"/>
              </a:rPr>
              <a:t>“</a:t>
            </a:r>
            <a:r>
              <a:rPr lang="en-US" sz="1900" dirty="0">
                <a:latin typeface="Trebuchet MS" pitchFamily="34" charset="0"/>
              </a:rPr>
              <a:t>Black Sea Basin </a:t>
            </a:r>
            <a:r>
              <a:rPr lang="en-US" sz="1900" dirty="0" smtClean="0">
                <a:latin typeface="Trebuchet MS" pitchFamily="34" charset="0"/>
              </a:rPr>
              <a:t>2007-2013”.</a:t>
            </a:r>
          </a:p>
          <a:p>
            <a:pPr marL="0" indent="0" algn="just">
              <a:buNone/>
            </a:pPr>
            <a:r>
              <a:rPr lang="en-US" sz="1900" dirty="0" smtClean="0">
                <a:latin typeface="Trebuchet MS" pitchFamily="34" charset="0"/>
              </a:rPr>
              <a:t> </a:t>
            </a:r>
            <a:endParaRPr lang="bg-BG" sz="1900" dirty="0" smtClean="0">
              <a:latin typeface="Trebuchet MS" pitchFamily="34" charset="0"/>
            </a:endParaRPr>
          </a:p>
          <a:p>
            <a:pPr marL="0" indent="0" algn="just">
              <a:buNone/>
            </a:pPr>
            <a:r>
              <a:rPr lang="en-GB" sz="1900" dirty="0" smtClean="0">
                <a:latin typeface="Trebuchet MS" pitchFamily="34" charset="0"/>
              </a:rPr>
              <a:t>The On-line Competition aimed at finding the best practices </a:t>
            </a:r>
            <a:r>
              <a:rPr lang="en-GB" sz="1900" dirty="0">
                <a:latin typeface="Trebuchet MS" pitchFamily="34" charset="0"/>
              </a:rPr>
              <a:t>of educational </a:t>
            </a:r>
            <a:endParaRPr lang="en-GB" sz="1900" dirty="0" smtClean="0">
              <a:latin typeface="Trebuchet MS" pitchFamily="34" charset="0"/>
            </a:endParaRPr>
          </a:p>
          <a:p>
            <a:pPr marL="0" indent="0" algn="just">
              <a:buNone/>
            </a:pPr>
            <a:r>
              <a:rPr lang="en-GB" sz="1900" dirty="0" smtClean="0">
                <a:latin typeface="Trebuchet MS" pitchFamily="34" charset="0"/>
              </a:rPr>
              <a:t>management </a:t>
            </a:r>
            <a:r>
              <a:rPr lang="en-GB" sz="1900" dirty="0">
                <a:latin typeface="Trebuchet MS" pitchFamily="34" charset="0"/>
              </a:rPr>
              <a:t>in the Black </a:t>
            </a:r>
            <a:r>
              <a:rPr lang="en-GB" sz="1900" dirty="0" smtClean="0">
                <a:latin typeface="Trebuchet MS" pitchFamily="34" charset="0"/>
              </a:rPr>
              <a:t>Sea region, and thus, at promoting </a:t>
            </a:r>
            <a:r>
              <a:rPr lang="en-GB" sz="1900" dirty="0">
                <a:latin typeface="Trebuchet MS" pitchFamily="34" charset="0"/>
              </a:rPr>
              <a:t>education and </a:t>
            </a:r>
            <a:r>
              <a:rPr lang="en-GB" sz="1900" dirty="0" smtClean="0">
                <a:latin typeface="Trebuchet MS" pitchFamily="34" charset="0"/>
              </a:rPr>
              <a:t>training as well </a:t>
            </a:r>
            <a:r>
              <a:rPr lang="en-GB" sz="1900" dirty="0">
                <a:latin typeface="Trebuchet MS" pitchFamily="34" charset="0"/>
              </a:rPr>
              <a:t>as lifelong learning (LLL) </a:t>
            </a:r>
            <a:r>
              <a:rPr lang="en-GB" sz="1900" dirty="0" smtClean="0">
                <a:latin typeface="Trebuchet MS" pitchFamily="34" charset="0"/>
              </a:rPr>
              <a:t>among </a:t>
            </a:r>
            <a:r>
              <a:rPr lang="en-GB" sz="1900" dirty="0">
                <a:latin typeface="Trebuchet MS" pitchFamily="34" charset="0"/>
              </a:rPr>
              <a:t>the </a:t>
            </a:r>
            <a:r>
              <a:rPr lang="en-GB" sz="1900" dirty="0" smtClean="0">
                <a:latin typeface="Trebuchet MS" pitchFamily="34" charset="0"/>
              </a:rPr>
              <a:t>MANAGE.EDU project partners.</a:t>
            </a:r>
          </a:p>
          <a:p>
            <a:pPr algn="just"/>
            <a:endParaRPr lang="bg-BG" sz="1800" dirty="0">
              <a:latin typeface="Trebuchet MS" pitchFamily="34" charset="0"/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187450" y="6308725"/>
            <a:ext cx="6624638" cy="434975"/>
            <a:chOff x="1187450" y="6308725"/>
            <a:chExt cx="6624638" cy="434975"/>
          </a:xfrm>
        </p:grpSpPr>
        <p:sp>
          <p:nvSpPr>
            <p:cNvPr id="8" name="Rectangle 7"/>
            <p:cNvSpPr/>
            <p:nvPr/>
          </p:nvSpPr>
          <p:spPr>
            <a:xfrm>
              <a:off x="1187450" y="6308725"/>
              <a:ext cx="6624638" cy="4318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00" u="none" dirty="0">
                  <a:latin typeface="+mj-lt"/>
                  <a:cs typeface="Arial" charset="0"/>
                </a:rPr>
                <a:t>Common borders. Common Solutions.</a:t>
              </a:r>
            </a:p>
            <a:p>
              <a:pPr algn="ctr">
                <a:defRPr/>
              </a:pPr>
              <a:endParaRPr lang="bg-BG" sz="1100" dirty="0">
                <a:latin typeface="+mj-lt"/>
                <a:cs typeface="Arial" charset="0"/>
              </a:endParaRPr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6375" y="6524625"/>
              <a:ext cx="466725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1187450" y="6524625"/>
              <a:ext cx="6553200" cy="219075"/>
              <a:chOff x="0" y="0"/>
              <a:chExt cx="9643" cy="346"/>
            </a:xfrm>
          </p:grpSpPr>
          <p:sp>
            <p:nvSpPr>
              <p:cNvPr id="12" name="Rectangle 35"/>
              <p:cNvSpPr>
                <a:spLocks noChangeArrowheads="1"/>
              </p:cNvSpPr>
              <p:nvPr/>
            </p:nvSpPr>
            <p:spPr bwMode="auto">
              <a:xfrm>
                <a:off x="0" y="44"/>
                <a:ext cx="7320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endParaRPr lang="bg-BG"/>
              </a:p>
            </p:txBody>
          </p:sp>
          <p:sp>
            <p:nvSpPr>
              <p:cNvPr id="13" name="Rectangle 34"/>
              <p:cNvSpPr>
                <a:spLocks/>
              </p:cNvSpPr>
              <p:nvPr/>
            </p:nvSpPr>
            <p:spPr bwMode="auto">
              <a:xfrm>
                <a:off x="7321" y="62"/>
                <a:ext cx="2311" cy="259"/>
              </a:xfrm>
              <a:prstGeom prst="rect">
                <a:avLst/>
              </a:prstGeom>
              <a:solidFill>
                <a:srgbClr val="F8E1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/>
                <a:endParaRPr lang="bg-BG"/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7317" y="43"/>
                <a:ext cx="20" cy="259"/>
              </a:xfrm>
              <a:custGeom>
                <a:avLst/>
                <a:gdLst>
                  <a:gd name="T0" fmla="*/ 0 w 20"/>
                  <a:gd name="T1" fmla="*/ 19 h 259"/>
                  <a:gd name="T2" fmla="*/ 0 w 20"/>
                  <a:gd name="T3" fmla="*/ 278 h 259"/>
                  <a:gd name="T4" fmla="*/ 0 60000 65536"/>
                  <a:gd name="T5" fmla="*/ 0 60000 65536"/>
                  <a:gd name="T6" fmla="*/ 0 w 20"/>
                  <a:gd name="T7" fmla="*/ 0 h 259"/>
                  <a:gd name="T8" fmla="*/ 20 w 20"/>
                  <a:gd name="T9" fmla="*/ 259 h 25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259">
                    <a:moveTo>
                      <a:pt x="0" y="19"/>
                    </a:moveTo>
                    <a:lnTo>
                      <a:pt x="0" y="278"/>
                    </a:lnTo>
                  </a:path>
                </a:pathLst>
              </a:custGeom>
              <a:noFill/>
              <a:ln w="55266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grpSp>
            <p:nvGrpSpPr>
              <p:cNvPr id="15" name="Group 30"/>
              <p:cNvGrpSpPr>
                <a:grpSpLocks/>
              </p:cNvGrpSpPr>
              <p:nvPr/>
            </p:nvGrpSpPr>
            <p:grpSpPr bwMode="auto">
              <a:xfrm>
                <a:off x="458" y="90"/>
                <a:ext cx="183" cy="173"/>
                <a:chOff x="458" y="90"/>
                <a:chExt cx="183" cy="173"/>
              </a:xfrm>
            </p:grpSpPr>
            <p:sp>
              <p:nvSpPr>
                <p:cNvPr id="20" name="Freeform 32"/>
                <p:cNvSpPr>
                  <a:spLocks/>
                </p:cNvSpPr>
                <p:nvPr/>
              </p:nvSpPr>
              <p:spPr bwMode="auto">
                <a:xfrm>
                  <a:off x="458" y="90"/>
                  <a:ext cx="183" cy="173"/>
                </a:xfrm>
                <a:custGeom>
                  <a:avLst/>
                  <a:gdLst>
                    <a:gd name="T0" fmla="*/ 60 w 183"/>
                    <a:gd name="T1" fmla="*/ 0 h 173"/>
                    <a:gd name="T2" fmla="*/ 54 w 183"/>
                    <a:gd name="T3" fmla="*/ 14 h 173"/>
                    <a:gd name="T4" fmla="*/ 54 w 183"/>
                    <a:gd name="T5" fmla="*/ 35 h 173"/>
                    <a:gd name="T6" fmla="*/ 36 w 183"/>
                    <a:gd name="T7" fmla="*/ 50 h 173"/>
                    <a:gd name="T8" fmla="*/ 18 w 183"/>
                    <a:gd name="T9" fmla="*/ 58 h 173"/>
                    <a:gd name="T10" fmla="*/ 0 w 183"/>
                    <a:gd name="T11" fmla="*/ 62 h 173"/>
                    <a:gd name="T12" fmla="*/ 13 w 183"/>
                    <a:gd name="T13" fmla="*/ 74 h 173"/>
                    <a:gd name="T14" fmla="*/ 29 w 183"/>
                    <a:gd name="T15" fmla="*/ 85 h 173"/>
                    <a:gd name="T16" fmla="*/ 47 w 183"/>
                    <a:gd name="T17" fmla="*/ 96 h 173"/>
                    <a:gd name="T18" fmla="*/ 59 w 183"/>
                    <a:gd name="T19" fmla="*/ 118 h 173"/>
                    <a:gd name="T20" fmla="*/ 67 w 183"/>
                    <a:gd name="T21" fmla="*/ 138 h 173"/>
                    <a:gd name="T22" fmla="*/ 71 w 183"/>
                    <a:gd name="T23" fmla="*/ 156 h 173"/>
                    <a:gd name="T24" fmla="*/ 74 w 183"/>
                    <a:gd name="T25" fmla="*/ 173 h 173"/>
                    <a:gd name="T26" fmla="*/ 89 w 183"/>
                    <a:gd name="T27" fmla="*/ 161 h 173"/>
                    <a:gd name="T28" fmla="*/ 104 w 183"/>
                    <a:gd name="T29" fmla="*/ 148 h 173"/>
                    <a:gd name="T30" fmla="*/ 175 w 183"/>
                    <a:gd name="T31" fmla="*/ 148 h 173"/>
                    <a:gd name="T32" fmla="*/ 167 w 183"/>
                    <a:gd name="T33" fmla="*/ 134 h 173"/>
                    <a:gd name="T34" fmla="*/ 155 w 183"/>
                    <a:gd name="T35" fmla="*/ 116 h 173"/>
                    <a:gd name="T36" fmla="*/ 159 w 183"/>
                    <a:gd name="T37" fmla="*/ 92 h 173"/>
                    <a:gd name="T38" fmla="*/ 167 w 183"/>
                    <a:gd name="T39" fmla="*/ 74 h 173"/>
                    <a:gd name="T40" fmla="*/ 177 w 183"/>
                    <a:gd name="T41" fmla="*/ 59 h 173"/>
                    <a:gd name="T42" fmla="*/ 180 w 183"/>
                    <a:gd name="T43" fmla="*/ 56 h 173"/>
                    <a:gd name="T44" fmla="*/ 120 w 183"/>
                    <a:gd name="T45" fmla="*/ 55 h 173"/>
                    <a:gd name="T46" fmla="*/ 102 w 183"/>
                    <a:gd name="T47" fmla="*/ 41 h 173"/>
                    <a:gd name="T48" fmla="*/ 86 w 183"/>
                    <a:gd name="T49" fmla="*/ 27 h 173"/>
                    <a:gd name="T50" fmla="*/ 72 w 183"/>
                    <a:gd name="T51" fmla="*/ 13 h 173"/>
                    <a:gd name="T52" fmla="*/ 60 w 183"/>
                    <a:gd name="T53" fmla="*/ 0 h 17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83"/>
                    <a:gd name="T82" fmla="*/ 0 h 173"/>
                    <a:gd name="T83" fmla="*/ 183 w 183"/>
                    <a:gd name="T84" fmla="*/ 173 h 17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83" h="173">
                      <a:moveTo>
                        <a:pt x="60" y="0"/>
                      </a:moveTo>
                      <a:lnTo>
                        <a:pt x="54" y="14"/>
                      </a:lnTo>
                      <a:lnTo>
                        <a:pt x="54" y="35"/>
                      </a:lnTo>
                      <a:lnTo>
                        <a:pt x="36" y="50"/>
                      </a:lnTo>
                      <a:lnTo>
                        <a:pt x="18" y="58"/>
                      </a:lnTo>
                      <a:lnTo>
                        <a:pt x="0" y="62"/>
                      </a:lnTo>
                      <a:lnTo>
                        <a:pt x="13" y="74"/>
                      </a:lnTo>
                      <a:lnTo>
                        <a:pt x="29" y="85"/>
                      </a:lnTo>
                      <a:lnTo>
                        <a:pt x="47" y="96"/>
                      </a:lnTo>
                      <a:lnTo>
                        <a:pt x="59" y="118"/>
                      </a:lnTo>
                      <a:lnTo>
                        <a:pt x="67" y="138"/>
                      </a:lnTo>
                      <a:lnTo>
                        <a:pt x="71" y="156"/>
                      </a:lnTo>
                      <a:lnTo>
                        <a:pt x="74" y="173"/>
                      </a:lnTo>
                      <a:lnTo>
                        <a:pt x="89" y="161"/>
                      </a:lnTo>
                      <a:lnTo>
                        <a:pt x="104" y="148"/>
                      </a:lnTo>
                      <a:lnTo>
                        <a:pt x="175" y="148"/>
                      </a:lnTo>
                      <a:lnTo>
                        <a:pt x="167" y="134"/>
                      </a:lnTo>
                      <a:lnTo>
                        <a:pt x="155" y="116"/>
                      </a:lnTo>
                      <a:lnTo>
                        <a:pt x="159" y="92"/>
                      </a:lnTo>
                      <a:lnTo>
                        <a:pt x="167" y="74"/>
                      </a:lnTo>
                      <a:lnTo>
                        <a:pt x="177" y="59"/>
                      </a:lnTo>
                      <a:lnTo>
                        <a:pt x="180" y="56"/>
                      </a:lnTo>
                      <a:lnTo>
                        <a:pt x="120" y="55"/>
                      </a:lnTo>
                      <a:lnTo>
                        <a:pt x="102" y="41"/>
                      </a:lnTo>
                      <a:lnTo>
                        <a:pt x="86" y="27"/>
                      </a:lnTo>
                      <a:lnTo>
                        <a:pt x="72" y="13"/>
                      </a:lnTo>
                      <a:lnTo>
                        <a:pt x="60" y="0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21" name="Freeform 31"/>
                <p:cNvSpPr>
                  <a:spLocks/>
                </p:cNvSpPr>
                <p:nvPr/>
              </p:nvSpPr>
              <p:spPr bwMode="auto">
                <a:xfrm>
                  <a:off x="458" y="90"/>
                  <a:ext cx="183" cy="173"/>
                </a:xfrm>
                <a:custGeom>
                  <a:avLst/>
                  <a:gdLst>
                    <a:gd name="T0" fmla="*/ 175 w 183"/>
                    <a:gd name="T1" fmla="*/ 148 h 173"/>
                    <a:gd name="T2" fmla="*/ 104 w 183"/>
                    <a:gd name="T3" fmla="*/ 148 h 173"/>
                    <a:gd name="T4" fmla="*/ 127 w 183"/>
                    <a:gd name="T5" fmla="*/ 149 h 173"/>
                    <a:gd name="T6" fmla="*/ 148 w 183"/>
                    <a:gd name="T7" fmla="*/ 153 h 173"/>
                    <a:gd name="T8" fmla="*/ 166 w 183"/>
                    <a:gd name="T9" fmla="*/ 159 h 173"/>
                    <a:gd name="T10" fmla="*/ 183 w 183"/>
                    <a:gd name="T11" fmla="*/ 166 h 173"/>
                    <a:gd name="T12" fmla="*/ 177 w 183"/>
                    <a:gd name="T13" fmla="*/ 151 h 173"/>
                    <a:gd name="T14" fmla="*/ 175 w 183"/>
                    <a:gd name="T15" fmla="*/ 148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3"/>
                    <a:gd name="T25" fmla="*/ 0 h 173"/>
                    <a:gd name="T26" fmla="*/ 183 w 183"/>
                    <a:gd name="T27" fmla="*/ 173 h 17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3" h="173">
                      <a:moveTo>
                        <a:pt x="175" y="148"/>
                      </a:moveTo>
                      <a:lnTo>
                        <a:pt x="104" y="148"/>
                      </a:lnTo>
                      <a:lnTo>
                        <a:pt x="127" y="149"/>
                      </a:lnTo>
                      <a:lnTo>
                        <a:pt x="148" y="153"/>
                      </a:lnTo>
                      <a:lnTo>
                        <a:pt x="166" y="159"/>
                      </a:lnTo>
                      <a:lnTo>
                        <a:pt x="183" y="166"/>
                      </a:lnTo>
                      <a:lnTo>
                        <a:pt x="177" y="151"/>
                      </a:lnTo>
                      <a:lnTo>
                        <a:pt x="175" y="148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</p:grpSp>
          <p:grpSp>
            <p:nvGrpSpPr>
              <p:cNvPr id="16" name="Group 27"/>
              <p:cNvGrpSpPr>
                <a:grpSpLocks/>
              </p:cNvGrpSpPr>
              <p:nvPr/>
            </p:nvGrpSpPr>
            <p:grpSpPr bwMode="auto">
              <a:xfrm>
                <a:off x="1953" y="90"/>
                <a:ext cx="197" cy="167"/>
                <a:chOff x="1953" y="90"/>
                <a:chExt cx="197" cy="167"/>
              </a:xfrm>
            </p:grpSpPr>
            <p:sp>
              <p:nvSpPr>
                <p:cNvPr id="18" name="Freeform 29"/>
                <p:cNvSpPr>
                  <a:spLocks/>
                </p:cNvSpPr>
                <p:nvPr/>
              </p:nvSpPr>
              <p:spPr bwMode="auto">
                <a:xfrm>
                  <a:off x="1953" y="90"/>
                  <a:ext cx="197" cy="167"/>
                </a:xfrm>
                <a:custGeom>
                  <a:avLst/>
                  <a:gdLst>
                    <a:gd name="T0" fmla="*/ 179 w 197"/>
                    <a:gd name="T1" fmla="*/ 142 h 167"/>
                    <a:gd name="T2" fmla="*/ 120 w 197"/>
                    <a:gd name="T3" fmla="*/ 142 h 167"/>
                    <a:gd name="T4" fmla="*/ 141 w 197"/>
                    <a:gd name="T5" fmla="*/ 146 h 167"/>
                    <a:gd name="T6" fmla="*/ 160 w 197"/>
                    <a:gd name="T7" fmla="*/ 151 h 167"/>
                    <a:gd name="T8" fmla="*/ 178 w 197"/>
                    <a:gd name="T9" fmla="*/ 159 h 167"/>
                    <a:gd name="T10" fmla="*/ 196 w 197"/>
                    <a:gd name="T11" fmla="*/ 167 h 167"/>
                    <a:gd name="T12" fmla="*/ 187 w 197"/>
                    <a:gd name="T13" fmla="*/ 152 h 167"/>
                    <a:gd name="T14" fmla="*/ 179 w 197"/>
                    <a:gd name="T15" fmla="*/ 142 h 16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7"/>
                    <a:gd name="T25" fmla="*/ 0 h 167"/>
                    <a:gd name="T26" fmla="*/ 197 w 197"/>
                    <a:gd name="T27" fmla="*/ 167 h 16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7" h="167">
                      <a:moveTo>
                        <a:pt x="179" y="142"/>
                      </a:moveTo>
                      <a:lnTo>
                        <a:pt x="120" y="142"/>
                      </a:lnTo>
                      <a:lnTo>
                        <a:pt x="141" y="146"/>
                      </a:lnTo>
                      <a:lnTo>
                        <a:pt x="160" y="151"/>
                      </a:lnTo>
                      <a:lnTo>
                        <a:pt x="178" y="159"/>
                      </a:lnTo>
                      <a:lnTo>
                        <a:pt x="196" y="167"/>
                      </a:lnTo>
                      <a:lnTo>
                        <a:pt x="187" y="152"/>
                      </a:lnTo>
                      <a:lnTo>
                        <a:pt x="179" y="142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19" name="Freeform 28"/>
                <p:cNvSpPr>
                  <a:spLocks/>
                </p:cNvSpPr>
                <p:nvPr/>
              </p:nvSpPr>
              <p:spPr bwMode="auto">
                <a:xfrm>
                  <a:off x="1953" y="90"/>
                  <a:ext cx="197" cy="167"/>
                </a:xfrm>
                <a:custGeom>
                  <a:avLst/>
                  <a:gdLst>
                    <a:gd name="T0" fmla="*/ 52 w 197"/>
                    <a:gd name="T1" fmla="*/ 0 h 167"/>
                    <a:gd name="T2" fmla="*/ 49 w 197"/>
                    <a:gd name="T3" fmla="*/ 14 h 167"/>
                    <a:gd name="T4" fmla="*/ 52 w 197"/>
                    <a:gd name="T5" fmla="*/ 34 h 167"/>
                    <a:gd name="T6" fmla="*/ 36 w 197"/>
                    <a:gd name="T7" fmla="*/ 51 h 167"/>
                    <a:gd name="T8" fmla="*/ 18 w 197"/>
                    <a:gd name="T9" fmla="*/ 60 h 167"/>
                    <a:gd name="T10" fmla="*/ 0 w 197"/>
                    <a:gd name="T11" fmla="*/ 65 h 167"/>
                    <a:gd name="T12" fmla="*/ 15 w 197"/>
                    <a:gd name="T13" fmla="*/ 75 h 167"/>
                    <a:gd name="T14" fmla="*/ 32 w 197"/>
                    <a:gd name="T15" fmla="*/ 85 h 167"/>
                    <a:gd name="T16" fmla="*/ 50 w 197"/>
                    <a:gd name="T17" fmla="*/ 95 h 167"/>
                    <a:gd name="T18" fmla="*/ 69 w 197"/>
                    <a:gd name="T19" fmla="*/ 104 h 167"/>
                    <a:gd name="T20" fmla="*/ 76 w 197"/>
                    <a:gd name="T21" fmla="*/ 124 h 167"/>
                    <a:gd name="T22" fmla="*/ 82 w 197"/>
                    <a:gd name="T23" fmla="*/ 144 h 167"/>
                    <a:gd name="T24" fmla="*/ 87 w 197"/>
                    <a:gd name="T25" fmla="*/ 162 h 167"/>
                    <a:gd name="T26" fmla="*/ 105 w 197"/>
                    <a:gd name="T27" fmla="*/ 156 h 167"/>
                    <a:gd name="T28" fmla="*/ 120 w 197"/>
                    <a:gd name="T29" fmla="*/ 142 h 167"/>
                    <a:gd name="T30" fmla="*/ 179 w 197"/>
                    <a:gd name="T31" fmla="*/ 142 h 167"/>
                    <a:gd name="T32" fmla="*/ 175 w 197"/>
                    <a:gd name="T33" fmla="*/ 137 h 167"/>
                    <a:gd name="T34" fmla="*/ 162 w 197"/>
                    <a:gd name="T35" fmla="*/ 120 h 167"/>
                    <a:gd name="T36" fmla="*/ 149 w 197"/>
                    <a:gd name="T37" fmla="*/ 103 h 167"/>
                    <a:gd name="T38" fmla="*/ 156 w 197"/>
                    <a:gd name="T39" fmla="*/ 83 h 167"/>
                    <a:gd name="T40" fmla="*/ 165 w 197"/>
                    <a:gd name="T41" fmla="*/ 66 h 167"/>
                    <a:gd name="T42" fmla="*/ 173 w 197"/>
                    <a:gd name="T43" fmla="*/ 54 h 167"/>
                    <a:gd name="T44" fmla="*/ 113 w 197"/>
                    <a:gd name="T45" fmla="*/ 54 h 167"/>
                    <a:gd name="T46" fmla="*/ 95 w 197"/>
                    <a:gd name="T47" fmla="*/ 40 h 167"/>
                    <a:gd name="T48" fmla="*/ 79 w 197"/>
                    <a:gd name="T49" fmla="*/ 26 h 167"/>
                    <a:gd name="T50" fmla="*/ 65 w 197"/>
                    <a:gd name="T51" fmla="*/ 13 h 167"/>
                    <a:gd name="T52" fmla="*/ 52 w 197"/>
                    <a:gd name="T53" fmla="*/ 0 h 16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97"/>
                    <a:gd name="T82" fmla="*/ 0 h 167"/>
                    <a:gd name="T83" fmla="*/ 197 w 197"/>
                    <a:gd name="T84" fmla="*/ 167 h 16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97" h="167">
                      <a:moveTo>
                        <a:pt x="52" y="0"/>
                      </a:moveTo>
                      <a:lnTo>
                        <a:pt x="49" y="14"/>
                      </a:lnTo>
                      <a:lnTo>
                        <a:pt x="52" y="34"/>
                      </a:lnTo>
                      <a:lnTo>
                        <a:pt x="36" y="51"/>
                      </a:lnTo>
                      <a:lnTo>
                        <a:pt x="18" y="60"/>
                      </a:lnTo>
                      <a:lnTo>
                        <a:pt x="0" y="65"/>
                      </a:lnTo>
                      <a:lnTo>
                        <a:pt x="15" y="75"/>
                      </a:lnTo>
                      <a:lnTo>
                        <a:pt x="32" y="85"/>
                      </a:lnTo>
                      <a:lnTo>
                        <a:pt x="50" y="95"/>
                      </a:lnTo>
                      <a:lnTo>
                        <a:pt x="69" y="104"/>
                      </a:lnTo>
                      <a:lnTo>
                        <a:pt x="76" y="124"/>
                      </a:lnTo>
                      <a:lnTo>
                        <a:pt x="82" y="144"/>
                      </a:lnTo>
                      <a:lnTo>
                        <a:pt x="87" y="162"/>
                      </a:lnTo>
                      <a:lnTo>
                        <a:pt x="105" y="156"/>
                      </a:lnTo>
                      <a:lnTo>
                        <a:pt x="120" y="142"/>
                      </a:lnTo>
                      <a:lnTo>
                        <a:pt x="179" y="142"/>
                      </a:lnTo>
                      <a:lnTo>
                        <a:pt x="175" y="137"/>
                      </a:lnTo>
                      <a:lnTo>
                        <a:pt x="162" y="120"/>
                      </a:lnTo>
                      <a:lnTo>
                        <a:pt x="149" y="103"/>
                      </a:lnTo>
                      <a:lnTo>
                        <a:pt x="156" y="83"/>
                      </a:lnTo>
                      <a:lnTo>
                        <a:pt x="165" y="66"/>
                      </a:lnTo>
                      <a:lnTo>
                        <a:pt x="173" y="54"/>
                      </a:lnTo>
                      <a:lnTo>
                        <a:pt x="113" y="54"/>
                      </a:lnTo>
                      <a:lnTo>
                        <a:pt x="95" y="40"/>
                      </a:lnTo>
                      <a:lnTo>
                        <a:pt x="79" y="26"/>
                      </a:lnTo>
                      <a:lnTo>
                        <a:pt x="65" y="13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</p:grpSp>
          <p:sp>
            <p:nvSpPr>
              <p:cNvPr id="17" name="Rectangle 25"/>
              <p:cNvSpPr>
                <a:spLocks noChangeArrowheads="1"/>
              </p:cNvSpPr>
              <p:nvPr/>
            </p:nvSpPr>
            <p:spPr bwMode="auto">
              <a:xfrm>
                <a:off x="849" y="70"/>
                <a:ext cx="900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endParaRPr lang="bg-BG"/>
              </a:p>
            </p:txBody>
          </p:sp>
        </p:grpSp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63713" y="6524625"/>
              <a:ext cx="647700" cy="14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4" descr="europe 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19056"/>
            <a:ext cx="1000132" cy="6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Book-star-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285728"/>
            <a:ext cx="1085852" cy="9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black sea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357165"/>
            <a:ext cx="1049338" cy="7277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5" name="TextBox 28"/>
          <p:cNvSpPr txBox="1">
            <a:spLocks noChangeArrowheads="1"/>
          </p:cNvSpPr>
          <p:nvPr/>
        </p:nvSpPr>
        <p:spPr bwMode="auto">
          <a:xfrm>
            <a:off x="1142976" y="1071546"/>
            <a:ext cx="111601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</a:rPr>
              <a:t>EUROPEAN UNION</a:t>
            </a:r>
            <a:endParaRPr lang="bg-BG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bg-BG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Profiles of the </a:t>
            </a:r>
            <a:r>
              <a:rPr lang="en-US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On-line </a:t>
            </a:r>
            <a:r>
              <a:rPr lang="en-US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 Participants</a:t>
            </a:r>
            <a:endParaRPr lang="bg-BG" sz="3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2143116"/>
            <a:ext cx="7686700" cy="4065315"/>
          </a:xfrm>
        </p:spPr>
        <p:txBody>
          <a:bodyPr/>
          <a:lstStyle/>
          <a:p>
            <a:pPr algn="ctr">
              <a:buNone/>
            </a:pPr>
            <a:r>
              <a:rPr lang="en-US" sz="2200" b="1" dirty="0" smtClean="0"/>
              <a:t>Graph </a:t>
            </a:r>
            <a:r>
              <a:rPr lang="en-US" sz="2200" b="1" dirty="0"/>
              <a:t>1: </a:t>
            </a:r>
            <a:r>
              <a:rPr lang="bg-BG" sz="2200" b="1" dirty="0"/>
              <a:t>Profiles of the </a:t>
            </a:r>
            <a:r>
              <a:rPr lang="en-US" sz="2200" b="1" dirty="0"/>
              <a:t>On-line </a:t>
            </a:r>
            <a:r>
              <a:rPr lang="en-US" sz="2200" b="1" dirty="0" smtClean="0"/>
              <a:t>Competition </a:t>
            </a:r>
            <a:r>
              <a:rPr lang="en-US" sz="2200" b="1" dirty="0" smtClean="0"/>
              <a:t>P</a:t>
            </a:r>
            <a:r>
              <a:rPr lang="en-US" sz="2200" b="1" dirty="0" smtClean="0"/>
              <a:t>articipants</a:t>
            </a:r>
            <a:endParaRPr lang="en-US" sz="22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bg-BG" sz="2800" dirty="0"/>
          </a:p>
          <a:p>
            <a:pPr>
              <a:buNone/>
            </a:pPr>
            <a:endParaRPr lang="bg-BG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704694" y="2563170"/>
          <a:ext cx="532859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187450" y="6308725"/>
            <a:ext cx="6624638" cy="434975"/>
            <a:chOff x="1187450" y="6308725"/>
            <a:chExt cx="6624638" cy="434975"/>
          </a:xfrm>
        </p:grpSpPr>
        <p:sp>
          <p:nvSpPr>
            <p:cNvPr id="9" name="Rectangle 8"/>
            <p:cNvSpPr/>
            <p:nvPr/>
          </p:nvSpPr>
          <p:spPr>
            <a:xfrm>
              <a:off x="1187450" y="6308725"/>
              <a:ext cx="6624638" cy="4318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00" u="none" dirty="0">
                  <a:latin typeface="+mj-lt"/>
                  <a:cs typeface="Arial" charset="0"/>
                </a:rPr>
                <a:t>Common borders. Common Solutions.</a:t>
              </a:r>
            </a:p>
            <a:p>
              <a:pPr algn="ctr">
                <a:defRPr/>
              </a:pPr>
              <a:endParaRPr lang="bg-BG" sz="1100" dirty="0">
                <a:latin typeface="+mj-lt"/>
                <a:cs typeface="Arial" charset="0"/>
              </a:endParaRPr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6375" y="6524625"/>
              <a:ext cx="466725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1187450" y="6524625"/>
              <a:ext cx="6553200" cy="219075"/>
              <a:chOff x="0" y="0"/>
              <a:chExt cx="9643" cy="346"/>
            </a:xfrm>
          </p:grpSpPr>
          <p:sp>
            <p:nvSpPr>
              <p:cNvPr id="13" name="Rectangle 35"/>
              <p:cNvSpPr>
                <a:spLocks noChangeArrowheads="1"/>
              </p:cNvSpPr>
              <p:nvPr/>
            </p:nvSpPr>
            <p:spPr bwMode="auto">
              <a:xfrm>
                <a:off x="0" y="44"/>
                <a:ext cx="7320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endParaRPr lang="bg-BG"/>
              </a:p>
            </p:txBody>
          </p:sp>
          <p:sp>
            <p:nvSpPr>
              <p:cNvPr id="14" name="Rectangle 34"/>
              <p:cNvSpPr>
                <a:spLocks/>
              </p:cNvSpPr>
              <p:nvPr/>
            </p:nvSpPr>
            <p:spPr bwMode="auto">
              <a:xfrm>
                <a:off x="7321" y="62"/>
                <a:ext cx="2311" cy="259"/>
              </a:xfrm>
              <a:prstGeom prst="rect">
                <a:avLst/>
              </a:prstGeom>
              <a:solidFill>
                <a:srgbClr val="F8E1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/>
                <a:endParaRPr lang="bg-BG"/>
              </a:p>
            </p:txBody>
          </p:sp>
          <p:sp>
            <p:nvSpPr>
              <p:cNvPr id="15" name="Freeform 33"/>
              <p:cNvSpPr>
                <a:spLocks/>
              </p:cNvSpPr>
              <p:nvPr/>
            </p:nvSpPr>
            <p:spPr bwMode="auto">
              <a:xfrm>
                <a:off x="7317" y="43"/>
                <a:ext cx="20" cy="259"/>
              </a:xfrm>
              <a:custGeom>
                <a:avLst/>
                <a:gdLst>
                  <a:gd name="T0" fmla="*/ 0 w 20"/>
                  <a:gd name="T1" fmla="*/ 19 h 259"/>
                  <a:gd name="T2" fmla="*/ 0 w 20"/>
                  <a:gd name="T3" fmla="*/ 278 h 259"/>
                  <a:gd name="T4" fmla="*/ 0 60000 65536"/>
                  <a:gd name="T5" fmla="*/ 0 60000 65536"/>
                  <a:gd name="T6" fmla="*/ 0 w 20"/>
                  <a:gd name="T7" fmla="*/ 0 h 259"/>
                  <a:gd name="T8" fmla="*/ 20 w 20"/>
                  <a:gd name="T9" fmla="*/ 259 h 25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259">
                    <a:moveTo>
                      <a:pt x="0" y="19"/>
                    </a:moveTo>
                    <a:lnTo>
                      <a:pt x="0" y="278"/>
                    </a:lnTo>
                  </a:path>
                </a:pathLst>
              </a:custGeom>
              <a:noFill/>
              <a:ln w="55266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grpSp>
            <p:nvGrpSpPr>
              <p:cNvPr id="16" name="Group 30"/>
              <p:cNvGrpSpPr>
                <a:grpSpLocks/>
              </p:cNvGrpSpPr>
              <p:nvPr/>
            </p:nvGrpSpPr>
            <p:grpSpPr bwMode="auto">
              <a:xfrm>
                <a:off x="458" y="90"/>
                <a:ext cx="183" cy="173"/>
                <a:chOff x="458" y="90"/>
                <a:chExt cx="183" cy="173"/>
              </a:xfrm>
            </p:grpSpPr>
            <p:sp>
              <p:nvSpPr>
                <p:cNvPr id="21" name="Freeform 32"/>
                <p:cNvSpPr>
                  <a:spLocks/>
                </p:cNvSpPr>
                <p:nvPr/>
              </p:nvSpPr>
              <p:spPr bwMode="auto">
                <a:xfrm>
                  <a:off x="458" y="90"/>
                  <a:ext cx="183" cy="173"/>
                </a:xfrm>
                <a:custGeom>
                  <a:avLst/>
                  <a:gdLst>
                    <a:gd name="T0" fmla="*/ 60 w 183"/>
                    <a:gd name="T1" fmla="*/ 0 h 173"/>
                    <a:gd name="T2" fmla="*/ 54 w 183"/>
                    <a:gd name="T3" fmla="*/ 14 h 173"/>
                    <a:gd name="T4" fmla="*/ 54 w 183"/>
                    <a:gd name="T5" fmla="*/ 35 h 173"/>
                    <a:gd name="T6" fmla="*/ 36 w 183"/>
                    <a:gd name="T7" fmla="*/ 50 h 173"/>
                    <a:gd name="T8" fmla="*/ 18 w 183"/>
                    <a:gd name="T9" fmla="*/ 58 h 173"/>
                    <a:gd name="T10" fmla="*/ 0 w 183"/>
                    <a:gd name="T11" fmla="*/ 62 h 173"/>
                    <a:gd name="T12" fmla="*/ 13 w 183"/>
                    <a:gd name="T13" fmla="*/ 74 h 173"/>
                    <a:gd name="T14" fmla="*/ 29 w 183"/>
                    <a:gd name="T15" fmla="*/ 85 h 173"/>
                    <a:gd name="T16" fmla="*/ 47 w 183"/>
                    <a:gd name="T17" fmla="*/ 96 h 173"/>
                    <a:gd name="T18" fmla="*/ 59 w 183"/>
                    <a:gd name="T19" fmla="*/ 118 h 173"/>
                    <a:gd name="T20" fmla="*/ 67 w 183"/>
                    <a:gd name="T21" fmla="*/ 138 h 173"/>
                    <a:gd name="T22" fmla="*/ 71 w 183"/>
                    <a:gd name="T23" fmla="*/ 156 h 173"/>
                    <a:gd name="T24" fmla="*/ 74 w 183"/>
                    <a:gd name="T25" fmla="*/ 173 h 173"/>
                    <a:gd name="T26" fmla="*/ 89 w 183"/>
                    <a:gd name="T27" fmla="*/ 161 h 173"/>
                    <a:gd name="T28" fmla="*/ 104 w 183"/>
                    <a:gd name="T29" fmla="*/ 148 h 173"/>
                    <a:gd name="T30" fmla="*/ 175 w 183"/>
                    <a:gd name="T31" fmla="*/ 148 h 173"/>
                    <a:gd name="T32" fmla="*/ 167 w 183"/>
                    <a:gd name="T33" fmla="*/ 134 h 173"/>
                    <a:gd name="T34" fmla="*/ 155 w 183"/>
                    <a:gd name="T35" fmla="*/ 116 h 173"/>
                    <a:gd name="T36" fmla="*/ 159 w 183"/>
                    <a:gd name="T37" fmla="*/ 92 h 173"/>
                    <a:gd name="T38" fmla="*/ 167 w 183"/>
                    <a:gd name="T39" fmla="*/ 74 h 173"/>
                    <a:gd name="T40" fmla="*/ 177 w 183"/>
                    <a:gd name="T41" fmla="*/ 59 h 173"/>
                    <a:gd name="T42" fmla="*/ 180 w 183"/>
                    <a:gd name="T43" fmla="*/ 56 h 173"/>
                    <a:gd name="T44" fmla="*/ 120 w 183"/>
                    <a:gd name="T45" fmla="*/ 55 h 173"/>
                    <a:gd name="T46" fmla="*/ 102 w 183"/>
                    <a:gd name="T47" fmla="*/ 41 h 173"/>
                    <a:gd name="T48" fmla="*/ 86 w 183"/>
                    <a:gd name="T49" fmla="*/ 27 h 173"/>
                    <a:gd name="T50" fmla="*/ 72 w 183"/>
                    <a:gd name="T51" fmla="*/ 13 h 173"/>
                    <a:gd name="T52" fmla="*/ 60 w 183"/>
                    <a:gd name="T53" fmla="*/ 0 h 17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83"/>
                    <a:gd name="T82" fmla="*/ 0 h 173"/>
                    <a:gd name="T83" fmla="*/ 183 w 183"/>
                    <a:gd name="T84" fmla="*/ 173 h 17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83" h="173">
                      <a:moveTo>
                        <a:pt x="60" y="0"/>
                      </a:moveTo>
                      <a:lnTo>
                        <a:pt x="54" y="14"/>
                      </a:lnTo>
                      <a:lnTo>
                        <a:pt x="54" y="35"/>
                      </a:lnTo>
                      <a:lnTo>
                        <a:pt x="36" y="50"/>
                      </a:lnTo>
                      <a:lnTo>
                        <a:pt x="18" y="58"/>
                      </a:lnTo>
                      <a:lnTo>
                        <a:pt x="0" y="62"/>
                      </a:lnTo>
                      <a:lnTo>
                        <a:pt x="13" y="74"/>
                      </a:lnTo>
                      <a:lnTo>
                        <a:pt x="29" y="85"/>
                      </a:lnTo>
                      <a:lnTo>
                        <a:pt x="47" y="96"/>
                      </a:lnTo>
                      <a:lnTo>
                        <a:pt x="59" y="118"/>
                      </a:lnTo>
                      <a:lnTo>
                        <a:pt x="67" y="138"/>
                      </a:lnTo>
                      <a:lnTo>
                        <a:pt x="71" y="156"/>
                      </a:lnTo>
                      <a:lnTo>
                        <a:pt x="74" y="173"/>
                      </a:lnTo>
                      <a:lnTo>
                        <a:pt x="89" y="161"/>
                      </a:lnTo>
                      <a:lnTo>
                        <a:pt x="104" y="148"/>
                      </a:lnTo>
                      <a:lnTo>
                        <a:pt x="175" y="148"/>
                      </a:lnTo>
                      <a:lnTo>
                        <a:pt x="167" y="134"/>
                      </a:lnTo>
                      <a:lnTo>
                        <a:pt x="155" y="116"/>
                      </a:lnTo>
                      <a:lnTo>
                        <a:pt x="159" y="92"/>
                      </a:lnTo>
                      <a:lnTo>
                        <a:pt x="167" y="74"/>
                      </a:lnTo>
                      <a:lnTo>
                        <a:pt x="177" y="59"/>
                      </a:lnTo>
                      <a:lnTo>
                        <a:pt x="180" y="56"/>
                      </a:lnTo>
                      <a:lnTo>
                        <a:pt x="120" y="55"/>
                      </a:lnTo>
                      <a:lnTo>
                        <a:pt x="102" y="41"/>
                      </a:lnTo>
                      <a:lnTo>
                        <a:pt x="86" y="27"/>
                      </a:lnTo>
                      <a:lnTo>
                        <a:pt x="72" y="13"/>
                      </a:lnTo>
                      <a:lnTo>
                        <a:pt x="60" y="0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22" name="Freeform 31"/>
                <p:cNvSpPr>
                  <a:spLocks/>
                </p:cNvSpPr>
                <p:nvPr/>
              </p:nvSpPr>
              <p:spPr bwMode="auto">
                <a:xfrm>
                  <a:off x="458" y="90"/>
                  <a:ext cx="183" cy="173"/>
                </a:xfrm>
                <a:custGeom>
                  <a:avLst/>
                  <a:gdLst>
                    <a:gd name="T0" fmla="*/ 175 w 183"/>
                    <a:gd name="T1" fmla="*/ 148 h 173"/>
                    <a:gd name="T2" fmla="*/ 104 w 183"/>
                    <a:gd name="T3" fmla="*/ 148 h 173"/>
                    <a:gd name="T4" fmla="*/ 127 w 183"/>
                    <a:gd name="T5" fmla="*/ 149 h 173"/>
                    <a:gd name="T6" fmla="*/ 148 w 183"/>
                    <a:gd name="T7" fmla="*/ 153 h 173"/>
                    <a:gd name="T8" fmla="*/ 166 w 183"/>
                    <a:gd name="T9" fmla="*/ 159 h 173"/>
                    <a:gd name="T10" fmla="*/ 183 w 183"/>
                    <a:gd name="T11" fmla="*/ 166 h 173"/>
                    <a:gd name="T12" fmla="*/ 177 w 183"/>
                    <a:gd name="T13" fmla="*/ 151 h 173"/>
                    <a:gd name="T14" fmla="*/ 175 w 183"/>
                    <a:gd name="T15" fmla="*/ 148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3"/>
                    <a:gd name="T25" fmla="*/ 0 h 173"/>
                    <a:gd name="T26" fmla="*/ 183 w 183"/>
                    <a:gd name="T27" fmla="*/ 173 h 17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3" h="173">
                      <a:moveTo>
                        <a:pt x="175" y="148"/>
                      </a:moveTo>
                      <a:lnTo>
                        <a:pt x="104" y="148"/>
                      </a:lnTo>
                      <a:lnTo>
                        <a:pt x="127" y="149"/>
                      </a:lnTo>
                      <a:lnTo>
                        <a:pt x="148" y="153"/>
                      </a:lnTo>
                      <a:lnTo>
                        <a:pt x="166" y="159"/>
                      </a:lnTo>
                      <a:lnTo>
                        <a:pt x="183" y="166"/>
                      </a:lnTo>
                      <a:lnTo>
                        <a:pt x="177" y="151"/>
                      </a:lnTo>
                      <a:lnTo>
                        <a:pt x="175" y="148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</p:grpSp>
          <p:grpSp>
            <p:nvGrpSpPr>
              <p:cNvPr id="17" name="Group 27"/>
              <p:cNvGrpSpPr>
                <a:grpSpLocks/>
              </p:cNvGrpSpPr>
              <p:nvPr/>
            </p:nvGrpSpPr>
            <p:grpSpPr bwMode="auto">
              <a:xfrm>
                <a:off x="1953" y="90"/>
                <a:ext cx="197" cy="167"/>
                <a:chOff x="1953" y="90"/>
                <a:chExt cx="197" cy="167"/>
              </a:xfrm>
            </p:grpSpPr>
            <p:sp>
              <p:nvSpPr>
                <p:cNvPr id="19" name="Freeform 29"/>
                <p:cNvSpPr>
                  <a:spLocks/>
                </p:cNvSpPr>
                <p:nvPr/>
              </p:nvSpPr>
              <p:spPr bwMode="auto">
                <a:xfrm>
                  <a:off x="1953" y="90"/>
                  <a:ext cx="197" cy="167"/>
                </a:xfrm>
                <a:custGeom>
                  <a:avLst/>
                  <a:gdLst>
                    <a:gd name="T0" fmla="*/ 179 w 197"/>
                    <a:gd name="T1" fmla="*/ 142 h 167"/>
                    <a:gd name="T2" fmla="*/ 120 w 197"/>
                    <a:gd name="T3" fmla="*/ 142 h 167"/>
                    <a:gd name="T4" fmla="*/ 141 w 197"/>
                    <a:gd name="T5" fmla="*/ 146 h 167"/>
                    <a:gd name="T6" fmla="*/ 160 w 197"/>
                    <a:gd name="T7" fmla="*/ 151 h 167"/>
                    <a:gd name="T8" fmla="*/ 178 w 197"/>
                    <a:gd name="T9" fmla="*/ 159 h 167"/>
                    <a:gd name="T10" fmla="*/ 196 w 197"/>
                    <a:gd name="T11" fmla="*/ 167 h 167"/>
                    <a:gd name="T12" fmla="*/ 187 w 197"/>
                    <a:gd name="T13" fmla="*/ 152 h 167"/>
                    <a:gd name="T14" fmla="*/ 179 w 197"/>
                    <a:gd name="T15" fmla="*/ 142 h 16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7"/>
                    <a:gd name="T25" fmla="*/ 0 h 167"/>
                    <a:gd name="T26" fmla="*/ 197 w 197"/>
                    <a:gd name="T27" fmla="*/ 167 h 16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7" h="167">
                      <a:moveTo>
                        <a:pt x="179" y="142"/>
                      </a:moveTo>
                      <a:lnTo>
                        <a:pt x="120" y="142"/>
                      </a:lnTo>
                      <a:lnTo>
                        <a:pt x="141" y="146"/>
                      </a:lnTo>
                      <a:lnTo>
                        <a:pt x="160" y="151"/>
                      </a:lnTo>
                      <a:lnTo>
                        <a:pt x="178" y="159"/>
                      </a:lnTo>
                      <a:lnTo>
                        <a:pt x="196" y="167"/>
                      </a:lnTo>
                      <a:lnTo>
                        <a:pt x="187" y="152"/>
                      </a:lnTo>
                      <a:lnTo>
                        <a:pt x="179" y="142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20" name="Freeform 28"/>
                <p:cNvSpPr>
                  <a:spLocks/>
                </p:cNvSpPr>
                <p:nvPr/>
              </p:nvSpPr>
              <p:spPr bwMode="auto">
                <a:xfrm>
                  <a:off x="1953" y="90"/>
                  <a:ext cx="197" cy="167"/>
                </a:xfrm>
                <a:custGeom>
                  <a:avLst/>
                  <a:gdLst>
                    <a:gd name="T0" fmla="*/ 52 w 197"/>
                    <a:gd name="T1" fmla="*/ 0 h 167"/>
                    <a:gd name="T2" fmla="*/ 49 w 197"/>
                    <a:gd name="T3" fmla="*/ 14 h 167"/>
                    <a:gd name="T4" fmla="*/ 52 w 197"/>
                    <a:gd name="T5" fmla="*/ 34 h 167"/>
                    <a:gd name="T6" fmla="*/ 36 w 197"/>
                    <a:gd name="T7" fmla="*/ 51 h 167"/>
                    <a:gd name="T8" fmla="*/ 18 w 197"/>
                    <a:gd name="T9" fmla="*/ 60 h 167"/>
                    <a:gd name="T10" fmla="*/ 0 w 197"/>
                    <a:gd name="T11" fmla="*/ 65 h 167"/>
                    <a:gd name="T12" fmla="*/ 15 w 197"/>
                    <a:gd name="T13" fmla="*/ 75 h 167"/>
                    <a:gd name="T14" fmla="*/ 32 w 197"/>
                    <a:gd name="T15" fmla="*/ 85 h 167"/>
                    <a:gd name="T16" fmla="*/ 50 w 197"/>
                    <a:gd name="T17" fmla="*/ 95 h 167"/>
                    <a:gd name="T18" fmla="*/ 69 w 197"/>
                    <a:gd name="T19" fmla="*/ 104 h 167"/>
                    <a:gd name="T20" fmla="*/ 76 w 197"/>
                    <a:gd name="T21" fmla="*/ 124 h 167"/>
                    <a:gd name="T22" fmla="*/ 82 w 197"/>
                    <a:gd name="T23" fmla="*/ 144 h 167"/>
                    <a:gd name="T24" fmla="*/ 87 w 197"/>
                    <a:gd name="T25" fmla="*/ 162 h 167"/>
                    <a:gd name="T26" fmla="*/ 105 w 197"/>
                    <a:gd name="T27" fmla="*/ 156 h 167"/>
                    <a:gd name="T28" fmla="*/ 120 w 197"/>
                    <a:gd name="T29" fmla="*/ 142 h 167"/>
                    <a:gd name="T30" fmla="*/ 179 w 197"/>
                    <a:gd name="T31" fmla="*/ 142 h 167"/>
                    <a:gd name="T32" fmla="*/ 175 w 197"/>
                    <a:gd name="T33" fmla="*/ 137 h 167"/>
                    <a:gd name="T34" fmla="*/ 162 w 197"/>
                    <a:gd name="T35" fmla="*/ 120 h 167"/>
                    <a:gd name="T36" fmla="*/ 149 w 197"/>
                    <a:gd name="T37" fmla="*/ 103 h 167"/>
                    <a:gd name="T38" fmla="*/ 156 w 197"/>
                    <a:gd name="T39" fmla="*/ 83 h 167"/>
                    <a:gd name="T40" fmla="*/ 165 w 197"/>
                    <a:gd name="T41" fmla="*/ 66 h 167"/>
                    <a:gd name="T42" fmla="*/ 173 w 197"/>
                    <a:gd name="T43" fmla="*/ 54 h 167"/>
                    <a:gd name="T44" fmla="*/ 113 w 197"/>
                    <a:gd name="T45" fmla="*/ 54 h 167"/>
                    <a:gd name="T46" fmla="*/ 95 w 197"/>
                    <a:gd name="T47" fmla="*/ 40 h 167"/>
                    <a:gd name="T48" fmla="*/ 79 w 197"/>
                    <a:gd name="T49" fmla="*/ 26 h 167"/>
                    <a:gd name="T50" fmla="*/ 65 w 197"/>
                    <a:gd name="T51" fmla="*/ 13 h 167"/>
                    <a:gd name="T52" fmla="*/ 52 w 197"/>
                    <a:gd name="T53" fmla="*/ 0 h 16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97"/>
                    <a:gd name="T82" fmla="*/ 0 h 167"/>
                    <a:gd name="T83" fmla="*/ 197 w 197"/>
                    <a:gd name="T84" fmla="*/ 167 h 16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97" h="167">
                      <a:moveTo>
                        <a:pt x="52" y="0"/>
                      </a:moveTo>
                      <a:lnTo>
                        <a:pt x="49" y="14"/>
                      </a:lnTo>
                      <a:lnTo>
                        <a:pt x="52" y="34"/>
                      </a:lnTo>
                      <a:lnTo>
                        <a:pt x="36" y="51"/>
                      </a:lnTo>
                      <a:lnTo>
                        <a:pt x="18" y="60"/>
                      </a:lnTo>
                      <a:lnTo>
                        <a:pt x="0" y="65"/>
                      </a:lnTo>
                      <a:lnTo>
                        <a:pt x="15" y="75"/>
                      </a:lnTo>
                      <a:lnTo>
                        <a:pt x="32" y="85"/>
                      </a:lnTo>
                      <a:lnTo>
                        <a:pt x="50" y="95"/>
                      </a:lnTo>
                      <a:lnTo>
                        <a:pt x="69" y="104"/>
                      </a:lnTo>
                      <a:lnTo>
                        <a:pt x="76" y="124"/>
                      </a:lnTo>
                      <a:lnTo>
                        <a:pt x="82" y="144"/>
                      </a:lnTo>
                      <a:lnTo>
                        <a:pt x="87" y="162"/>
                      </a:lnTo>
                      <a:lnTo>
                        <a:pt x="105" y="156"/>
                      </a:lnTo>
                      <a:lnTo>
                        <a:pt x="120" y="142"/>
                      </a:lnTo>
                      <a:lnTo>
                        <a:pt x="179" y="142"/>
                      </a:lnTo>
                      <a:lnTo>
                        <a:pt x="175" y="137"/>
                      </a:lnTo>
                      <a:lnTo>
                        <a:pt x="162" y="120"/>
                      </a:lnTo>
                      <a:lnTo>
                        <a:pt x="149" y="103"/>
                      </a:lnTo>
                      <a:lnTo>
                        <a:pt x="156" y="83"/>
                      </a:lnTo>
                      <a:lnTo>
                        <a:pt x="165" y="66"/>
                      </a:lnTo>
                      <a:lnTo>
                        <a:pt x="173" y="54"/>
                      </a:lnTo>
                      <a:lnTo>
                        <a:pt x="113" y="54"/>
                      </a:lnTo>
                      <a:lnTo>
                        <a:pt x="95" y="40"/>
                      </a:lnTo>
                      <a:lnTo>
                        <a:pt x="79" y="26"/>
                      </a:lnTo>
                      <a:lnTo>
                        <a:pt x="65" y="13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</p:grpSp>
          <p:sp>
            <p:nvSpPr>
              <p:cNvPr id="18" name="Rectangle 25"/>
              <p:cNvSpPr>
                <a:spLocks noChangeArrowheads="1"/>
              </p:cNvSpPr>
              <p:nvPr/>
            </p:nvSpPr>
            <p:spPr bwMode="auto">
              <a:xfrm>
                <a:off x="849" y="70"/>
                <a:ext cx="900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endParaRPr lang="bg-BG"/>
              </a:p>
            </p:txBody>
          </p:sp>
        </p:grpSp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63713" y="6524625"/>
              <a:ext cx="647700" cy="14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4" descr="europe 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19056"/>
            <a:ext cx="1000132" cy="6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Book-star-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285728"/>
            <a:ext cx="1085852" cy="9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black sea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357165"/>
            <a:ext cx="1049338" cy="7277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6" name="TextBox 28"/>
          <p:cNvSpPr txBox="1">
            <a:spLocks noChangeArrowheads="1"/>
          </p:cNvSpPr>
          <p:nvPr/>
        </p:nvSpPr>
        <p:spPr bwMode="auto">
          <a:xfrm>
            <a:off x="1142976" y="1071546"/>
            <a:ext cx="111601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</a:rPr>
              <a:t>EUROPEAN UNION</a:t>
            </a:r>
            <a:endParaRPr lang="bg-BG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 </a:t>
            </a:r>
            <a:r>
              <a:rPr lang="bg-BG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bg-BG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educational management</a:t>
            </a:r>
            <a:r>
              <a:rPr lang="en-US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practices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2357430"/>
            <a:ext cx="7615262" cy="3768733"/>
          </a:xfrm>
        </p:spPr>
        <p:txBody>
          <a:bodyPr/>
          <a:lstStyle/>
          <a:p>
            <a:pPr algn="ctr">
              <a:buNone/>
            </a:pPr>
            <a:r>
              <a:rPr lang="en-US" sz="2400" b="1" dirty="0" smtClean="0"/>
              <a:t>Graph </a:t>
            </a:r>
            <a:r>
              <a:rPr lang="en-US" sz="2400" b="1" dirty="0"/>
              <a:t>2: </a:t>
            </a:r>
            <a:r>
              <a:rPr lang="bg-BG" sz="2400" b="1" dirty="0"/>
              <a:t>Work on the educational </a:t>
            </a:r>
            <a:r>
              <a:rPr lang="bg-BG" sz="2400" b="1" dirty="0" smtClean="0"/>
              <a:t>management</a:t>
            </a:r>
            <a:r>
              <a:rPr lang="en-US" sz="2400" b="1" dirty="0"/>
              <a:t> </a:t>
            </a:r>
            <a:r>
              <a:rPr lang="en-US" sz="2400" b="1" dirty="0" smtClean="0"/>
              <a:t>practices</a:t>
            </a:r>
            <a:endParaRPr lang="bg-BG" sz="2400" dirty="0"/>
          </a:p>
          <a:p>
            <a:endParaRPr lang="bg-BG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571604" y="2571744"/>
          <a:ext cx="496855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187450" y="6308725"/>
            <a:ext cx="6624638" cy="434975"/>
            <a:chOff x="1187450" y="6308725"/>
            <a:chExt cx="6624638" cy="434975"/>
          </a:xfrm>
        </p:grpSpPr>
        <p:sp>
          <p:nvSpPr>
            <p:cNvPr id="9" name="Rectangle 8"/>
            <p:cNvSpPr/>
            <p:nvPr/>
          </p:nvSpPr>
          <p:spPr>
            <a:xfrm>
              <a:off x="1187450" y="6308725"/>
              <a:ext cx="6624638" cy="4318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00" u="none" dirty="0">
                  <a:latin typeface="+mj-lt"/>
                  <a:cs typeface="Arial" charset="0"/>
                </a:rPr>
                <a:t>Common borders. Common Solutions.</a:t>
              </a:r>
            </a:p>
            <a:p>
              <a:pPr algn="ctr">
                <a:defRPr/>
              </a:pPr>
              <a:endParaRPr lang="bg-BG" sz="1100" dirty="0">
                <a:latin typeface="+mj-lt"/>
                <a:cs typeface="Arial" charset="0"/>
              </a:endParaRPr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6375" y="6524625"/>
              <a:ext cx="466725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1187450" y="6524625"/>
              <a:ext cx="6553200" cy="219075"/>
              <a:chOff x="0" y="0"/>
              <a:chExt cx="9643" cy="346"/>
            </a:xfrm>
          </p:grpSpPr>
          <p:sp>
            <p:nvSpPr>
              <p:cNvPr id="13" name="Rectangle 35"/>
              <p:cNvSpPr>
                <a:spLocks noChangeArrowheads="1"/>
              </p:cNvSpPr>
              <p:nvPr/>
            </p:nvSpPr>
            <p:spPr bwMode="auto">
              <a:xfrm>
                <a:off x="0" y="44"/>
                <a:ext cx="7320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endParaRPr lang="bg-BG"/>
              </a:p>
            </p:txBody>
          </p:sp>
          <p:sp>
            <p:nvSpPr>
              <p:cNvPr id="14" name="Rectangle 34"/>
              <p:cNvSpPr>
                <a:spLocks/>
              </p:cNvSpPr>
              <p:nvPr/>
            </p:nvSpPr>
            <p:spPr bwMode="auto">
              <a:xfrm>
                <a:off x="7321" y="62"/>
                <a:ext cx="2311" cy="259"/>
              </a:xfrm>
              <a:prstGeom prst="rect">
                <a:avLst/>
              </a:prstGeom>
              <a:solidFill>
                <a:srgbClr val="F8E1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/>
                <a:endParaRPr lang="bg-BG"/>
              </a:p>
            </p:txBody>
          </p:sp>
          <p:sp>
            <p:nvSpPr>
              <p:cNvPr id="15" name="Freeform 33"/>
              <p:cNvSpPr>
                <a:spLocks/>
              </p:cNvSpPr>
              <p:nvPr/>
            </p:nvSpPr>
            <p:spPr bwMode="auto">
              <a:xfrm>
                <a:off x="7317" y="43"/>
                <a:ext cx="20" cy="259"/>
              </a:xfrm>
              <a:custGeom>
                <a:avLst/>
                <a:gdLst>
                  <a:gd name="T0" fmla="*/ 0 w 20"/>
                  <a:gd name="T1" fmla="*/ 19 h 259"/>
                  <a:gd name="T2" fmla="*/ 0 w 20"/>
                  <a:gd name="T3" fmla="*/ 278 h 259"/>
                  <a:gd name="T4" fmla="*/ 0 60000 65536"/>
                  <a:gd name="T5" fmla="*/ 0 60000 65536"/>
                  <a:gd name="T6" fmla="*/ 0 w 20"/>
                  <a:gd name="T7" fmla="*/ 0 h 259"/>
                  <a:gd name="T8" fmla="*/ 20 w 20"/>
                  <a:gd name="T9" fmla="*/ 259 h 25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259">
                    <a:moveTo>
                      <a:pt x="0" y="19"/>
                    </a:moveTo>
                    <a:lnTo>
                      <a:pt x="0" y="278"/>
                    </a:lnTo>
                  </a:path>
                </a:pathLst>
              </a:custGeom>
              <a:noFill/>
              <a:ln w="55266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grpSp>
            <p:nvGrpSpPr>
              <p:cNvPr id="16" name="Group 30"/>
              <p:cNvGrpSpPr>
                <a:grpSpLocks/>
              </p:cNvGrpSpPr>
              <p:nvPr/>
            </p:nvGrpSpPr>
            <p:grpSpPr bwMode="auto">
              <a:xfrm>
                <a:off x="458" y="90"/>
                <a:ext cx="183" cy="173"/>
                <a:chOff x="458" y="90"/>
                <a:chExt cx="183" cy="173"/>
              </a:xfrm>
            </p:grpSpPr>
            <p:sp>
              <p:nvSpPr>
                <p:cNvPr id="21" name="Freeform 32"/>
                <p:cNvSpPr>
                  <a:spLocks/>
                </p:cNvSpPr>
                <p:nvPr/>
              </p:nvSpPr>
              <p:spPr bwMode="auto">
                <a:xfrm>
                  <a:off x="458" y="90"/>
                  <a:ext cx="183" cy="173"/>
                </a:xfrm>
                <a:custGeom>
                  <a:avLst/>
                  <a:gdLst>
                    <a:gd name="T0" fmla="*/ 60 w 183"/>
                    <a:gd name="T1" fmla="*/ 0 h 173"/>
                    <a:gd name="T2" fmla="*/ 54 w 183"/>
                    <a:gd name="T3" fmla="*/ 14 h 173"/>
                    <a:gd name="T4" fmla="*/ 54 w 183"/>
                    <a:gd name="T5" fmla="*/ 35 h 173"/>
                    <a:gd name="T6" fmla="*/ 36 w 183"/>
                    <a:gd name="T7" fmla="*/ 50 h 173"/>
                    <a:gd name="T8" fmla="*/ 18 w 183"/>
                    <a:gd name="T9" fmla="*/ 58 h 173"/>
                    <a:gd name="T10" fmla="*/ 0 w 183"/>
                    <a:gd name="T11" fmla="*/ 62 h 173"/>
                    <a:gd name="T12" fmla="*/ 13 w 183"/>
                    <a:gd name="T13" fmla="*/ 74 h 173"/>
                    <a:gd name="T14" fmla="*/ 29 w 183"/>
                    <a:gd name="T15" fmla="*/ 85 h 173"/>
                    <a:gd name="T16" fmla="*/ 47 w 183"/>
                    <a:gd name="T17" fmla="*/ 96 h 173"/>
                    <a:gd name="T18" fmla="*/ 59 w 183"/>
                    <a:gd name="T19" fmla="*/ 118 h 173"/>
                    <a:gd name="T20" fmla="*/ 67 w 183"/>
                    <a:gd name="T21" fmla="*/ 138 h 173"/>
                    <a:gd name="T22" fmla="*/ 71 w 183"/>
                    <a:gd name="T23" fmla="*/ 156 h 173"/>
                    <a:gd name="T24" fmla="*/ 74 w 183"/>
                    <a:gd name="T25" fmla="*/ 173 h 173"/>
                    <a:gd name="T26" fmla="*/ 89 w 183"/>
                    <a:gd name="T27" fmla="*/ 161 h 173"/>
                    <a:gd name="T28" fmla="*/ 104 w 183"/>
                    <a:gd name="T29" fmla="*/ 148 h 173"/>
                    <a:gd name="T30" fmla="*/ 175 w 183"/>
                    <a:gd name="T31" fmla="*/ 148 h 173"/>
                    <a:gd name="T32" fmla="*/ 167 w 183"/>
                    <a:gd name="T33" fmla="*/ 134 h 173"/>
                    <a:gd name="T34" fmla="*/ 155 w 183"/>
                    <a:gd name="T35" fmla="*/ 116 h 173"/>
                    <a:gd name="T36" fmla="*/ 159 w 183"/>
                    <a:gd name="T37" fmla="*/ 92 h 173"/>
                    <a:gd name="T38" fmla="*/ 167 w 183"/>
                    <a:gd name="T39" fmla="*/ 74 h 173"/>
                    <a:gd name="T40" fmla="*/ 177 w 183"/>
                    <a:gd name="T41" fmla="*/ 59 h 173"/>
                    <a:gd name="T42" fmla="*/ 180 w 183"/>
                    <a:gd name="T43" fmla="*/ 56 h 173"/>
                    <a:gd name="T44" fmla="*/ 120 w 183"/>
                    <a:gd name="T45" fmla="*/ 55 h 173"/>
                    <a:gd name="T46" fmla="*/ 102 w 183"/>
                    <a:gd name="T47" fmla="*/ 41 h 173"/>
                    <a:gd name="T48" fmla="*/ 86 w 183"/>
                    <a:gd name="T49" fmla="*/ 27 h 173"/>
                    <a:gd name="T50" fmla="*/ 72 w 183"/>
                    <a:gd name="T51" fmla="*/ 13 h 173"/>
                    <a:gd name="T52" fmla="*/ 60 w 183"/>
                    <a:gd name="T53" fmla="*/ 0 h 17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83"/>
                    <a:gd name="T82" fmla="*/ 0 h 173"/>
                    <a:gd name="T83" fmla="*/ 183 w 183"/>
                    <a:gd name="T84" fmla="*/ 173 h 17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83" h="173">
                      <a:moveTo>
                        <a:pt x="60" y="0"/>
                      </a:moveTo>
                      <a:lnTo>
                        <a:pt x="54" y="14"/>
                      </a:lnTo>
                      <a:lnTo>
                        <a:pt x="54" y="35"/>
                      </a:lnTo>
                      <a:lnTo>
                        <a:pt x="36" y="50"/>
                      </a:lnTo>
                      <a:lnTo>
                        <a:pt x="18" y="58"/>
                      </a:lnTo>
                      <a:lnTo>
                        <a:pt x="0" y="62"/>
                      </a:lnTo>
                      <a:lnTo>
                        <a:pt x="13" y="74"/>
                      </a:lnTo>
                      <a:lnTo>
                        <a:pt x="29" y="85"/>
                      </a:lnTo>
                      <a:lnTo>
                        <a:pt x="47" y="96"/>
                      </a:lnTo>
                      <a:lnTo>
                        <a:pt x="59" y="118"/>
                      </a:lnTo>
                      <a:lnTo>
                        <a:pt x="67" y="138"/>
                      </a:lnTo>
                      <a:lnTo>
                        <a:pt x="71" y="156"/>
                      </a:lnTo>
                      <a:lnTo>
                        <a:pt x="74" y="173"/>
                      </a:lnTo>
                      <a:lnTo>
                        <a:pt x="89" y="161"/>
                      </a:lnTo>
                      <a:lnTo>
                        <a:pt x="104" y="148"/>
                      </a:lnTo>
                      <a:lnTo>
                        <a:pt x="175" y="148"/>
                      </a:lnTo>
                      <a:lnTo>
                        <a:pt x="167" y="134"/>
                      </a:lnTo>
                      <a:lnTo>
                        <a:pt x="155" y="116"/>
                      </a:lnTo>
                      <a:lnTo>
                        <a:pt x="159" y="92"/>
                      </a:lnTo>
                      <a:lnTo>
                        <a:pt x="167" y="74"/>
                      </a:lnTo>
                      <a:lnTo>
                        <a:pt x="177" y="59"/>
                      </a:lnTo>
                      <a:lnTo>
                        <a:pt x="180" y="56"/>
                      </a:lnTo>
                      <a:lnTo>
                        <a:pt x="120" y="55"/>
                      </a:lnTo>
                      <a:lnTo>
                        <a:pt x="102" y="41"/>
                      </a:lnTo>
                      <a:lnTo>
                        <a:pt x="86" y="27"/>
                      </a:lnTo>
                      <a:lnTo>
                        <a:pt x="72" y="13"/>
                      </a:lnTo>
                      <a:lnTo>
                        <a:pt x="60" y="0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22" name="Freeform 31"/>
                <p:cNvSpPr>
                  <a:spLocks/>
                </p:cNvSpPr>
                <p:nvPr/>
              </p:nvSpPr>
              <p:spPr bwMode="auto">
                <a:xfrm>
                  <a:off x="458" y="90"/>
                  <a:ext cx="183" cy="173"/>
                </a:xfrm>
                <a:custGeom>
                  <a:avLst/>
                  <a:gdLst>
                    <a:gd name="T0" fmla="*/ 175 w 183"/>
                    <a:gd name="T1" fmla="*/ 148 h 173"/>
                    <a:gd name="T2" fmla="*/ 104 w 183"/>
                    <a:gd name="T3" fmla="*/ 148 h 173"/>
                    <a:gd name="T4" fmla="*/ 127 w 183"/>
                    <a:gd name="T5" fmla="*/ 149 h 173"/>
                    <a:gd name="T6" fmla="*/ 148 w 183"/>
                    <a:gd name="T7" fmla="*/ 153 h 173"/>
                    <a:gd name="T8" fmla="*/ 166 w 183"/>
                    <a:gd name="T9" fmla="*/ 159 h 173"/>
                    <a:gd name="T10" fmla="*/ 183 w 183"/>
                    <a:gd name="T11" fmla="*/ 166 h 173"/>
                    <a:gd name="T12" fmla="*/ 177 w 183"/>
                    <a:gd name="T13" fmla="*/ 151 h 173"/>
                    <a:gd name="T14" fmla="*/ 175 w 183"/>
                    <a:gd name="T15" fmla="*/ 148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3"/>
                    <a:gd name="T25" fmla="*/ 0 h 173"/>
                    <a:gd name="T26" fmla="*/ 183 w 183"/>
                    <a:gd name="T27" fmla="*/ 173 h 17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3" h="173">
                      <a:moveTo>
                        <a:pt x="175" y="148"/>
                      </a:moveTo>
                      <a:lnTo>
                        <a:pt x="104" y="148"/>
                      </a:lnTo>
                      <a:lnTo>
                        <a:pt x="127" y="149"/>
                      </a:lnTo>
                      <a:lnTo>
                        <a:pt x="148" y="153"/>
                      </a:lnTo>
                      <a:lnTo>
                        <a:pt x="166" y="159"/>
                      </a:lnTo>
                      <a:lnTo>
                        <a:pt x="183" y="166"/>
                      </a:lnTo>
                      <a:lnTo>
                        <a:pt x="177" y="151"/>
                      </a:lnTo>
                      <a:lnTo>
                        <a:pt x="175" y="148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</p:grpSp>
          <p:grpSp>
            <p:nvGrpSpPr>
              <p:cNvPr id="17" name="Group 27"/>
              <p:cNvGrpSpPr>
                <a:grpSpLocks/>
              </p:cNvGrpSpPr>
              <p:nvPr/>
            </p:nvGrpSpPr>
            <p:grpSpPr bwMode="auto">
              <a:xfrm>
                <a:off x="1953" y="90"/>
                <a:ext cx="197" cy="167"/>
                <a:chOff x="1953" y="90"/>
                <a:chExt cx="197" cy="167"/>
              </a:xfrm>
            </p:grpSpPr>
            <p:sp>
              <p:nvSpPr>
                <p:cNvPr id="19" name="Freeform 29"/>
                <p:cNvSpPr>
                  <a:spLocks/>
                </p:cNvSpPr>
                <p:nvPr/>
              </p:nvSpPr>
              <p:spPr bwMode="auto">
                <a:xfrm>
                  <a:off x="1953" y="90"/>
                  <a:ext cx="197" cy="167"/>
                </a:xfrm>
                <a:custGeom>
                  <a:avLst/>
                  <a:gdLst>
                    <a:gd name="T0" fmla="*/ 179 w 197"/>
                    <a:gd name="T1" fmla="*/ 142 h 167"/>
                    <a:gd name="T2" fmla="*/ 120 w 197"/>
                    <a:gd name="T3" fmla="*/ 142 h 167"/>
                    <a:gd name="T4" fmla="*/ 141 w 197"/>
                    <a:gd name="T5" fmla="*/ 146 h 167"/>
                    <a:gd name="T6" fmla="*/ 160 w 197"/>
                    <a:gd name="T7" fmla="*/ 151 h 167"/>
                    <a:gd name="T8" fmla="*/ 178 w 197"/>
                    <a:gd name="T9" fmla="*/ 159 h 167"/>
                    <a:gd name="T10" fmla="*/ 196 w 197"/>
                    <a:gd name="T11" fmla="*/ 167 h 167"/>
                    <a:gd name="T12" fmla="*/ 187 w 197"/>
                    <a:gd name="T13" fmla="*/ 152 h 167"/>
                    <a:gd name="T14" fmla="*/ 179 w 197"/>
                    <a:gd name="T15" fmla="*/ 142 h 16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7"/>
                    <a:gd name="T25" fmla="*/ 0 h 167"/>
                    <a:gd name="T26" fmla="*/ 197 w 197"/>
                    <a:gd name="T27" fmla="*/ 167 h 16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7" h="167">
                      <a:moveTo>
                        <a:pt x="179" y="142"/>
                      </a:moveTo>
                      <a:lnTo>
                        <a:pt x="120" y="142"/>
                      </a:lnTo>
                      <a:lnTo>
                        <a:pt x="141" y="146"/>
                      </a:lnTo>
                      <a:lnTo>
                        <a:pt x="160" y="151"/>
                      </a:lnTo>
                      <a:lnTo>
                        <a:pt x="178" y="159"/>
                      </a:lnTo>
                      <a:lnTo>
                        <a:pt x="196" y="167"/>
                      </a:lnTo>
                      <a:lnTo>
                        <a:pt x="187" y="152"/>
                      </a:lnTo>
                      <a:lnTo>
                        <a:pt x="179" y="142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20" name="Freeform 28"/>
                <p:cNvSpPr>
                  <a:spLocks/>
                </p:cNvSpPr>
                <p:nvPr/>
              </p:nvSpPr>
              <p:spPr bwMode="auto">
                <a:xfrm>
                  <a:off x="1953" y="90"/>
                  <a:ext cx="197" cy="167"/>
                </a:xfrm>
                <a:custGeom>
                  <a:avLst/>
                  <a:gdLst>
                    <a:gd name="T0" fmla="*/ 52 w 197"/>
                    <a:gd name="T1" fmla="*/ 0 h 167"/>
                    <a:gd name="T2" fmla="*/ 49 w 197"/>
                    <a:gd name="T3" fmla="*/ 14 h 167"/>
                    <a:gd name="T4" fmla="*/ 52 w 197"/>
                    <a:gd name="T5" fmla="*/ 34 h 167"/>
                    <a:gd name="T6" fmla="*/ 36 w 197"/>
                    <a:gd name="T7" fmla="*/ 51 h 167"/>
                    <a:gd name="T8" fmla="*/ 18 w 197"/>
                    <a:gd name="T9" fmla="*/ 60 h 167"/>
                    <a:gd name="T10" fmla="*/ 0 w 197"/>
                    <a:gd name="T11" fmla="*/ 65 h 167"/>
                    <a:gd name="T12" fmla="*/ 15 w 197"/>
                    <a:gd name="T13" fmla="*/ 75 h 167"/>
                    <a:gd name="T14" fmla="*/ 32 w 197"/>
                    <a:gd name="T15" fmla="*/ 85 h 167"/>
                    <a:gd name="T16" fmla="*/ 50 w 197"/>
                    <a:gd name="T17" fmla="*/ 95 h 167"/>
                    <a:gd name="T18" fmla="*/ 69 w 197"/>
                    <a:gd name="T19" fmla="*/ 104 h 167"/>
                    <a:gd name="T20" fmla="*/ 76 w 197"/>
                    <a:gd name="T21" fmla="*/ 124 h 167"/>
                    <a:gd name="T22" fmla="*/ 82 w 197"/>
                    <a:gd name="T23" fmla="*/ 144 h 167"/>
                    <a:gd name="T24" fmla="*/ 87 w 197"/>
                    <a:gd name="T25" fmla="*/ 162 h 167"/>
                    <a:gd name="T26" fmla="*/ 105 w 197"/>
                    <a:gd name="T27" fmla="*/ 156 h 167"/>
                    <a:gd name="T28" fmla="*/ 120 w 197"/>
                    <a:gd name="T29" fmla="*/ 142 h 167"/>
                    <a:gd name="T30" fmla="*/ 179 w 197"/>
                    <a:gd name="T31" fmla="*/ 142 h 167"/>
                    <a:gd name="T32" fmla="*/ 175 w 197"/>
                    <a:gd name="T33" fmla="*/ 137 h 167"/>
                    <a:gd name="T34" fmla="*/ 162 w 197"/>
                    <a:gd name="T35" fmla="*/ 120 h 167"/>
                    <a:gd name="T36" fmla="*/ 149 w 197"/>
                    <a:gd name="T37" fmla="*/ 103 h 167"/>
                    <a:gd name="T38" fmla="*/ 156 w 197"/>
                    <a:gd name="T39" fmla="*/ 83 h 167"/>
                    <a:gd name="T40" fmla="*/ 165 w 197"/>
                    <a:gd name="T41" fmla="*/ 66 h 167"/>
                    <a:gd name="T42" fmla="*/ 173 w 197"/>
                    <a:gd name="T43" fmla="*/ 54 h 167"/>
                    <a:gd name="T44" fmla="*/ 113 w 197"/>
                    <a:gd name="T45" fmla="*/ 54 h 167"/>
                    <a:gd name="T46" fmla="*/ 95 w 197"/>
                    <a:gd name="T47" fmla="*/ 40 h 167"/>
                    <a:gd name="T48" fmla="*/ 79 w 197"/>
                    <a:gd name="T49" fmla="*/ 26 h 167"/>
                    <a:gd name="T50" fmla="*/ 65 w 197"/>
                    <a:gd name="T51" fmla="*/ 13 h 167"/>
                    <a:gd name="T52" fmla="*/ 52 w 197"/>
                    <a:gd name="T53" fmla="*/ 0 h 16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97"/>
                    <a:gd name="T82" fmla="*/ 0 h 167"/>
                    <a:gd name="T83" fmla="*/ 197 w 197"/>
                    <a:gd name="T84" fmla="*/ 167 h 16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97" h="167">
                      <a:moveTo>
                        <a:pt x="52" y="0"/>
                      </a:moveTo>
                      <a:lnTo>
                        <a:pt x="49" y="14"/>
                      </a:lnTo>
                      <a:lnTo>
                        <a:pt x="52" y="34"/>
                      </a:lnTo>
                      <a:lnTo>
                        <a:pt x="36" y="51"/>
                      </a:lnTo>
                      <a:lnTo>
                        <a:pt x="18" y="60"/>
                      </a:lnTo>
                      <a:lnTo>
                        <a:pt x="0" y="65"/>
                      </a:lnTo>
                      <a:lnTo>
                        <a:pt x="15" y="75"/>
                      </a:lnTo>
                      <a:lnTo>
                        <a:pt x="32" y="85"/>
                      </a:lnTo>
                      <a:lnTo>
                        <a:pt x="50" y="95"/>
                      </a:lnTo>
                      <a:lnTo>
                        <a:pt x="69" y="104"/>
                      </a:lnTo>
                      <a:lnTo>
                        <a:pt x="76" y="124"/>
                      </a:lnTo>
                      <a:lnTo>
                        <a:pt x="82" y="144"/>
                      </a:lnTo>
                      <a:lnTo>
                        <a:pt x="87" y="162"/>
                      </a:lnTo>
                      <a:lnTo>
                        <a:pt x="105" y="156"/>
                      </a:lnTo>
                      <a:lnTo>
                        <a:pt x="120" y="142"/>
                      </a:lnTo>
                      <a:lnTo>
                        <a:pt x="179" y="142"/>
                      </a:lnTo>
                      <a:lnTo>
                        <a:pt x="175" y="137"/>
                      </a:lnTo>
                      <a:lnTo>
                        <a:pt x="162" y="120"/>
                      </a:lnTo>
                      <a:lnTo>
                        <a:pt x="149" y="103"/>
                      </a:lnTo>
                      <a:lnTo>
                        <a:pt x="156" y="83"/>
                      </a:lnTo>
                      <a:lnTo>
                        <a:pt x="165" y="66"/>
                      </a:lnTo>
                      <a:lnTo>
                        <a:pt x="173" y="54"/>
                      </a:lnTo>
                      <a:lnTo>
                        <a:pt x="113" y="54"/>
                      </a:lnTo>
                      <a:lnTo>
                        <a:pt x="95" y="40"/>
                      </a:lnTo>
                      <a:lnTo>
                        <a:pt x="79" y="26"/>
                      </a:lnTo>
                      <a:lnTo>
                        <a:pt x="65" y="13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</p:grpSp>
          <p:sp>
            <p:nvSpPr>
              <p:cNvPr id="18" name="Rectangle 25"/>
              <p:cNvSpPr>
                <a:spLocks noChangeArrowheads="1"/>
              </p:cNvSpPr>
              <p:nvPr/>
            </p:nvSpPr>
            <p:spPr bwMode="auto">
              <a:xfrm>
                <a:off x="849" y="70"/>
                <a:ext cx="900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endParaRPr lang="bg-BG"/>
              </a:p>
            </p:txBody>
          </p:sp>
        </p:grpSp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63713" y="6524625"/>
              <a:ext cx="647700" cy="14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4" descr="europe 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19056"/>
            <a:ext cx="1000132" cy="6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Book-star-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285728"/>
            <a:ext cx="1085852" cy="9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black sea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357165"/>
            <a:ext cx="1049338" cy="7277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6" name="TextBox 28"/>
          <p:cNvSpPr txBox="1">
            <a:spLocks noChangeArrowheads="1"/>
          </p:cNvSpPr>
          <p:nvPr/>
        </p:nvSpPr>
        <p:spPr bwMode="auto">
          <a:xfrm>
            <a:off x="1142976" y="1071546"/>
            <a:ext cx="111601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</a:rPr>
              <a:t>EUROPEAN UNION</a:t>
            </a:r>
            <a:endParaRPr lang="bg-BG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bg-BG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 of the educational management</a:t>
            </a:r>
            <a:r>
              <a:rPr lang="en-US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practices</a:t>
            </a:r>
            <a:r>
              <a:rPr lang="en-US" sz="3100" b="1" i="1" dirty="0" smtClean="0"/>
              <a:t/>
            </a:r>
            <a:br>
              <a:rPr lang="en-US" sz="3100" b="1" i="1" dirty="0" smtClean="0"/>
            </a:br>
            <a:endParaRPr lang="bg-BG" sz="3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428868"/>
            <a:ext cx="8115328" cy="39933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/>
              <a:t>Graph 3: </a:t>
            </a:r>
            <a:r>
              <a:rPr lang="bg-BG" sz="2400" b="1" dirty="0" smtClean="0"/>
              <a:t>Content of the educational management</a:t>
            </a:r>
            <a:r>
              <a:rPr lang="en-US" sz="2400" b="1" dirty="0"/>
              <a:t> </a:t>
            </a:r>
            <a:r>
              <a:rPr lang="en-US" sz="2400" b="1" dirty="0" smtClean="0"/>
              <a:t>practices</a:t>
            </a:r>
          </a:p>
          <a:p>
            <a:pPr>
              <a:buNone/>
            </a:pPr>
            <a:endParaRPr lang="bg-BG" sz="24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000232" y="2494112"/>
          <a:ext cx="5256584" cy="43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187450" y="6308725"/>
            <a:ext cx="6624638" cy="434975"/>
            <a:chOff x="1187450" y="6308725"/>
            <a:chExt cx="6624638" cy="434975"/>
          </a:xfrm>
        </p:grpSpPr>
        <p:sp>
          <p:nvSpPr>
            <p:cNvPr id="11" name="Rectangle 10"/>
            <p:cNvSpPr/>
            <p:nvPr/>
          </p:nvSpPr>
          <p:spPr>
            <a:xfrm>
              <a:off x="1187450" y="6308725"/>
              <a:ext cx="6624638" cy="4318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00" u="none" dirty="0">
                  <a:latin typeface="+mj-lt"/>
                  <a:cs typeface="Arial" charset="0"/>
                </a:rPr>
                <a:t>Common borders. Common Solutions.</a:t>
              </a:r>
            </a:p>
            <a:p>
              <a:pPr algn="ctr">
                <a:defRPr/>
              </a:pPr>
              <a:endParaRPr lang="bg-BG" sz="1100" dirty="0">
                <a:latin typeface="+mj-lt"/>
                <a:cs typeface="Arial" charset="0"/>
              </a:endParaRPr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6375" y="6524625"/>
              <a:ext cx="466725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24"/>
            <p:cNvGrpSpPr>
              <a:grpSpLocks/>
            </p:cNvGrpSpPr>
            <p:nvPr/>
          </p:nvGrpSpPr>
          <p:grpSpPr bwMode="auto">
            <a:xfrm>
              <a:off x="1187450" y="6524625"/>
              <a:ext cx="6553200" cy="219075"/>
              <a:chOff x="0" y="0"/>
              <a:chExt cx="9643" cy="346"/>
            </a:xfrm>
          </p:grpSpPr>
          <p:sp>
            <p:nvSpPr>
              <p:cNvPr id="15" name="Rectangle 35"/>
              <p:cNvSpPr>
                <a:spLocks noChangeArrowheads="1"/>
              </p:cNvSpPr>
              <p:nvPr/>
            </p:nvSpPr>
            <p:spPr bwMode="auto">
              <a:xfrm>
                <a:off x="0" y="44"/>
                <a:ext cx="7320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endParaRPr lang="bg-BG"/>
              </a:p>
            </p:txBody>
          </p:sp>
          <p:sp>
            <p:nvSpPr>
              <p:cNvPr id="16" name="Rectangle 34"/>
              <p:cNvSpPr>
                <a:spLocks/>
              </p:cNvSpPr>
              <p:nvPr/>
            </p:nvSpPr>
            <p:spPr bwMode="auto">
              <a:xfrm>
                <a:off x="7321" y="62"/>
                <a:ext cx="2311" cy="259"/>
              </a:xfrm>
              <a:prstGeom prst="rect">
                <a:avLst/>
              </a:prstGeom>
              <a:solidFill>
                <a:srgbClr val="F8E1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/>
                <a:endParaRPr lang="bg-BG"/>
              </a:p>
            </p:txBody>
          </p:sp>
          <p:sp>
            <p:nvSpPr>
              <p:cNvPr id="17" name="Freeform 33"/>
              <p:cNvSpPr>
                <a:spLocks/>
              </p:cNvSpPr>
              <p:nvPr/>
            </p:nvSpPr>
            <p:spPr bwMode="auto">
              <a:xfrm>
                <a:off x="7317" y="43"/>
                <a:ext cx="20" cy="259"/>
              </a:xfrm>
              <a:custGeom>
                <a:avLst/>
                <a:gdLst>
                  <a:gd name="T0" fmla="*/ 0 w 20"/>
                  <a:gd name="T1" fmla="*/ 19 h 259"/>
                  <a:gd name="T2" fmla="*/ 0 w 20"/>
                  <a:gd name="T3" fmla="*/ 278 h 259"/>
                  <a:gd name="T4" fmla="*/ 0 60000 65536"/>
                  <a:gd name="T5" fmla="*/ 0 60000 65536"/>
                  <a:gd name="T6" fmla="*/ 0 w 20"/>
                  <a:gd name="T7" fmla="*/ 0 h 259"/>
                  <a:gd name="T8" fmla="*/ 20 w 20"/>
                  <a:gd name="T9" fmla="*/ 259 h 25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259">
                    <a:moveTo>
                      <a:pt x="0" y="19"/>
                    </a:moveTo>
                    <a:lnTo>
                      <a:pt x="0" y="278"/>
                    </a:lnTo>
                  </a:path>
                </a:pathLst>
              </a:custGeom>
              <a:noFill/>
              <a:ln w="55266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grpSp>
            <p:nvGrpSpPr>
              <p:cNvPr id="18" name="Group 30"/>
              <p:cNvGrpSpPr>
                <a:grpSpLocks/>
              </p:cNvGrpSpPr>
              <p:nvPr/>
            </p:nvGrpSpPr>
            <p:grpSpPr bwMode="auto">
              <a:xfrm>
                <a:off x="458" y="90"/>
                <a:ext cx="183" cy="173"/>
                <a:chOff x="458" y="90"/>
                <a:chExt cx="183" cy="173"/>
              </a:xfrm>
            </p:grpSpPr>
            <p:sp>
              <p:nvSpPr>
                <p:cNvPr id="23" name="Freeform 32"/>
                <p:cNvSpPr>
                  <a:spLocks/>
                </p:cNvSpPr>
                <p:nvPr/>
              </p:nvSpPr>
              <p:spPr bwMode="auto">
                <a:xfrm>
                  <a:off x="458" y="90"/>
                  <a:ext cx="183" cy="173"/>
                </a:xfrm>
                <a:custGeom>
                  <a:avLst/>
                  <a:gdLst>
                    <a:gd name="T0" fmla="*/ 60 w 183"/>
                    <a:gd name="T1" fmla="*/ 0 h 173"/>
                    <a:gd name="T2" fmla="*/ 54 w 183"/>
                    <a:gd name="T3" fmla="*/ 14 h 173"/>
                    <a:gd name="T4" fmla="*/ 54 w 183"/>
                    <a:gd name="T5" fmla="*/ 35 h 173"/>
                    <a:gd name="T6" fmla="*/ 36 w 183"/>
                    <a:gd name="T7" fmla="*/ 50 h 173"/>
                    <a:gd name="T8" fmla="*/ 18 w 183"/>
                    <a:gd name="T9" fmla="*/ 58 h 173"/>
                    <a:gd name="T10" fmla="*/ 0 w 183"/>
                    <a:gd name="T11" fmla="*/ 62 h 173"/>
                    <a:gd name="T12" fmla="*/ 13 w 183"/>
                    <a:gd name="T13" fmla="*/ 74 h 173"/>
                    <a:gd name="T14" fmla="*/ 29 w 183"/>
                    <a:gd name="T15" fmla="*/ 85 h 173"/>
                    <a:gd name="T16" fmla="*/ 47 w 183"/>
                    <a:gd name="T17" fmla="*/ 96 h 173"/>
                    <a:gd name="T18" fmla="*/ 59 w 183"/>
                    <a:gd name="T19" fmla="*/ 118 h 173"/>
                    <a:gd name="T20" fmla="*/ 67 w 183"/>
                    <a:gd name="T21" fmla="*/ 138 h 173"/>
                    <a:gd name="T22" fmla="*/ 71 w 183"/>
                    <a:gd name="T23" fmla="*/ 156 h 173"/>
                    <a:gd name="T24" fmla="*/ 74 w 183"/>
                    <a:gd name="T25" fmla="*/ 173 h 173"/>
                    <a:gd name="T26" fmla="*/ 89 w 183"/>
                    <a:gd name="T27" fmla="*/ 161 h 173"/>
                    <a:gd name="T28" fmla="*/ 104 w 183"/>
                    <a:gd name="T29" fmla="*/ 148 h 173"/>
                    <a:gd name="T30" fmla="*/ 175 w 183"/>
                    <a:gd name="T31" fmla="*/ 148 h 173"/>
                    <a:gd name="T32" fmla="*/ 167 w 183"/>
                    <a:gd name="T33" fmla="*/ 134 h 173"/>
                    <a:gd name="T34" fmla="*/ 155 w 183"/>
                    <a:gd name="T35" fmla="*/ 116 h 173"/>
                    <a:gd name="T36" fmla="*/ 159 w 183"/>
                    <a:gd name="T37" fmla="*/ 92 h 173"/>
                    <a:gd name="T38" fmla="*/ 167 w 183"/>
                    <a:gd name="T39" fmla="*/ 74 h 173"/>
                    <a:gd name="T40" fmla="*/ 177 w 183"/>
                    <a:gd name="T41" fmla="*/ 59 h 173"/>
                    <a:gd name="T42" fmla="*/ 180 w 183"/>
                    <a:gd name="T43" fmla="*/ 56 h 173"/>
                    <a:gd name="T44" fmla="*/ 120 w 183"/>
                    <a:gd name="T45" fmla="*/ 55 h 173"/>
                    <a:gd name="T46" fmla="*/ 102 w 183"/>
                    <a:gd name="T47" fmla="*/ 41 h 173"/>
                    <a:gd name="T48" fmla="*/ 86 w 183"/>
                    <a:gd name="T49" fmla="*/ 27 h 173"/>
                    <a:gd name="T50" fmla="*/ 72 w 183"/>
                    <a:gd name="T51" fmla="*/ 13 h 173"/>
                    <a:gd name="T52" fmla="*/ 60 w 183"/>
                    <a:gd name="T53" fmla="*/ 0 h 17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83"/>
                    <a:gd name="T82" fmla="*/ 0 h 173"/>
                    <a:gd name="T83" fmla="*/ 183 w 183"/>
                    <a:gd name="T84" fmla="*/ 173 h 17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83" h="173">
                      <a:moveTo>
                        <a:pt x="60" y="0"/>
                      </a:moveTo>
                      <a:lnTo>
                        <a:pt x="54" y="14"/>
                      </a:lnTo>
                      <a:lnTo>
                        <a:pt x="54" y="35"/>
                      </a:lnTo>
                      <a:lnTo>
                        <a:pt x="36" y="50"/>
                      </a:lnTo>
                      <a:lnTo>
                        <a:pt x="18" y="58"/>
                      </a:lnTo>
                      <a:lnTo>
                        <a:pt x="0" y="62"/>
                      </a:lnTo>
                      <a:lnTo>
                        <a:pt x="13" y="74"/>
                      </a:lnTo>
                      <a:lnTo>
                        <a:pt x="29" y="85"/>
                      </a:lnTo>
                      <a:lnTo>
                        <a:pt x="47" y="96"/>
                      </a:lnTo>
                      <a:lnTo>
                        <a:pt x="59" y="118"/>
                      </a:lnTo>
                      <a:lnTo>
                        <a:pt x="67" y="138"/>
                      </a:lnTo>
                      <a:lnTo>
                        <a:pt x="71" y="156"/>
                      </a:lnTo>
                      <a:lnTo>
                        <a:pt x="74" y="173"/>
                      </a:lnTo>
                      <a:lnTo>
                        <a:pt x="89" y="161"/>
                      </a:lnTo>
                      <a:lnTo>
                        <a:pt x="104" y="148"/>
                      </a:lnTo>
                      <a:lnTo>
                        <a:pt x="175" y="148"/>
                      </a:lnTo>
                      <a:lnTo>
                        <a:pt x="167" y="134"/>
                      </a:lnTo>
                      <a:lnTo>
                        <a:pt x="155" y="116"/>
                      </a:lnTo>
                      <a:lnTo>
                        <a:pt x="159" y="92"/>
                      </a:lnTo>
                      <a:lnTo>
                        <a:pt x="167" y="74"/>
                      </a:lnTo>
                      <a:lnTo>
                        <a:pt x="177" y="59"/>
                      </a:lnTo>
                      <a:lnTo>
                        <a:pt x="180" y="56"/>
                      </a:lnTo>
                      <a:lnTo>
                        <a:pt x="120" y="55"/>
                      </a:lnTo>
                      <a:lnTo>
                        <a:pt x="102" y="41"/>
                      </a:lnTo>
                      <a:lnTo>
                        <a:pt x="86" y="27"/>
                      </a:lnTo>
                      <a:lnTo>
                        <a:pt x="72" y="13"/>
                      </a:lnTo>
                      <a:lnTo>
                        <a:pt x="60" y="0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24" name="Freeform 31"/>
                <p:cNvSpPr>
                  <a:spLocks/>
                </p:cNvSpPr>
                <p:nvPr/>
              </p:nvSpPr>
              <p:spPr bwMode="auto">
                <a:xfrm>
                  <a:off x="458" y="90"/>
                  <a:ext cx="183" cy="173"/>
                </a:xfrm>
                <a:custGeom>
                  <a:avLst/>
                  <a:gdLst>
                    <a:gd name="T0" fmla="*/ 175 w 183"/>
                    <a:gd name="T1" fmla="*/ 148 h 173"/>
                    <a:gd name="T2" fmla="*/ 104 w 183"/>
                    <a:gd name="T3" fmla="*/ 148 h 173"/>
                    <a:gd name="T4" fmla="*/ 127 w 183"/>
                    <a:gd name="T5" fmla="*/ 149 h 173"/>
                    <a:gd name="T6" fmla="*/ 148 w 183"/>
                    <a:gd name="T7" fmla="*/ 153 h 173"/>
                    <a:gd name="T8" fmla="*/ 166 w 183"/>
                    <a:gd name="T9" fmla="*/ 159 h 173"/>
                    <a:gd name="T10" fmla="*/ 183 w 183"/>
                    <a:gd name="T11" fmla="*/ 166 h 173"/>
                    <a:gd name="T12" fmla="*/ 177 w 183"/>
                    <a:gd name="T13" fmla="*/ 151 h 173"/>
                    <a:gd name="T14" fmla="*/ 175 w 183"/>
                    <a:gd name="T15" fmla="*/ 148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3"/>
                    <a:gd name="T25" fmla="*/ 0 h 173"/>
                    <a:gd name="T26" fmla="*/ 183 w 183"/>
                    <a:gd name="T27" fmla="*/ 173 h 17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3" h="173">
                      <a:moveTo>
                        <a:pt x="175" y="148"/>
                      </a:moveTo>
                      <a:lnTo>
                        <a:pt x="104" y="148"/>
                      </a:lnTo>
                      <a:lnTo>
                        <a:pt x="127" y="149"/>
                      </a:lnTo>
                      <a:lnTo>
                        <a:pt x="148" y="153"/>
                      </a:lnTo>
                      <a:lnTo>
                        <a:pt x="166" y="159"/>
                      </a:lnTo>
                      <a:lnTo>
                        <a:pt x="183" y="166"/>
                      </a:lnTo>
                      <a:lnTo>
                        <a:pt x="177" y="151"/>
                      </a:lnTo>
                      <a:lnTo>
                        <a:pt x="175" y="148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</p:grpSp>
          <p:grpSp>
            <p:nvGrpSpPr>
              <p:cNvPr id="19" name="Group 27"/>
              <p:cNvGrpSpPr>
                <a:grpSpLocks/>
              </p:cNvGrpSpPr>
              <p:nvPr/>
            </p:nvGrpSpPr>
            <p:grpSpPr bwMode="auto">
              <a:xfrm>
                <a:off x="1953" y="90"/>
                <a:ext cx="197" cy="167"/>
                <a:chOff x="1953" y="90"/>
                <a:chExt cx="197" cy="167"/>
              </a:xfrm>
            </p:grpSpPr>
            <p:sp>
              <p:nvSpPr>
                <p:cNvPr id="21" name="Freeform 29"/>
                <p:cNvSpPr>
                  <a:spLocks/>
                </p:cNvSpPr>
                <p:nvPr/>
              </p:nvSpPr>
              <p:spPr bwMode="auto">
                <a:xfrm>
                  <a:off x="1953" y="90"/>
                  <a:ext cx="197" cy="167"/>
                </a:xfrm>
                <a:custGeom>
                  <a:avLst/>
                  <a:gdLst>
                    <a:gd name="T0" fmla="*/ 179 w 197"/>
                    <a:gd name="T1" fmla="*/ 142 h 167"/>
                    <a:gd name="T2" fmla="*/ 120 w 197"/>
                    <a:gd name="T3" fmla="*/ 142 h 167"/>
                    <a:gd name="T4" fmla="*/ 141 w 197"/>
                    <a:gd name="T5" fmla="*/ 146 h 167"/>
                    <a:gd name="T6" fmla="*/ 160 w 197"/>
                    <a:gd name="T7" fmla="*/ 151 h 167"/>
                    <a:gd name="T8" fmla="*/ 178 w 197"/>
                    <a:gd name="T9" fmla="*/ 159 h 167"/>
                    <a:gd name="T10" fmla="*/ 196 w 197"/>
                    <a:gd name="T11" fmla="*/ 167 h 167"/>
                    <a:gd name="T12" fmla="*/ 187 w 197"/>
                    <a:gd name="T13" fmla="*/ 152 h 167"/>
                    <a:gd name="T14" fmla="*/ 179 w 197"/>
                    <a:gd name="T15" fmla="*/ 142 h 16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7"/>
                    <a:gd name="T25" fmla="*/ 0 h 167"/>
                    <a:gd name="T26" fmla="*/ 197 w 197"/>
                    <a:gd name="T27" fmla="*/ 167 h 16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7" h="167">
                      <a:moveTo>
                        <a:pt x="179" y="142"/>
                      </a:moveTo>
                      <a:lnTo>
                        <a:pt x="120" y="142"/>
                      </a:lnTo>
                      <a:lnTo>
                        <a:pt x="141" y="146"/>
                      </a:lnTo>
                      <a:lnTo>
                        <a:pt x="160" y="151"/>
                      </a:lnTo>
                      <a:lnTo>
                        <a:pt x="178" y="159"/>
                      </a:lnTo>
                      <a:lnTo>
                        <a:pt x="196" y="167"/>
                      </a:lnTo>
                      <a:lnTo>
                        <a:pt x="187" y="152"/>
                      </a:lnTo>
                      <a:lnTo>
                        <a:pt x="179" y="142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22" name="Freeform 28"/>
                <p:cNvSpPr>
                  <a:spLocks/>
                </p:cNvSpPr>
                <p:nvPr/>
              </p:nvSpPr>
              <p:spPr bwMode="auto">
                <a:xfrm>
                  <a:off x="1953" y="90"/>
                  <a:ext cx="197" cy="167"/>
                </a:xfrm>
                <a:custGeom>
                  <a:avLst/>
                  <a:gdLst>
                    <a:gd name="T0" fmla="*/ 52 w 197"/>
                    <a:gd name="T1" fmla="*/ 0 h 167"/>
                    <a:gd name="T2" fmla="*/ 49 w 197"/>
                    <a:gd name="T3" fmla="*/ 14 h 167"/>
                    <a:gd name="T4" fmla="*/ 52 w 197"/>
                    <a:gd name="T5" fmla="*/ 34 h 167"/>
                    <a:gd name="T6" fmla="*/ 36 w 197"/>
                    <a:gd name="T7" fmla="*/ 51 h 167"/>
                    <a:gd name="T8" fmla="*/ 18 w 197"/>
                    <a:gd name="T9" fmla="*/ 60 h 167"/>
                    <a:gd name="T10" fmla="*/ 0 w 197"/>
                    <a:gd name="T11" fmla="*/ 65 h 167"/>
                    <a:gd name="T12" fmla="*/ 15 w 197"/>
                    <a:gd name="T13" fmla="*/ 75 h 167"/>
                    <a:gd name="T14" fmla="*/ 32 w 197"/>
                    <a:gd name="T15" fmla="*/ 85 h 167"/>
                    <a:gd name="T16" fmla="*/ 50 w 197"/>
                    <a:gd name="T17" fmla="*/ 95 h 167"/>
                    <a:gd name="T18" fmla="*/ 69 w 197"/>
                    <a:gd name="T19" fmla="*/ 104 h 167"/>
                    <a:gd name="T20" fmla="*/ 76 w 197"/>
                    <a:gd name="T21" fmla="*/ 124 h 167"/>
                    <a:gd name="T22" fmla="*/ 82 w 197"/>
                    <a:gd name="T23" fmla="*/ 144 h 167"/>
                    <a:gd name="T24" fmla="*/ 87 w 197"/>
                    <a:gd name="T25" fmla="*/ 162 h 167"/>
                    <a:gd name="T26" fmla="*/ 105 w 197"/>
                    <a:gd name="T27" fmla="*/ 156 h 167"/>
                    <a:gd name="T28" fmla="*/ 120 w 197"/>
                    <a:gd name="T29" fmla="*/ 142 h 167"/>
                    <a:gd name="T30" fmla="*/ 179 w 197"/>
                    <a:gd name="T31" fmla="*/ 142 h 167"/>
                    <a:gd name="T32" fmla="*/ 175 w 197"/>
                    <a:gd name="T33" fmla="*/ 137 h 167"/>
                    <a:gd name="T34" fmla="*/ 162 w 197"/>
                    <a:gd name="T35" fmla="*/ 120 h 167"/>
                    <a:gd name="T36" fmla="*/ 149 w 197"/>
                    <a:gd name="T37" fmla="*/ 103 h 167"/>
                    <a:gd name="T38" fmla="*/ 156 w 197"/>
                    <a:gd name="T39" fmla="*/ 83 h 167"/>
                    <a:gd name="T40" fmla="*/ 165 w 197"/>
                    <a:gd name="T41" fmla="*/ 66 h 167"/>
                    <a:gd name="T42" fmla="*/ 173 w 197"/>
                    <a:gd name="T43" fmla="*/ 54 h 167"/>
                    <a:gd name="T44" fmla="*/ 113 w 197"/>
                    <a:gd name="T45" fmla="*/ 54 h 167"/>
                    <a:gd name="T46" fmla="*/ 95 w 197"/>
                    <a:gd name="T47" fmla="*/ 40 h 167"/>
                    <a:gd name="T48" fmla="*/ 79 w 197"/>
                    <a:gd name="T49" fmla="*/ 26 h 167"/>
                    <a:gd name="T50" fmla="*/ 65 w 197"/>
                    <a:gd name="T51" fmla="*/ 13 h 167"/>
                    <a:gd name="T52" fmla="*/ 52 w 197"/>
                    <a:gd name="T53" fmla="*/ 0 h 16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97"/>
                    <a:gd name="T82" fmla="*/ 0 h 167"/>
                    <a:gd name="T83" fmla="*/ 197 w 197"/>
                    <a:gd name="T84" fmla="*/ 167 h 16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97" h="167">
                      <a:moveTo>
                        <a:pt x="52" y="0"/>
                      </a:moveTo>
                      <a:lnTo>
                        <a:pt x="49" y="14"/>
                      </a:lnTo>
                      <a:lnTo>
                        <a:pt x="52" y="34"/>
                      </a:lnTo>
                      <a:lnTo>
                        <a:pt x="36" y="51"/>
                      </a:lnTo>
                      <a:lnTo>
                        <a:pt x="18" y="60"/>
                      </a:lnTo>
                      <a:lnTo>
                        <a:pt x="0" y="65"/>
                      </a:lnTo>
                      <a:lnTo>
                        <a:pt x="15" y="75"/>
                      </a:lnTo>
                      <a:lnTo>
                        <a:pt x="32" y="85"/>
                      </a:lnTo>
                      <a:lnTo>
                        <a:pt x="50" y="95"/>
                      </a:lnTo>
                      <a:lnTo>
                        <a:pt x="69" y="104"/>
                      </a:lnTo>
                      <a:lnTo>
                        <a:pt x="76" y="124"/>
                      </a:lnTo>
                      <a:lnTo>
                        <a:pt x="82" y="144"/>
                      </a:lnTo>
                      <a:lnTo>
                        <a:pt x="87" y="162"/>
                      </a:lnTo>
                      <a:lnTo>
                        <a:pt x="105" y="156"/>
                      </a:lnTo>
                      <a:lnTo>
                        <a:pt x="120" y="142"/>
                      </a:lnTo>
                      <a:lnTo>
                        <a:pt x="179" y="142"/>
                      </a:lnTo>
                      <a:lnTo>
                        <a:pt x="175" y="137"/>
                      </a:lnTo>
                      <a:lnTo>
                        <a:pt x="162" y="120"/>
                      </a:lnTo>
                      <a:lnTo>
                        <a:pt x="149" y="103"/>
                      </a:lnTo>
                      <a:lnTo>
                        <a:pt x="156" y="83"/>
                      </a:lnTo>
                      <a:lnTo>
                        <a:pt x="165" y="66"/>
                      </a:lnTo>
                      <a:lnTo>
                        <a:pt x="173" y="54"/>
                      </a:lnTo>
                      <a:lnTo>
                        <a:pt x="113" y="54"/>
                      </a:lnTo>
                      <a:lnTo>
                        <a:pt x="95" y="40"/>
                      </a:lnTo>
                      <a:lnTo>
                        <a:pt x="79" y="26"/>
                      </a:lnTo>
                      <a:lnTo>
                        <a:pt x="65" y="13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</p:grpSp>
          <p:sp>
            <p:nvSpPr>
              <p:cNvPr id="20" name="Rectangle 25"/>
              <p:cNvSpPr>
                <a:spLocks noChangeArrowheads="1"/>
              </p:cNvSpPr>
              <p:nvPr/>
            </p:nvSpPr>
            <p:spPr bwMode="auto">
              <a:xfrm>
                <a:off x="849" y="70"/>
                <a:ext cx="900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endParaRPr lang="bg-BG"/>
              </a:p>
            </p:txBody>
          </p:sp>
        </p:grpSp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63713" y="6524625"/>
              <a:ext cx="647700" cy="14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Picture 4" descr="europe 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19056"/>
            <a:ext cx="1000132" cy="6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Book-star-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285728"/>
            <a:ext cx="1085852" cy="9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black sea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357165"/>
            <a:ext cx="1049338" cy="7277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8" name="TextBox 28"/>
          <p:cNvSpPr txBox="1">
            <a:spLocks noChangeArrowheads="1"/>
          </p:cNvSpPr>
          <p:nvPr/>
        </p:nvSpPr>
        <p:spPr bwMode="auto">
          <a:xfrm>
            <a:off x="1142976" y="1071546"/>
            <a:ext cx="111601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</a:rPr>
              <a:t>EUROPEAN UNION</a:t>
            </a:r>
            <a:endParaRPr lang="bg-BG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bg-BG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Participation of the project partner countries in the </a:t>
            </a:r>
            <a:r>
              <a:rPr lang="bg-BG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On-line </a:t>
            </a:r>
            <a:r>
              <a:rPr lang="bg-BG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algn="ctr">
              <a:buNone/>
            </a:pPr>
            <a:r>
              <a:rPr lang="en-US" sz="1800" b="1" dirty="0" smtClean="0"/>
              <a:t>Graph </a:t>
            </a:r>
            <a:r>
              <a:rPr lang="en-US" sz="1800" b="1" dirty="0"/>
              <a:t>4: </a:t>
            </a:r>
            <a:r>
              <a:rPr lang="bg-BG" sz="1800" b="1" dirty="0"/>
              <a:t>Participation of the project partner countries in </a:t>
            </a:r>
            <a:r>
              <a:rPr lang="bg-BG" sz="1800" b="1" dirty="0" smtClean="0"/>
              <a:t>the </a:t>
            </a:r>
            <a:r>
              <a:rPr lang="bg-BG" sz="1800" b="1" dirty="0"/>
              <a:t>On-line </a:t>
            </a:r>
            <a:r>
              <a:rPr lang="bg-BG" sz="1800" b="1" dirty="0" smtClean="0"/>
              <a:t>Competition</a:t>
            </a:r>
            <a:endParaRPr lang="en-US" sz="1800" b="1" dirty="0" smtClean="0"/>
          </a:p>
          <a:p>
            <a:pPr>
              <a:buNone/>
            </a:pPr>
            <a:endParaRPr lang="bg-BG" sz="1800" dirty="0"/>
          </a:p>
          <a:p>
            <a:pPr>
              <a:buNone/>
            </a:pPr>
            <a:endParaRPr lang="bg-BG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123728" y="2492896"/>
          <a:ext cx="471601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187450" y="6308725"/>
            <a:ext cx="6624638" cy="434975"/>
            <a:chOff x="1187450" y="6308725"/>
            <a:chExt cx="6624638" cy="434975"/>
          </a:xfrm>
        </p:grpSpPr>
        <p:sp>
          <p:nvSpPr>
            <p:cNvPr id="9" name="Rectangle 8"/>
            <p:cNvSpPr/>
            <p:nvPr/>
          </p:nvSpPr>
          <p:spPr>
            <a:xfrm>
              <a:off x="1187450" y="6308725"/>
              <a:ext cx="6624638" cy="4318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00" u="none" dirty="0">
                  <a:latin typeface="+mj-lt"/>
                  <a:cs typeface="Arial" charset="0"/>
                </a:rPr>
                <a:t>Common borders. Common Solutions.</a:t>
              </a:r>
            </a:p>
            <a:p>
              <a:pPr algn="ctr">
                <a:defRPr/>
              </a:pPr>
              <a:endParaRPr lang="bg-BG" sz="1100" dirty="0">
                <a:latin typeface="+mj-lt"/>
                <a:cs typeface="Arial" charset="0"/>
              </a:endParaRPr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6375" y="6524625"/>
              <a:ext cx="466725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1187450" y="6524625"/>
              <a:ext cx="6553200" cy="219075"/>
              <a:chOff x="0" y="0"/>
              <a:chExt cx="9643" cy="346"/>
            </a:xfrm>
          </p:grpSpPr>
          <p:sp>
            <p:nvSpPr>
              <p:cNvPr id="13" name="Rectangle 35"/>
              <p:cNvSpPr>
                <a:spLocks noChangeArrowheads="1"/>
              </p:cNvSpPr>
              <p:nvPr/>
            </p:nvSpPr>
            <p:spPr bwMode="auto">
              <a:xfrm>
                <a:off x="0" y="44"/>
                <a:ext cx="7320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endParaRPr lang="bg-BG"/>
              </a:p>
            </p:txBody>
          </p:sp>
          <p:sp>
            <p:nvSpPr>
              <p:cNvPr id="14" name="Rectangle 34"/>
              <p:cNvSpPr>
                <a:spLocks/>
              </p:cNvSpPr>
              <p:nvPr/>
            </p:nvSpPr>
            <p:spPr bwMode="auto">
              <a:xfrm>
                <a:off x="7321" y="62"/>
                <a:ext cx="2311" cy="259"/>
              </a:xfrm>
              <a:prstGeom prst="rect">
                <a:avLst/>
              </a:prstGeom>
              <a:solidFill>
                <a:srgbClr val="F8E1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/>
                <a:endParaRPr lang="bg-BG"/>
              </a:p>
            </p:txBody>
          </p:sp>
          <p:sp>
            <p:nvSpPr>
              <p:cNvPr id="15" name="Freeform 33"/>
              <p:cNvSpPr>
                <a:spLocks/>
              </p:cNvSpPr>
              <p:nvPr/>
            </p:nvSpPr>
            <p:spPr bwMode="auto">
              <a:xfrm>
                <a:off x="7317" y="43"/>
                <a:ext cx="20" cy="259"/>
              </a:xfrm>
              <a:custGeom>
                <a:avLst/>
                <a:gdLst>
                  <a:gd name="T0" fmla="*/ 0 w 20"/>
                  <a:gd name="T1" fmla="*/ 19 h 259"/>
                  <a:gd name="T2" fmla="*/ 0 w 20"/>
                  <a:gd name="T3" fmla="*/ 278 h 259"/>
                  <a:gd name="T4" fmla="*/ 0 60000 65536"/>
                  <a:gd name="T5" fmla="*/ 0 60000 65536"/>
                  <a:gd name="T6" fmla="*/ 0 w 20"/>
                  <a:gd name="T7" fmla="*/ 0 h 259"/>
                  <a:gd name="T8" fmla="*/ 20 w 20"/>
                  <a:gd name="T9" fmla="*/ 259 h 25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259">
                    <a:moveTo>
                      <a:pt x="0" y="19"/>
                    </a:moveTo>
                    <a:lnTo>
                      <a:pt x="0" y="278"/>
                    </a:lnTo>
                  </a:path>
                </a:pathLst>
              </a:custGeom>
              <a:noFill/>
              <a:ln w="55266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grpSp>
            <p:nvGrpSpPr>
              <p:cNvPr id="16" name="Group 30"/>
              <p:cNvGrpSpPr>
                <a:grpSpLocks/>
              </p:cNvGrpSpPr>
              <p:nvPr/>
            </p:nvGrpSpPr>
            <p:grpSpPr bwMode="auto">
              <a:xfrm>
                <a:off x="458" y="90"/>
                <a:ext cx="183" cy="173"/>
                <a:chOff x="458" y="90"/>
                <a:chExt cx="183" cy="173"/>
              </a:xfrm>
            </p:grpSpPr>
            <p:sp>
              <p:nvSpPr>
                <p:cNvPr id="21" name="Freeform 32"/>
                <p:cNvSpPr>
                  <a:spLocks/>
                </p:cNvSpPr>
                <p:nvPr/>
              </p:nvSpPr>
              <p:spPr bwMode="auto">
                <a:xfrm>
                  <a:off x="458" y="90"/>
                  <a:ext cx="183" cy="173"/>
                </a:xfrm>
                <a:custGeom>
                  <a:avLst/>
                  <a:gdLst>
                    <a:gd name="T0" fmla="*/ 60 w 183"/>
                    <a:gd name="T1" fmla="*/ 0 h 173"/>
                    <a:gd name="T2" fmla="*/ 54 w 183"/>
                    <a:gd name="T3" fmla="*/ 14 h 173"/>
                    <a:gd name="T4" fmla="*/ 54 w 183"/>
                    <a:gd name="T5" fmla="*/ 35 h 173"/>
                    <a:gd name="T6" fmla="*/ 36 w 183"/>
                    <a:gd name="T7" fmla="*/ 50 h 173"/>
                    <a:gd name="T8" fmla="*/ 18 w 183"/>
                    <a:gd name="T9" fmla="*/ 58 h 173"/>
                    <a:gd name="T10" fmla="*/ 0 w 183"/>
                    <a:gd name="T11" fmla="*/ 62 h 173"/>
                    <a:gd name="T12" fmla="*/ 13 w 183"/>
                    <a:gd name="T13" fmla="*/ 74 h 173"/>
                    <a:gd name="T14" fmla="*/ 29 w 183"/>
                    <a:gd name="T15" fmla="*/ 85 h 173"/>
                    <a:gd name="T16" fmla="*/ 47 w 183"/>
                    <a:gd name="T17" fmla="*/ 96 h 173"/>
                    <a:gd name="T18" fmla="*/ 59 w 183"/>
                    <a:gd name="T19" fmla="*/ 118 h 173"/>
                    <a:gd name="T20" fmla="*/ 67 w 183"/>
                    <a:gd name="T21" fmla="*/ 138 h 173"/>
                    <a:gd name="T22" fmla="*/ 71 w 183"/>
                    <a:gd name="T23" fmla="*/ 156 h 173"/>
                    <a:gd name="T24" fmla="*/ 74 w 183"/>
                    <a:gd name="T25" fmla="*/ 173 h 173"/>
                    <a:gd name="T26" fmla="*/ 89 w 183"/>
                    <a:gd name="T27" fmla="*/ 161 h 173"/>
                    <a:gd name="T28" fmla="*/ 104 w 183"/>
                    <a:gd name="T29" fmla="*/ 148 h 173"/>
                    <a:gd name="T30" fmla="*/ 175 w 183"/>
                    <a:gd name="T31" fmla="*/ 148 h 173"/>
                    <a:gd name="T32" fmla="*/ 167 w 183"/>
                    <a:gd name="T33" fmla="*/ 134 h 173"/>
                    <a:gd name="T34" fmla="*/ 155 w 183"/>
                    <a:gd name="T35" fmla="*/ 116 h 173"/>
                    <a:gd name="T36" fmla="*/ 159 w 183"/>
                    <a:gd name="T37" fmla="*/ 92 h 173"/>
                    <a:gd name="T38" fmla="*/ 167 w 183"/>
                    <a:gd name="T39" fmla="*/ 74 h 173"/>
                    <a:gd name="T40" fmla="*/ 177 w 183"/>
                    <a:gd name="T41" fmla="*/ 59 h 173"/>
                    <a:gd name="T42" fmla="*/ 180 w 183"/>
                    <a:gd name="T43" fmla="*/ 56 h 173"/>
                    <a:gd name="T44" fmla="*/ 120 w 183"/>
                    <a:gd name="T45" fmla="*/ 55 h 173"/>
                    <a:gd name="T46" fmla="*/ 102 w 183"/>
                    <a:gd name="T47" fmla="*/ 41 h 173"/>
                    <a:gd name="T48" fmla="*/ 86 w 183"/>
                    <a:gd name="T49" fmla="*/ 27 h 173"/>
                    <a:gd name="T50" fmla="*/ 72 w 183"/>
                    <a:gd name="T51" fmla="*/ 13 h 173"/>
                    <a:gd name="T52" fmla="*/ 60 w 183"/>
                    <a:gd name="T53" fmla="*/ 0 h 17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83"/>
                    <a:gd name="T82" fmla="*/ 0 h 173"/>
                    <a:gd name="T83" fmla="*/ 183 w 183"/>
                    <a:gd name="T84" fmla="*/ 173 h 17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83" h="173">
                      <a:moveTo>
                        <a:pt x="60" y="0"/>
                      </a:moveTo>
                      <a:lnTo>
                        <a:pt x="54" y="14"/>
                      </a:lnTo>
                      <a:lnTo>
                        <a:pt x="54" y="35"/>
                      </a:lnTo>
                      <a:lnTo>
                        <a:pt x="36" y="50"/>
                      </a:lnTo>
                      <a:lnTo>
                        <a:pt x="18" y="58"/>
                      </a:lnTo>
                      <a:lnTo>
                        <a:pt x="0" y="62"/>
                      </a:lnTo>
                      <a:lnTo>
                        <a:pt x="13" y="74"/>
                      </a:lnTo>
                      <a:lnTo>
                        <a:pt x="29" y="85"/>
                      </a:lnTo>
                      <a:lnTo>
                        <a:pt x="47" y="96"/>
                      </a:lnTo>
                      <a:lnTo>
                        <a:pt x="59" y="118"/>
                      </a:lnTo>
                      <a:lnTo>
                        <a:pt x="67" y="138"/>
                      </a:lnTo>
                      <a:lnTo>
                        <a:pt x="71" y="156"/>
                      </a:lnTo>
                      <a:lnTo>
                        <a:pt x="74" y="173"/>
                      </a:lnTo>
                      <a:lnTo>
                        <a:pt x="89" y="161"/>
                      </a:lnTo>
                      <a:lnTo>
                        <a:pt x="104" y="148"/>
                      </a:lnTo>
                      <a:lnTo>
                        <a:pt x="175" y="148"/>
                      </a:lnTo>
                      <a:lnTo>
                        <a:pt x="167" y="134"/>
                      </a:lnTo>
                      <a:lnTo>
                        <a:pt x="155" y="116"/>
                      </a:lnTo>
                      <a:lnTo>
                        <a:pt x="159" y="92"/>
                      </a:lnTo>
                      <a:lnTo>
                        <a:pt x="167" y="74"/>
                      </a:lnTo>
                      <a:lnTo>
                        <a:pt x="177" y="59"/>
                      </a:lnTo>
                      <a:lnTo>
                        <a:pt x="180" y="56"/>
                      </a:lnTo>
                      <a:lnTo>
                        <a:pt x="120" y="55"/>
                      </a:lnTo>
                      <a:lnTo>
                        <a:pt x="102" y="41"/>
                      </a:lnTo>
                      <a:lnTo>
                        <a:pt x="86" y="27"/>
                      </a:lnTo>
                      <a:lnTo>
                        <a:pt x="72" y="13"/>
                      </a:lnTo>
                      <a:lnTo>
                        <a:pt x="60" y="0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22" name="Freeform 31"/>
                <p:cNvSpPr>
                  <a:spLocks/>
                </p:cNvSpPr>
                <p:nvPr/>
              </p:nvSpPr>
              <p:spPr bwMode="auto">
                <a:xfrm>
                  <a:off x="458" y="90"/>
                  <a:ext cx="183" cy="173"/>
                </a:xfrm>
                <a:custGeom>
                  <a:avLst/>
                  <a:gdLst>
                    <a:gd name="T0" fmla="*/ 175 w 183"/>
                    <a:gd name="T1" fmla="*/ 148 h 173"/>
                    <a:gd name="T2" fmla="*/ 104 w 183"/>
                    <a:gd name="T3" fmla="*/ 148 h 173"/>
                    <a:gd name="T4" fmla="*/ 127 w 183"/>
                    <a:gd name="T5" fmla="*/ 149 h 173"/>
                    <a:gd name="T6" fmla="*/ 148 w 183"/>
                    <a:gd name="T7" fmla="*/ 153 h 173"/>
                    <a:gd name="T8" fmla="*/ 166 w 183"/>
                    <a:gd name="T9" fmla="*/ 159 h 173"/>
                    <a:gd name="T10" fmla="*/ 183 w 183"/>
                    <a:gd name="T11" fmla="*/ 166 h 173"/>
                    <a:gd name="T12" fmla="*/ 177 w 183"/>
                    <a:gd name="T13" fmla="*/ 151 h 173"/>
                    <a:gd name="T14" fmla="*/ 175 w 183"/>
                    <a:gd name="T15" fmla="*/ 148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3"/>
                    <a:gd name="T25" fmla="*/ 0 h 173"/>
                    <a:gd name="T26" fmla="*/ 183 w 183"/>
                    <a:gd name="T27" fmla="*/ 173 h 17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3" h="173">
                      <a:moveTo>
                        <a:pt x="175" y="148"/>
                      </a:moveTo>
                      <a:lnTo>
                        <a:pt x="104" y="148"/>
                      </a:lnTo>
                      <a:lnTo>
                        <a:pt x="127" y="149"/>
                      </a:lnTo>
                      <a:lnTo>
                        <a:pt x="148" y="153"/>
                      </a:lnTo>
                      <a:lnTo>
                        <a:pt x="166" y="159"/>
                      </a:lnTo>
                      <a:lnTo>
                        <a:pt x="183" y="166"/>
                      </a:lnTo>
                      <a:lnTo>
                        <a:pt x="177" y="151"/>
                      </a:lnTo>
                      <a:lnTo>
                        <a:pt x="175" y="148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</p:grpSp>
          <p:grpSp>
            <p:nvGrpSpPr>
              <p:cNvPr id="17" name="Group 27"/>
              <p:cNvGrpSpPr>
                <a:grpSpLocks/>
              </p:cNvGrpSpPr>
              <p:nvPr/>
            </p:nvGrpSpPr>
            <p:grpSpPr bwMode="auto">
              <a:xfrm>
                <a:off x="1953" y="90"/>
                <a:ext cx="197" cy="167"/>
                <a:chOff x="1953" y="90"/>
                <a:chExt cx="197" cy="167"/>
              </a:xfrm>
            </p:grpSpPr>
            <p:sp>
              <p:nvSpPr>
                <p:cNvPr id="19" name="Freeform 29"/>
                <p:cNvSpPr>
                  <a:spLocks/>
                </p:cNvSpPr>
                <p:nvPr/>
              </p:nvSpPr>
              <p:spPr bwMode="auto">
                <a:xfrm>
                  <a:off x="1953" y="90"/>
                  <a:ext cx="197" cy="167"/>
                </a:xfrm>
                <a:custGeom>
                  <a:avLst/>
                  <a:gdLst>
                    <a:gd name="T0" fmla="*/ 179 w 197"/>
                    <a:gd name="T1" fmla="*/ 142 h 167"/>
                    <a:gd name="T2" fmla="*/ 120 w 197"/>
                    <a:gd name="T3" fmla="*/ 142 h 167"/>
                    <a:gd name="T4" fmla="*/ 141 w 197"/>
                    <a:gd name="T5" fmla="*/ 146 h 167"/>
                    <a:gd name="T6" fmla="*/ 160 w 197"/>
                    <a:gd name="T7" fmla="*/ 151 h 167"/>
                    <a:gd name="T8" fmla="*/ 178 w 197"/>
                    <a:gd name="T9" fmla="*/ 159 h 167"/>
                    <a:gd name="T10" fmla="*/ 196 w 197"/>
                    <a:gd name="T11" fmla="*/ 167 h 167"/>
                    <a:gd name="T12" fmla="*/ 187 w 197"/>
                    <a:gd name="T13" fmla="*/ 152 h 167"/>
                    <a:gd name="T14" fmla="*/ 179 w 197"/>
                    <a:gd name="T15" fmla="*/ 142 h 16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7"/>
                    <a:gd name="T25" fmla="*/ 0 h 167"/>
                    <a:gd name="T26" fmla="*/ 197 w 197"/>
                    <a:gd name="T27" fmla="*/ 167 h 16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7" h="167">
                      <a:moveTo>
                        <a:pt x="179" y="142"/>
                      </a:moveTo>
                      <a:lnTo>
                        <a:pt x="120" y="142"/>
                      </a:lnTo>
                      <a:lnTo>
                        <a:pt x="141" y="146"/>
                      </a:lnTo>
                      <a:lnTo>
                        <a:pt x="160" y="151"/>
                      </a:lnTo>
                      <a:lnTo>
                        <a:pt x="178" y="159"/>
                      </a:lnTo>
                      <a:lnTo>
                        <a:pt x="196" y="167"/>
                      </a:lnTo>
                      <a:lnTo>
                        <a:pt x="187" y="152"/>
                      </a:lnTo>
                      <a:lnTo>
                        <a:pt x="179" y="142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20" name="Freeform 28"/>
                <p:cNvSpPr>
                  <a:spLocks/>
                </p:cNvSpPr>
                <p:nvPr/>
              </p:nvSpPr>
              <p:spPr bwMode="auto">
                <a:xfrm>
                  <a:off x="1953" y="90"/>
                  <a:ext cx="197" cy="167"/>
                </a:xfrm>
                <a:custGeom>
                  <a:avLst/>
                  <a:gdLst>
                    <a:gd name="T0" fmla="*/ 52 w 197"/>
                    <a:gd name="T1" fmla="*/ 0 h 167"/>
                    <a:gd name="T2" fmla="*/ 49 w 197"/>
                    <a:gd name="T3" fmla="*/ 14 h 167"/>
                    <a:gd name="T4" fmla="*/ 52 w 197"/>
                    <a:gd name="T5" fmla="*/ 34 h 167"/>
                    <a:gd name="T6" fmla="*/ 36 w 197"/>
                    <a:gd name="T7" fmla="*/ 51 h 167"/>
                    <a:gd name="T8" fmla="*/ 18 w 197"/>
                    <a:gd name="T9" fmla="*/ 60 h 167"/>
                    <a:gd name="T10" fmla="*/ 0 w 197"/>
                    <a:gd name="T11" fmla="*/ 65 h 167"/>
                    <a:gd name="T12" fmla="*/ 15 w 197"/>
                    <a:gd name="T13" fmla="*/ 75 h 167"/>
                    <a:gd name="T14" fmla="*/ 32 w 197"/>
                    <a:gd name="T15" fmla="*/ 85 h 167"/>
                    <a:gd name="T16" fmla="*/ 50 w 197"/>
                    <a:gd name="T17" fmla="*/ 95 h 167"/>
                    <a:gd name="T18" fmla="*/ 69 w 197"/>
                    <a:gd name="T19" fmla="*/ 104 h 167"/>
                    <a:gd name="T20" fmla="*/ 76 w 197"/>
                    <a:gd name="T21" fmla="*/ 124 h 167"/>
                    <a:gd name="T22" fmla="*/ 82 w 197"/>
                    <a:gd name="T23" fmla="*/ 144 h 167"/>
                    <a:gd name="T24" fmla="*/ 87 w 197"/>
                    <a:gd name="T25" fmla="*/ 162 h 167"/>
                    <a:gd name="T26" fmla="*/ 105 w 197"/>
                    <a:gd name="T27" fmla="*/ 156 h 167"/>
                    <a:gd name="T28" fmla="*/ 120 w 197"/>
                    <a:gd name="T29" fmla="*/ 142 h 167"/>
                    <a:gd name="T30" fmla="*/ 179 w 197"/>
                    <a:gd name="T31" fmla="*/ 142 h 167"/>
                    <a:gd name="T32" fmla="*/ 175 w 197"/>
                    <a:gd name="T33" fmla="*/ 137 h 167"/>
                    <a:gd name="T34" fmla="*/ 162 w 197"/>
                    <a:gd name="T35" fmla="*/ 120 h 167"/>
                    <a:gd name="T36" fmla="*/ 149 w 197"/>
                    <a:gd name="T37" fmla="*/ 103 h 167"/>
                    <a:gd name="T38" fmla="*/ 156 w 197"/>
                    <a:gd name="T39" fmla="*/ 83 h 167"/>
                    <a:gd name="T40" fmla="*/ 165 w 197"/>
                    <a:gd name="T41" fmla="*/ 66 h 167"/>
                    <a:gd name="T42" fmla="*/ 173 w 197"/>
                    <a:gd name="T43" fmla="*/ 54 h 167"/>
                    <a:gd name="T44" fmla="*/ 113 w 197"/>
                    <a:gd name="T45" fmla="*/ 54 h 167"/>
                    <a:gd name="T46" fmla="*/ 95 w 197"/>
                    <a:gd name="T47" fmla="*/ 40 h 167"/>
                    <a:gd name="T48" fmla="*/ 79 w 197"/>
                    <a:gd name="T49" fmla="*/ 26 h 167"/>
                    <a:gd name="T50" fmla="*/ 65 w 197"/>
                    <a:gd name="T51" fmla="*/ 13 h 167"/>
                    <a:gd name="T52" fmla="*/ 52 w 197"/>
                    <a:gd name="T53" fmla="*/ 0 h 16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97"/>
                    <a:gd name="T82" fmla="*/ 0 h 167"/>
                    <a:gd name="T83" fmla="*/ 197 w 197"/>
                    <a:gd name="T84" fmla="*/ 167 h 16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97" h="167">
                      <a:moveTo>
                        <a:pt x="52" y="0"/>
                      </a:moveTo>
                      <a:lnTo>
                        <a:pt x="49" y="14"/>
                      </a:lnTo>
                      <a:lnTo>
                        <a:pt x="52" y="34"/>
                      </a:lnTo>
                      <a:lnTo>
                        <a:pt x="36" y="51"/>
                      </a:lnTo>
                      <a:lnTo>
                        <a:pt x="18" y="60"/>
                      </a:lnTo>
                      <a:lnTo>
                        <a:pt x="0" y="65"/>
                      </a:lnTo>
                      <a:lnTo>
                        <a:pt x="15" y="75"/>
                      </a:lnTo>
                      <a:lnTo>
                        <a:pt x="32" y="85"/>
                      </a:lnTo>
                      <a:lnTo>
                        <a:pt x="50" y="95"/>
                      </a:lnTo>
                      <a:lnTo>
                        <a:pt x="69" y="104"/>
                      </a:lnTo>
                      <a:lnTo>
                        <a:pt x="76" y="124"/>
                      </a:lnTo>
                      <a:lnTo>
                        <a:pt x="82" y="144"/>
                      </a:lnTo>
                      <a:lnTo>
                        <a:pt x="87" y="162"/>
                      </a:lnTo>
                      <a:lnTo>
                        <a:pt x="105" y="156"/>
                      </a:lnTo>
                      <a:lnTo>
                        <a:pt x="120" y="142"/>
                      </a:lnTo>
                      <a:lnTo>
                        <a:pt x="179" y="142"/>
                      </a:lnTo>
                      <a:lnTo>
                        <a:pt x="175" y="137"/>
                      </a:lnTo>
                      <a:lnTo>
                        <a:pt x="162" y="120"/>
                      </a:lnTo>
                      <a:lnTo>
                        <a:pt x="149" y="103"/>
                      </a:lnTo>
                      <a:lnTo>
                        <a:pt x="156" y="83"/>
                      </a:lnTo>
                      <a:lnTo>
                        <a:pt x="165" y="66"/>
                      </a:lnTo>
                      <a:lnTo>
                        <a:pt x="173" y="54"/>
                      </a:lnTo>
                      <a:lnTo>
                        <a:pt x="113" y="54"/>
                      </a:lnTo>
                      <a:lnTo>
                        <a:pt x="95" y="40"/>
                      </a:lnTo>
                      <a:lnTo>
                        <a:pt x="79" y="26"/>
                      </a:lnTo>
                      <a:lnTo>
                        <a:pt x="65" y="13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</p:grpSp>
          <p:sp>
            <p:nvSpPr>
              <p:cNvPr id="18" name="Rectangle 25"/>
              <p:cNvSpPr>
                <a:spLocks noChangeArrowheads="1"/>
              </p:cNvSpPr>
              <p:nvPr/>
            </p:nvSpPr>
            <p:spPr bwMode="auto">
              <a:xfrm>
                <a:off x="849" y="70"/>
                <a:ext cx="900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endParaRPr lang="bg-BG"/>
              </a:p>
            </p:txBody>
          </p:sp>
        </p:grpSp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63713" y="6524625"/>
              <a:ext cx="647700" cy="14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4" descr="europe 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19056"/>
            <a:ext cx="1000132" cy="6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Book-star-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285728"/>
            <a:ext cx="1085852" cy="9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black sea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357165"/>
            <a:ext cx="1049338" cy="7277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6" name="TextBox 28"/>
          <p:cNvSpPr txBox="1">
            <a:spLocks noChangeArrowheads="1"/>
          </p:cNvSpPr>
          <p:nvPr/>
        </p:nvSpPr>
        <p:spPr bwMode="auto">
          <a:xfrm>
            <a:off x="1142976" y="1071546"/>
            <a:ext cx="111601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</a:rPr>
              <a:t>EUROPEAN UNION</a:t>
            </a:r>
            <a:endParaRPr lang="bg-BG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714356"/>
            <a:ext cx="793358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3800" b="1" i="1" dirty="0" smtClean="0"/>
              <a:t/>
            </a:r>
            <a:br>
              <a:rPr lang="en-US" sz="3800" b="1" i="1" dirty="0" smtClean="0"/>
            </a:br>
            <a:r>
              <a:rPr lang="en-US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Evaluation criteria and points system</a:t>
            </a:r>
            <a:endParaRPr lang="bg-BG" sz="3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2714620"/>
            <a:ext cx="7686700" cy="341154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marL="88900" indent="-6350">
              <a:buNone/>
            </a:pPr>
            <a:r>
              <a:rPr lang="en-US" dirty="0" smtClean="0"/>
              <a:t>The best educational management practices </a:t>
            </a:r>
          </a:p>
          <a:p>
            <a:pPr marL="88900" indent="-6350">
              <a:buNone/>
            </a:pPr>
            <a:r>
              <a:rPr lang="en-US" dirty="0" smtClean="0"/>
              <a:t>were chosen by an expert committee </a:t>
            </a:r>
            <a:r>
              <a:rPr lang="en-US" dirty="0" smtClean="0"/>
              <a:t>following certain </a:t>
            </a:r>
            <a:r>
              <a:rPr lang="en-US" dirty="0" smtClean="0"/>
              <a:t>evaluation criteria and on the basis of </a:t>
            </a:r>
            <a:r>
              <a:rPr lang="en-US" dirty="0" smtClean="0"/>
              <a:t>on-line </a:t>
            </a:r>
            <a:r>
              <a:rPr lang="en-US" dirty="0" smtClean="0"/>
              <a:t>voting.</a:t>
            </a:r>
            <a:endParaRPr lang="bg-BG" dirty="0"/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187450" y="6308725"/>
            <a:ext cx="6624638" cy="434975"/>
            <a:chOff x="1187450" y="6308725"/>
            <a:chExt cx="6624638" cy="434975"/>
          </a:xfrm>
        </p:grpSpPr>
        <p:sp>
          <p:nvSpPr>
            <p:cNvPr id="8" name="Rectangle 7"/>
            <p:cNvSpPr/>
            <p:nvPr/>
          </p:nvSpPr>
          <p:spPr>
            <a:xfrm>
              <a:off x="1187450" y="6308725"/>
              <a:ext cx="6624638" cy="4318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00" u="none" dirty="0">
                  <a:latin typeface="+mj-lt"/>
                  <a:cs typeface="Arial" charset="0"/>
                </a:rPr>
                <a:t>Common borders. Common Solutions.</a:t>
              </a:r>
            </a:p>
            <a:p>
              <a:pPr algn="ctr">
                <a:defRPr/>
              </a:pPr>
              <a:endParaRPr lang="bg-BG" sz="1100" dirty="0">
                <a:latin typeface="+mj-lt"/>
                <a:cs typeface="Arial" charset="0"/>
              </a:endParaRPr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6375" y="6524625"/>
              <a:ext cx="466725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1187450" y="6524625"/>
              <a:ext cx="6553200" cy="219075"/>
              <a:chOff x="0" y="0"/>
              <a:chExt cx="9643" cy="346"/>
            </a:xfrm>
          </p:grpSpPr>
          <p:sp>
            <p:nvSpPr>
              <p:cNvPr id="12" name="Rectangle 35"/>
              <p:cNvSpPr>
                <a:spLocks noChangeArrowheads="1"/>
              </p:cNvSpPr>
              <p:nvPr/>
            </p:nvSpPr>
            <p:spPr bwMode="auto">
              <a:xfrm>
                <a:off x="0" y="44"/>
                <a:ext cx="7320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endParaRPr lang="bg-BG"/>
              </a:p>
            </p:txBody>
          </p:sp>
          <p:sp>
            <p:nvSpPr>
              <p:cNvPr id="13" name="Rectangle 34"/>
              <p:cNvSpPr>
                <a:spLocks/>
              </p:cNvSpPr>
              <p:nvPr/>
            </p:nvSpPr>
            <p:spPr bwMode="auto">
              <a:xfrm>
                <a:off x="7321" y="62"/>
                <a:ext cx="2311" cy="259"/>
              </a:xfrm>
              <a:prstGeom prst="rect">
                <a:avLst/>
              </a:prstGeom>
              <a:solidFill>
                <a:srgbClr val="F8E1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/>
                <a:endParaRPr lang="bg-BG"/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7317" y="43"/>
                <a:ext cx="20" cy="259"/>
              </a:xfrm>
              <a:custGeom>
                <a:avLst/>
                <a:gdLst>
                  <a:gd name="T0" fmla="*/ 0 w 20"/>
                  <a:gd name="T1" fmla="*/ 19 h 259"/>
                  <a:gd name="T2" fmla="*/ 0 w 20"/>
                  <a:gd name="T3" fmla="*/ 278 h 259"/>
                  <a:gd name="T4" fmla="*/ 0 60000 65536"/>
                  <a:gd name="T5" fmla="*/ 0 60000 65536"/>
                  <a:gd name="T6" fmla="*/ 0 w 20"/>
                  <a:gd name="T7" fmla="*/ 0 h 259"/>
                  <a:gd name="T8" fmla="*/ 20 w 20"/>
                  <a:gd name="T9" fmla="*/ 259 h 25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259">
                    <a:moveTo>
                      <a:pt x="0" y="19"/>
                    </a:moveTo>
                    <a:lnTo>
                      <a:pt x="0" y="278"/>
                    </a:lnTo>
                  </a:path>
                </a:pathLst>
              </a:custGeom>
              <a:noFill/>
              <a:ln w="55266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grpSp>
            <p:nvGrpSpPr>
              <p:cNvPr id="15" name="Group 30"/>
              <p:cNvGrpSpPr>
                <a:grpSpLocks/>
              </p:cNvGrpSpPr>
              <p:nvPr/>
            </p:nvGrpSpPr>
            <p:grpSpPr bwMode="auto">
              <a:xfrm>
                <a:off x="458" y="90"/>
                <a:ext cx="183" cy="173"/>
                <a:chOff x="458" y="90"/>
                <a:chExt cx="183" cy="173"/>
              </a:xfrm>
            </p:grpSpPr>
            <p:sp>
              <p:nvSpPr>
                <p:cNvPr id="20" name="Freeform 32"/>
                <p:cNvSpPr>
                  <a:spLocks/>
                </p:cNvSpPr>
                <p:nvPr/>
              </p:nvSpPr>
              <p:spPr bwMode="auto">
                <a:xfrm>
                  <a:off x="458" y="90"/>
                  <a:ext cx="183" cy="173"/>
                </a:xfrm>
                <a:custGeom>
                  <a:avLst/>
                  <a:gdLst>
                    <a:gd name="T0" fmla="*/ 60 w 183"/>
                    <a:gd name="T1" fmla="*/ 0 h 173"/>
                    <a:gd name="T2" fmla="*/ 54 w 183"/>
                    <a:gd name="T3" fmla="*/ 14 h 173"/>
                    <a:gd name="T4" fmla="*/ 54 w 183"/>
                    <a:gd name="T5" fmla="*/ 35 h 173"/>
                    <a:gd name="T6" fmla="*/ 36 w 183"/>
                    <a:gd name="T7" fmla="*/ 50 h 173"/>
                    <a:gd name="T8" fmla="*/ 18 w 183"/>
                    <a:gd name="T9" fmla="*/ 58 h 173"/>
                    <a:gd name="T10" fmla="*/ 0 w 183"/>
                    <a:gd name="T11" fmla="*/ 62 h 173"/>
                    <a:gd name="T12" fmla="*/ 13 w 183"/>
                    <a:gd name="T13" fmla="*/ 74 h 173"/>
                    <a:gd name="T14" fmla="*/ 29 w 183"/>
                    <a:gd name="T15" fmla="*/ 85 h 173"/>
                    <a:gd name="T16" fmla="*/ 47 w 183"/>
                    <a:gd name="T17" fmla="*/ 96 h 173"/>
                    <a:gd name="T18" fmla="*/ 59 w 183"/>
                    <a:gd name="T19" fmla="*/ 118 h 173"/>
                    <a:gd name="T20" fmla="*/ 67 w 183"/>
                    <a:gd name="T21" fmla="*/ 138 h 173"/>
                    <a:gd name="T22" fmla="*/ 71 w 183"/>
                    <a:gd name="T23" fmla="*/ 156 h 173"/>
                    <a:gd name="T24" fmla="*/ 74 w 183"/>
                    <a:gd name="T25" fmla="*/ 173 h 173"/>
                    <a:gd name="T26" fmla="*/ 89 w 183"/>
                    <a:gd name="T27" fmla="*/ 161 h 173"/>
                    <a:gd name="T28" fmla="*/ 104 w 183"/>
                    <a:gd name="T29" fmla="*/ 148 h 173"/>
                    <a:gd name="T30" fmla="*/ 175 w 183"/>
                    <a:gd name="T31" fmla="*/ 148 h 173"/>
                    <a:gd name="T32" fmla="*/ 167 w 183"/>
                    <a:gd name="T33" fmla="*/ 134 h 173"/>
                    <a:gd name="T34" fmla="*/ 155 w 183"/>
                    <a:gd name="T35" fmla="*/ 116 h 173"/>
                    <a:gd name="T36" fmla="*/ 159 w 183"/>
                    <a:gd name="T37" fmla="*/ 92 h 173"/>
                    <a:gd name="T38" fmla="*/ 167 w 183"/>
                    <a:gd name="T39" fmla="*/ 74 h 173"/>
                    <a:gd name="T40" fmla="*/ 177 w 183"/>
                    <a:gd name="T41" fmla="*/ 59 h 173"/>
                    <a:gd name="T42" fmla="*/ 180 w 183"/>
                    <a:gd name="T43" fmla="*/ 56 h 173"/>
                    <a:gd name="T44" fmla="*/ 120 w 183"/>
                    <a:gd name="T45" fmla="*/ 55 h 173"/>
                    <a:gd name="T46" fmla="*/ 102 w 183"/>
                    <a:gd name="T47" fmla="*/ 41 h 173"/>
                    <a:gd name="T48" fmla="*/ 86 w 183"/>
                    <a:gd name="T49" fmla="*/ 27 h 173"/>
                    <a:gd name="T50" fmla="*/ 72 w 183"/>
                    <a:gd name="T51" fmla="*/ 13 h 173"/>
                    <a:gd name="T52" fmla="*/ 60 w 183"/>
                    <a:gd name="T53" fmla="*/ 0 h 17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83"/>
                    <a:gd name="T82" fmla="*/ 0 h 173"/>
                    <a:gd name="T83" fmla="*/ 183 w 183"/>
                    <a:gd name="T84" fmla="*/ 173 h 17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83" h="173">
                      <a:moveTo>
                        <a:pt x="60" y="0"/>
                      </a:moveTo>
                      <a:lnTo>
                        <a:pt x="54" y="14"/>
                      </a:lnTo>
                      <a:lnTo>
                        <a:pt x="54" y="35"/>
                      </a:lnTo>
                      <a:lnTo>
                        <a:pt x="36" y="50"/>
                      </a:lnTo>
                      <a:lnTo>
                        <a:pt x="18" y="58"/>
                      </a:lnTo>
                      <a:lnTo>
                        <a:pt x="0" y="62"/>
                      </a:lnTo>
                      <a:lnTo>
                        <a:pt x="13" y="74"/>
                      </a:lnTo>
                      <a:lnTo>
                        <a:pt x="29" y="85"/>
                      </a:lnTo>
                      <a:lnTo>
                        <a:pt x="47" y="96"/>
                      </a:lnTo>
                      <a:lnTo>
                        <a:pt x="59" y="118"/>
                      </a:lnTo>
                      <a:lnTo>
                        <a:pt x="67" y="138"/>
                      </a:lnTo>
                      <a:lnTo>
                        <a:pt x="71" y="156"/>
                      </a:lnTo>
                      <a:lnTo>
                        <a:pt x="74" y="173"/>
                      </a:lnTo>
                      <a:lnTo>
                        <a:pt x="89" y="161"/>
                      </a:lnTo>
                      <a:lnTo>
                        <a:pt x="104" y="148"/>
                      </a:lnTo>
                      <a:lnTo>
                        <a:pt x="175" y="148"/>
                      </a:lnTo>
                      <a:lnTo>
                        <a:pt x="167" y="134"/>
                      </a:lnTo>
                      <a:lnTo>
                        <a:pt x="155" y="116"/>
                      </a:lnTo>
                      <a:lnTo>
                        <a:pt x="159" y="92"/>
                      </a:lnTo>
                      <a:lnTo>
                        <a:pt x="167" y="74"/>
                      </a:lnTo>
                      <a:lnTo>
                        <a:pt x="177" y="59"/>
                      </a:lnTo>
                      <a:lnTo>
                        <a:pt x="180" y="56"/>
                      </a:lnTo>
                      <a:lnTo>
                        <a:pt x="120" y="55"/>
                      </a:lnTo>
                      <a:lnTo>
                        <a:pt x="102" y="41"/>
                      </a:lnTo>
                      <a:lnTo>
                        <a:pt x="86" y="27"/>
                      </a:lnTo>
                      <a:lnTo>
                        <a:pt x="72" y="13"/>
                      </a:lnTo>
                      <a:lnTo>
                        <a:pt x="60" y="0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21" name="Freeform 31"/>
                <p:cNvSpPr>
                  <a:spLocks/>
                </p:cNvSpPr>
                <p:nvPr/>
              </p:nvSpPr>
              <p:spPr bwMode="auto">
                <a:xfrm>
                  <a:off x="458" y="90"/>
                  <a:ext cx="183" cy="173"/>
                </a:xfrm>
                <a:custGeom>
                  <a:avLst/>
                  <a:gdLst>
                    <a:gd name="T0" fmla="*/ 175 w 183"/>
                    <a:gd name="T1" fmla="*/ 148 h 173"/>
                    <a:gd name="T2" fmla="*/ 104 w 183"/>
                    <a:gd name="T3" fmla="*/ 148 h 173"/>
                    <a:gd name="T4" fmla="*/ 127 w 183"/>
                    <a:gd name="T5" fmla="*/ 149 h 173"/>
                    <a:gd name="T6" fmla="*/ 148 w 183"/>
                    <a:gd name="T7" fmla="*/ 153 h 173"/>
                    <a:gd name="T8" fmla="*/ 166 w 183"/>
                    <a:gd name="T9" fmla="*/ 159 h 173"/>
                    <a:gd name="T10" fmla="*/ 183 w 183"/>
                    <a:gd name="T11" fmla="*/ 166 h 173"/>
                    <a:gd name="T12" fmla="*/ 177 w 183"/>
                    <a:gd name="T13" fmla="*/ 151 h 173"/>
                    <a:gd name="T14" fmla="*/ 175 w 183"/>
                    <a:gd name="T15" fmla="*/ 148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3"/>
                    <a:gd name="T25" fmla="*/ 0 h 173"/>
                    <a:gd name="T26" fmla="*/ 183 w 183"/>
                    <a:gd name="T27" fmla="*/ 173 h 17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3" h="173">
                      <a:moveTo>
                        <a:pt x="175" y="148"/>
                      </a:moveTo>
                      <a:lnTo>
                        <a:pt x="104" y="148"/>
                      </a:lnTo>
                      <a:lnTo>
                        <a:pt x="127" y="149"/>
                      </a:lnTo>
                      <a:lnTo>
                        <a:pt x="148" y="153"/>
                      </a:lnTo>
                      <a:lnTo>
                        <a:pt x="166" y="159"/>
                      </a:lnTo>
                      <a:lnTo>
                        <a:pt x="183" y="166"/>
                      </a:lnTo>
                      <a:lnTo>
                        <a:pt x="177" y="151"/>
                      </a:lnTo>
                      <a:lnTo>
                        <a:pt x="175" y="148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</p:grpSp>
          <p:grpSp>
            <p:nvGrpSpPr>
              <p:cNvPr id="16" name="Group 27"/>
              <p:cNvGrpSpPr>
                <a:grpSpLocks/>
              </p:cNvGrpSpPr>
              <p:nvPr/>
            </p:nvGrpSpPr>
            <p:grpSpPr bwMode="auto">
              <a:xfrm>
                <a:off x="1953" y="90"/>
                <a:ext cx="197" cy="167"/>
                <a:chOff x="1953" y="90"/>
                <a:chExt cx="197" cy="167"/>
              </a:xfrm>
            </p:grpSpPr>
            <p:sp>
              <p:nvSpPr>
                <p:cNvPr id="18" name="Freeform 29"/>
                <p:cNvSpPr>
                  <a:spLocks/>
                </p:cNvSpPr>
                <p:nvPr/>
              </p:nvSpPr>
              <p:spPr bwMode="auto">
                <a:xfrm>
                  <a:off x="1953" y="90"/>
                  <a:ext cx="197" cy="167"/>
                </a:xfrm>
                <a:custGeom>
                  <a:avLst/>
                  <a:gdLst>
                    <a:gd name="T0" fmla="*/ 179 w 197"/>
                    <a:gd name="T1" fmla="*/ 142 h 167"/>
                    <a:gd name="T2" fmla="*/ 120 w 197"/>
                    <a:gd name="T3" fmla="*/ 142 h 167"/>
                    <a:gd name="T4" fmla="*/ 141 w 197"/>
                    <a:gd name="T5" fmla="*/ 146 h 167"/>
                    <a:gd name="T6" fmla="*/ 160 w 197"/>
                    <a:gd name="T7" fmla="*/ 151 h 167"/>
                    <a:gd name="T8" fmla="*/ 178 w 197"/>
                    <a:gd name="T9" fmla="*/ 159 h 167"/>
                    <a:gd name="T10" fmla="*/ 196 w 197"/>
                    <a:gd name="T11" fmla="*/ 167 h 167"/>
                    <a:gd name="T12" fmla="*/ 187 w 197"/>
                    <a:gd name="T13" fmla="*/ 152 h 167"/>
                    <a:gd name="T14" fmla="*/ 179 w 197"/>
                    <a:gd name="T15" fmla="*/ 142 h 16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7"/>
                    <a:gd name="T25" fmla="*/ 0 h 167"/>
                    <a:gd name="T26" fmla="*/ 197 w 197"/>
                    <a:gd name="T27" fmla="*/ 167 h 16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7" h="167">
                      <a:moveTo>
                        <a:pt x="179" y="142"/>
                      </a:moveTo>
                      <a:lnTo>
                        <a:pt x="120" y="142"/>
                      </a:lnTo>
                      <a:lnTo>
                        <a:pt x="141" y="146"/>
                      </a:lnTo>
                      <a:lnTo>
                        <a:pt x="160" y="151"/>
                      </a:lnTo>
                      <a:lnTo>
                        <a:pt x="178" y="159"/>
                      </a:lnTo>
                      <a:lnTo>
                        <a:pt x="196" y="167"/>
                      </a:lnTo>
                      <a:lnTo>
                        <a:pt x="187" y="152"/>
                      </a:lnTo>
                      <a:lnTo>
                        <a:pt x="179" y="142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19" name="Freeform 28"/>
                <p:cNvSpPr>
                  <a:spLocks/>
                </p:cNvSpPr>
                <p:nvPr/>
              </p:nvSpPr>
              <p:spPr bwMode="auto">
                <a:xfrm>
                  <a:off x="1953" y="90"/>
                  <a:ext cx="197" cy="167"/>
                </a:xfrm>
                <a:custGeom>
                  <a:avLst/>
                  <a:gdLst>
                    <a:gd name="T0" fmla="*/ 52 w 197"/>
                    <a:gd name="T1" fmla="*/ 0 h 167"/>
                    <a:gd name="T2" fmla="*/ 49 w 197"/>
                    <a:gd name="T3" fmla="*/ 14 h 167"/>
                    <a:gd name="T4" fmla="*/ 52 w 197"/>
                    <a:gd name="T5" fmla="*/ 34 h 167"/>
                    <a:gd name="T6" fmla="*/ 36 w 197"/>
                    <a:gd name="T7" fmla="*/ 51 h 167"/>
                    <a:gd name="T8" fmla="*/ 18 w 197"/>
                    <a:gd name="T9" fmla="*/ 60 h 167"/>
                    <a:gd name="T10" fmla="*/ 0 w 197"/>
                    <a:gd name="T11" fmla="*/ 65 h 167"/>
                    <a:gd name="T12" fmla="*/ 15 w 197"/>
                    <a:gd name="T13" fmla="*/ 75 h 167"/>
                    <a:gd name="T14" fmla="*/ 32 w 197"/>
                    <a:gd name="T15" fmla="*/ 85 h 167"/>
                    <a:gd name="T16" fmla="*/ 50 w 197"/>
                    <a:gd name="T17" fmla="*/ 95 h 167"/>
                    <a:gd name="T18" fmla="*/ 69 w 197"/>
                    <a:gd name="T19" fmla="*/ 104 h 167"/>
                    <a:gd name="T20" fmla="*/ 76 w 197"/>
                    <a:gd name="T21" fmla="*/ 124 h 167"/>
                    <a:gd name="T22" fmla="*/ 82 w 197"/>
                    <a:gd name="T23" fmla="*/ 144 h 167"/>
                    <a:gd name="T24" fmla="*/ 87 w 197"/>
                    <a:gd name="T25" fmla="*/ 162 h 167"/>
                    <a:gd name="T26" fmla="*/ 105 w 197"/>
                    <a:gd name="T27" fmla="*/ 156 h 167"/>
                    <a:gd name="T28" fmla="*/ 120 w 197"/>
                    <a:gd name="T29" fmla="*/ 142 h 167"/>
                    <a:gd name="T30" fmla="*/ 179 w 197"/>
                    <a:gd name="T31" fmla="*/ 142 h 167"/>
                    <a:gd name="T32" fmla="*/ 175 w 197"/>
                    <a:gd name="T33" fmla="*/ 137 h 167"/>
                    <a:gd name="T34" fmla="*/ 162 w 197"/>
                    <a:gd name="T35" fmla="*/ 120 h 167"/>
                    <a:gd name="T36" fmla="*/ 149 w 197"/>
                    <a:gd name="T37" fmla="*/ 103 h 167"/>
                    <a:gd name="T38" fmla="*/ 156 w 197"/>
                    <a:gd name="T39" fmla="*/ 83 h 167"/>
                    <a:gd name="T40" fmla="*/ 165 w 197"/>
                    <a:gd name="T41" fmla="*/ 66 h 167"/>
                    <a:gd name="T42" fmla="*/ 173 w 197"/>
                    <a:gd name="T43" fmla="*/ 54 h 167"/>
                    <a:gd name="T44" fmla="*/ 113 w 197"/>
                    <a:gd name="T45" fmla="*/ 54 h 167"/>
                    <a:gd name="T46" fmla="*/ 95 w 197"/>
                    <a:gd name="T47" fmla="*/ 40 h 167"/>
                    <a:gd name="T48" fmla="*/ 79 w 197"/>
                    <a:gd name="T49" fmla="*/ 26 h 167"/>
                    <a:gd name="T50" fmla="*/ 65 w 197"/>
                    <a:gd name="T51" fmla="*/ 13 h 167"/>
                    <a:gd name="T52" fmla="*/ 52 w 197"/>
                    <a:gd name="T53" fmla="*/ 0 h 16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97"/>
                    <a:gd name="T82" fmla="*/ 0 h 167"/>
                    <a:gd name="T83" fmla="*/ 197 w 197"/>
                    <a:gd name="T84" fmla="*/ 167 h 16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97" h="167">
                      <a:moveTo>
                        <a:pt x="52" y="0"/>
                      </a:moveTo>
                      <a:lnTo>
                        <a:pt x="49" y="14"/>
                      </a:lnTo>
                      <a:lnTo>
                        <a:pt x="52" y="34"/>
                      </a:lnTo>
                      <a:lnTo>
                        <a:pt x="36" y="51"/>
                      </a:lnTo>
                      <a:lnTo>
                        <a:pt x="18" y="60"/>
                      </a:lnTo>
                      <a:lnTo>
                        <a:pt x="0" y="65"/>
                      </a:lnTo>
                      <a:lnTo>
                        <a:pt x="15" y="75"/>
                      </a:lnTo>
                      <a:lnTo>
                        <a:pt x="32" y="85"/>
                      </a:lnTo>
                      <a:lnTo>
                        <a:pt x="50" y="95"/>
                      </a:lnTo>
                      <a:lnTo>
                        <a:pt x="69" y="104"/>
                      </a:lnTo>
                      <a:lnTo>
                        <a:pt x="76" y="124"/>
                      </a:lnTo>
                      <a:lnTo>
                        <a:pt x="82" y="144"/>
                      </a:lnTo>
                      <a:lnTo>
                        <a:pt x="87" y="162"/>
                      </a:lnTo>
                      <a:lnTo>
                        <a:pt x="105" y="156"/>
                      </a:lnTo>
                      <a:lnTo>
                        <a:pt x="120" y="142"/>
                      </a:lnTo>
                      <a:lnTo>
                        <a:pt x="179" y="142"/>
                      </a:lnTo>
                      <a:lnTo>
                        <a:pt x="175" y="137"/>
                      </a:lnTo>
                      <a:lnTo>
                        <a:pt x="162" y="120"/>
                      </a:lnTo>
                      <a:lnTo>
                        <a:pt x="149" y="103"/>
                      </a:lnTo>
                      <a:lnTo>
                        <a:pt x="156" y="83"/>
                      </a:lnTo>
                      <a:lnTo>
                        <a:pt x="165" y="66"/>
                      </a:lnTo>
                      <a:lnTo>
                        <a:pt x="173" y="54"/>
                      </a:lnTo>
                      <a:lnTo>
                        <a:pt x="113" y="54"/>
                      </a:lnTo>
                      <a:lnTo>
                        <a:pt x="95" y="40"/>
                      </a:lnTo>
                      <a:lnTo>
                        <a:pt x="79" y="26"/>
                      </a:lnTo>
                      <a:lnTo>
                        <a:pt x="65" y="13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</p:grpSp>
          <p:sp>
            <p:nvSpPr>
              <p:cNvPr id="17" name="Rectangle 25"/>
              <p:cNvSpPr>
                <a:spLocks noChangeArrowheads="1"/>
              </p:cNvSpPr>
              <p:nvPr/>
            </p:nvSpPr>
            <p:spPr bwMode="auto">
              <a:xfrm>
                <a:off x="849" y="70"/>
                <a:ext cx="900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endParaRPr lang="bg-BG"/>
              </a:p>
            </p:txBody>
          </p:sp>
        </p:grpSp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3713" y="6524625"/>
              <a:ext cx="647700" cy="14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4" descr="europe 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19056"/>
            <a:ext cx="1000132" cy="6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Book-star-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285728"/>
            <a:ext cx="1085852" cy="9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black sea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357165"/>
            <a:ext cx="1049338" cy="7277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5" name="TextBox 28"/>
          <p:cNvSpPr txBox="1">
            <a:spLocks noChangeArrowheads="1"/>
          </p:cNvSpPr>
          <p:nvPr/>
        </p:nvSpPr>
        <p:spPr bwMode="auto">
          <a:xfrm>
            <a:off x="1142976" y="1071546"/>
            <a:ext cx="111601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</a:rPr>
              <a:t>EUROPEAN UNION</a:t>
            </a:r>
            <a:endParaRPr lang="bg-BG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93358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Evaluation criteria and points system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2285992"/>
            <a:ext cx="7686700" cy="384017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Innovation</a:t>
            </a:r>
          </a:p>
          <a:p>
            <a:r>
              <a:rPr lang="en-US" b="1" dirty="0"/>
              <a:t>Quality </a:t>
            </a:r>
            <a:r>
              <a:rPr lang="en-US" b="1" dirty="0" smtClean="0"/>
              <a:t>Improvement</a:t>
            </a:r>
          </a:p>
          <a:p>
            <a:r>
              <a:rPr lang="en-US" b="1" dirty="0"/>
              <a:t>Equal </a:t>
            </a:r>
            <a:r>
              <a:rPr lang="en-US" b="1" dirty="0" smtClean="0"/>
              <a:t>Opportunities</a:t>
            </a:r>
          </a:p>
          <a:p>
            <a:r>
              <a:rPr lang="en-US" b="1" dirty="0"/>
              <a:t>Networking and </a:t>
            </a:r>
            <a:r>
              <a:rPr lang="en-US" b="1" dirty="0" smtClean="0"/>
              <a:t>Cooperation</a:t>
            </a:r>
          </a:p>
          <a:p>
            <a:r>
              <a:rPr lang="en-US" b="1" dirty="0" smtClean="0"/>
              <a:t>Sustainability</a:t>
            </a:r>
          </a:p>
          <a:p>
            <a:r>
              <a:rPr lang="en-US" b="1" dirty="0"/>
              <a:t>Transfer of </a:t>
            </a:r>
            <a:r>
              <a:rPr lang="en-US" b="1" dirty="0" smtClean="0"/>
              <a:t>Knowledge</a:t>
            </a:r>
          </a:p>
          <a:p>
            <a:r>
              <a:rPr lang="en-US" b="1" dirty="0"/>
              <a:t>On-line Voting</a:t>
            </a:r>
            <a:endParaRPr lang="bg-BG" dirty="0"/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187450" y="6308725"/>
            <a:ext cx="6624638" cy="434975"/>
            <a:chOff x="1187450" y="6308725"/>
            <a:chExt cx="6624638" cy="434975"/>
          </a:xfrm>
        </p:grpSpPr>
        <p:sp>
          <p:nvSpPr>
            <p:cNvPr id="8" name="Rectangle 7"/>
            <p:cNvSpPr/>
            <p:nvPr/>
          </p:nvSpPr>
          <p:spPr>
            <a:xfrm>
              <a:off x="1187450" y="6308725"/>
              <a:ext cx="6624638" cy="4318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00" u="none" dirty="0">
                  <a:latin typeface="+mj-lt"/>
                  <a:cs typeface="Arial" charset="0"/>
                </a:rPr>
                <a:t>Common borders. Common Solutions.</a:t>
              </a:r>
            </a:p>
            <a:p>
              <a:pPr algn="ctr">
                <a:defRPr/>
              </a:pPr>
              <a:endParaRPr lang="bg-BG" sz="1100" dirty="0">
                <a:latin typeface="+mj-lt"/>
                <a:cs typeface="Arial" charset="0"/>
              </a:endParaRPr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6375" y="6524625"/>
              <a:ext cx="466725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1187450" y="6524625"/>
              <a:ext cx="6553200" cy="219075"/>
              <a:chOff x="0" y="0"/>
              <a:chExt cx="9643" cy="346"/>
            </a:xfrm>
          </p:grpSpPr>
          <p:sp>
            <p:nvSpPr>
              <p:cNvPr id="12" name="Rectangle 35"/>
              <p:cNvSpPr>
                <a:spLocks noChangeArrowheads="1"/>
              </p:cNvSpPr>
              <p:nvPr/>
            </p:nvSpPr>
            <p:spPr bwMode="auto">
              <a:xfrm>
                <a:off x="0" y="44"/>
                <a:ext cx="7320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endParaRPr lang="bg-BG"/>
              </a:p>
            </p:txBody>
          </p:sp>
          <p:sp>
            <p:nvSpPr>
              <p:cNvPr id="13" name="Rectangle 34"/>
              <p:cNvSpPr>
                <a:spLocks/>
              </p:cNvSpPr>
              <p:nvPr/>
            </p:nvSpPr>
            <p:spPr bwMode="auto">
              <a:xfrm>
                <a:off x="7321" y="62"/>
                <a:ext cx="2311" cy="259"/>
              </a:xfrm>
              <a:prstGeom prst="rect">
                <a:avLst/>
              </a:prstGeom>
              <a:solidFill>
                <a:srgbClr val="F8E1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/>
                <a:endParaRPr lang="bg-BG"/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7317" y="43"/>
                <a:ext cx="20" cy="259"/>
              </a:xfrm>
              <a:custGeom>
                <a:avLst/>
                <a:gdLst>
                  <a:gd name="T0" fmla="*/ 0 w 20"/>
                  <a:gd name="T1" fmla="*/ 19 h 259"/>
                  <a:gd name="T2" fmla="*/ 0 w 20"/>
                  <a:gd name="T3" fmla="*/ 278 h 259"/>
                  <a:gd name="T4" fmla="*/ 0 60000 65536"/>
                  <a:gd name="T5" fmla="*/ 0 60000 65536"/>
                  <a:gd name="T6" fmla="*/ 0 w 20"/>
                  <a:gd name="T7" fmla="*/ 0 h 259"/>
                  <a:gd name="T8" fmla="*/ 20 w 20"/>
                  <a:gd name="T9" fmla="*/ 259 h 25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259">
                    <a:moveTo>
                      <a:pt x="0" y="19"/>
                    </a:moveTo>
                    <a:lnTo>
                      <a:pt x="0" y="278"/>
                    </a:lnTo>
                  </a:path>
                </a:pathLst>
              </a:custGeom>
              <a:noFill/>
              <a:ln w="55266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grpSp>
            <p:nvGrpSpPr>
              <p:cNvPr id="15" name="Group 30"/>
              <p:cNvGrpSpPr>
                <a:grpSpLocks/>
              </p:cNvGrpSpPr>
              <p:nvPr/>
            </p:nvGrpSpPr>
            <p:grpSpPr bwMode="auto">
              <a:xfrm>
                <a:off x="458" y="90"/>
                <a:ext cx="183" cy="173"/>
                <a:chOff x="458" y="90"/>
                <a:chExt cx="183" cy="173"/>
              </a:xfrm>
            </p:grpSpPr>
            <p:sp>
              <p:nvSpPr>
                <p:cNvPr id="20" name="Freeform 32"/>
                <p:cNvSpPr>
                  <a:spLocks/>
                </p:cNvSpPr>
                <p:nvPr/>
              </p:nvSpPr>
              <p:spPr bwMode="auto">
                <a:xfrm>
                  <a:off x="458" y="90"/>
                  <a:ext cx="183" cy="173"/>
                </a:xfrm>
                <a:custGeom>
                  <a:avLst/>
                  <a:gdLst>
                    <a:gd name="T0" fmla="*/ 60 w 183"/>
                    <a:gd name="T1" fmla="*/ 0 h 173"/>
                    <a:gd name="T2" fmla="*/ 54 w 183"/>
                    <a:gd name="T3" fmla="*/ 14 h 173"/>
                    <a:gd name="T4" fmla="*/ 54 w 183"/>
                    <a:gd name="T5" fmla="*/ 35 h 173"/>
                    <a:gd name="T6" fmla="*/ 36 w 183"/>
                    <a:gd name="T7" fmla="*/ 50 h 173"/>
                    <a:gd name="T8" fmla="*/ 18 w 183"/>
                    <a:gd name="T9" fmla="*/ 58 h 173"/>
                    <a:gd name="T10" fmla="*/ 0 w 183"/>
                    <a:gd name="T11" fmla="*/ 62 h 173"/>
                    <a:gd name="T12" fmla="*/ 13 w 183"/>
                    <a:gd name="T13" fmla="*/ 74 h 173"/>
                    <a:gd name="T14" fmla="*/ 29 w 183"/>
                    <a:gd name="T15" fmla="*/ 85 h 173"/>
                    <a:gd name="T16" fmla="*/ 47 w 183"/>
                    <a:gd name="T17" fmla="*/ 96 h 173"/>
                    <a:gd name="T18" fmla="*/ 59 w 183"/>
                    <a:gd name="T19" fmla="*/ 118 h 173"/>
                    <a:gd name="T20" fmla="*/ 67 w 183"/>
                    <a:gd name="T21" fmla="*/ 138 h 173"/>
                    <a:gd name="T22" fmla="*/ 71 w 183"/>
                    <a:gd name="T23" fmla="*/ 156 h 173"/>
                    <a:gd name="T24" fmla="*/ 74 w 183"/>
                    <a:gd name="T25" fmla="*/ 173 h 173"/>
                    <a:gd name="T26" fmla="*/ 89 w 183"/>
                    <a:gd name="T27" fmla="*/ 161 h 173"/>
                    <a:gd name="T28" fmla="*/ 104 w 183"/>
                    <a:gd name="T29" fmla="*/ 148 h 173"/>
                    <a:gd name="T30" fmla="*/ 175 w 183"/>
                    <a:gd name="T31" fmla="*/ 148 h 173"/>
                    <a:gd name="T32" fmla="*/ 167 w 183"/>
                    <a:gd name="T33" fmla="*/ 134 h 173"/>
                    <a:gd name="T34" fmla="*/ 155 w 183"/>
                    <a:gd name="T35" fmla="*/ 116 h 173"/>
                    <a:gd name="T36" fmla="*/ 159 w 183"/>
                    <a:gd name="T37" fmla="*/ 92 h 173"/>
                    <a:gd name="T38" fmla="*/ 167 w 183"/>
                    <a:gd name="T39" fmla="*/ 74 h 173"/>
                    <a:gd name="T40" fmla="*/ 177 w 183"/>
                    <a:gd name="T41" fmla="*/ 59 h 173"/>
                    <a:gd name="T42" fmla="*/ 180 w 183"/>
                    <a:gd name="T43" fmla="*/ 56 h 173"/>
                    <a:gd name="T44" fmla="*/ 120 w 183"/>
                    <a:gd name="T45" fmla="*/ 55 h 173"/>
                    <a:gd name="T46" fmla="*/ 102 w 183"/>
                    <a:gd name="T47" fmla="*/ 41 h 173"/>
                    <a:gd name="T48" fmla="*/ 86 w 183"/>
                    <a:gd name="T49" fmla="*/ 27 h 173"/>
                    <a:gd name="T50" fmla="*/ 72 w 183"/>
                    <a:gd name="T51" fmla="*/ 13 h 173"/>
                    <a:gd name="T52" fmla="*/ 60 w 183"/>
                    <a:gd name="T53" fmla="*/ 0 h 17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83"/>
                    <a:gd name="T82" fmla="*/ 0 h 173"/>
                    <a:gd name="T83" fmla="*/ 183 w 183"/>
                    <a:gd name="T84" fmla="*/ 173 h 17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83" h="173">
                      <a:moveTo>
                        <a:pt x="60" y="0"/>
                      </a:moveTo>
                      <a:lnTo>
                        <a:pt x="54" y="14"/>
                      </a:lnTo>
                      <a:lnTo>
                        <a:pt x="54" y="35"/>
                      </a:lnTo>
                      <a:lnTo>
                        <a:pt x="36" y="50"/>
                      </a:lnTo>
                      <a:lnTo>
                        <a:pt x="18" y="58"/>
                      </a:lnTo>
                      <a:lnTo>
                        <a:pt x="0" y="62"/>
                      </a:lnTo>
                      <a:lnTo>
                        <a:pt x="13" y="74"/>
                      </a:lnTo>
                      <a:lnTo>
                        <a:pt x="29" y="85"/>
                      </a:lnTo>
                      <a:lnTo>
                        <a:pt x="47" y="96"/>
                      </a:lnTo>
                      <a:lnTo>
                        <a:pt x="59" y="118"/>
                      </a:lnTo>
                      <a:lnTo>
                        <a:pt x="67" y="138"/>
                      </a:lnTo>
                      <a:lnTo>
                        <a:pt x="71" y="156"/>
                      </a:lnTo>
                      <a:lnTo>
                        <a:pt x="74" y="173"/>
                      </a:lnTo>
                      <a:lnTo>
                        <a:pt x="89" y="161"/>
                      </a:lnTo>
                      <a:lnTo>
                        <a:pt x="104" y="148"/>
                      </a:lnTo>
                      <a:lnTo>
                        <a:pt x="175" y="148"/>
                      </a:lnTo>
                      <a:lnTo>
                        <a:pt x="167" y="134"/>
                      </a:lnTo>
                      <a:lnTo>
                        <a:pt x="155" y="116"/>
                      </a:lnTo>
                      <a:lnTo>
                        <a:pt x="159" y="92"/>
                      </a:lnTo>
                      <a:lnTo>
                        <a:pt x="167" y="74"/>
                      </a:lnTo>
                      <a:lnTo>
                        <a:pt x="177" y="59"/>
                      </a:lnTo>
                      <a:lnTo>
                        <a:pt x="180" y="56"/>
                      </a:lnTo>
                      <a:lnTo>
                        <a:pt x="120" y="55"/>
                      </a:lnTo>
                      <a:lnTo>
                        <a:pt x="102" y="41"/>
                      </a:lnTo>
                      <a:lnTo>
                        <a:pt x="86" y="27"/>
                      </a:lnTo>
                      <a:lnTo>
                        <a:pt x="72" y="13"/>
                      </a:lnTo>
                      <a:lnTo>
                        <a:pt x="60" y="0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21" name="Freeform 31"/>
                <p:cNvSpPr>
                  <a:spLocks/>
                </p:cNvSpPr>
                <p:nvPr/>
              </p:nvSpPr>
              <p:spPr bwMode="auto">
                <a:xfrm>
                  <a:off x="458" y="90"/>
                  <a:ext cx="183" cy="173"/>
                </a:xfrm>
                <a:custGeom>
                  <a:avLst/>
                  <a:gdLst>
                    <a:gd name="T0" fmla="*/ 175 w 183"/>
                    <a:gd name="T1" fmla="*/ 148 h 173"/>
                    <a:gd name="T2" fmla="*/ 104 w 183"/>
                    <a:gd name="T3" fmla="*/ 148 h 173"/>
                    <a:gd name="T4" fmla="*/ 127 w 183"/>
                    <a:gd name="T5" fmla="*/ 149 h 173"/>
                    <a:gd name="T6" fmla="*/ 148 w 183"/>
                    <a:gd name="T7" fmla="*/ 153 h 173"/>
                    <a:gd name="T8" fmla="*/ 166 w 183"/>
                    <a:gd name="T9" fmla="*/ 159 h 173"/>
                    <a:gd name="T10" fmla="*/ 183 w 183"/>
                    <a:gd name="T11" fmla="*/ 166 h 173"/>
                    <a:gd name="T12" fmla="*/ 177 w 183"/>
                    <a:gd name="T13" fmla="*/ 151 h 173"/>
                    <a:gd name="T14" fmla="*/ 175 w 183"/>
                    <a:gd name="T15" fmla="*/ 148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3"/>
                    <a:gd name="T25" fmla="*/ 0 h 173"/>
                    <a:gd name="T26" fmla="*/ 183 w 183"/>
                    <a:gd name="T27" fmla="*/ 173 h 17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3" h="173">
                      <a:moveTo>
                        <a:pt x="175" y="148"/>
                      </a:moveTo>
                      <a:lnTo>
                        <a:pt x="104" y="148"/>
                      </a:lnTo>
                      <a:lnTo>
                        <a:pt x="127" y="149"/>
                      </a:lnTo>
                      <a:lnTo>
                        <a:pt x="148" y="153"/>
                      </a:lnTo>
                      <a:lnTo>
                        <a:pt x="166" y="159"/>
                      </a:lnTo>
                      <a:lnTo>
                        <a:pt x="183" y="166"/>
                      </a:lnTo>
                      <a:lnTo>
                        <a:pt x="177" y="151"/>
                      </a:lnTo>
                      <a:lnTo>
                        <a:pt x="175" y="148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</p:grpSp>
          <p:grpSp>
            <p:nvGrpSpPr>
              <p:cNvPr id="16" name="Group 27"/>
              <p:cNvGrpSpPr>
                <a:grpSpLocks/>
              </p:cNvGrpSpPr>
              <p:nvPr/>
            </p:nvGrpSpPr>
            <p:grpSpPr bwMode="auto">
              <a:xfrm>
                <a:off x="1953" y="90"/>
                <a:ext cx="197" cy="167"/>
                <a:chOff x="1953" y="90"/>
                <a:chExt cx="197" cy="167"/>
              </a:xfrm>
            </p:grpSpPr>
            <p:sp>
              <p:nvSpPr>
                <p:cNvPr id="18" name="Freeform 29"/>
                <p:cNvSpPr>
                  <a:spLocks/>
                </p:cNvSpPr>
                <p:nvPr/>
              </p:nvSpPr>
              <p:spPr bwMode="auto">
                <a:xfrm>
                  <a:off x="1953" y="90"/>
                  <a:ext cx="197" cy="167"/>
                </a:xfrm>
                <a:custGeom>
                  <a:avLst/>
                  <a:gdLst>
                    <a:gd name="T0" fmla="*/ 179 w 197"/>
                    <a:gd name="T1" fmla="*/ 142 h 167"/>
                    <a:gd name="T2" fmla="*/ 120 w 197"/>
                    <a:gd name="T3" fmla="*/ 142 h 167"/>
                    <a:gd name="T4" fmla="*/ 141 w 197"/>
                    <a:gd name="T5" fmla="*/ 146 h 167"/>
                    <a:gd name="T6" fmla="*/ 160 w 197"/>
                    <a:gd name="T7" fmla="*/ 151 h 167"/>
                    <a:gd name="T8" fmla="*/ 178 w 197"/>
                    <a:gd name="T9" fmla="*/ 159 h 167"/>
                    <a:gd name="T10" fmla="*/ 196 w 197"/>
                    <a:gd name="T11" fmla="*/ 167 h 167"/>
                    <a:gd name="T12" fmla="*/ 187 w 197"/>
                    <a:gd name="T13" fmla="*/ 152 h 167"/>
                    <a:gd name="T14" fmla="*/ 179 w 197"/>
                    <a:gd name="T15" fmla="*/ 142 h 16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7"/>
                    <a:gd name="T25" fmla="*/ 0 h 167"/>
                    <a:gd name="T26" fmla="*/ 197 w 197"/>
                    <a:gd name="T27" fmla="*/ 167 h 16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7" h="167">
                      <a:moveTo>
                        <a:pt x="179" y="142"/>
                      </a:moveTo>
                      <a:lnTo>
                        <a:pt x="120" y="142"/>
                      </a:lnTo>
                      <a:lnTo>
                        <a:pt x="141" y="146"/>
                      </a:lnTo>
                      <a:lnTo>
                        <a:pt x="160" y="151"/>
                      </a:lnTo>
                      <a:lnTo>
                        <a:pt x="178" y="159"/>
                      </a:lnTo>
                      <a:lnTo>
                        <a:pt x="196" y="167"/>
                      </a:lnTo>
                      <a:lnTo>
                        <a:pt x="187" y="152"/>
                      </a:lnTo>
                      <a:lnTo>
                        <a:pt x="179" y="142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19" name="Freeform 28"/>
                <p:cNvSpPr>
                  <a:spLocks/>
                </p:cNvSpPr>
                <p:nvPr/>
              </p:nvSpPr>
              <p:spPr bwMode="auto">
                <a:xfrm>
                  <a:off x="1953" y="90"/>
                  <a:ext cx="197" cy="167"/>
                </a:xfrm>
                <a:custGeom>
                  <a:avLst/>
                  <a:gdLst>
                    <a:gd name="T0" fmla="*/ 52 w 197"/>
                    <a:gd name="T1" fmla="*/ 0 h 167"/>
                    <a:gd name="T2" fmla="*/ 49 w 197"/>
                    <a:gd name="T3" fmla="*/ 14 h 167"/>
                    <a:gd name="T4" fmla="*/ 52 w 197"/>
                    <a:gd name="T5" fmla="*/ 34 h 167"/>
                    <a:gd name="T6" fmla="*/ 36 w 197"/>
                    <a:gd name="T7" fmla="*/ 51 h 167"/>
                    <a:gd name="T8" fmla="*/ 18 w 197"/>
                    <a:gd name="T9" fmla="*/ 60 h 167"/>
                    <a:gd name="T10" fmla="*/ 0 w 197"/>
                    <a:gd name="T11" fmla="*/ 65 h 167"/>
                    <a:gd name="T12" fmla="*/ 15 w 197"/>
                    <a:gd name="T13" fmla="*/ 75 h 167"/>
                    <a:gd name="T14" fmla="*/ 32 w 197"/>
                    <a:gd name="T15" fmla="*/ 85 h 167"/>
                    <a:gd name="T16" fmla="*/ 50 w 197"/>
                    <a:gd name="T17" fmla="*/ 95 h 167"/>
                    <a:gd name="T18" fmla="*/ 69 w 197"/>
                    <a:gd name="T19" fmla="*/ 104 h 167"/>
                    <a:gd name="T20" fmla="*/ 76 w 197"/>
                    <a:gd name="T21" fmla="*/ 124 h 167"/>
                    <a:gd name="T22" fmla="*/ 82 w 197"/>
                    <a:gd name="T23" fmla="*/ 144 h 167"/>
                    <a:gd name="T24" fmla="*/ 87 w 197"/>
                    <a:gd name="T25" fmla="*/ 162 h 167"/>
                    <a:gd name="T26" fmla="*/ 105 w 197"/>
                    <a:gd name="T27" fmla="*/ 156 h 167"/>
                    <a:gd name="T28" fmla="*/ 120 w 197"/>
                    <a:gd name="T29" fmla="*/ 142 h 167"/>
                    <a:gd name="T30" fmla="*/ 179 w 197"/>
                    <a:gd name="T31" fmla="*/ 142 h 167"/>
                    <a:gd name="T32" fmla="*/ 175 w 197"/>
                    <a:gd name="T33" fmla="*/ 137 h 167"/>
                    <a:gd name="T34" fmla="*/ 162 w 197"/>
                    <a:gd name="T35" fmla="*/ 120 h 167"/>
                    <a:gd name="T36" fmla="*/ 149 w 197"/>
                    <a:gd name="T37" fmla="*/ 103 h 167"/>
                    <a:gd name="T38" fmla="*/ 156 w 197"/>
                    <a:gd name="T39" fmla="*/ 83 h 167"/>
                    <a:gd name="T40" fmla="*/ 165 w 197"/>
                    <a:gd name="T41" fmla="*/ 66 h 167"/>
                    <a:gd name="T42" fmla="*/ 173 w 197"/>
                    <a:gd name="T43" fmla="*/ 54 h 167"/>
                    <a:gd name="T44" fmla="*/ 113 w 197"/>
                    <a:gd name="T45" fmla="*/ 54 h 167"/>
                    <a:gd name="T46" fmla="*/ 95 w 197"/>
                    <a:gd name="T47" fmla="*/ 40 h 167"/>
                    <a:gd name="T48" fmla="*/ 79 w 197"/>
                    <a:gd name="T49" fmla="*/ 26 h 167"/>
                    <a:gd name="T50" fmla="*/ 65 w 197"/>
                    <a:gd name="T51" fmla="*/ 13 h 167"/>
                    <a:gd name="T52" fmla="*/ 52 w 197"/>
                    <a:gd name="T53" fmla="*/ 0 h 16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97"/>
                    <a:gd name="T82" fmla="*/ 0 h 167"/>
                    <a:gd name="T83" fmla="*/ 197 w 197"/>
                    <a:gd name="T84" fmla="*/ 167 h 16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97" h="167">
                      <a:moveTo>
                        <a:pt x="52" y="0"/>
                      </a:moveTo>
                      <a:lnTo>
                        <a:pt x="49" y="14"/>
                      </a:lnTo>
                      <a:lnTo>
                        <a:pt x="52" y="34"/>
                      </a:lnTo>
                      <a:lnTo>
                        <a:pt x="36" y="51"/>
                      </a:lnTo>
                      <a:lnTo>
                        <a:pt x="18" y="60"/>
                      </a:lnTo>
                      <a:lnTo>
                        <a:pt x="0" y="65"/>
                      </a:lnTo>
                      <a:lnTo>
                        <a:pt x="15" y="75"/>
                      </a:lnTo>
                      <a:lnTo>
                        <a:pt x="32" y="85"/>
                      </a:lnTo>
                      <a:lnTo>
                        <a:pt x="50" y="95"/>
                      </a:lnTo>
                      <a:lnTo>
                        <a:pt x="69" y="104"/>
                      </a:lnTo>
                      <a:lnTo>
                        <a:pt x="76" y="124"/>
                      </a:lnTo>
                      <a:lnTo>
                        <a:pt x="82" y="144"/>
                      </a:lnTo>
                      <a:lnTo>
                        <a:pt x="87" y="162"/>
                      </a:lnTo>
                      <a:lnTo>
                        <a:pt x="105" y="156"/>
                      </a:lnTo>
                      <a:lnTo>
                        <a:pt x="120" y="142"/>
                      </a:lnTo>
                      <a:lnTo>
                        <a:pt x="179" y="142"/>
                      </a:lnTo>
                      <a:lnTo>
                        <a:pt x="175" y="137"/>
                      </a:lnTo>
                      <a:lnTo>
                        <a:pt x="162" y="120"/>
                      </a:lnTo>
                      <a:lnTo>
                        <a:pt x="149" y="103"/>
                      </a:lnTo>
                      <a:lnTo>
                        <a:pt x="156" y="83"/>
                      </a:lnTo>
                      <a:lnTo>
                        <a:pt x="165" y="66"/>
                      </a:lnTo>
                      <a:lnTo>
                        <a:pt x="173" y="54"/>
                      </a:lnTo>
                      <a:lnTo>
                        <a:pt x="113" y="54"/>
                      </a:lnTo>
                      <a:lnTo>
                        <a:pt x="95" y="40"/>
                      </a:lnTo>
                      <a:lnTo>
                        <a:pt x="79" y="26"/>
                      </a:lnTo>
                      <a:lnTo>
                        <a:pt x="65" y="13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F8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</p:grpSp>
          <p:sp>
            <p:nvSpPr>
              <p:cNvPr id="17" name="Rectangle 25"/>
              <p:cNvSpPr>
                <a:spLocks noChangeArrowheads="1"/>
              </p:cNvSpPr>
              <p:nvPr/>
            </p:nvSpPr>
            <p:spPr bwMode="auto">
              <a:xfrm>
                <a:off x="849" y="70"/>
                <a:ext cx="900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endParaRPr lang="bg-BG"/>
              </a:p>
            </p:txBody>
          </p:sp>
        </p:grpSp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3713" y="6524625"/>
              <a:ext cx="647700" cy="14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4" descr="europe 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19056"/>
            <a:ext cx="1000132" cy="6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Book-star-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285728"/>
            <a:ext cx="1085852" cy="9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black sea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357165"/>
            <a:ext cx="1049338" cy="7277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5" name="TextBox 28"/>
          <p:cNvSpPr txBox="1">
            <a:spLocks noChangeArrowheads="1"/>
          </p:cNvSpPr>
          <p:nvPr/>
        </p:nvSpPr>
        <p:spPr bwMode="auto">
          <a:xfrm>
            <a:off x="1142976" y="1071546"/>
            <a:ext cx="111601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</a:rPr>
              <a:t>EUROPEAN UNION</a:t>
            </a:r>
            <a:endParaRPr lang="bg-BG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159</TotalTime>
  <Words>707</Words>
  <Application>Microsoft Office PowerPoint</Application>
  <PresentationFormat>On-screen Show (4:3)</PresentationFormat>
  <Paragraphs>119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Solstice</vt:lpstr>
      <vt:lpstr>On-line Competition  Best Practices for Management in Education </vt:lpstr>
      <vt:lpstr>   Content</vt:lpstr>
      <vt:lpstr>    1. On-line Competition’s Objective </vt:lpstr>
      <vt:lpstr>   2. Profiles of the On-line Competition Participants</vt:lpstr>
      <vt:lpstr>    3. Cooperation on the educational management practices </vt:lpstr>
      <vt:lpstr>    4. Content of the educational management practices </vt:lpstr>
      <vt:lpstr>    5. Participation of the project partner countries in the On-line Competition </vt:lpstr>
      <vt:lpstr>   6. Evaluation criteria and points system</vt:lpstr>
      <vt:lpstr>    6. Evaluation criteria and points system  </vt:lpstr>
      <vt:lpstr>    7. Top 10 Practices </vt:lpstr>
      <vt:lpstr>    7. Top 10 Practices </vt:lpstr>
      <vt:lpstr>    8. Awards </vt:lpstr>
      <vt:lpstr>               ANY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On-line Competition on educational management practices</dc:title>
  <dc:creator>AMD</dc:creator>
  <cp:lastModifiedBy>DELL V130</cp:lastModifiedBy>
  <cp:revision>23</cp:revision>
  <dcterms:created xsi:type="dcterms:W3CDTF">2014-03-20T12:11:21Z</dcterms:created>
  <dcterms:modified xsi:type="dcterms:W3CDTF">2014-02-20T23:03:38Z</dcterms:modified>
</cp:coreProperties>
</file>