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73" r:id="rId4"/>
    <p:sldId id="268" r:id="rId5"/>
    <p:sldId id="269" r:id="rId6"/>
    <p:sldId id="270" r:id="rId7"/>
    <p:sldId id="271" r:id="rId8"/>
    <p:sldId id="265" r:id="rId9"/>
    <p:sldId id="257" r:id="rId10"/>
    <p:sldId id="258" r:id="rId11"/>
    <p:sldId id="272" r:id="rId12"/>
    <p:sldId id="262" r:id="rId13"/>
    <p:sldId id="266" r:id="rId14"/>
  </p:sldIdLst>
  <p:sldSz cx="9144000" cy="6858000" type="screen4x3"/>
  <p:notesSz cx="9874250" cy="6797675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75" autoAdjust="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Substituent dată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89476-416B-4FB3-9963-B9D0CF14EDB6}" type="datetimeFigureOut">
              <a:rPr lang="ru-RU" smtClean="0"/>
              <a:pPr/>
              <a:t>15.10.2014</a:t>
            </a:fld>
            <a:endParaRPr lang="ru-RU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3"/>
          </p:nvPr>
        </p:nvSpPr>
        <p:spPr>
          <a:xfrm>
            <a:off x="5592027" y="6456699"/>
            <a:ext cx="4279918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6185F-6590-469A-A6D4-66370E2799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5593125" y="0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F82C844-8244-496A-8E06-987E7A726828}" type="datetimeFigureOut">
              <a:rPr lang="ru-RU"/>
              <a:pPr>
                <a:defRPr/>
              </a:pPr>
              <a:t>15.10.2014</a:t>
            </a:fld>
            <a:endParaRPr lang="ru-RU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987426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noProof="0" smtClean="0"/>
              <a:t>Faceți clic pentru a edita stilurile de text Coordonator</a:t>
            </a:r>
          </a:p>
          <a:p>
            <a:pPr lvl="1"/>
            <a:r>
              <a:rPr lang="ro-RO" noProof="0" smtClean="0"/>
              <a:t>Al doilea nivel</a:t>
            </a:r>
          </a:p>
          <a:p>
            <a:pPr lvl="2"/>
            <a:r>
              <a:rPr lang="ro-RO" noProof="0" smtClean="0"/>
              <a:t>Al treilea nivel</a:t>
            </a:r>
          </a:p>
          <a:p>
            <a:pPr lvl="3"/>
            <a:r>
              <a:rPr lang="ro-RO" noProof="0" smtClean="0"/>
              <a:t>Al patrulea nivel</a:t>
            </a:r>
          </a:p>
          <a:p>
            <a:pPr lvl="4"/>
            <a:r>
              <a:rPr lang="ro-RO" noProof="0" smtClean="0"/>
              <a:t>Al cincilea nivel</a:t>
            </a:r>
            <a:endParaRPr lang="ru-RU" noProof="0" smtClean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5593125" y="6456612"/>
            <a:ext cx="427884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17DD56-6C29-4A8F-82AD-F659985C4F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17DD56-6C29-4A8F-82AD-F659985C4F23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Dreptunghi rotunjit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reptunghi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reptunghi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reptunghi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8" name="Titlu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11" name="Substituent dată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3B06A-EF00-4823-BDD7-8E3AEC01AA36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12" name="Substituent subsol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3" name="Substituent număr diapozitiv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76F4FA5-B28F-429D-8035-CE05FD8A3A4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750AA-0797-4D24-BDC7-005D570369BD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5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5C22A-B138-4245-B861-5D03A753211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82FD8-D303-4691-9531-03F5457BF588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5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991D6-548D-40D4-A706-707D1E7FA06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8" name="Substituent conținut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1F501-4D80-48E7-914C-4979714EBDF7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5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B6D5B-DD2F-4D34-9756-030100106CBC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Dreptunghi rotunjit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reptunghi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reptunghi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reptunghi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9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D1DEA-76C5-4B72-B948-E91C76F3743C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10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1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FDFE8-11D7-4989-8258-08AE97064A0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9" name="Substituent conținut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253E2-6D5A-4F0C-ADB6-CD268E7BB35A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6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F404A-5747-4479-9C8D-D4003310839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11" name="Substituent conținut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D32A2-8968-43BE-946C-79042FA1CC72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8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DD242-0258-4C85-8D13-41CA8ACE87C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9765D-DDC0-41C0-A80D-8A500ED124AE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4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B5CF3-49E0-4FDA-918D-4A0F761AC54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53AA5-F257-47CF-B2BA-C0DD7DEFC653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ubstituent număr diapozitiv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3A3EB-E2B3-4A4B-B5C6-D443BA70065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reptunghi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Dreptunghi rotunjit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11" name="Substituent conținut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4ACC-A8B7-44FB-80A1-AA0AE0410286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8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E501-452A-4387-94B0-6C2DC066D82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reptunghi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reptunghi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reptunghi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o-RO" noProof="0" dirty="0" smtClean="0"/>
              <a:t>Faceţi clic pe pictogram</a:t>
            </a:r>
            <a:r>
              <a:rPr lang="vi-VN" noProof="0" dirty="0" smtClean="0"/>
              <a:t>ă</a:t>
            </a:r>
            <a:r>
              <a:rPr lang="ro-RO" noProof="0" dirty="0" smtClean="0"/>
              <a:t> pentru a ad</a:t>
            </a:r>
            <a:r>
              <a:rPr lang="vi-VN" noProof="0" dirty="0" smtClean="0"/>
              <a:t>ă</a:t>
            </a:r>
            <a:r>
              <a:rPr lang="ro-RO" noProof="0" dirty="0" smtClean="0"/>
              <a:t>uga o imagine</a:t>
            </a:r>
            <a:endParaRPr lang="en-US" noProof="0" dirty="0"/>
          </a:p>
        </p:txBody>
      </p:sp>
      <p:sp>
        <p:nvSpPr>
          <p:cNvPr id="8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3EC09-6F02-446F-970A-AA79D2CBAFC4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9" name="Substituent subsol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10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588EA-6325-4C6F-B087-FE604C22A7E5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Dreptunghi rotunjit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Substituent titlu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stilul de titlu Coordonator</a:t>
            </a:r>
            <a:endParaRPr lang="en-US" smtClean="0"/>
          </a:p>
        </p:txBody>
      </p:sp>
      <p:sp>
        <p:nvSpPr>
          <p:cNvPr id="1029" name="Substituent text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smtClean="0"/>
          </a:p>
        </p:txBody>
      </p:sp>
      <p:sp>
        <p:nvSpPr>
          <p:cNvPr id="14" name="Substituent dată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D7986EA-AC6C-41D5-A366-C8EF5CD731B0}" type="datetime1">
              <a:rPr lang="ro-RO" smtClean="0"/>
              <a:pPr>
                <a:defRPr/>
              </a:pPr>
              <a:t>15.10.2014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23" name="Substituent număr diapozitiv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10824CD-2863-4F9E-86BA-E55C28AAA56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1" r:id="rId2"/>
    <p:sldLayoutId id="2147483789" r:id="rId3"/>
    <p:sldLayoutId id="2147483782" r:id="rId4"/>
    <p:sldLayoutId id="2147483783" r:id="rId5"/>
    <p:sldLayoutId id="2147483784" r:id="rId6"/>
    <p:sldLayoutId id="2147483785" r:id="rId7"/>
    <p:sldLayoutId id="2147483790" r:id="rId8"/>
    <p:sldLayoutId id="2147483791" r:id="rId9"/>
    <p:sldLayoutId id="2147483786" r:id="rId10"/>
    <p:sldLayoutId id="214748378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CCEBD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8CDD7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8CDD7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300288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lnSpc>
                <a:spcPct val="200000"/>
              </a:lnSpc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o-RO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Repere conceptuale în </a:t>
            </a:r>
            <a:r>
              <a:rPr lang="ro-RO" sz="5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Educaţia pentru carieră</a:t>
            </a:r>
            <a:endParaRPr lang="ro-RO" sz="5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lnSpc>
                <a:spcPct val="200000"/>
              </a:lnSpc>
              <a:spcBef>
                <a:spcPts val="580"/>
              </a:spcBef>
              <a:spcAft>
                <a:spcPts val="0"/>
              </a:spcAft>
              <a:defRPr/>
            </a:pPr>
            <a:r>
              <a:rPr lang="ro-RO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Universitatea de Stat din Moldova</a:t>
            </a:r>
            <a:r>
              <a:rPr lang="ro-RO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Centrul de ghidare în carieră şi Relaţii cu piaţa muncii</a:t>
            </a:r>
            <a:br>
              <a:rPr lang="ro-RO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148" name="Picture 2" descr="C:\Documents and Settings\admin\Мои документы\Dropbox\PROMOVARE\LogoCariera520x520px MICĂ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75" y="357188"/>
            <a:ext cx="1238250" cy="123825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6149" name="Picture 3" descr="C:\Documents and Settings\admin\Мои документы\Dropbox\PROMOVARE\LOGOTP_USM - Copy (2) - Cop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333375"/>
            <a:ext cx="742950" cy="1238250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Obiectivele </a:t>
            </a:r>
            <a:b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Centrului de ghidare în carier</a:t>
            </a: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endParaRPr lang="ro-RO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714375" y="1714500"/>
            <a:ext cx="8001000" cy="41957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ghidarea în carier</a:t>
            </a:r>
            <a:r>
              <a:rPr lang="vi-VN" dirty="0" smtClean="0">
                <a:cs typeface="Times New Roman" pitchFamily="18" charset="0"/>
              </a:rPr>
              <a:t>ă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 liceenilor;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susţinerea studenţilor în proiectarea carierei profesionale;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urm</a:t>
            </a:r>
            <a:r>
              <a:rPr lang="vi-VN" dirty="0" smtClean="0">
                <a:cs typeface="Times New Roman" pitchFamily="18" charset="0"/>
              </a:rPr>
              <a:t>ă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rirea evoluţiei profesionale a absolvenţilor şi susţinerea lor în procesul de management al carierei;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ghidarea în carier</a:t>
            </a:r>
            <a:r>
              <a:rPr lang="vi-VN" dirty="0" smtClean="0">
                <a:cs typeface="Times New Roman" pitchFamily="18" charset="0"/>
              </a:rPr>
              <a:t>ă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a studenţilor cu nevoi speciale;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colaborarea cu entităţile economice, ONG, asociaţii, etc.</a:t>
            </a:r>
          </a:p>
          <a:p>
            <a:pPr eaLnBrk="1" hangingPunct="1">
              <a:lnSpc>
                <a:spcPct val="150000"/>
              </a:lnSpc>
            </a:pPr>
            <a:endParaRPr lang="ro-RO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10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285750"/>
            <a:ext cx="7772400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Formări în cadrul </a:t>
            </a:r>
            <a:br>
              <a:rPr lang="ro-RO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Centrului de ghidare în carieră</a:t>
            </a:r>
            <a:endParaRPr lang="ro-RO" sz="3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Content Placeholder 4"/>
          <p:cNvSpPr>
            <a:spLocks noGrp="1"/>
          </p:cNvSpPr>
          <p:nvPr>
            <p:ph sz="quarter" idx="1"/>
          </p:nvPr>
        </p:nvSpPr>
        <p:spPr>
          <a:xfrm>
            <a:off x="714348" y="1484784"/>
            <a:ext cx="7890100" cy="5087467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Cunoașterea potențialului individual;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Integrare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 socio-profesională prin carieră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Dezvoltarea a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bilităţi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 de comunicare şi relaţionare pe piaţa muncii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Dezvoltarea a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bilităţi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gestionare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 eficientă a timpului pentru integrare 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socio-profesională;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Dezvoltarea i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magin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 de sine-capacitatea de integrare socio-profesională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Luarea deciziei – 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aspect-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cheie în ghidarea profesională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Bilanţul universitar de competenţe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Marketing vocațional - </a:t>
            </a:r>
            <a:r>
              <a:rPr lang="vi-VN" sz="2000" i="1" dirty="0" smtClean="0">
                <a:latin typeface="Times New Roman" pitchFamily="18" charset="0"/>
                <a:cs typeface="Times New Roman" pitchFamily="18" charset="0"/>
              </a:rPr>
              <a:t>promovarea 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personalității .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76200">
              <a:lnSpc>
                <a:spcPct val="150000"/>
              </a:lnSpc>
              <a:buNone/>
            </a:pP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76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000" dirty="0" smtClean="0">
                <a:latin typeface="Times New Roman" pitchFamily="18" charset="0"/>
                <a:cs typeface="Times New Roman" pitchFamily="18" charset="0"/>
              </a:rPr>
            </a:br>
            <a:endParaRPr lang="vi-VN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Ø"/>
            </a:pPr>
            <a:endParaRPr lang="ro-RO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11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84784"/>
            <a:ext cx="8147248" cy="4535016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realizarea programelor de training pentru beneficiari;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organizarea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Târgurilor forţei de muncă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pentru studenţi și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	„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Ziua ușilor deschise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” pentru liceeni;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colaborarea cu diverse instituţii din capitală în realizarea obiectivelor; 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integrarea în câmpul muncii a celor mai activi studenţi;</a:t>
            </a:r>
          </a:p>
          <a:p>
            <a:pPr eaLnBrk="1" hangingPunct="1">
              <a:lnSpc>
                <a:spcPct val="150000"/>
              </a:lnSpc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crearea platformei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Comunitate USM.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ro-RO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57250" y="285750"/>
            <a:ext cx="7772400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Parteneriate</a:t>
            </a:r>
            <a:br>
              <a:rPr lang="ro-RO" sz="3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o-RO" sz="3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12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57200" y="1526927"/>
            <a:ext cx="8363272" cy="4566369"/>
          </a:xfrm>
        </p:spPr>
        <p:txBody>
          <a:bodyPr/>
          <a:lstStyle/>
          <a:p>
            <a:r>
              <a:rPr lang="ro-RO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Mulţumesc.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85786" y="428604"/>
            <a:ext cx="7772400" cy="1143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Importanţa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ro-RO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Educaţiei pentru carier</a:t>
            </a:r>
            <a:r>
              <a:rPr lang="vi-VN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endParaRPr kumimoji="0" lang="ro-RO" sz="3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Dreptunghi 5"/>
          <p:cNvSpPr/>
          <p:nvPr/>
        </p:nvSpPr>
        <p:spPr>
          <a:xfrm>
            <a:off x="357158" y="1928802"/>
            <a:ext cx="850112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o-RO" sz="2400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Educaţia Permanentă</a:t>
            </a:r>
            <a:r>
              <a:rPr lang="ro-RO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 </a:t>
            </a:r>
            <a:r>
              <a:rPr lang="ro-RO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educaţia de-a lungul întregii vieţi</a:t>
            </a:r>
          </a:p>
          <a:p>
            <a:pPr lvl="0" algn="ctr"/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este apreciată ca:</a:t>
            </a:r>
          </a:p>
          <a:p>
            <a:pPr lvl="0" algn="ctr"/>
            <a:endParaRPr lang="ro-RO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premiză, context și produs al interrelaționării omului cu mediul 					său de viață.</a:t>
            </a:r>
          </a:p>
          <a:p>
            <a:endParaRPr lang="ro-RO" sz="2400" b="0" i="1" dirty="0" smtClean="0">
              <a:solidFill>
                <a:srgbClr val="C00000"/>
              </a:solidFill>
              <a:latin typeface="+mn-lt"/>
            </a:endParaRPr>
          </a:p>
          <a:p>
            <a:pPr lvl="0" algn="ctr"/>
            <a:r>
              <a:rPr lang="vi-VN" sz="2400" b="0" i="1" dirty="0" smtClean="0">
                <a:solidFill>
                  <a:srgbClr val="C00000"/>
                </a:solidFill>
                <a:latin typeface="+mn-lt"/>
              </a:rPr>
              <a:t>Educaţia pentru carieră </a:t>
            </a:r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și în special </a:t>
            </a:r>
            <a:r>
              <a:rPr lang="ro-RO" sz="2400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Ghidarea în carieră </a:t>
            </a:r>
            <a:r>
              <a:rPr lang="ro-RO" sz="2400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algn="ctr"/>
            <a:endParaRPr lang="ro-RO" sz="2400" i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parte integrantă</a:t>
            </a:r>
          </a:p>
          <a:p>
            <a:pPr lvl="8">
              <a:buFont typeface="Wingdings" pitchFamily="2" charset="2"/>
              <a:buChar char="Ø"/>
            </a:pPr>
            <a:endParaRPr lang="ro-RO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ro-RO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modalitate de realizare 	</a:t>
            </a:r>
            <a:endParaRPr lang="vi-VN" sz="2400" dirty="0" smtClean="0">
              <a:latin typeface="+mn-lt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3707904" y="4797152"/>
            <a:ext cx="432048" cy="1368152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TextBox 10"/>
          <p:cNvSpPr txBox="1"/>
          <p:nvPr/>
        </p:nvSpPr>
        <p:spPr>
          <a:xfrm>
            <a:off x="4139952" y="4941168"/>
            <a:ext cx="482453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ro-RO" sz="2100" b="1" dirty="0" smtClean="0">
                <a:latin typeface="Times New Roman" pitchFamily="18" charset="0"/>
                <a:cs typeface="Times New Roman" pitchFamily="18" charset="0"/>
              </a:rPr>
              <a:t>dezvoltarea personală </a:t>
            </a:r>
          </a:p>
          <a:p>
            <a:pPr lvl="0">
              <a:buFont typeface="Wingdings" pitchFamily="2" charset="2"/>
              <a:buChar char="ü"/>
            </a:pPr>
            <a:endParaRPr lang="ro-RO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o-RO" sz="2100" b="1" dirty="0" smtClean="0">
                <a:latin typeface="Times New Roman" pitchFamily="18" charset="0"/>
                <a:cs typeface="Times New Roman" pitchFamily="18" charset="0"/>
              </a:rPr>
              <a:t>integrarea socio-profesională.</a:t>
            </a:r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2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1443841"/>
            <a:ext cx="8064896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o-RO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vi-VN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uncţi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centrală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ducaţi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 pentru carieră 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i="1" dirty="0" smtClean="0">
                <a:latin typeface="Times New Roman" pitchFamily="18" charset="0"/>
                <a:cs typeface="Times New Roman" pitchFamily="18" charset="0"/>
              </a:rPr>
              <a:t>formarea-dezvoltarea conştiinţei necesare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în scopul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integr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ării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socio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în contextul societăţii actuale. 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Principala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form</a:t>
            </a:r>
            <a:r>
              <a:rPr lang="ro-RO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ă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Educaţiei pentru carieră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consilierea în carieră,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este axată pe dezvoltarea abilităţilor în scopul rezolvării unei probleme concrete şi specifice legat de domeniul carierei.</a:t>
            </a:r>
          </a:p>
          <a:p>
            <a:pPr>
              <a:lnSpc>
                <a:spcPct val="150000"/>
              </a:lnSpc>
            </a:pPr>
            <a:endParaRPr lang="ro-RO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o-RO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Rolul primordial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în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ducaţia pentru carieră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beneficiarului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- responsabil pentru propria carieră,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consilierului în carieră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–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ează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obiectivele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propuse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 bwMode="auto">
          <a:xfrm>
            <a:off x="899592" y="404664"/>
            <a:ext cx="7772400" cy="93610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rmAutofit/>
          </a:bodyPr>
          <a:lstStyle/>
          <a:p>
            <a:pPr lvl="0"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ro-RO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Educaţia </a:t>
            </a:r>
            <a:r>
              <a:rPr lang="ro-RO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pentru carier</a:t>
            </a:r>
            <a:r>
              <a:rPr lang="vi-VN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endParaRPr kumimoji="0" lang="ro-RO" sz="3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3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85786" y="428604"/>
            <a:ext cx="7715304" cy="10001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800" b="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sz="2800" i="1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800" b="0" i="1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2800" b="0" i="1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Consilierea </a:t>
            </a:r>
            <a:r>
              <a:rPr kumimoji="0" lang="ro-RO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în carieră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sz="2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Dreptunghi 4"/>
          <p:cNvSpPr/>
          <p:nvPr/>
        </p:nvSpPr>
        <p:spPr>
          <a:xfrm>
            <a:off x="755576" y="1714488"/>
            <a:ext cx="803126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 furnizarea de informaţii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găsirea de alternative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 în scopul integrării socio-profesionale;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identificarea scopurilor</a:t>
            </a: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1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întărirea capacităţii 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beneficiarilor </a:t>
            </a: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de a face faţă problemelor derivate din situaţii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 conflictuale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 pe parcursul traseului profesional</a:t>
            </a: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o-RO" sz="1400" b="0" i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sprijinirea procesului decizional</a:t>
            </a:r>
            <a:r>
              <a:rPr lang="ro-RO" sz="1400" b="0" i="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o-RO" sz="1400" b="0" i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ameliorarea relaţiilor interpersonale; </a:t>
            </a:r>
            <a:endParaRPr lang="ro-RO" sz="1400" b="0" i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vi-VN" sz="1400" b="0" i="0" dirty="0" smtClean="0">
                <a:latin typeface="Times New Roman" pitchFamily="18" charset="0"/>
                <a:cs typeface="Times New Roman" pitchFamily="18" charset="0"/>
              </a:rPr>
              <a:t>stimularea potenţialului personal pentru cunoaşterea şi folosirea la maximum a propriilor capacităţi</a:t>
            </a: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o-RO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o-RO" sz="1400" b="1" i="1" dirty="0" smtClean="0">
                <a:latin typeface="Times New Roman" pitchFamily="18" charset="0"/>
                <a:cs typeface="Times New Roman" pitchFamily="18" charset="0"/>
              </a:rPr>
              <a:t>Ghidărea în carieră își atinge eficiență datorită diversității modalităților aplicate</a:t>
            </a:r>
            <a:r>
              <a:rPr lang="ro-RO" sz="1400" b="1" i="1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o-RO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conversația față-în-față sau on-line,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aplicarea testelor și chestionarelor,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interviul, observarea comportamentului,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o-RO" sz="1400" dirty="0" smtClean="0">
                <a:latin typeface="Times New Roman" pitchFamily="18" charset="0"/>
                <a:cs typeface="Times New Roman" pitchFamily="18" charset="0"/>
              </a:rPr>
              <a:t> traingurile.</a:t>
            </a:r>
            <a:endParaRPr lang="vi-VN" sz="1400" b="0" i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o-RO" sz="1400" b="0" i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4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714348" y="332656"/>
            <a:ext cx="7772400" cy="116751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endParaRPr lang="ro-RO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Aft>
                <a:spcPts val="0"/>
              </a:spcAft>
              <a:defRPr/>
            </a:pPr>
            <a:endParaRPr lang="ro-RO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Aft>
                <a:spcPts val="0"/>
              </a:spcAft>
              <a:defRPr/>
            </a:pPr>
            <a:r>
              <a:rPr lang="ro-RO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Rolul consilierului </a:t>
            </a:r>
            <a:r>
              <a:rPr lang="ro-RO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în 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ro-RO" sz="3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Educaţia pentru </a:t>
            </a:r>
            <a:r>
              <a:rPr lang="ro-RO" sz="31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carieră</a:t>
            </a:r>
          </a:p>
        </p:txBody>
      </p:sp>
      <p:sp>
        <p:nvSpPr>
          <p:cNvPr id="5" name="Dreptunghi 4"/>
          <p:cNvSpPr/>
          <p:nvPr/>
        </p:nvSpPr>
        <p:spPr>
          <a:xfrm>
            <a:off x="642910" y="1785925"/>
            <a:ext cx="78581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o-RO" sz="1600" b="1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Consilierul trebuie să ţină cont</a:t>
            </a:r>
            <a:r>
              <a:rPr lang="ro-RO" sz="1600" b="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schimbări sociale şi modificările ce au loc pe piaţa muncii; 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să găsească metode noi de intervenţie şi asistenţă;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sz="1600" dirty="0" smtClean="0">
                <a:latin typeface="Times New Roman" pitchFamily="18" charset="0"/>
                <a:cs typeface="Times New Roman" pitchFamily="18" charset="0"/>
              </a:rPr>
              <a:t>ă fie deschis spre învăţarea lucrurilor noi, etc.</a:t>
            </a:r>
          </a:p>
          <a:p>
            <a:pPr algn="ctr">
              <a:lnSpc>
                <a:spcPct val="200000"/>
              </a:lnSpc>
            </a:pPr>
            <a:r>
              <a:rPr lang="ro-RO" sz="1600" b="1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Exercitarea funcţiei</a:t>
            </a:r>
            <a:r>
              <a:rPr lang="ro-RO" sz="1600" b="0" i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o-RO" sz="1600" b="0" i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o-RO" sz="1600" b="0" i="1" dirty="0" smtClean="0">
                <a:latin typeface="Times New Roman" pitchFamily="18" charset="0"/>
                <a:cs typeface="Times New Roman" pitchFamily="18" charset="0"/>
              </a:rPr>
              <a:t>onsilierea în carieră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 poate fi exercitată de către diriginţi, psihologi şcolari, </a:t>
            </a:r>
          </a:p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în cazul, cînd deţin </a:t>
            </a:r>
            <a:r>
              <a:rPr lang="ro-RO" sz="1600" b="0" i="1" dirty="0" smtClean="0">
                <a:latin typeface="Times New Roman" pitchFamily="18" charset="0"/>
                <a:cs typeface="Times New Roman" pitchFamily="18" charset="0"/>
              </a:rPr>
              <a:t>o formare în domeniu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dar este de preferat ca aceste acţiuni educative să fie realizate de către </a:t>
            </a:r>
          </a:p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b="1" i="1" dirty="0" smtClean="0">
                <a:latin typeface="Times New Roman" pitchFamily="18" charset="0"/>
                <a:cs typeface="Times New Roman" pitchFamily="18" charset="0"/>
              </a:rPr>
              <a:t>Consilierul în carieră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5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/>
          <p:cNvSpPr/>
          <p:nvPr/>
        </p:nvSpPr>
        <p:spPr>
          <a:xfrm>
            <a:off x="683568" y="1556792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vi-VN" sz="1600" b="0" i="0" dirty="0" smtClean="0">
                <a:latin typeface="+mn-lt"/>
                <a:cs typeface="Times New Roman" pitchFamily="18" charset="0"/>
              </a:rPr>
              <a:t>interacţiune pozitivă</a:t>
            </a:r>
            <a:r>
              <a:rPr lang="ro-RO" sz="1600" dirty="0" smtClean="0">
                <a:latin typeface="+mn-lt"/>
                <a:cs typeface="Times New Roman" pitchFamily="18" charset="0"/>
              </a:rPr>
              <a:t> și </a:t>
            </a:r>
            <a:r>
              <a:rPr lang="vi-VN" sz="1600" b="0" i="0" dirty="0" smtClean="0">
                <a:latin typeface="+mn-lt"/>
                <a:cs typeface="Times New Roman" pitchFamily="18" charset="0"/>
              </a:rPr>
              <a:t>respect reciproc</a:t>
            </a:r>
            <a:r>
              <a:rPr lang="ro-RO" sz="1600" b="0" i="0" dirty="0" smtClean="0">
                <a:latin typeface="+mn-lt"/>
                <a:cs typeface="Times New Roman" pitchFamily="18" charset="0"/>
              </a:rPr>
              <a:t>;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vi-VN" sz="1600" b="0" i="0" dirty="0" smtClean="0">
                <a:latin typeface="+mn-lt"/>
                <a:cs typeface="Times New Roman" pitchFamily="18" charset="0"/>
              </a:rPr>
              <a:t>focalizarea pe client şi problemele acestuia</a:t>
            </a:r>
            <a:r>
              <a:rPr lang="ro-RO" sz="1600" dirty="0" smtClean="0">
                <a:latin typeface="+mn-lt"/>
                <a:cs typeface="Times New Roman" pitchFamily="18" charset="0"/>
              </a:rPr>
              <a:t>;</a:t>
            </a:r>
            <a:endParaRPr lang="ro-RO" sz="1600" b="0" i="0" dirty="0" smtClean="0">
              <a:latin typeface="+mn-lt"/>
              <a:cs typeface="Times New Roman" pitchFamily="18" charset="0"/>
            </a:endParaRP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vi-VN" sz="1600" b="0" i="0" dirty="0" smtClean="0">
                <a:latin typeface="+mn-lt"/>
                <a:cs typeface="Times New Roman" pitchFamily="18" charset="0"/>
              </a:rPr>
              <a:t>acţionează ca profesionist şi ca om</a:t>
            </a:r>
            <a:r>
              <a:rPr lang="ro-RO" sz="1600" b="0" i="0" dirty="0" smtClean="0">
                <a:latin typeface="+mn-lt"/>
                <a:cs typeface="Times New Roman" pitchFamily="18" charset="0"/>
              </a:rPr>
              <a:t>;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ro-RO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ă dea dovadă de empatie</a:t>
            </a:r>
            <a:r>
              <a:rPr lang="vi-VN" sz="1600" b="0" i="0" dirty="0" smtClean="0">
                <a:latin typeface="Times New Roman" pitchFamily="18" charset="0"/>
                <a:cs typeface="Times New Roman" pitchFamily="18" charset="0"/>
              </a:rPr>
              <a:t>, să 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600" b="0" i="0" dirty="0" smtClean="0">
                <a:latin typeface="Times New Roman" pitchFamily="18" charset="0"/>
                <a:cs typeface="Times New Roman" pitchFamily="18" charset="0"/>
              </a:rPr>
              <a:t>înţeleagă problemele cu care se confruntă, să le accepte şi să caute soluţii satisfăcătoare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it-IT" sz="1600" b="0" i="0" dirty="0" smtClean="0">
                <a:latin typeface="Times New Roman" pitchFamily="18" charset="0"/>
                <a:cs typeface="Times New Roman" pitchFamily="18" charset="0"/>
              </a:rPr>
              <a:t>de alianţă, participare şi colaborare reciprocă</a:t>
            </a:r>
            <a:r>
              <a:rPr lang="ro-RO" sz="1600" b="0" i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t-IT" sz="1600" b="0" i="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ro-RO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Luînd în considerație faptul că, </a:t>
            </a:r>
          </a:p>
          <a:p>
            <a:pPr algn="ctr">
              <a:lnSpc>
                <a:spcPct val="200000"/>
              </a:lnSpc>
            </a:pPr>
            <a:r>
              <a:rPr lang="ro-RO" sz="1600" b="1" i="1" dirty="0" smtClean="0">
                <a:latin typeface="Times New Roman" pitchFamily="18" charset="0"/>
                <a:cs typeface="Times New Roman" pitchFamily="18" charset="0"/>
              </a:rPr>
              <a:t>Consilierul</a:t>
            </a:r>
            <a:r>
              <a:rPr lang="ro-RO" sz="1600" b="0" i="1" dirty="0" smtClean="0">
                <a:latin typeface="Times New Roman" pitchFamily="18" charset="0"/>
                <a:cs typeface="Times New Roman" pitchFamily="18" charset="0"/>
              </a:rPr>
              <a:t>, prin modelul propriei persoane, are o anumită putere asupra beneficiarului, relaţia interpersonală </a:t>
            </a:r>
            <a:r>
              <a:rPr lang="ro-RO" sz="1600" i="1" dirty="0" smtClean="0">
                <a:latin typeface="Times New Roman" pitchFamily="18" charset="0"/>
                <a:cs typeface="Times New Roman" pitchFamily="18" charset="0"/>
              </a:rPr>
              <a:t>poate fi decisivă </a:t>
            </a:r>
            <a:r>
              <a:rPr lang="ro-RO" sz="1600" b="0" i="1" dirty="0" smtClean="0">
                <a:latin typeface="Times New Roman" pitchFamily="18" charset="0"/>
                <a:cs typeface="Times New Roman" pitchFamily="18" charset="0"/>
              </a:rPr>
              <a:t>în schimbarea comportamentului şi atitudinii beneficiarului.</a:t>
            </a:r>
            <a:endParaRPr lang="ro-RO" sz="1600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5576" y="404664"/>
            <a:ext cx="7772400" cy="10001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endParaRPr lang="ro-RO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Aft>
                <a:spcPts val="0"/>
              </a:spcAft>
              <a:defRPr/>
            </a:pPr>
            <a:r>
              <a:rPr lang="ro-RO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elaţia</a:t>
            </a:r>
            <a:r>
              <a:rPr lang="ro-RO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consiliere în </a:t>
            </a:r>
          </a:p>
          <a:p>
            <a:pPr lvl="0" algn="ctr" fontAlgn="auto">
              <a:spcAft>
                <a:spcPts val="0"/>
              </a:spcAft>
              <a:defRPr/>
            </a:pPr>
            <a:r>
              <a:rPr lang="ro-RO" sz="31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Educaţia </a:t>
            </a:r>
            <a:r>
              <a:rPr lang="ro-RO" sz="31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ro-RO" sz="31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carieră</a:t>
            </a:r>
            <a:endParaRPr lang="ro-RO" sz="31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6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u 13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29600" cy="1470025"/>
          </a:xfrm>
        </p:spPr>
        <p:txBody>
          <a:bodyPr/>
          <a:lstStyle/>
          <a:p>
            <a:pPr lvl="0"/>
            <a:r>
              <a:rPr lang="ro-RO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Centrul de ghidare în carieră şi </a:t>
            </a:r>
            <a:r>
              <a:rPr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3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Relaţii cu piaţa muncii</a:t>
            </a:r>
            <a:endParaRPr lang="ru-RU" sz="3100" dirty="0"/>
          </a:p>
        </p:txBody>
      </p:sp>
      <p:pic>
        <p:nvPicPr>
          <p:cNvPr id="17" name="Imagine 16" descr="LogoCariera520x52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3145216"/>
            <a:ext cx="3643338" cy="3498494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u 1"/>
          <p:cNvSpPr>
            <a:spLocks noGrp="1"/>
          </p:cNvSpPr>
          <p:nvPr>
            <p:ph type="title"/>
          </p:nvPr>
        </p:nvSpPr>
        <p:spPr>
          <a:xfrm>
            <a:off x="857250" y="285750"/>
            <a:ext cx="7772400" cy="1143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Scurt istoric</a:t>
            </a:r>
            <a:br>
              <a:rPr lang="en-US" sz="36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900" smtClean="0">
              <a:solidFill>
                <a:srgbClr val="002060"/>
              </a:solidFill>
            </a:endParaRPr>
          </a:p>
        </p:txBody>
      </p:sp>
      <p:sp>
        <p:nvSpPr>
          <p:cNvPr id="7171" name="Substituent conținut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58100" cy="491013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vi-VN" dirty="0" smtClean="0">
                <a:cs typeface="Times New Roman" pitchFamily="18" charset="0"/>
              </a:rPr>
              <a:t>În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cs typeface="Times New Roman" pitchFamily="18" charset="0"/>
              </a:rPr>
              <a:t>conformitate cu prevederea Proiectului Tempus JEP-25121-2004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  „Serviciu de orientare şi plasare a studenţilor”, în 2004 a fost creat CENIOP  în cadrul a două universităţi  din Republica Moldova. 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Ulterior, în octombrie 2010, conform deciziei Senatului Universităţii de Stat din Moldova s-a rednumit în </a:t>
            </a: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Centrul de ghidare în carieră şi 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ro-RO" b="1" dirty="0" smtClean="0">
                <a:latin typeface="Times New Roman" pitchFamily="18" charset="0"/>
                <a:cs typeface="Times New Roman" pitchFamily="18" charset="0"/>
              </a:rPr>
              <a:t>Relaţii cu piaţa muncii. 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endParaRPr lang="vi-VN" dirty="0" smtClean="0"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8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772400" cy="1143000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Misiunea </a:t>
            </a:r>
            <a:b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Centrului de ghidare în carier</a:t>
            </a: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endParaRPr lang="ro-RO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3" eaLnBrk="1" hangingPunct="1">
              <a:lnSpc>
                <a:spcPct val="200000"/>
              </a:lnSpc>
              <a:buFont typeface="Wingdings 2" pitchFamily="18" charset="2"/>
              <a:buNone/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3" eaLnBrk="1" hangingPunct="1">
              <a:lnSpc>
                <a:spcPct val="200000"/>
              </a:lnSpc>
            </a:pPr>
            <a:r>
              <a:rPr lang="ro-RO" sz="2600" dirty="0" smtClean="0">
                <a:latin typeface="Times New Roman" pitchFamily="18" charset="0"/>
                <a:cs typeface="Times New Roman" pitchFamily="18" charset="0"/>
              </a:rPr>
              <a:t>Realizarea </a:t>
            </a:r>
            <a:r>
              <a:rPr lang="ro-RO" sz="2600" i="1" dirty="0" smtClean="0">
                <a:latin typeface="Times New Roman" pitchFamily="18" charset="0"/>
                <a:cs typeface="Times New Roman" pitchFamily="18" charset="0"/>
              </a:rPr>
              <a:t>Educaţiei pentru carier</a:t>
            </a:r>
            <a:r>
              <a:rPr lang="vi-VN" sz="2600" i="1" dirty="0" smtClean="0">
                <a:cs typeface="Times New Roman" pitchFamily="18" charset="0"/>
              </a:rPr>
              <a:t>ă</a:t>
            </a:r>
            <a:r>
              <a:rPr lang="ro-RO" sz="26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3" eaLnBrk="1" hangingPunct="1">
              <a:lnSpc>
                <a:spcPct val="200000"/>
              </a:lnSpc>
            </a:pPr>
            <a:r>
              <a:rPr lang="ro-RO" sz="2600" dirty="0" smtClean="0">
                <a:latin typeface="Times New Roman" pitchFamily="18" charset="0"/>
                <a:cs typeface="Times New Roman" pitchFamily="18" charset="0"/>
              </a:rPr>
              <a:t>Susţinerea beneficiarilor serviciilor prestate </a:t>
            </a:r>
          </a:p>
          <a:p>
            <a:pPr eaLnBrk="1" hangingPunct="1">
              <a:lnSpc>
                <a:spcPct val="200000"/>
              </a:lnSpc>
              <a:buFont typeface="Wingdings 2" pitchFamily="18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în procesul de proiectare a carierei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B6D5B-DD2F-4D34-9756-030100106CBC}" type="slidenum">
              <a:rPr lang="ro-RO" smtClean="0"/>
              <a:pPr>
                <a:defRPr/>
              </a:pPr>
              <a:t>9</a:t>
            </a:fld>
            <a:endParaRPr lang="ro-R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hilibru">
  <a:themeElements>
    <a:clrScheme name="Forjă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chilibru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chilibru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589</Words>
  <Application>Microsoft Office PowerPoint</Application>
  <PresentationFormat>Expunere pe ecran (4:3)</PresentationFormat>
  <Paragraphs>113</Paragraphs>
  <Slides>13</Slides>
  <Notes>1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13</vt:i4>
      </vt:variant>
    </vt:vector>
  </HeadingPairs>
  <TitlesOfParts>
    <vt:vector size="14" baseType="lpstr">
      <vt:lpstr>Echilibru</vt:lpstr>
      <vt:lpstr> Universitatea de Stat din Moldova Centrul de ghidare în carieră şi Relaţii cu piaţa muncii  </vt:lpstr>
      <vt:lpstr>Diapozitivul 2</vt:lpstr>
      <vt:lpstr>Educaţia pentru carieră</vt:lpstr>
      <vt:lpstr>Diapozitivul 4</vt:lpstr>
      <vt:lpstr>Diapozitivul 5</vt:lpstr>
      <vt:lpstr>Diapozitivul 6</vt:lpstr>
      <vt:lpstr>Centrul de ghidare în carieră şi  Relaţii cu piaţa muncii</vt:lpstr>
      <vt:lpstr>Scurt istoric </vt:lpstr>
      <vt:lpstr>Misiunea  Centrului de ghidare în carieră</vt:lpstr>
      <vt:lpstr>Obiectivele  Centrului de ghidare în carieră</vt:lpstr>
      <vt:lpstr>Formări în cadrul  Centrului de ghidare în carieră</vt:lpstr>
      <vt:lpstr>Parteneriate </vt:lpstr>
      <vt:lpstr>Mulţumesc.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Universitatea de stat  din Moldova</dc:title>
  <dc:creator>Cotruta</dc:creator>
  <cp:lastModifiedBy>admin</cp:lastModifiedBy>
  <cp:revision>109</cp:revision>
  <dcterms:created xsi:type="dcterms:W3CDTF">2014-09-09T03:02:54Z</dcterms:created>
  <dcterms:modified xsi:type="dcterms:W3CDTF">2014-10-15T06:42:42Z</dcterms:modified>
</cp:coreProperties>
</file>