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0" r:id="rId2"/>
    <p:sldId id="271" r:id="rId3"/>
    <p:sldId id="272" r:id="rId4"/>
    <p:sldId id="273" r:id="rId5"/>
    <p:sldId id="274" r:id="rId6"/>
    <p:sldId id="275" r:id="rId7"/>
    <p:sldId id="276" r:id="rId8"/>
    <p:sldId id="277" r:id="rId9"/>
    <p:sldId id="278" r:id="rId10"/>
    <p:sldId id="279" r:id="rId11"/>
    <p:sldId id="280" r:id="rId12"/>
    <p:sldId id="281" r:id="rId13"/>
    <p:sldId id="282" r:id="rId14"/>
    <p:sldId id="283" r:id="rId15"/>
    <p:sldId id="284"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2" d="100"/>
          <a:sy n="52" d="100"/>
        </p:scale>
        <p:origin x="-40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3" name="Прямоугольник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Прямоугольник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Прямоугольник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Прямоугольник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Прямоугольник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Скругленный прямоугольник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Скругленный прямоугольник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Прямоугольник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6705600" y="4206240"/>
            <a:ext cx="960120" cy="457200"/>
          </a:xfrm>
        </p:spPr>
        <p:txBody>
          <a:bodyPr/>
          <a:lstStyle/>
          <a:p>
            <a:fld id="{21E31BF3-4F2A-44B4-B327-2A6317F7732F}" type="datetimeFigureOut">
              <a:rPr lang="ru-RU" smtClean="0"/>
              <a:pPr/>
              <a:t>15.10.2014</a:t>
            </a:fld>
            <a:endParaRPr lang="ru-RU"/>
          </a:p>
        </p:txBody>
      </p:sp>
      <p:sp>
        <p:nvSpPr>
          <p:cNvPr id="17" name="Нижний колонтитул 16"/>
          <p:cNvSpPr>
            <a:spLocks noGrp="1"/>
          </p:cNvSpPr>
          <p:nvPr>
            <p:ph type="ftr" sz="quarter" idx="11"/>
          </p:nvPr>
        </p:nvSpPr>
        <p:spPr>
          <a:xfrm>
            <a:off x="5410200" y="4205288"/>
            <a:ext cx="1295400" cy="457200"/>
          </a:xfrm>
        </p:spPr>
        <p:txBody>
          <a:bodyPr/>
          <a:lstStyle/>
          <a:p>
            <a:endParaRPr lang="ru-RU"/>
          </a:p>
        </p:txBody>
      </p:sp>
      <p:sp>
        <p:nvSpPr>
          <p:cNvPr id="29" name="Номер слайда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A0238713-87BF-4BA8-8508-C05617CDF19F}"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21E31BF3-4F2A-44B4-B327-2A6317F7732F}" type="datetimeFigureOut">
              <a:rPr lang="ru-RU" smtClean="0"/>
              <a:pPr/>
              <a:t>15.10.2014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0238713-87BF-4BA8-8508-C05617CDF19F}"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1143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143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21E31BF3-4F2A-44B4-B327-2A6317F7732F}" type="datetimeFigureOut">
              <a:rPr lang="ru-RU" smtClean="0"/>
              <a:pPr/>
              <a:t>15.10.2014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0238713-87BF-4BA8-8508-C05617CDF19F}"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21E31BF3-4F2A-44B4-B327-2A6317F7732F}" type="datetimeFigureOut">
              <a:rPr lang="ru-RU" smtClean="0"/>
              <a:pPr/>
              <a:t>15.10.2014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0238713-87BF-4BA8-8508-C05617CDF19F}"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21E31BF3-4F2A-44B4-B327-2A6317F7732F}" type="datetimeFigureOut">
              <a:rPr lang="ru-RU" smtClean="0"/>
              <a:pPr/>
              <a:t>15.10.2014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0238713-87BF-4BA8-8508-C05617CDF19F}"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21E31BF3-4F2A-44B4-B327-2A6317F7732F}" type="datetimeFigureOut">
              <a:rPr lang="ru-RU" smtClean="0"/>
              <a:pPr/>
              <a:t>15.10.2014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0238713-87BF-4BA8-8508-C05617CDF19F}"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1143000"/>
            <a:ext cx="8382000" cy="1069848"/>
          </a:xfrm>
        </p:spPr>
        <p:txBody>
          <a:bodyPr anchor="ctr"/>
          <a:lstStyle>
            <a:lvl1pPr>
              <a:defRPr sz="4000" b="0" i="0"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Дата 25"/>
          <p:cNvSpPr>
            <a:spLocks noGrp="1"/>
          </p:cNvSpPr>
          <p:nvPr>
            <p:ph type="dt" sz="half" idx="10"/>
          </p:nvPr>
        </p:nvSpPr>
        <p:spPr/>
        <p:txBody>
          <a:bodyPr rtlCol="0"/>
          <a:lstStyle/>
          <a:p>
            <a:fld id="{21E31BF3-4F2A-44B4-B327-2A6317F7732F}" type="datetimeFigureOut">
              <a:rPr lang="ru-RU" smtClean="0"/>
              <a:pPr/>
              <a:t>15.10.2014</a:t>
            </a:fld>
            <a:endParaRPr lang="ru-RU"/>
          </a:p>
        </p:txBody>
      </p:sp>
      <p:sp>
        <p:nvSpPr>
          <p:cNvPr id="27" name="Номер слайда 26"/>
          <p:cNvSpPr>
            <a:spLocks noGrp="1"/>
          </p:cNvSpPr>
          <p:nvPr>
            <p:ph type="sldNum" sz="quarter" idx="11"/>
          </p:nvPr>
        </p:nvSpPr>
        <p:spPr/>
        <p:txBody>
          <a:bodyPr rtlCol="0"/>
          <a:lstStyle/>
          <a:p>
            <a:fld id="{A0238713-87BF-4BA8-8508-C05617CDF19F}" type="slidenum">
              <a:rPr lang="ru-RU" smtClean="0"/>
              <a:pPr/>
              <a:t>‹#›</a:t>
            </a:fld>
            <a:endParaRPr lang="ru-RU"/>
          </a:p>
        </p:txBody>
      </p:sp>
      <p:sp>
        <p:nvSpPr>
          <p:cNvPr id="28" name="Нижний колонтитул 27"/>
          <p:cNvSpPr>
            <a:spLocks noGrp="1"/>
          </p:cNvSpPr>
          <p:nvPr>
            <p:ph type="ftr" sz="quarter" idx="12"/>
          </p:nvPr>
        </p:nvSpPr>
        <p:spPr/>
        <p:txBody>
          <a:bodyPr rtlCol="0"/>
          <a:lstStyle/>
          <a:p>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ru-RU" smtClean="0"/>
              <a:t>Образец заголовка</a:t>
            </a:r>
            <a:endParaRPr kumimoji="0" lang="en-US"/>
          </a:p>
        </p:txBody>
      </p:sp>
      <p:sp>
        <p:nvSpPr>
          <p:cNvPr id="3" name="Дата 2"/>
          <p:cNvSpPr>
            <a:spLocks noGrp="1"/>
          </p:cNvSpPr>
          <p:nvPr>
            <p:ph type="dt" sz="half" idx="10"/>
          </p:nvPr>
        </p:nvSpPr>
        <p:spPr>
          <a:xfrm>
            <a:off x="6583680" y="612648"/>
            <a:ext cx="957264" cy="457200"/>
          </a:xfrm>
        </p:spPr>
        <p:txBody>
          <a:bodyPr/>
          <a:lstStyle/>
          <a:p>
            <a:fld id="{21E31BF3-4F2A-44B4-B327-2A6317F7732F}" type="datetimeFigureOut">
              <a:rPr lang="ru-RU" smtClean="0"/>
              <a:pPr/>
              <a:t>15.10.2014</a:t>
            </a:fld>
            <a:endParaRPr lang="ru-RU"/>
          </a:p>
        </p:txBody>
      </p:sp>
      <p:sp>
        <p:nvSpPr>
          <p:cNvPr id="4" name="Нижний колонтитул 3"/>
          <p:cNvSpPr>
            <a:spLocks noGrp="1"/>
          </p:cNvSpPr>
          <p:nvPr>
            <p:ph type="ftr" sz="quarter" idx="11"/>
          </p:nvPr>
        </p:nvSpPr>
        <p:spPr>
          <a:xfrm>
            <a:off x="5257800" y="612648"/>
            <a:ext cx="1325880" cy="457200"/>
          </a:xfrm>
        </p:spPr>
        <p:txBody>
          <a:bodyPr/>
          <a:lstStyle/>
          <a:p>
            <a:endParaRPr lang="ru-RU"/>
          </a:p>
        </p:txBody>
      </p:sp>
      <p:sp>
        <p:nvSpPr>
          <p:cNvPr id="5" name="Номер слайда 4"/>
          <p:cNvSpPr>
            <a:spLocks noGrp="1"/>
          </p:cNvSpPr>
          <p:nvPr>
            <p:ph type="sldNum" sz="quarter" idx="12"/>
          </p:nvPr>
        </p:nvSpPr>
        <p:spPr>
          <a:xfrm>
            <a:off x="8174736" y="2272"/>
            <a:ext cx="762000" cy="365760"/>
          </a:xfrm>
        </p:spPr>
        <p:txBody>
          <a:bodyPr/>
          <a:lstStyle/>
          <a:p>
            <a:fld id="{A0238713-87BF-4BA8-8508-C05617CDF19F}"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1E31BF3-4F2A-44B4-B327-2A6317F7732F}" type="datetimeFigureOut">
              <a:rPr lang="ru-RU" smtClean="0"/>
              <a:pPr/>
              <a:t>15.10.2014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A0238713-87BF-4BA8-8508-C05617CDF19F}"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53496" y="1101970"/>
            <a:ext cx="3383280" cy="877824"/>
          </a:xfrm>
        </p:spPr>
        <p:txBody>
          <a:bodyPr anchor="b"/>
          <a:lstStyle>
            <a:lvl1pPr algn="l">
              <a:buNone/>
              <a:defRPr sz="1800" b="1"/>
            </a:lvl1pPr>
          </a:lstStyle>
          <a:p>
            <a:r>
              <a:rPr kumimoji="0" lang="ru-RU" smtClean="0"/>
              <a:t>Образец заголовка</a:t>
            </a:r>
            <a:endParaRPr kumimoji="0" lang="en-US"/>
          </a:p>
        </p:txBody>
      </p:sp>
      <p:sp>
        <p:nvSpPr>
          <p:cNvPr id="3" name="Текст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21E31BF3-4F2A-44B4-B327-2A6317F7732F}" type="datetimeFigureOut">
              <a:rPr lang="ru-RU" smtClean="0"/>
              <a:pPr/>
              <a:t>15.10.2014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0238713-87BF-4BA8-8508-C05617CDF19F}"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21E31BF3-4F2A-44B4-B327-2A6317F7732F}" type="datetimeFigureOut">
              <a:rPr lang="ru-RU" smtClean="0"/>
              <a:pPr/>
              <a:t>15.10.2014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0238713-87BF-4BA8-8508-C05617CDF19F}"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Прямоугольник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Прямоугольник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Прямоугольник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Прямоугольник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Скругленный прямоугольник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Скругленный прямоугольник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Прямоугольник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Прямоугольник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Прямоугольник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Прямоугольник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Прямоугольник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Прямоугольник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Заголовок 21"/>
          <p:cNvSpPr>
            <a:spLocks noGrp="1"/>
          </p:cNvSpPr>
          <p:nvPr>
            <p:ph type="title"/>
          </p:nvPr>
        </p:nvSpPr>
        <p:spPr>
          <a:xfrm>
            <a:off x="457200" y="1143000"/>
            <a:ext cx="8229600" cy="10668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21E31BF3-4F2A-44B4-B327-2A6317F7732F}" type="datetimeFigureOut">
              <a:rPr lang="ru-RU" smtClean="0"/>
              <a:pPr/>
              <a:t>15.10.2014</a:t>
            </a:fld>
            <a:endParaRPr lang="ru-RU"/>
          </a:p>
        </p:txBody>
      </p:sp>
      <p:sp>
        <p:nvSpPr>
          <p:cNvPr id="3" name="Нижний колонтитул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ru-RU"/>
          </a:p>
        </p:txBody>
      </p:sp>
      <p:sp>
        <p:nvSpPr>
          <p:cNvPr id="23" name="Номер слайда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A0238713-87BF-4BA8-8508-C05617CDF19F}"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980728"/>
            <a:ext cx="8229600" cy="3024336"/>
          </a:xfrm>
        </p:spPr>
        <p:txBody>
          <a:bodyPr>
            <a:normAutofit/>
          </a:bodyPr>
          <a:lstStyle/>
          <a:p>
            <a:r>
              <a:rPr lang="en-US" b="1" dirty="0" err="1" smtClean="0"/>
              <a:t>Cultura</a:t>
            </a:r>
            <a:r>
              <a:rPr lang="en-US" b="1" dirty="0" smtClean="0"/>
              <a:t> </a:t>
            </a:r>
            <a:r>
              <a:rPr lang="en-US" b="1" dirty="0" err="1" smtClean="0"/>
              <a:t>comunităţii</a:t>
            </a:r>
            <a:r>
              <a:rPr lang="en-US" b="1" dirty="0" smtClean="0"/>
              <a:t> </a:t>
            </a:r>
            <a:r>
              <a:rPr lang="en-US" b="1" dirty="0" err="1" smtClean="0"/>
              <a:t>școlii</a:t>
            </a:r>
            <a:r>
              <a:rPr lang="en-US" b="1" dirty="0" smtClean="0"/>
              <a:t> </a:t>
            </a:r>
            <a:r>
              <a:rPr lang="en-US" b="1" dirty="0" err="1" smtClean="0"/>
              <a:t>incluzive</a:t>
            </a:r>
            <a:r>
              <a:rPr lang="en-US" b="1" dirty="0" smtClean="0"/>
              <a:t> </a:t>
            </a:r>
            <a:r>
              <a:rPr lang="en-US" b="1" dirty="0" err="1" smtClean="0"/>
              <a:t>în</a:t>
            </a:r>
            <a:r>
              <a:rPr lang="en-US" b="1" dirty="0" smtClean="0"/>
              <a:t> </a:t>
            </a:r>
            <a:r>
              <a:rPr lang="en-US" b="1" dirty="0" err="1" smtClean="0"/>
              <a:t>raport</a:t>
            </a:r>
            <a:r>
              <a:rPr lang="en-US" b="1" dirty="0" smtClean="0"/>
              <a:t> cu </a:t>
            </a:r>
            <a:r>
              <a:rPr lang="en-US" b="1" dirty="0" err="1" smtClean="0"/>
              <a:t>formarea</a:t>
            </a:r>
            <a:r>
              <a:rPr lang="en-US" b="1" dirty="0" smtClean="0"/>
              <a:t> </a:t>
            </a:r>
            <a:r>
              <a:rPr lang="en-US" b="1" dirty="0" err="1" smtClean="0"/>
              <a:t>pedagogului</a:t>
            </a:r>
            <a:r>
              <a:rPr lang="en-US" b="1" dirty="0" smtClean="0"/>
              <a:t> social </a:t>
            </a:r>
            <a:r>
              <a:rPr lang="ru-RU" dirty="0" smtClean="0"/>
              <a:t/>
            </a:r>
            <a:br>
              <a:rPr lang="ru-RU" dirty="0" smtClean="0"/>
            </a:br>
            <a:endParaRPr lang="ru-RU" dirty="0"/>
          </a:p>
        </p:txBody>
      </p:sp>
      <p:sp>
        <p:nvSpPr>
          <p:cNvPr id="3" name="Содержимое 2"/>
          <p:cNvSpPr>
            <a:spLocks noGrp="1"/>
          </p:cNvSpPr>
          <p:nvPr>
            <p:ph idx="1"/>
          </p:nvPr>
        </p:nvSpPr>
        <p:spPr>
          <a:xfrm>
            <a:off x="457200" y="3861048"/>
            <a:ext cx="8229600" cy="2265115"/>
          </a:xfrm>
        </p:spPr>
        <p:txBody>
          <a:bodyPr>
            <a:normAutofit/>
          </a:bodyPr>
          <a:lstStyle/>
          <a:p>
            <a:pPr>
              <a:buNone/>
            </a:pPr>
            <a:r>
              <a:rPr lang="en-US" b="1" dirty="0"/>
              <a:t> </a:t>
            </a:r>
            <a:endParaRPr lang="ru-RU" dirty="0"/>
          </a:p>
          <a:p>
            <a:pPr algn="r">
              <a:buNone/>
            </a:pPr>
            <a:r>
              <a:rPr lang="en-US" sz="2000" b="1" i="1" dirty="0" err="1"/>
              <a:t>Valentina</a:t>
            </a:r>
            <a:r>
              <a:rPr lang="en-US" sz="2000" b="1" i="1" dirty="0"/>
              <a:t> STRATAN</a:t>
            </a:r>
            <a:r>
              <a:rPr lang="en-US" sz="2000" dirty="0"/>
              <a:t>, </a:t>
            </a:r>
            <a:endParaRPr lang="en-US" sz="2000" dirty="0" smtClean="0"/>
          </a:p>
          <a:p>
            <a:pPr algn="r">
              <a:buNone/>
            </a:pPr>
            <a:r>
              <a:rPr lang="en-US" sz="2000" dirty="0" smtClean="0"/>
              <a:t>dr</a:t>
            </a:r>
            <a:r>
              <a:rPr lang="en-US" sz="2000" dirty="0"/>
              <a:t>. conf. UPSC </a:t>
            </a:r>
            <a:r>
              <a:rPr lang="en-US" sz="2000" dirty="0" err="1"/>
              <a:t>I.Creangă</a:t>
            </a:r>
            <a:r>
              <a:rPr lang="en-US" sz="2000" dirty="0"/>
              <a:t> </a:t>
            </a:r>
            <a:endParaRPr lang="ru-RU" sz="2000" dirty="0"/>
          </a:p>
          <a:p>
            <a:pPr algn="r">
              <a:buNone/>
            </a:pPr>
            <a:r>
              <a:rPr lang="en-US" sz="2000" b="1" i="1" dirty="0"/>
              <a:t>Emilia LAPOŞINA</a:t>
            </a:r>
            <a:r>
              <a:rPr lang="en-US" sz="2000" b="1" dirty="0"/>
              <a:t>, </a:t>
            </a:r>
            <a:endParaRPr lang="en-US" sz="2000" b="1" dirty="0" smtClean="0"/>
          </a:p>
          <a:p>
            <a:pPr algn="r">
              <a:buNone/>
            </a:pPr>
            <a:r>
              <a:rPr lang="en-US" sz="2000" dirty="0" err="1" smtClean="0"/>
              <a:t>dr.conf.UPSC</a:t>
            </a:r>
            <a:r>
              <a:rPr lang="en-US" sz="2000" dirty="0" smtClean="0"/>
              <a:t> </a:t>
            </a:r>
            <a:r>
              <a:rPr lang="en-US" sz="2000" dirty="0" err="1"/>
              <a:t>I.Creangă</a:t>
            </a:r>
            <a:r>
              <a:rPr lang="en-US" sz="2000" dirty="0"/>
              <a:t> </a:t>
            </a:r>
            <a:endParaRPr lang="ru-RU" sz="2000" dirty="0"/>
          </a:p>
          <a:p>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20688"/>
            <a:ext cx="8229600" cy="144016"/>
          </a:xfrm>
        </p:spPr>
        <p:txBody>
          <a:bodyPr>
            <a:normAutofit fontScale="90000"/>
          </a:bodyPr>
          <a:lstStyle/>
          <a:p>
            <a:endParaRPr lang="ru-RU" dirty="0"/>
          </a:p>
        </p:txBody>
      </p:sp>
      <p:sp>
        <p:nvSpPr>
          <p:cNvPr id="3" name="Содержимое 2"/>
          <p:cNvSpPr>
            <a:spLocks noGrp="1"/>
          </p:cNvSpPr>
          <p:nvPr>
            <p:ph idx="1"/>
          </p:nvPr>
        </p:nvSpPr>
        <p:spPr>
          <a:xfrm>
            <a:off x="457200" y="908720"/>
            <a:ext cx="8229600" cy="5665816"/>
          </a:xfrm>
        </p:spPr>
        <p:txBody>
          <a:bodyPr>
            <a:normAutofit/>
          </a:bodyPr>
          <a:lstStyle/>
          <a:p>
            <a:r>
              <a:rPr lang="ro-RO" b="1" dirty="0" smtClean="0"/>
              <a:t>Tranziţia </a:t>
            </a:r>
            <a:r>
              <a:rPr lang="ro-RO" dirty="0" smtClean="0"/>
              <a:t>- adoptarea noilor modalităţi de lucru în plan didactic şi comunitar, renunţarea la unele stereotipuri care vin în contradicţie cu noul mod de abordare a educaţiei incluzive – </a:t>
            </a:r>
          </a:p>
          <a:p>
            <a:endParaRPr lang="ro-RO" dirty="0" smtClean="0"/>
          </a:p>
          <a:p>
            <a:r>
              <a:rPr lang="ro-RO" dirty="0" smtClean="0"/>
              <a:t>alcătuirea unui curriculum flexibil şi accesibil fiecărui elev în parte, stabilirea unor modalităţi noi de relaţionare şi colaborare cu părinţii copiilor, cu comunitatea etc.</a:t>
            </a:r>
            <a:endParaRPr lang="ru-RU" dirty="0" smtClean="0"/>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92696"/>
            <a:ext cx="8229600" cy="144016"/>
          </a:xfrm>
        </p:spPr>
        <p:txBody>
          <a:bodyPr>
            <a:normAutofit fontScale="90000"/>
          </a:bodyPr>
          <a:lstStyle/>
          <a:p>
            <a:endParaRPr lang="ru-RU" dirty="0"/>
          </a:p>
        </p:txBody>
      </p:sp>
      <p:sp>
        <p:nvSpPr>
          <p:cNvPr id="3" name="Содержимое 2"/>
          <p:cNvSpPr>
            <a:spLocks noGrp="1"/>
          </p:cNvSpPr>
          <p:nvPr>
            <p:ph idx="1"/>
          </p:nvPr>
        </p:nvSpPr>
        <p:spPr>
          <a:xfrm>
            <a:off x="457200" y="1052736"/>
            <a:ext cx="8229600" cy="5521800"/>
          </a:xfrm>
        </p:spPr>
        <p:txBody>
          <a:bodyPr/>
          <a:lstStyle/>
          <a:p>
            <a:r>
              <a:rPr lang="ro-RO" b="1" dirty="0" smtClean="0"/>
              <a:t>Formare continuă  </a:t>
            </a:r>
            <a:r>
              <a:rPr lang="ro-RO" dirty="0" smtClean="0"/>
              <a:t>– deschidere faţă de ideea incluziunii, includere  într-un program de trening-uri  în care se  învaţă principii, metode şi tehnici adecvate activităţilor instructiv – educative cu elevii deficienţi şi / sau dificili şi,</a:t>
            </a:r>
          </a:p>
          <a:p>
            <a:endParaRPr lang="ro-RO" dirty="0" smtClean="0"/>
          </a:p>
          <a:p>
            <a:r>
              <a:rPr lang="ro-RO" dirty="0" smtClean="0"/>
              <a:t> în acelaşi timp, modalităţile prin care aceste metode şi tehnici pot fi adaptate în timpul orelor la clasă și în afara lor pentru fiecare categorie sau tipuri de elevi în parte. </a:t>
            </a:r>
            <a:endParaRPr lang="ru-RU" dirty="0" smtClean="0"/>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92696"/>
            <a:ext cx="8229600" cy="72008"/>
          </a:xfrm>
        </p:spPr>
        <p:txBody>
          <a:bodyPr>
            <a:normAutofit fontScale="90000"/>
          </a:bodyPr>
          <a:lstStyle/>
          <a:p>
            <a:endParaRPr lang="ru-RU" dirty="0"/>
          </a:p>
        </p:txBody>
      </p:sp>
      <p:sp>
        <p:nvSpPr>
          <p:cNvPr id="3" name="Содержимое 2"/>
          <p:cNvSpPr>
            <a:spLocks noGrp="1"/>
          </p:cNvSpPr>
          <p:nvPr>
            <p:ph idx="1"/>
          </p:nvPr>
        </p:nvSpPr>
        <p:spPr>
          <a:xfrm>
            <a:off x="457200" y="908720"/>
            <a:ext cx="8229600" cy="5665816"/>
          </a:xfrm>
        </p:spPr>
        <p:txBody>
          <a:bodyPr>
            <a:normAutofit lnSpcReduction="10000"/>
          </a:bodyPr>
          <a:lstStyle/>
          <a:p>
            <a:r>
              <a:rPr lang="ro-RO" dirty="0" smtClean="0"/>
              <a:t>Astfel, printr-o formare axată pe competențe, pedagogul social, dintr-o persoană de referință pentru copiii cu CES, devine, în mod necesar, o persoană cu rol de mediator și sprijin în selecţia şi transmiterea modalităților prin care se va stabili un parteneriat viabil ”copil- școală- comunitatea”. </a:t>
            </a:r>
            <a:endParaRPr lang="en-US" dirty="0" smtClean="0"/>
          </a:p>
          <a:p>
            <a:endParaRPr lang="en-US" dirty="0" smtClean="0"/>
          </a:p>
          <a:p>
            <a:r>
              <a:rPr lang="ro-RO" dirty="0" smtClean="0"/>
              <a:t>El este un bun consilier și partener pentru cadrele didactice şi părinţi, iar pentru copilul cu CES - susţinător, profesor  tutore, terapeut, consilier, mediator, manager de caz, consultant și, nu în ultimul rînd, prieten.</a:t>
            </a:r>
            <a:endParaRPr lang="ru-RU" dirty="0" smtClean="0"/>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20688"/>
            <a:ext cx="8229600" cy="216024"/>
          </a:xfrm>
        </p:spPr>
        <p:txBody>
          <a:bodyPr>
            <a:normAutofit fontScale="90000"/>
          </a:bodyPr>
          <a:lstStyle/>
          <a:p>
            <a:endParaRPr lang="ru-RU" dirty="0"/>
          </a:p>
        </p:txBody>
      </p:sp>
      <p:sp>
        <p:nvSpPr>
          <p:cNvPr id="3" name="Содержимое 2"/>
          <p:cNvSpPr>
            <a:spLocks noGrp="1"/>
          </p:cNvSpPr>
          <p:nvPr>
            <p:ph idx="1"/>
          </p:nvPr>
        </p:nvSpPr>
        <p:spPr>
          <a:xfrm>
            <a:off x="457200" y="980728"/>
            <a:ext cx="8229600" cy="5593808"/>
          </a:xfrm>
        </p:spPr>
        <p:txBody>
          <a:bodyPr>
            <a:normAutofit lnSpcReduction="10000"/>
          </a:bodyPr>
          <a:lstStyle/>
          <a:p>
            <a:r>
              <a:rPr lang="ro-RO" i="1" dirty="0" smtClean="0"/>
              <a:t>Cultura comunității incluzive</a:t>
            </a:r>
            <a:r>
              <a:rPr lang="ro-RO" dirty="0" smtClean="0"/>
              <a:t> creează o comunitate sigură, primitoare, colaboratoare, stimulantă, în care fiecare este preţuit ca fiind capabil de performanţe valoroase. </a:t>
            </a:r>
            <a:endParaRPr lang="en-US" dirty="0" smtClean="0"/>
          </a:p>
          <a:p>
            <a:endParaRPr lang="en-US" dirty="0" smtClean="0"/>
          </a:p>
          <a:p>
            <a:r>
              <a:rPr lang="ro-RO" dirty="0" smtClean="0"/>
              <a:t>Ea dezvoltă valori incluzive împărtăşite explicit de personal, elevi, pedagogi şi părinţi/persoane care îngrijesc copiii. </a:t>
            </a:r>
            <a:endParaRPr lang="en-US" dirty="0" smtClean="0"/>
          </a:p>
          <a:p>
            <a:endParaRPr lang="en-US" dirty="0" smtClean="0"/>
          </a:p>
          <a:p>
            <a:r>
              <a:rPr lang="ro-RO" dirty="0" smtClean="0"/>
              <a:t>Pedagogul social</a:t>
            </a:r>
            <a:r>
              <a:rPr lang="ro-RO" i="1" dirty="0" smtClean="0"/>
              <a:t> </a:t>
            </a:r>
            <a:r>
              <a:rPr lang="ro-RO" dirty="0" smtClean="0"/>
              <a:t> contribuie la formarea culturii comunității școlii incluzive, la crearea în comunitate a unei atmosfere de toleranţă şi respect pentru diversitate.</a:t>
            </a:r>
            <a:endParaRPr lang="ru-RU" dirty="0" smtClean="0"/>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20688"/>
            <a:ext cx="8229600" cy="72008"/>
          </a:xfrm>
        </p:spPr>
        <p:txBody>
          <a:bodyPr>
            <a:normAutofit fontScale="90000"/>
          </a:bodyPr>
          <a:lstStyle/>
          <a:p>
            <a:endParaRPr lang="ru-RU" dirty="0"/>
          </a:p>
        </p:txBody>
      </p:sp>
      <p:sp>
        <p:nvSpPr>
          <p:cNvPr id="3" name="Содержимое 2"/>
          <p:cNvSpPr>
            <a:spLocks noGrp="1"/>
          </p:cNvSpPr>
          <p:nvPr>
            <p:ph idx="1"/>
          </p:nvPr>
        </p:nvSpPr>
        <p:spPr>
          <a:xfrm>
            <a:off x="457200" y="764704"/>
            <a:ext cx="8229600" cy="5809832"/>
          </a:xfrm>
        </p:spPr>
        <p:txBody>
          <a:bodyPr>
            <a:normAutofit fontScale="92500" lnSpcReduction="10000"/>
          </a:bodyPr>
          <a:lstStyle/>
          <a:p>
            <a:r>
              <a:rPr lang="ro-RO" dirty="0" smtClean="0"/>
              <a:t>În concluzie, cultura comunității şcolii incluzive în raport cu formarea pedagogului social, ajută la dezvoltarea vieţii sociale a şcolii şi comunităţii prin formarea unor legături strânse între şcoală si comunitate. </a:t>
            </a:r>
            <a:endParaRPr lang="en-US" dirty="0" smtClean="0"/>
          </a:p>
          <a:p>
            <a:endParaRPr lang="en-US" dirty="0" smtClean="0"/>
          </a:p>
          <a:p>
            <a:r>
              <a:rPr lang="ro-RO" dirty="0" smtClean="0"/>
              <a:t>O şcoală bună, eficientă este cea care reuşeşte să asigure condiţii maximale de muncă şi învăţătură actorilor din şcoală, să ofere programe educaţionale care să răspundă nevoilor comunităţii locale. </a:t>
            </a:r>
            <a:endParaRPr lang="en-US" dirty="0" smtClean="0"/>
          </a:p>
          <a:p>
            <a:endParaRPr lang="en-US" dirty="0" smtClean="0"/>
          </a:p>
          <a:p>
            <a:r>
              <a:rPr lang="ro-RO" dirty="0" smtClean="0"/>
              <a:t>Școlile, care atrag comunitatea în activitatea pe care o desfăşoară, sunt considerate mai mult centre de sprijin pentru comunitatea respectivă şi nu doar locul unde elevii însuşesc cunoştinţe.</a:t>
            </a:r>
            <a:endParaRPr lang="ru-RU" dirty="0" smtClean="0"/>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20688"/>
            <a:ext cx="8229600" cy="72008"/>
          </a:xfrm>
        </p:spPr>
        <p:txBody>
          <a:bodyPr>
            <a:normAutofit fontScale="90000"/>
          </a:bodyPr>
          <a:lstStyle/>
          <a:p>
            <a:endParaRPr lang="ru-RU" dirty="0"/>
          </a:p>
        </p:txBody>
      </p:sp>
      <p:sp>
        <p:nvSpPr>
          <p:cNvPr id="3" name="Содержимое 2"/>
          <p:cNvSpPr>
            <a:spLocks noGrp="1"/>
          </p:cNvSpPr>
          <p:nvPr>
            <p:ph idx="1"/>
          </p:nvPr>
        </p:nvSpPr>
        <p:spPr>
          <a:xfrm>
            <a:off x="457200" y="836712"/>
            <a:ext cx="8229600" cy="5737824"/>
          </a:xfrm>
        </p:spPr>
        <p:txBody>
          <a:bodyPr/>
          <a:lstStyle/>
          <a:p>
            <a:r>
              <a:rPr lang="ro-RO" dirty="0" smtClean="0"/>
              <a:t>În </a:t>
            </a:r>
            <a:r>
              <a:rPr lang="en-US" dirty="0" err="1" smtClean="0"/>
              <a:t>contextul</a:t>
            </a:r>
            <a:r>
              <a:rPr lang="en-US" dirty="0" smtClean="0"/>
              <a:t> </a:t>
            </a:r>
            <a:r>
              <a:rPr lang="en-US" dirty="0" err="1" smtClean="0"/>
              <a:t>educa</a:t>
            </a:r>
            <a:r>
              <a:rPr lang="ro-RO" dirty="0" smtClean="0"/>
              <a:t>ț</a:t>
            </a:r>
            <a:r>
              <a:rPr lang="en-US" dirty="0" err="1" smtClean="0"/>
              <a:t>iei</a:t>
            </a:r>
            <a:r>
              <a:rPr lang="en-US" dirty="0" smtClean="0"/>
              <a:t> </a:t>
            </a:r>
            <a:r>
              <a:rPr lang="en-US" dirty="0" err="1" smtClean="0"/>
              <a:t>incluzive</a:t>
            </a:r>
            <a:r>
              <a:rPr lang="ro-RO" dirty="0" smtClean="0"/>
              <a:t>, un rol aparte revine pedagogului social și comunității în calitate de agenți al schimbării, </a:t>
            </a:r>
          </a:p>
          <a:p>
            <a:endParaRPr lang="ro-RO" dirty="0" smtClean="0"/>
          </a:p>
          <a:p>
            <a:r>
              <a:rPr lang="ro-RO" dirty="0" smtClean="0"/>
              <a:t>care trebuie să promoveze, la nivel de unitate şcolară şi  comunitate, ideea şi beneficiile educaţiei incluzive orientate spre asigurarea</a:t>
            </a:r>
          </a:p>
          <a:p>
            <a:endParaRPr lang="ro-RO" dirty="0" smtClean="0"/>
          </a:p>
          <a:p>
            <a:r>
              <a:rPr lang="ro-RO" dirty="0" smtClean="0"/>
              <a:t> culturii incluzive - participării tuturor copiilor la educaţie şi eradicarea excluderii lor din mediul şcolar și cel social comun.</a:t>
            </a:r>
            <a:endParaRPr lang="ru-RU" dirty="0" smtClean="0"/>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76672"/>
            <a:ext cx="8229600" cy="216024"/>
          </a:xfrm>
        </p:spPr>
        <p:txBody>
          <a:bodyPr>
            <a:normAutofit fontScale="90000"/>
          </a:bodyPr>
          <a:lstStyle/>
          <a:p>
            <a:endParaRPr lang="ru-RU" dirty="0"/>
          </a:p>
        </p:txBody>
      </p:sp>
      <p:sp>
        <p:nvSpPr>
          <p:cNvPr id="3" name="Содержимое 2"/>
          <p:cNvSpPr>
            <a:spLocks noGrp="1"/>
          </p:cNvSpPr>
          <p:nvPr>
            <p:ph idx="1"/>
          </p:nvPr>
        </p:nvSpPr>
        <p:spPr>
          <a:xfrm>
            <a:off x="457200" y="908720"/>
            <a:ext cx="8229600" cy="5665816"/>
          </a:xfrm>
        </p:spPr>
        <p:txBody>
          <a:bodyPr/>
          <a:lstStyle/>
          <a:p>
            <a:endParaRPr lang="en-US" dirty="0" smtClean="0"/>
          </a:p>
          <a:p>
            <a:r>
              <a:rPr lang="ro-RO" dirty="0" smtClean="0"/>
              <a:t>La etapa actuală politica şi practica educaţională din numeroase ţări ale lumii, inclusiv și R. Moldova, este orientată în direcţia integrării copiilor cu cerinţe educaționale speciale (CES) în medii educaţionale şi de viaţă cât mai obişnuite, apropiate de cele ale unei comunităţi normale. </a:t>
            </a:r>
            <a:endParaRPr lang="ru-RU" dirty="0" smtClean="0"/>
          </a:p>
          <a:p>
            <a:endParaRPr lang="en-US" dirty="0" smtClean="0"/>
          </a:p>
          <a:p>
            <a:r>
              <a:rPr lang="ro-RO" dirty="0" smtClean="0"/>
              <a:t>Aceasta explică importanţa deosebită  acordată, în prezent, reconceptualizării sistemului de educaţie din perspectiva incluziunii.</a:t>
            </a:r>
            <a:endParaRPr lang="ru-RU" dirty="0" smtClean="0"/>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64704"/>
            <a:ext cx="8229600" cy="216024"/>
          </a:xfrm>
        </p:spPr>
        <p:txBody>
          <a:bodyPr>
            <a:normAutofit fontScale="90000"/>
          </a:bodyPr>
          <a:lstStyle/>
          <a:p>
            <a:endParaRPr lang="ru-RU" dirty="0"/>
          </a:p>
        </p:txBody>
      </p:sp>
      <p:sp>
        <p:nvSpPr>
          <p:cNvPr id="3" name="Содержимое 2"/>
          <p:cNvSpPr>
            <a:spLocks noGrp="1"/>
          </p:cNvSpPr>
          <p:nvPr>
            <p:ph idx="1"/>
          </p:nvPr>
        </p:nvSpPr>
        <p:spPr>
          <a:xfrm>
            <a:off x="457200" y="1124744"/>
            <a:ext cx="8229600" cy="5449792"/>
          </a:xfrm>
        </p:spPr>
        <p:txBody>
          <a:bodyPr/>
          <a:lstStyle/>
          <a:p>
            <a:endParaRPr lang="en-US" dirty="0" smtClean="0"/>
          </a:p>
          <a:p>
            <a:r>
              <a:rPr lang="en-US" dirty="0" err="1" smtClean="0"/>
              <a:t>Printre</a:t>
            </a:r>
            <a:r>
              <a:rPr lang="en-US" dirty="0" smtClean="0"/>
              <a:t> </a:t>
            </a:r>
            <a:r>
              <a:rPr lang="en-US" dirty="0" err="1" smtClean="0"/>
              <a:t>avantajele</a:t>
            </a:r>
            <a:r>
              <a:rPr lang="en-US" dirty="0" smtClean="0"/>
              <a:t> </a:t>
            </a:r>
            <a:r>
              <a:rPr lang="en-US" dirty="0" err="1" smtClean="0"/>
              <a:t>şcolii</a:t>
            </a:r>
            <a:r>
              <a:rPr lang="en-US" dirty="0" smtClean="0"/>
              <a:t> </a:t>
            </a:r>
            <a:r>
              <a:rPr lang="en-US" dirty="0" err="1" smtClean="0"/>
              <a:t>incluzive</a:t>
            </a:r>
            <a:r>
              <a:rPr lang="en-US" dirty="0" smtClean="0"/>
              <a:t> se </a:t>
            </a:r>
            <a:r>
              <a:rPr lang="en-US" dirty="0" err="1" smtClean="0"/>
              <a:t>numără</a:t>
            </a:r>
            <a:r>
              <a:rPr lang="en-US" dirty="0" smtClean="0"/>
              <a:t> </a:t>
            </a:r>
            <a:r>
              <a:rPr lang="en-US" dirty="0" err="1" smtClean="0"/>
              <a:t>faptul</a:t>
            </a:r>
            <a:r>
              <a:rPr lang="en-US" dirty="0" smtClean="0"/>
              <a:t> </a:t>
            </a:r>
            <a:r>
              <a:rPr lang="en-US" dirty="0" err="1" smtClean="0"/>
              <a:t>că</a:t>
            </a:r>
            <a:r>
              <a:rPr lang="en-US" dirty="0" smtClean="0"/>
              <a:t> </a:t>
            </a:r>
            <a:r>
              <a:rPr lang="en-US" dirty="0" err="1" smtClean="0"/>
              <a:t>elevii</a:t>
            </a:r>
            <a:r>
              <a:rPr lang="en-US" dirty="0" smtClean="0"/>
              <a:t> cu CES </a:t>
            </a:r>
            <a:r>
              <a:rPr lang="en-US" dirty="0" err="1" smtClean="0"/>
              <a:t>sunt</a:t>
            </a:r>
            <a:r>
              <a:rPr lang="en-US" dirty="0" smtClean="0"/>
              <a:t> </a:t>
            </a:r>
            <a:r>
              <a:rPr lang="en-US" dirty="0" err="1" smtClean="0"/>
              <a:t>trataţi</a:t>
            </a:r>
            <a:r>
              <a:rPr lang="en-US" dirty="0" smtClean="0"/>
              <a:t> ca parte </a:t>
            </a:r>
            <a:r>
              <a:rPr lang="en-US" dirty="0" err="1" smtClean="0"/>
              <a:t>integrantă</a:t>
            </a:r>
            <a:r>
              <a:rPr lang="en-US" dirty="0" smtClean="0"/>
              <a:t> a </a:t>
            </a:r>
            <a:r>
              <a:rPr lang="en-US" dirty="0" err="1" smtClean="0"/>
              <a:t>societăţii</a:t>
            </a:r>
            <a:r>
              <a:rPr lang="en-US" dirty="0" smtClean="0"/>
              <a:t>, au ca model </a:t>
            </a:r>
            <a:r>
              <a:rPr lang="en-US" dirty="0" err="1" smtClean="0"/>
              <a:t>restul</a:t>
            </a:r>
            <a:r>
              <a:rPr lang="en-US" dirty="0" smtClean="0"/>
              <a:t> </a:t>
            </a:r>
            <a:r>
              <a:rPr lang="en-US" dirty="0" err="1" smtClean="0"/>
              <a:t>colegilor</a:t>
            </a:r>
            <a:r>
              <a:rPr lang="en-US" dirty="0" smtClean="0"/>
              <a:t> care nu au </a:t>
            </a:r>
            <a:r>
              <a:rPr lang="en-US" dirty="0" err="1" smtClean="0"/>
              <a:t>probleme</a:t>
            </a:r>
            <a:r>
              <a:rPr lang="en-US" dirty="0" smtClean="0"/>
              <a:t>. </a:t>
            </a:r>
          </a:p>
          <a:p>
            <a:endParaRPr lang="en-US" dirty="0" smtClean="0"/>
          </a:p>
          <a:p>
            <a:endParaRPr lang="en-US" dirty="0" smtClean="0"/>
          </a:p>
          <a:p>
            <a:r>
              <a:rPr lang="en-US" dirty="0" err="1" smtClean="0"/>
              <a:t>Atât</a:t>
            </a:r>
            <a:r>
              <a:rPr lang="en-US" dirty="0" smtClean="0"/>
              <a:t> </a:t>
            </a:r>
            <a:r>
              <a:rPr lang="en-US" dirty="0" err="1" smtClean="0"/>
              <a:t>copiii</a:t>
            </a:r>
            <a:r>
              <a:rPr lang="en-US" dirty="0" smtClean="0"/>
              <a:t> cu CES, </a:t>
            </a:r>
            <a:r>
              <a:rPr lang="en-US" dirty="0" err="1" smtClean="0"/>
              <a:t>cât</a:t>
            </a:r>
            <a:r>
              <a:rPr lang="en-US" dirty="0" smtClean="0"/>
              <a:t> </a:t>
            </a:r>
            <a:r>
              <a:rPr lang="en-US" dirty="0" err="1" smtClean="0"/>
              <a:t>şi</a:t>
            </a:r>
            <a:r>
              <a:rPr lang="en-US" dirty="0" smtClean="0"/>
              <a:t> </a:t>
            </a:r>
            <a:r>
              <a:rPr lang="en-US" dirty="0" err="1" smtClean="0"/>
              <a:t>colegii</a:t>
            </a:r>
            <a:r>
              <a:rPr lang="en-US" dirty="0" smtClean="0"/>
              <a:t> </a:t>
            </a:r>
            <a:r>
              <a:rPr lang="en-US" dirty="0" err="1" smtClean="0"/>
              <a:t>lor</a:t>
            </a:r>
            <a:r>
              <a:rPr lang="en-US" dirty="0" smtClean="0"/>
              <a:t> </a:t>
            </a:r>
            <a:r>
              <a:rPr lang="en-US" dirty="0" err="1" smtClean="0"/>
              <a:t>îşi</a:t>
            </a:r>
            <a:r>
              <a:rPr lang="en-US" dirty="0" smtClean="0"/>
              <a:t> </a:t>
            </a:r>
            <a:r>
              <a:rPr lang="en-US" dirty="0" err="1" smtClean="0"/>
              <a:t>dezvoltă</a:t>
            </a:r>
            <a:r>
              <a:rPr lang="en-US" dirty="0" smtClean="0"/>
              <a:t> </a:t>
            </a:r>
            <a:r>
              <a:rPr lang="en-US" dirty="0" err="1" smtClean="0"/>
              <a:t>abilităţile</a:t>
            </a:r>
            <a:r>
              <a:rPr lang="en-US" dirty="0" smtClean="0"/>
              <a:t> </a:t>
            </a:r>
            <a:r>
              <a:rPr lang="en-US" dirty="0" err="1" smtClean="0"/>
              <a:t>comunicative</a:t>
            </a:r>
            <a:r>
              <a:rPr lang="en-US" dirty="0" smtClean="0"/>
              <a:t>, </a:t>
            </a:r>
            <a:r>
              <a:rPr lang="en-US" dirty="0" err="1" smtClean="0"/>
              <a:t>devin</a:t>
            </a:r>
            <a:r>
              <a:rPr lang="en-US" dirty="0" smtClean="0"/>
              <a:t> </a:t>
            </a:r>
            <a:r>
              <a:rPr lang="en-US" dirty="0" err="1" smtClean="0"/>
              <a:t>mai</a:t>
            </a:r>
            <a:r>
              <a:rPr lang="en-US" dirty="0" smtClean="0"/>
              <a:t> </a:t>
            </a:r>
            <a:r>
              <a:rPr lang="en-US" dirty="0" err="1" smtClean="0"/>
              <a:t>creativi</a:t>
            </a:r>
            <a:r>
              <a:rPr lang="en-US" dirty="0" smtClean="0"/>
              <a:t>, </a:t>
            </a:r>
            <a:r>
              <a:rPr lang="en-US" dirty="0" err="1" smtClean="0"/>
              <a:t>acceptă</a:t>
            </a:r>
            <a:r>
              <a:rPr lang="en-US" dirty="0" smtClean="0"/>
              <a:t> </a:t>
            </a:r>
            <a:r>
              <a:rPr lang="en-US" dirty="0" err="1" smtClean="0"/>
              <a:t>diversitatea</a:t>
            </a:r>
            <a:r>
              <a:rPr lang="en-US" dirty="0" smtClean="0"/>
              <a:t>, </a:t>
            </a:r>
            <a:r>
              <a:rPr lang="en-US" dirty="0" err="1" smtClean="0"/>
              <a:t>sînt</a:t>
            </a:r>
            <a:r>
              <a:rPr lang="en-US" dirty="0" smtClean="0"/>
              <a:t> </a:t>
            </a:r>
            <a:r>
              <a:rPr lang="en-US" dirty="0" err="1" smtClean="0"/>
              <a:t>pătrunși</a:t>
            </a:r>
            <a:r>
              <a:rPr lang="en-US" dirty="0" smtClean="0"/>
              <a:t> de </a:t>
            </a:r>
            <a:r>
              <a:rPr lang="en-US" dirty="0" err="1" smtClean="0"/>
              <a:t>sentimentul</a:t>
            </a:r>
            <a:r>
              <a:rPr lang="en-US" dirty="0" smtClean="0"/>
              <a:t> </a:t>
            </a:r>
            <a:r>
              <a:rPr lang="en-US" dirty="0" err="1" smtClean="0"/>
              <a:t>comuniunii</a:t>
            </a:r>
            <a:r>
              <a:rPr lang="en-US" dirty="0" smtClean="0"/>
              <a:t> </a:t>
            </a:r>
            <a:r>
              <a:rPr lang="en-US" dirty="0" err="1" smtClean="0"/>
              <a:t>sociale</a:t>
            </a:r>
            <a:r>
              <a:rPr lang="en-US" dirty="0" smtClean="0"/>
              <a:t> etc. </a:t>
            </a:r>
            <a:endParaRPr lang="ru-RU" dirty="0" smtClean="0"/>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20688"/>
            <a:ext cx="8229600" cy="216024"/>
          </a:xfrm>
        </p:spPr>
        <p:txBody>
          <a:bodyPr>
            <a:normAutofit fontScale="90000"/>
          </a:bodyPr>
          <a:lstStyle/>
          <a:p>
            <a:endParaRPr lang="ru-RU" dirty="0"/>
          </a:p>
        </p:txBody>
      </p:sp>
      <p:sp>
        <p:nvSpPr>
          <p:cNvPr id="3" name="Содержимое 2"/>
          <p:cNvSpPr>
            <a:spLocks noGrp="1"/>
          </p:cNvSpPr>
          <p:nvPr>
            <p:ph idx="1"/>
          </p:nvPr>
        </p:nvSpPr>
        <p:spPr>
          <a:xfrm>
            <a:off x="457200" y="1052736"/>
            <a:ext cx="8229600" cy="5521800"/>
          </a:xfrm>
        </p:spPr>
        <p:txBody>
          <a:bodyPr/>
          <a:lstStyle/>
          <a:p>
            <a:r>
              <a:rPr lang="ro-RO" dirty="0" smtClean="0"/>
              <a:t>Implementarea educației  incluzive a copiilor cu cerinţe educaţionale speciale se face treptat, pe măsura pregătirii cadrelor calificate şi a schimbării atitudinii societăţii faţă de acești copii. </a:t>
            </a:r>
            <a:endParaRPr lang="ru-RU" dirty="0" smtClean="0"/>
          </a:p>
          <a:p>
            <a:endParaRPr lang="en-US" dirty="0" smtClean="0"/>
          </a:p>
          <a:p>
            <a:r>
              <a:rPr lang="en-US" dirty="0" smtClean="0"/>
              <a:t>De </a:t>
            </a:r>
            <a:r>
              <a:rPr lang="en-US" dirty="0" err="1" smtClean="0"/>
              <a:t>aceea</a:t>
            </a:r>
            <a:r>
              <a:rPr lang="en-US" dirty="0" smtClean="0"/>
              <a:t>, o </a:t>
            </a:r>
            <a:r>
              <a:rPr lang="en-US" dirty="0" err="1" smtClean="0"/>
              <a:t>verigă</a:t>
            </a:r>
            <a:r>
              <a:rPr lang="en-US" dirty="0" smtClean="0"/>
              <a:t> </a:t>
            </a:r>
            <a:r>
              <a:rPr lang="en-US" dirty="0" err="1" smtClean="0"/>
              <a:t>distinctă</a:t>
            </a:r>
            <a:r>
              <a:rPr lang="en-US" dirty="0" smtClean="0"/>
              <a:t> </a:t>
            </a:r>
            <a:r>
              <a:rPr lang="en-US" dirty="0" err="1" smtClean="0"/>
              <a:t>în</a:t>
            </a:r>
            <a:r>
              <a:rPr lang="en-US" dirty="0" smtClean="0"/>
              <a:t> </a:t>
            </a:r>
            <a:r>
              <a:rPr lang="en-US" dirty="0" err="1" smtClean="0"/>
              <a:t>sistemul</a:t>
            </a:r>
            <a:r>
              <a:rPr lang="en-US" dirty="0" smtClean="0"/>
              <a:t> de </a:t>
            </a:r>
            <a:r>
              <a:rPr lang="en-US" dirty="0" err="1" smtClean="0"/>
              <a:t>integrare</a:t>
            </a:r>
            <a:r>
              <a:rPr lang="en-US" dirty="0" smtClean="0"/>
              <a:t> </a:t>
            </a:r>
            <a:r>
              <a:rPr lang="en-US" dirty="0" err="1" smtClean="0"/>
              <a:t>este</a:t>
            </a:r>
            <a:r>
              <a:rPr lang="en-US" dirty="0" smtClean="0"/>
              <a:t> </a:t>
            </a:r>
            <a:r>
              <a:rPr lang="en-US" dirty="0" err="1" smtClean="0"/>
              <a:t>pregătirea</a:t>
            </a:r>
            <a:r>
              <a:rPr lang="en-US" dirty="0" smtClean="0"/>
              <a:t> </a:t>
            </a:r>
            <a:r>
              <a:rPr lang="en-US" dirty="0" err="1" smtClean="0"/>
              <a:t>specială</a:t>
            </a:r>
            <a:r>
              <a:rPr lang="en-US" dirty="0" smtClean="0"/>
              <a:t> a </a:t>
            </a:r>
            <a:r>
              <a:rPr lang="en-US" dirty="0" err="1" smtClean="0"/>
              <a:t>cadrelor</a:t>
            </a:r>
            <a:r>
              <a:rPr lang="en-US" dirty="0" smtClean="0"/>
              <a:t> </a:t>
            </a:r>
            <a:r>
              <a:rPr lang="en-US" dirty="0" err="1" smtClean="0"/>
              <a:t>didactice</a:t>
            </a:r>
            <a:r>
              <a:rPr lang="en-US" dirty="0" smtClean="0"/>
              <a:t>, </a:t>
            </a:r>
            <a:r>
              <a:rPr lang="en-US" dirty="0" err="1" smtClean="0"/>
              <a:t>însuşirea</a:t>
            </a:r>
            <a:r>
              <a:rPr lang="en-US" dirty="0" smtClean="0"/>
              <a:t> de </a:t>
            </a:r>
            <a:r>
              <a:rPr lang="en-US" dirty="0" err="1" smtClean="0"/>
              <a:t>către</a:t>
            </a:r>
            <a:r>
              <a:rPr lang="en-US" dirty="0" smtClean="0"/>
              <a:t> </a:t>
            </a:r>
            <a:r>
              <a:rPr lang="en-US" dirty="0" err="1" smtClean="0"/>
              <a:t>acestea</a:t>
            </a:r>
            <a:r>
              <a:rPr lang="en-US" dirty="0" smtClean="0"/>
              <a:t> a </a:t>
            </a:r>
            <a:r>
              <a:rPr lang="en-US" dirty="0" err="1" smtClean="0"/>
              <a:t>strategiilor</a:t>
            </a:r>
            <a:r>
              <a:rPr lang="en-US" dirty="0" smtClean="0"/>
              <a:t> </a:t>
            </a:r>
            <a:r>
              <a:rPr lang="en-US" dirty="0" err="1" smtClean="0"/>
              <a:t>educaţionale</a:t>
            </a:r>
            <a:r>
              <a:rPr lang="en-US" dirty="0" smtClean="0"/>
              <a:t>, </a:t>
            </a:r>
            <a:r>
              <a:rPr lang="en-US" dirty="0" err="1" smtClean="0"/>
              <a:t>cunoaşterea</a:t>
            </a:r>
            <a:r>
              <a:rPr lang="en-US" dirty="0" smtClean="0"/>
              <a:t> </a:t>
            </a:r>
            <a:r>
              <a:rPr lang="en-US" dirty="0" err="1" smtClean="0"/>
              <a:t>particularităţilor</a:t>
            </a:r>
            <a:r>
              <a:rPr lang="en-US" dirty="0" smtClean="0"/>
              <a:t> de </a:t>
            </a:r>
            <a:r>
              <a:rPr lang="en-US" dirty="0" err="1" smtClean="0"/>
              <a:t>dezvohare</a:t>
            </a:r>
            <a:r>
              <a:rPr lang="en-US" dirty="0" smtClean="0"/>
              <a:t> a </a:t>
            </a:r>
            <a:r>
              <a:rPr lang="en-US" dirty="0" err="1" smtClean="0"/>
              <a:t>copiilor</a:t>
            </a:r>
            <a:r>
              <a:rPr lang="en-US" dirty="0" smtClean="0"/>
              <a:t> cu </a:t>
            </a:r>
            <a:r>
              <a:rPr lang="en-US" dirty="0" err="1" smtClean="0"/>
              <a:t>nevoi</a:t>
            </a:r>
            <a:r>
              <a:rPr lang="en-US" dirty="0" smtClean="0"/>
              <a:t> </a:t>
            </a:r>
            <a:r>
              <a:rPr lang="en-US" dirty="0" err="1" smtClean="0"/>
              <a:t>speciale</a:t>
            </a:r>
            <a:r>
              <a:rPr lang="en-US" dirty="0" smtClean="0"/>
              <a:t>.  </a:t>
            </a:r>
            <a:endParaRPr lang="ru-RU" dirty="0" smtClean="0"/>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92696"/>
            <a:ext cx="8229600" cy="144016"/>
          </a:xfrm>
        </p:spPr>
        <p:txBody>
          <a:bodyPr>
            <a:normAutofit fontScale="90000"/>
          </a:bodyPr>
          <a:lstStyle/>
          <a:p>
            <a:endParaRPr lang="ru-RU" dirty="0"/>
          </a:p>
        </p:txBody>
      </p:sp>
      <p:sp>
        <p:nvSpPr>
          <p:cNvPr id="3" name="Содержимое 2"/>
          <p:cNvSpPr>
            <a:spLocks noGrp="1"/>
          </p:cNvSpPr>
          <p:nvPr>
            <p:ph idx="1"/>
          </p:nvPr>
        </p:nvSpPr>
        <p:spPr>
          <a:xfrm>
            <a:off x="457200" y="1124744"/>
            <a:ext cx="8229600" cy="5449792"/>
          </a:xfrm>
        </p:spPr>
        <p:txBody>
          <a:bodyPr>
            <a:normAutofit fontScale="92500"/>
          </a:bodyPr>
          <a:lstStyle/>
          <a:p>
            <a:r>
              <a:rPr lang="en-US" dirty="0" err="1" smtClean="0"/>
              <a:t>În</a:t>
            </a:r>
            <a:r>
              <a:rPr lang="en-US" dirty="0" smtClean="0"/>
              <a:t> </a:t>
            </a:r>
            <a:r>
              <a:rPr lang="en-US" dirty="0" err="1" smtClean="0"/>
              <a:t>ultimii</a:t>
            </a:r>
            <a:r>
              <a:rPr lang="en-US" dirty="0" smtClean="0"/>
              <a:t> </a:t>
            </a:r>
            <a:r>
              <a:rPr lang="en-US" dirty="0" err="1" smtClean="0"/>
              <a:t>ani</a:t>
            </a:r>
            <a:r>
              <a:rPr lang="en-US" dirty="0" smtClean="0"/>
              <a:t> </a:t>
            </a:r>
            <a:r>
              <a:rPr lang="en-US" dirty="0" err="1" smtClean="0"/>
              <a:t>teoria</a:t>
            </a:r>
            <a:r>
              <a:rPr lang="en-US" dirty="0" smtClean="0"/>
              <a:t> </a:t>
            </a:r>
            <a:r>
              <a:rPr lang="en-US" dirty="0" err="1" smtClean="0"/>
              <a:t>şi</a:t>
            </a:r>
            <a:r>
              <a:rPr lang="en-US" dirty="0" smtClean="0"/>
              <a:t> </a:t>
            </a:r>
            <a:r>
              <a:rPr lang="en-US" dirty="0" err="1" smtClean="0"/>
              <a:t>practica</a:t>
            </a:r>
            <a:r>
              <a:rPr lang="en-US" dirty="0" smtClean="0"/>
              <a:t> </a:t>
            </a:r>
            <a:r>
              <a:rPr lang="en-US" dirty="0" err="1" smtClean="0"/>
              <a:t>pedagogică</a:t>
            </a:r>
            <a:r>
              <a:rPr lang="en-US" dirty="0" smtClean="0"/>
              <a:t> a </a:t>
            </a:r>
            <a:r>
              <a:rPr lang="en-US" dirty="0" err="1" smtClean="0"/>
              <a:t>elaborat</a:t>
            </a:r>
            <a:r>
              <a:rPr lang="en-US" dirty="0" smtClean="0"/>
              <a:t> un concept </a:t>
            </a:r>
            <a:r>
              <a:rPr lang="en-US" dirty="0" err="1" smtClean="0"/>
              <a:t>comparativ</a:t>
            </a:r>
            <a:r>
              <a:rPr lang="en-US" dirty="0" smtClean="0"/>
              <a:t> </a:t>
            </a:r>
            <a:r>
              <a:rPr lang="en-US" dirty="0" err="1" smtClean="0"/>
              <a:t>nou</a:t>
            </a:r>
            <a:r>
              <a:rPr lang="en-US" dirty="0" smtClean="0"/>
              <a:t>: </a:t>
            </a:r>
            <a:endParaRPr lang="ro-RO" dirty="0" smtClean="0"/>
          </a:p>
          <a:p>
            <a:pPr>
              <a:buNone/>
            </a:pPr>
            <a:r>
              <a:rPr lang="en-US" i="1" u="sng" dirty="0" err="1" smtClean="0"/>
              <a:t>asistenţa</a:t>
            </a:r>
            <a:r>
              <a:rPr lang="en-US" i="1" u="sng" dirty="0" smtClean="0"/>
              <a:t> social – </a:t>
            </a:r>
            <a:r>
              <a:rPr lang="en-US" i="1" u="sng" dirty="0" err="1" smtClean="0"/>
              <a:t>pedagogică</a:t>
            </a:r>
            <a:r>
              <a:rPr lang="en-US" i="1" u="sng" dirty="0" smtClean="0"/>
              <a:t> a </a:t>
            </a:r>
            <a:r>
              <a:rPr lang="en-US" i="1" u="sng" dirty="0" err="1" smtClean="0"/>
              <a:t>copiilor</a:t>
            </a:r>
            <a:r>
              <a:rPr lang="en-US" i="1" u="sng" dirty="0" smtClean="0"/>
              <a:t> cu CES</a:t>
            </a:r>
            <a:r>
              <a:rPr lang="en-US" dirty="0" smtClean="0"/>
              <a:t>, </a:t>
            </a:r>
          </a:p>
          <a:p>
            <a:pPr>
              <a:buNone/>
            </a:pPr>
            <a:r>
              <a:rPr lang="ro-RO" dirty="0" smtClean="0"/>
              <a:t>concept </a:t>
            </a:r>
            <a:r>
              <a:rPr lang="en-US" dirty="0" err="1" smtClean="0"/>
              <a:t>ce</a:t>
            </a:r>
            <a:r>
              <a:rPr lang="en-US" dirty="0" smtClean="0"/>
              <a:t> </a:t>
            </a:r>
            <a:r>
              <a:rPr lang="en-US" dirty="0" err="1" smtClean="0"/>
              <a:t>consemnează</a:t>
            </a:r>
            <a:r>
              <a:rPr lang="en-US" dirty="0" smtClean="0"/>
              <a:t> o </a:t>
            </a:r>
            <a:r>
              <a:rPr lang="en-US" dirty="0" err="1" smtClean="0"/>
              <a:t>variantă</a:t>
            </a:r>
            <a:r>
              <a:rPr lang="en-US" dirty="0" smtClean="0"/>
              <a:t> a </a:t>
            </a:r>
            <a:r>
              <a:rPr lang="en-US" dirty="0" err="1" smtClean="0"/>
              <a:t>activităţii</a:t>
            </a:r>
            <a:r>
              <a:rPr lang="en-US" dirty="0" smtClean="0"/>
              <a:t> </a:t>
            </a:r>
            <a:r>
              <a:rPr lang="en-US" dirty="0" err="1" smtClean="0"/>
              <a:t>profesionale</a:t>
            </a:r>
            <a:r>
              <a:rPr lang="en-US" dirty="0" smtClean="0"/>
              <a:t> de o </a:t>
            </a:r>
            <a:r>
              <a:rPr lang="en-US" dirty="0" err="1" smtClean="0"/>
              <a:t>orientare</a:t>
            </a:r>
            <a:r>
              <a:rPr lang="en-US" dirty="0" smtClean="0"/>
              <a:t> </a:t>
            </a:r>
            <a:r>
              <a:rPr lang="en-US" dirty="0" err="1" smtClean="0"/>
              <a:t>socială</a:t>
            </a:r>
            <a:r>
              <a:rPr lang="en-US" dirty="0" smtClean="0"/>
              <a:t>, c</a:t>
            </a:r>
            <a:r>
              <a:rPr lang="ro-RO" dirty="0" smtClean="0"/>
              <a:t>ar</a:t>
            </a:r>
            <a:r>
              <a:rPr lang="en-US" dirty="0" smtClean="0"/>
              <a:t>e </a:t>
            </a:r>
            <a:r>
              <a:rPr lang="en-US" dirty="0" err="1" smtClean="0"/>
              <a:t>asigură</a:t>
            </a:r>
            <a:r>
              <a:rPr lang="en-US" dirty="0" smtClean="0"/>
              <a:t> </a:t>
            </a:r>
            <a:endParaRPr lang="ro-RO" dirty="0" smtClean="0"/>
          </a:p>
          <a:p>
            <a:r>
              <a:rPr lang="en-US" dirty="0" err="1" smtClean="0"/>
              <a:t>crearea</a:t>
            </a:r>
            <a:r>
              <a:rPr lang="en-US" dirty="0" smtClean="0"/>
              <a:t> </a:t>
            </a:r>
            <a:r>
              <a:rPr lang="en-US" dirty="0" err="1" smtClean="0"/>
              <a:t>condiţiilor</a:t>
            </a:r>
            <a:r>
              <a:rPr lang="en-US" dirty="0" smtClean="0"/>
              <a:t> </a:t>
            </a:r>
            <a:r>
              <a:rPr lang="en-US" dirty="0" err="1" smtClean="0"/>
              <a:t>favorabile</a:t>
            </a:r>
            <a:r>
              <a:rPr lang="en-US" dirty="0" smtClean="0"/>
              <a:t> </a:t>
            </a:r>
            <a:r>
              <a:rPr lang="en-US" dirty="0" err="1" smtClean="0"/>
              <a:t>pentru</a:t>
            </a:r>
            <a:r>
              <a:rPr lang="en-US" dirty="0" smtClean="0"/>
              <a:t> </a:t>
            </a:r>
            <a:r>
              <a:rPr lang="en-US" dirty="0" err="1" smtClean="0"/>
              <a:t>viaţa</a:t>
            </a:r>
            <a:r>
              <a:rPr lang="en-US" dirty="0" smtClean="0"/>
              <a:t> </a:t>
            </a:r>
            <a:r>
              <a:rPr lang="en-US" dirty="0" err="1" smtClean="0"/>
              <a:t>în</a:t>
            </a:r>
            <a:r>
              <a:rPr lang="en-US" dirty="0" smtClean="0"/>
              <a:t> </a:t>
            </a:r>
            <a:r>
              <a:rPr lang="en-US" dirty="0" err="1" smtClean="0"/>
              <a:t>comun</a:t>
            </a:r>
            <a:r>
              <a:rPr lang="en-US" dirty="0" smtClean="0"/>
              <a:t> a </a:t>
            </a:r>
            <a:r>
              <a:rPr lang="en-US" dirty="0" err="1" smtClean="0"/>
              <a:t>omului</a:t>
            </a:r>
            <a:r>
              <a:rPr lang="en-US" dirty="0" smtClean="0"/>
              <a:t> </a:t>
            </a:r>
            <a:r>
              <a:rPr lang="en-US" dirty="0" err="1" smtClean="0"/>
              <a:t>şi</a:t>
            </a:r>
            <a:r>
              <a:rPr lang="en-US" dirty="0" smtClean="0"/>
              <a:t> a </a:t>
            </a:r>
            <a:r>
              <a:rPr lang="en-US" dirty="0" err="1" smtClean="0"/>
              <a:t>societăţii</a:t>
            </a:r>
            <a:r>
              <a:rPr lang="en-US" dirty="0" smtClean="0"/>
              <a:t>, </a:t>
            </a:r>
            <a:endParaRPr lang="ro-RO" dirty="0" smtClean="0"/>
          </a:p>
          <a:p>
            <a:r>
              <a:rPr lang="en-US" dirty="0" err="1" smtClean="0"/>
              <a:t>preîntâmpinarea</a:t>
            </a:r>
            <a:r>
              <a:rPr lang="en-US" dirty="0" smtClean="0"/>
              <a:t> </a:t>
            </a:r>
            <a:r>
              <a:rPr lang="en-US" dirty="0" err="1" smtClean="0"/>
              <a:t>şi</a:t>
            </a:r>
            <a:r>
              <a:rPr lang="en-US" dirty="0" smtClean="0"/>
              <a:t> </a:t>
            </a:r>
            <a:r>
              <a:rPr lang="en-US" dirty="0" err="1" smtClean="0"/>
              <a:t>înlăturarea</a:t>
            </a:r>
            <a:r>
              <a:rPr lang="en-US" dirty="0" smtClean="0"/>
              <a:t> </a:t>
            </a:r>
            <a:r>
              <a:rPr lang="en-US" dirty="0" err="1" smtClean="0"/>
              <a:t>situaţiilor</a:t>
            </a:r>
            <a:r>
              <a:rPr lang="en-US" dirty="0" smtClean="0"/>
              <a:t> de conflict, </a:t>
            </a:r>
            <a:endParaRPr lang="ro-RO" dirty="0" smtClean="0"/>
          </a:p>
          <a:p>
            <a:r>
              <a:rPr lang="en-US" dirty="0" smtClean="0"/>
              <a:t>a </a:t>
            </a:r>
            <a:r>
              <a:rPr lang="en-US" dirty="0" err="1" smtClean="0"/>
              <a:t>influenţelor</a:t>
            </a:r>
            <a:r>
              <a:rPr lang="en-US" dirty="0" smtClean="0"/>
              <a:t> </a:t>
            </a:r>
            <a:r>
              <a:rPr lang="en-US" dirty="0" err="1" smtClean="0"/>
              <a:t>nefaste</a:t>
            </a:r>
            <a:r>
              <a:rPr lang="en-US" dirty="0" smtClean="0"/>
              <a:t> ale </a:t>
            </a:r>
            <a:r>
              <a:rPr lang="en-US" dirty="0" err="1" smtClean="0"/>
              <a:t>comunității</a:t>
            </a:r>
            <a:r>
              <a:rPr lang="en-US" dirty="0" smtClean="0"/>
              <a:t> </a:t>
            </a:r>
            <a:r>
              <a:rPr lang="en-US" dirty="0" err="1" smtClean="0"/>
              <a:t>asupra</a:t>
            </a:r>
            <a:r>
              <a:rPr lang="en-US" dirty="0" smtClean="0"/>
              <a:t> </a:t>
            </a:r>
            <a:r>
              <a:rPr lang="en-US" dirty="0" err="1" smtClean="0"/>
              <a:t>omului</a:t>
            </a:r>
            <a:r>
              <a:rPr lang="en-US" dirty="0" smtClean="0"/>
              <a:t>.</a:t>
            </a:r>
          </a:p>
          <a:p>
            <a:endParaRPr lang="en-US" dirty="0" smtClean="0"/>
          </a:p>
          <a:p>
            <a:r>
              <a:rPr lang="en-US" dirty="0" smtClean="0"/>
              <a:t> </a:t>
            </a:r>
            <a:r>
              <a:rPr lang="en-US" dirty="0" err="1" smtClean="0"/>
              <a:t>Astfel</a:t>
            </a:r>
            <a:r>
              <a:rPr lang="en-US" dirty="0" smtClean="0"/>
              <a:t> de </a:t>
            </a:r>
            <a:r>
              <a:rPr lang="en-US" dirty="0" err="1" smtClean="0"/>
              <a:t>activitate</a:t>
            </a:r>
            <a:r>
              <a:rPr lang="en-US" dirty="0" smtClean="0"/>
              <a:t> </a:t>
            </a:r>
            <a:r>
              <a:rPr lang="en-US" dirty="0" err="1" smtClean="0"/>
              <a:t>poate</a:t>
            </a:r>
            <a:r>
              <a:rPr lang="en-US" dirty="0" smtClean="0"/>
              <a:t> </a:t>
            </a:r>
            <a:r>
              <a:rPr lang="en-US" dirty="0" err="1" smtClean="0"/>
              <a:t>fi</a:t>
            </a:r>
            <a:r>
              <a:rPr lang="en-US" dirty="0" smtClean="0"/>
              <a:t> </a:t>
            </a:r>
            <a:r>
              <a:rPr lang="en-US" dirty="0" err="1" smtClean="0"/>
              <a:t>realizată</a:t>
            </a:r>
            <a:r>
              <a:rPr lang="en-US" dirty="0" smtClean="0"/>
              <a:t> de un specialist competent — </a:t>
            </a:r>
            <a:r>
              <a:rPr lang="en-US" dirty="0" err="1" smtClean="0"/>
              <a:t>pedagogul</a:t>
            </a:r>
            <a:r>
              <a:rPr lang="en-US" dirty="0" smtClean="0"/>
              <a:t> social. </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20688"/>
            <a:ext cx="8229600" cy="144016"/>
          </a:xfrm>
        </p:spPr>
        <p:txBody>
          <a:bodyPr>
            <a:normAutofit fontScale="90000"/>
          </a:bodyPr>
          <a:lstStyle/>
          <a:p>
            <a:endParaRPr lang="ru-RU" dirty="0"/>
          </a:p>
        </p:txBody>
      </p:sp>
      <p:sp>
        <p:nvSpPr>
          <p:cNvPr id="3" name="Содержимое 2"/>
          <p:cNvSpPr>
            <a:spLocks noGrp="1"/>
          </p:cNvSpPr>
          <p:nvPr>
            <p:ph idx="1"/>
          </p:nvPr>
        </p:nvSpPr>
        <p:spPr>
          <a:xfrm>
            <a:off x="457200" y="980728"/>
            <a:ext cx="8435280" cy="5593808"/>
          </a:xfrm>
        </p:spPr>
        <p:txBody>
          <a:bodyPr>
            <a:normAutofit lnSpcReduction="10000"/>
          </a:bodyPr>
          <a:lstStyle/>
          <a:p>
            <a:r>
              <a:rPr lang="ro-RO" dirty="0" smtClean="0"/>
              <a:t>Pedagogul social  trebuie să fie bine intenţionat şi pregătit </a:t>
            </a:r>
            <a:r>
              <a:rPr lang="en-US" dirty="0" smtClean="0"/>
              <a:t> </a:t>
            </a:r>
            <a:r>
              <a:rPr lang="ro-RO" dirty="0" smtClean="0"/>
              <a:t>să acorde asistenţă calitativă şi calificată în corespundere cu necesităţile diferitor categorii de copii, iar demersul educativ se cere a fi regîndit din perspectiva educaţiei incluzive.</a:t>
            </a:r>
            <a:endParaRPr lang="en-US" dirty="0" smtClean="0"/>
          </a:p>
          <a:p>
            <a:endParaRPr lang="ru-RU" dirty="0" smtClean="0"/>
          </a:p>
          <a:p>
            <a:r>
              <a:rPr lang="en-US" dirty="0" err="1" smtClean="0"/>
              <a:t>Astfel</a:t>
            </a:r>
            <a:r>
              <a:rPr lang="en-US" dirty="0" smtClean="0"/>
              <a:t>, </a:t>
            </a:r>
            <a:r>
              <a:rPr lang="en-US" dirty="0" err="1" smtClean="0"/>
              <a:t>pedagogul</a:t>
            </a:r>
            <a:r>
              <a:rPr lang="en-US" dirty="0" smtClean="0"/>
              <a:t> social </a:t>
            </a:r>
            <a:r>
              <a:rPr lang="en-US" dirty="0" err="1" smtClean="0"/>
              <a:t>reprezintă</a:t>
            </a:r>
            <a:r>
              <a:rPr lang="en-US" dirty="0" smtClean="0"/>
              <a:t> </a:t>
            </a:r>
            <a:r>
              <a:rPr lang="en-US" i="1" u="sng" dirty="0" err="1" smtClean="0"/>
              <a:t>persoana</a:t>
            </a:r>
            <a:r>
              <a:rPr lang="en-US" i="1" u="sng" dirty="0" smtClean="0"/>
              <a:t> de </a:t>
            </a:r>
            <a:r>
              <a:rPr lang="en-US" i="1" u="sng" dirty="0" err="1" smtClean="0"/>
              <a:t>referinţă</a:t>
            </a:r>
            <a:r>
              <a:rPr lang="en-US" dirty="0" smtClean="0"/>
              <a:t> </a:t>
            </a:r>
            <a:r>
              <a:rPr lang="en-US" dirty="0" err="1" smtClean="0"/>
              <a:t>pentru</a:t>
            </a:r>
            <a:r>
              <a:rPr lang="en-US" dirty="0" smtClean="0"/>
              <a:t> </a:t>
            </a:r>
            <a:r>
              <a:rPr lang="en-US" dirty="0" err="1" smtClean="0"/>
              <a:t>persoanele</a:t>
            </a:r>
            <a:r>
              <a:rPr lang="en-US" dirty="0" smtClean="0"/>
              <a:t> </a:t>
            </a:r>
            <a:r>
              <a:rPr lang="en-US" dirty="0" err="1" smtClean="0"/>
              <a:t>aflate</a:t>
            </a:r>
            <a:r>
              <a:rPr lang="en-US" dirty="0" smtClean="0"/>
              <a:t> </a:t>
            </a:r>
            <a:r>
              <a:rPr lang="en-US" dirty="0" err="1" smtClean="0"/>
              <a:t>în</a:t>
            </a:r>
            <a:r>
              <a:rPr lang="en-US" dirty="0" smtClean="0"/>
              <a:t> </a:t>
            </a:r>
            <a:r>
              <a:rPr lang="en-US" dirty="0" err="1" smtClean="0"/>
              <a:t>dificultate</a:t>
            </a:r>
            <a:r>
              <a:rPr lang="en-US" dirty="0" smtClean="0"/>
              <a:t>, </a:t>
            </a:r>
            <a:r>
              <a:rPr lang="en-US" dirty="0" err="1" smtClean="0"/>
              <a:t>în</a:t>
            </a:r>
            <a:r>
              <a:rPr lang="en-US" dirty="0" smtClean="0"/>
              <a:t> </a:t>
            </a:r>
            <a:r>
              <a:rPr lang="en-US" dirty="0" err="1" smtClean="0"/>
              <a:t>cazul</a:t>
            </a:r>
            <a:r>
              <a:rPr lang="en-US" dirty="0" smtClean="0"/>
              <a:t> </a:t>
            </a:r>
            <a:r>
              <a:rPr lang="en-US" dirty="0" err="1" smtClean="0"/>
              <a:t>nostru</a:t>
            </a:r>
            <a:r>
              <a:rPr lang="en-US" dirty="0" smtClean="0"/>
              <a:t> </a:t>
            </a:r>
            <a:r>
              <a:rPr lang="en-US" dirty="0" err="1" smtClean="0"/>
              <a:t>copii</a:t>
            </a:r>
            <a:r>
              <a:rPr lang="en-US" dirty="0" smtClean="0"/>
              <a:t> cu </a:t>
            </a:r>
            <a:r>
              <a:rPr lang="en-US" dirty="0" err="1" smtClean="0"/>
              <a:t>cerințe</a:t>
            </a:r>
            <a:r>
              <a:rPr lang="en-US" dirty="0" smtClean="0"/>
              <a:t> </a:t>
            </a:r>
            <a:r>
              <a:rPr lang="en-US" dirty="0" err="1" smtClean="0"/>
              <a:t>și</a:t>
            </a:r>
            <a:r>
              <a:rPr lang="en-US" dirty="0" smtClean="0"/>
              <a:t> </a:t>
            </a:r>
            <a:r>
              <a:rPr lang="en-US" dirty="0" err="1" smtClean="0"/>
              <a:t>nevoi</a:t>
            </a:r>
            <a:r>
              <a:rPr lang="en-US" dirty="0" smtClean="0"/>
              <a:t> </a:t>
            </a:r>
            <a:r>
              <a:rPr lang="en-US" dirty="0" err="1" smtClean="0"/>
              <a:t>speciale</a:t>
            </a:r>
            <a:r>
              <a:rPr lang="en-US" dirty="0" smtClean="0"/>
              <a:t>. </a:t>
            </a:r>
          </a:p>
          <a:p>
            <a:endParaRPr lang="en-US" dirty="0" smtClean="0"/>
          </a:p>
          <a:p>
            <a:r>
              <a:rPr lang="en-US" dirty="0" err="1" smtClean="0"/>
              <a:t>Această</a:t>
            </a:r>
            <a:r>
              <a:rPr lang="en-US" dirty="0" smtClean="0"/>
              <a:t> </a:t>
            </a:r>
            <a:r>
              <a:rPr lang="en-US" dirty="0" err="1" smtClean="0"/>
              <a:t>persoană</a:t>
            </a:r>
            <a:r>
              <a:rPr lang="en-US" dirty="0" smtClean="0"/>
              <a:t> are </a:t>
            </a:r>
            <a:r>
              <a:rPr lang="en-US" dirty="0" err="1" smtClean="0"/>
              <a:t>datoria</a:t>
            </a:r>
            <a:r>
              <a:rPr lang="en-US" dirty="0" smtClean="0"/>
              <a:t> de a </a:t>
            </a:r>
            <a:r>
              <a:rPr lang="en-US" dirty="0" err="1" smtClean="0"/>
              <a:t>realiza</a:t>
            </a:r>
            <a:r>
              <a:rPr lang="en-US" dirty="0" smtClean="0"/>
              <a:t> </a:t>
            </a:r>
            <a:r>
              <a:rPr lang="en-US" dirty="0" err="1" smtClean="0"/>
              <a:t>educaţia</a:t>
            </a:r>
            <a:r>
              <a:rPr lang="en-US" dirty="0" smtClean="0"/>
              <a:t> </a:t>
            </a:r>
            <a:r>
              <a:rPr lang="en-US" dirty="0" err="1" smtClean="0"/>
              <a:t>într</a:t>
            </a:r>
            <a:r>
              <a:rPr lang="en-US" dirty="0" smtClean="0"/>
              <a:t>-o </a:t>
            </a:r>
            <a:r>
              <a:rPr lang="en-US" dirty="0" err="1" smtClean="0"/>
              <a:t>situaţie</a:t>
            </a:r>
            <a:r>
              <a:rPr lang="en-US" dirty="0" smtClean="0"/>
              <a:t> </a:t>
            </a:r>
            <a:r>
              <a:rPr lang="en-US" dirty="0" err="1" smtClean="0"/>
              <a:t>specifică</a:t>
            </a:r>
            <a:r>
              <a:rPr lang="en-US" dirty="0" smtClean="0"/>
              <a:t>, de </a:t>
            </a:r>
            <a:r>
              <a:rPr lang="en-US" dirty="0" err="1" smtClean="0"/>
              <a:t>incluziune</a:t>
            </a:r>
            <a:r>
              <a:rPr lang="en-US" dirty="0" smtClean="0"/>
              <a:t>, </a:t>
            </a:r>
            <a:r>
              <a:rPr lang="en-US" dirty="0" err="1" smtClean="0"/>
              <a:t>ceea</a:t>
            </a:r>
            <a:r>
              <a:rPr lang="en-US" dirty="0" smtClean="0"/>
              <a:t> </a:t>
            </a:r>
            <a:r>
              <a:rPr lang="en-US" dirty="0" err="1" smtClean="0"/>
              <a:t>ce</a:t>
            </a:r>
            <a:r>
              <a:rPr lang="en-US" dirty="0" smtClean="0"/>
              <a:t> </a:t>
            </a:r>
            <a:r>
              <a:rPr lang="en-US" dirty="0" err="1" smtClean="0"/>
              <a:t>presupune</a:t>
            </a:r>
            <a:r>
              <a:rPr lang="en-US" dirty="0" smtClean="0"/>
              <a:t> </a:t>
            </a:r>
            <a:r>
              <a:rPr lang="en-US" dirty="0" err="1" smtClean="0"/>
              <a:t>și</a:t>
            </a:r>
            <a:r>
              <a:rPr lang="en-US" dirty="0" smtClean="0"/>
              <a:t> o </a:t>
            </a:r>
            <a:r>
              <a:rPr lang="en-US" dirty="0" err="1" smtClean="0"/>
              <a:t>formare</a:t>
            </a:r>
            <a:r>
              <a:rPr lang="en-US" dirty="0" smtClean="0"/>
              <a:t> </a:t>
            </a:r>
            <a:r>
              <a:rPr lang="en-US" dirty="0" err="1" smtClean="0"/>
              <a:t>specifică</a:t>
            </a:r>
            <a:r>
              <a:rPr lang="en-US" dirty="0" smtClean="0"/>
              <a:t>.</a:t>
            </a:r>
            <a:endParaRPr lang="ru-RU" dirty="0" smtClean="0"/>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92696"/>
            <a:ext cx="8229600" cy="144016"/>
          </a:xfrm>
        </p:spPr>
        <p:txBody>
          <a:bodyPr>
            <a:normAutofit fontScale="90000"/>
          </a:bodyPr>
          <a:lstStyle/>
          <a:p>
            <a:endParaRPr lang="ru-RU" dirty="0"/>
          </a:p>
        </p:txBody>
      </p:sp>
      <p:sp>
        <p:nvSpPr>
          <p:cNvPr id="3" name="Содержимое 2"/>
          <p:cNvSpPr>
            <a:spLocks noGrp="1"/>
          </p:cNvSpPr>
          <p:nvPr>
            <p:ph idx="1"/>
          </p:nvPr>
        </p:nvSpPr>
        <p:spPr>
          <a:xfrm>
            <a:off x="457200" y="980728"/>
            <a:ext cx="8435280" cy="5593808"/>
          </a:xfrm>
        </p:spPr>
        <p:txBody>
          <a:bodyPr/>
          <a:lstStyle/>
          <a:p>
            <a:pPr>
              <a:buNone/>
            </a:pPr>
            <a:r>
              <a:rPr lang="en-US" dirty="0" err="1" smtClean="0"/>
              <a:t>Formarea</a:t>
            </a:r>
            <a:r>
              <a:rPr lang="en-US" dirty="0" smtClean="0"/>
              <a:t> </a:t>
            </a:r>
            <a:r>
              <a:rPr lang="en-US" dirty="0" err="1" smtClean="0"/>
              <a:t>profesională</a:t>
            </a:r>
            <a:r>
              <a:rPr lang="en-US" dirty="0" smtClean="0"/>
              <a:t> a </a:t>
            </a:r>
            <a:r>
              <a:rPr lang="en-US" dirty="0" err="1" smtClean="0"/>
              <a:t>pedagogului</a:t>
            </a:r>
            <a:r>
              <a:rPr lang="en-US" dirty="0" smtClean="0"/>
              <a:t> social </a:t>
            </a:r>
            <a:r>
              <a:rPr lang="en-US" dirty="0" err="1" smtClean="0"/>
              <a:t>este</a:t>
            </a:r>
            <a:r>
              <a:rPr lang="en-US" dirty="0" smtClean="0"/>
              <a:t> </a:t>
            </a:r>
            <a:r>
              <a:rPr lang="en-US" dirty="0" err="1" smtClean="0"/>
              <a:t>orientată</a:t>
            </a:r>
            <a:r>
              <a:rPr lang="en-US" dirty="0" smtClean="0"/>
              <a:t> </a:t>
            </a:r>
            <a:r>
              <a:rPr lang="en-US" dirty="0" err="1" smtClean="0"/>
              <a:t>spre</a:t>
            </a:r>
            <a:r>
              <a:rPr lang="en-US" dirty="0" smtClean="0"/>
              <a:t> </a:t>
            </a:r>
            <a:r>
              <a:rPr lang="en-US" dirty="0" err="1" smtClean="0"/>
              <a:t>educarea</a:t>
            </a:r>
            <a:r>
              <a:rPr lang="en-US" dirty="0" smtClean="0"/>
              <a:t> </a:t>
            </a:r>
            <a:r>
              <a:rPr lang="en-US" dirty="0" err="1" smtClean="0"/>
              <a:t>unui</a:t>
            </a:r>
            <a:r>
              <a:rPr lang="en-US" dirty="0" smtClean="0"/>
              <a:t> </a:t>
            </a:r>
            <a:r>
              <a:rPr lang="en-US" dirty="0" err="1" smtClean="0"/>
              <a:t>sistem</a:t>
            </a:r>
            <a:r>
              <a:rPr lang="en-US" dirty="0" smtClean="0"/>
              <a:t> de </a:t>
            </a:r>
            <a:r>
              <a:rPr lang="en-US" dirty="0" err="1" smtClean="0"/>
              <a:t>competențe</a:t>
            </a:r>
            <a:r>
              <a:rPr lang="en-US" dirty="0" smtClean="0"/>
              <a:t> </a:t>
            </a:r>
            <a:r>
              <a:rPr lang="en-US" dirty="0" err="1" smtClean="0"/>
              <a:t>profesionale</a:t>
            </a:r>
            <a:r>
              <a:rPr lang="en-US" dirty="0" smtClean="0"/>
              <a:t> </a:t>
            </a:r>
            <a:r>
              <a:rPr lang="en-US" dirty="0" err="1" smtClean="0"/>
              <a:t>și</a:t>
            </a:r>
            <a:r>
              <a:rPr lang="en-US" dirty="0" smtClean="0"/>
              <a:t> </a:t>
            </a:r>
            <a:r>
              <a:rPr lang="en-US" dirty="0" err="1" smtClean="0"/>
              <a:t>calităţi</a:t>
            </a:r>
            <a:r>
              <a:rPr lang="en-US" dirty="0" smtClean="0"/>
              <a:t> </a:t>
            </a:r>
            <a:r>
              <a:rPr lang="en-US" dirty="0" err="1" smtClean="0"/>
              <a:t>personale</a:t>
            </a:r>
            <a:r>
              <a:rPr lang="en-US" dirty="0" smtClean="0"/>
              <a:t> utile, </a:t>
            </a:r>
            <a:r>
              <a:rPr lang="en-US" dirty="0" err="1" smtClean="0"/>
              <a:t>cerute</a:t>
            </a:r>
            <a:r>
              <a:rPr lang="en-US" dirty="0" smtClean="0"/>
              <a:t> de </a:t>
            </a:r>
            <a:r>
              <a:rPr lang="en-US" dirty="0" err="1" smtClean="0"/>
              <a:t>specificul</a:t>
            </a:r>
            <a:r>
              <a:rPr lang="en-US" dirty="0" smtClean="0"/>
              <a:t> </a:t>
            </a:r>
            <a:r>
              <a:rPr lang="en-US" dirty="0" err="1" smtClean="0"/>
              <a:t>activităţii</a:t>
            </a:r>
            <a:r>
              <a:rPr lang="en-US" dirty="0" smtClean="0"/>
              <a:t> date -  </a:t>
            </a:r>
          </a:p>
          <a:p>
            <a:r>
              <a:rPr lang="en-US" dirty="0" err="1" smtClean="0"/>
              <a:t>cunoștințe</a:t>
            </a:r>
            <a:r>
              <a:rPr lang="en-US" dirty="0" smtClean="0"/>
              <a:t> </a:t>
            </a:r>
            <a:r>
              <a:rPr lang="en-US" dirty="0" err="1" smtClean="0"/>
              <a:t>despre</a:t>
            </a:r>
            <a:r>
              <a:rPr lang="en-US" dirty="0" smtClean="0"/>
              <a:t> </a:t>
            </a:r>
            <a:r>
              <a:rPr lang="en-US" dirty="0" err="1" smtClean="0"/>
              <a:t>educația</a:t>
            </a:r>
            <a:r>
              <a:rPr lang="en-US" dirty="0" smtClean="0"/>
              <a:t> </a:t>
            </a:r>
            <a:r>
              <a:rPr lang="en-US" dirty="0" err="1" smtClean="0"/>
              <a:t>incluzivă</a:t>
            </a:r>
            <a:r>
              <a:rPr lang="en-US" dirty="0" smtClean="0"/>
              <a:t> </a:t>
            </a:r>
            <a:r>
              <a:rPr lang="en-US" dirty="0" err="1" smtClean="0"/>
              <a:t>și</a:t>
            </a:r>
            <a:r>
              <a:rPr lang="en-US" dirty="0" smtClean="0"/>
              <a:t> </a:t>
            </a:r>
            <a:r>
              <a:rPr lang="en-US" dirty="0" err="1" smtClean="0"/>
              <a:t>despre</a:t>
            </a:r>
            <a:r>
              <a:rPr lang="en-US" dirty="0" smtClean="0"/>
              <a:t>  </a:t>
            </a:r>
            <a:r>
              <a:rPr lang="en-US" dirty="0" err="1" smtClean="0"/>
              <a:t>copii</a:t>
            </a:r>
            <a:r>
              <a:rPr lang="ro-RO" dirty="0" smtClean="0"/>
              <a:t>i</a:t>
            </a:r>
            <a:r>
              <a:rPr lang="en-US" dirty="0" smtClean="0"/>
              <a:t> cu CES,  </a:t>
            </a:r>
          </a:p>
          <a:p>
            <a:r>
              <a:rPr lang="en-US" dirty="0" err="1" smtClean="0"/>
              <a:t>aptitudini</a:t>
            </a:r>
            <a:r>
              <a:rPr lang="en-US" dirty="0" smtClean="0"/>
              <a:t> </a:t>
            </a:r>
            <a:r>
              <a:rPr lang="en-US" dirty="0" err="1" smtClean="0"/>
              <a:t>comunicative</a:t>
            </a:r>
            <a:r>
              <a:rPr lang="en-US" dirty="0" smtClean="0"/>
              <a:t>, </a:t>
            </a:r>
            <a:r>
              <a:rPr lang="en-US" dirty="0" err="1" smtClean="0"/>
              <a:t>empatice</a:t>
            </a:r>
            <a:r>
              <a:rPr lang="en-US" dirty="0" smtClean="0"/>
              <a:t>, </a:t>
            </a:r>
            <a:r>
              <a:rPr lang="en-US" dirty="0" err="1" smtClean="0"/>
              <a:t>organizatorice</a:t>
            </a:r>
            <a:r>
              <a:rPr lang="en-US" dirty="0" smtClean="0"/>
              <a:t>,  </a:t>
            </a:r>
          </a:p>
          <a:p>
            <a:r>
              <a:rPr lang="en-US" dirty="0" err="1" smtClean="0"/>
              <a:t>atitudini</a:t>
            </a:r>
            <a:r>
              <a:rPr lang="en-US" dirty="0" smtClean="0"/>
              <a:t> </a:t>
            </a:r>
            <a:r>
              <a:rPr lang="en-US" dirty="0" err="1" smtClean="0"/>
              <a:t>corespunzătoare</a:t>
            </a:r>
            <a:r>
              <a:rPr lang="en-US" dirty="0" smtClean="0"/>
              <a:t> </a:t>
            </a:r>
            <a:r>
              <a:rPr lang="en-US" dirty="0" err="1" smtClean="0"/>
              <a:t>culturii</a:t>
            </a:r>
            <a:r>
              <a:rPr lang="en-US" dirty="0" smtClean="0"/>
              <a:t> </a:t>
            </a:r>
            <a:r>
              <a:rPr lang="en-US" dirty="0" err="1" smtClean="0"/>
              <a:t>comunității</a:t>
            </a:r>
            <a:r>
              <a:rPr lang="en-US" dirty="0" smtClean="0"/>
              <a:t> </a:t>
            </a:r>
            <a:r>
              <a:rPr lang="en-US" dirty="0" err="1" smtClean="0"/>
              <a:t>incluzive</a:t>
            </a:r>
            <a:r>
              <a:rPr lang="en-US" dirty="0" smtClean="0"/>
              <a:t> etc.</a:t>
            </a:r>
            <a:endParaRPr lang="ru-RU" dirty="0" smtClean="0"/>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92696"/>
            <a:ext cx="8229600" cy="216024"/>
          </a:xfrm>
        </p:spPr>
        <p:txBody>
          <a:bodyPr>
            <a:normAutofit fontScale="90000"/>
          </a:bodyPr>
          <a:lstStyle/>
          <a:p>
            <a:endParaRPr lang="ru-RU" dirty="0"/>
          </a:p>
        </p:txBody>
      </p:sp>
      <p:sp>
        <p:nvSpPr>
          <p:cNvPr id="3" name="Содержимое 2"/>
          <p:cNvSpPr>
            <a:spLocks noGrp="1"/>
          </p:cNvSpPr>
          <p:nvPr>
            <p:ph idx="1"/>
          </p:nvPr>
        </p:nvSpPr>
        <p:spPr>
          <a:xfrm>
            <a:off x="457200" y="980728"/>
            <a:ext cx="8229600" cy="5593808"/>
          </a:xfrm>
        </p:spPr>
        <p:txBody>
          <a:bodyPr>
            <a:normAutofit fontScale="92500" lnSpcReduction="10000"/>
          </a:bodyPr>
          <a:lstStyle/>
          <a:p>
            <a:r>
              <a:rPr lang="en-US" dirty="0" err="1" smtClean="0"/>
              <a:t>Dat</a:t>
            </a:r>
            <a:r>
              <a:rPr lang="en-US" dirty="0" smtClean="0"/>
              <a:t> </a:t>
            </a:r>
            <a:r>
              <a:rPr lang="en-US" dirty="0" err="1" smtClean="0"/>
              <a:t>fiind</a:t>
            </a:r>
            <a:r>
              <a:rPr lang="en-US" dirty="0" smtClean="0"/>
              <a:t> </a:t>
            </a:r>
            <a:r>
              <a:rPr lang="en-US" dirty="0" err="1" smtClean="0"/>
              <a:t>faptul</a:t>
            </a:r>
            <a:r>
              <a:rPr lang="en-US" dirty="0" smtClean="0"/>
              <a:t> </a:t>
            </a:r>
            <a:r>
              <a:rPr lang="en-US" dirty="0" err="1" smtClean="0"/>
              <a:t>că</a:t>
            </a:r>
            <a:r>
              <a:rPr lang="en-US" dirty="0" smtClean="0"/>
              <a:t> </a:t>
            </a:r>
            <a:r>
              <a:rPr lang="en-US" dirty="0" err="1" smtClean="0"/>
              <a:t>școala</a:t>
            </a:r>
            <a:r>
              <a:rPr lang="en-US" dirty="0" smtClean="0"/>
              <a:t> </a:t>
            </a:r>
            <a:r>
              <a:rPr lang="en-US" dirty="0" err="1" smtClean="0"/>
              <a:t>incluzivă</a:t>
            </a:r>
            <a:r>
              <a:rPr lang="en-US" dirty="0" smtClean="0"/>
              <a:t> </a:t>
            </a:r>
            <a:r>
              <a:rPr lang="en-US" dirty="0" err="1" smtClean="0"/>
              <a:t>înaintează</a:t>
            </a:r>
            <a:r>
              <a:rPr lang="en-US" dirty="0" smtClean="0"/>
              <a:t> </a:t>
            </a:r>
            <a:r>
              <a:rPr lang="en-US" dirty="0" err="1" smtClean="0"/>
              <a:t>cerinţe</a:t>
            </a:r>
            <a:r>
              <a:rPr lang="en-US" dirty="0" smtClean="0"/>
              <a:t> </a:t>
            </a:r>
            <a:r>
              <a:rPr lang="en-US" dirty="0" err="1" smtClean="0"/>
              <a:t>faţă</a:t>
            </a:r>
            <a:r>
              <a:rPr lang="en-US" dirty="0" smtClean="0"/>
              <a:t> de </a:t>
            </a:r>
            <a:r>
              <a:rPr lang="en-US" dirty="0" err="1" smtClean="0"/>
              <a:t>profesionalismul</a:t>
            </a:r>
            <a:r>
              <a:rPr lang="en-US" dirty="0" smtClean="0"/>
              <a:t> </a:t>
            </a:r>
            <a:r>
              <a:rPr lang="en-US" dirty="0" err="1" smtClean="0"/>
              <a:t>și</a:t>
            </a:r>
            <a:r>
              <a:rPr lang="en-US" dirty="0" smtClean="0"/>
              <a:t> </a:t>
            </a:r>
            <a:r>
              <a:rPr lang="en-US" dirty="0" err="1" smtClean="0"/>
              <a:t>personalitatea</a:t>
            </a:r>
            <a:r>
              <a:rPr lang="en-US" dirty="0" smtClean="0"/>
              <a:t> </a:t>
            </a:r>
            <a:r>
              <a:rPr lang="en-US" dirty="0" err="1" smtClean="0"/>
              <a:t>cadrelor</a:t>
            </a:r>
            <a:r>
              <a:rPr lang="en-US" dirty="0" smtClean="0"/>
              <a:t> </a:t>
            </a:r>
            <a:r>
              <a:rPr lang="en-US" dirty="0" err="1" smtClean="0"/>
              <a:t>didactice</a:t>
            </a:r>
            <a:r>
              <a:rPr lang="en-US" dirty="0" smtClean="0"/>
              <a:t>, </a:t>
            </a:r>
            <a:r>
              <a:rPr lang="en-US" dirty="0" err="1" smtClean="0"/>
              <a:t>încadrate</a:t>
            </a:r>
            <a:r>
              <a:rPr lang="en-US" dirty="0" smtClean="0"/>
              <a:t> </a:t>
            </a:r>
            <a:r>
              <a:rPr lang="en-US" dirty="0" err="1" smtClean="0"/>
              <a:t>în</a:t>
            </a:r>
            <a:r>
              <a:rPr lang="en-US" dirty="0" smtClean="0"/>
              <a:t> </a:t>
            </a:r>
            <a:r>
              <a:rPr lang="en-US" dirty="0" err="1" smtClean="0"/>
              <a:t>procesul</a:t>
            </a:r>
            <a:r>
              <a:rPr lang="en-US" dirty="0" smtClean="0"/>
              <a:t> educational </a:t>
            </a:r>
            <a:r>
              <a:rPr lang="en-US" dirty="0" err="1" smtClean="0"/>
              <a:t>incluziv</a:t>
            </a:r>
            <a:r>
              <a:rPr lang="en-US" dirty="0" smtClean="0"/>
              <a:t>, </a:t>
            </a:r>
            <a:r>
              <a:rPr lang="en-US" dirty="0" err="1" smtClean="0"/>
              <a:t>una</a:t>
            </a:r>
            <a:r>
              <a:rPr lang="en-US" dirty="0" smtClean="0"/>
              <a:t> din </a:t>
            </a:r>
            <a:r>
              <a:rPr lang="en-US" dirty="0" err="1" smtClean="0"/>
              <a:t>strategiile</a:t>
            </a:r>
            <a:r>
              <a:rPr lang="en-US" dirty="0" smtClean="0"/>
              <a:t> </a:t>
            </a:r>
            <a:r>
              <a:rPr lang="en-US" dirty="0" err="1" smtClean="0"/>
              <a:t>principale</a:t>
            </a:r>
            <a:r>
              <a:rPr lang="en-US" dirty="0" smtClean="0"/>
              <a:t> ale </a:t>
            </a:r>
            <a:r>
              <a:rPr lang="en-US" dirty="0" err="1" smtClean="0"/>
              <a:t>pregătirii</a:t>
            </a:r>
            <a:r>
              <a:rPr lang="en-US" dirty="0" smtClean="0"/>
              <a:t> </a:t>
            </a:r>
            <a:r>
              <a:rPr lang="en-US" dirty="0" err="1" smtClean="0"/>
              <a:t>pedagogului</a:t>
            </a:r>
            <a:r>
              <a:rPr lang="en-US" dirty="0" smtClean="0"/>
              <a:t> social </a:t>
            </a:r>
            <a:r>
              <a:rPr lang="en-US" dirty="0" err="1" smtClean="0"/>
              <a:t>ţine</a:t>
            </a:r>
            <a:r>
              <a:rPr lang="en-US" dirty="0" smtClean="0"/>
              <a:t> de </a:t>
            </a:r>
            <a:r>
              <a:rPr lang="en-US" dirty="0" err="1" smtClean="0"/>
              <a:t>formarea</a:t>
            </a:r>
            <a:r>
              <a:rPr lang="en-US" dirty="0" smtClean="0"/>
              <a:t> </a:t>
            </a:r>
            <a:r>
              <a:rPr lang="en-US" dirty="0" err="1" smtClean="0"/>
              <a:t>competenţei</a:t>
            </a:r>
            <a:r>
              <a:rPr lang="en-US" dirty="0" smtClean="0"/>
              <a:t> </a:t>
            </a:r>
            <a:r>
              <a:rPr lang="en-US" dirty="0" err="1" smtClean="0"/>
              <a:t>sociale</a:t>
            </a:r>
            <a:r>
              <a:rPr lang="en-US" dirty="0" smtClean="0"/>
              <a:t> –</a:t>
            </a:r>
          </a:p>
          <a:p>
            <a:pPr>
              <a:buNone/>
            </a:pPr>
            <a:r>
              <a:rPr lang="en-US" dirty="0" smtClean="0"/>
              <a:t> </a:t>
            </a:r>
            <a:r>
              <a:rPr lang="en-US" b="1" u="sng" dirty="0" err="1" smtClean="0"/>
              <a:t>cultura</a:t>
            </a:r>
            <a:r>
              <a:rPr lang="en-US" b="1" u="sng" dirty="0" smtClean="0"/>
              <a:t>  </a:t>
            </a:r>
            <a:r>
              <a:rPr lang="en-US" b="1" u="sng" dirty="0" err="1" smtClean="0"/>
              <a:t>comunităţii</a:t>
            </a:r>
            <a:r>
              <a:rPr lang="en-US" b="1" u="sng" dirty="0" smtClean="0"/>
              <a:t> </a:t>
            </a:r>
            <a:r>
              <a:rPr lang="en-US" b="1" u="sng" dirty="0" err="1" smtClean="0"/>
              <a:t>școlii</a:t>
            </a:r>
            <a:r>
              <a:rPr lang="en-US" b="1" u="sng" dirty="0" smtClean="0"/>
              <a:t> inclusive.</a:t>
            </a:r>
            <a:r>
              <a:rPr lang="en-US" b="1" i="1" u="sng" dirty="0" smtClean="0"/>
              <a:t> </a:t>
            </a:r>
            <a:endParaRPr lang="ru-RU" b="1" u="sng" dirty="0" smtClean="0"/>
          </a:p>
          <a:p>
            <a:endParaRPr lang="en-US" dirty="0" smtClean="0"/>
          </a:p>
          <a:p>
            <a:r>
              <a:rPr lang="ro-RO" dirty="0" smtClean="0"/>
              <a:t>Formarea acestei competențe  vine din necesitatea  trecerii  școlilor către instituţii educaţionale incluzive. </a:t>
            </a:r>
            <a:endParaRPr lang="en-US" dirty="0" smtClean="0"/>
          </a:p>
          <a:p>
            <a:endParaRPr lang="en-US" dirty="0" smtClean="0"/>
          </a:p>
          <a:p>
            <a:r>
              <a:rPr lang="ro-RO" dirty="0" smtClean="0"/>
              <a:t>A manifesta c</a:t>
            </a:r>
            <a:r>
              <a:rPr lang="en-US" dirty="0" err="1" smtClean="0"/>
              <a:t>ultura</a:t>
            </a:r>
            <a:r>
              <a:rPr lang="en-US" dirty="0" smtClean="0"/>
              <a:t>  </a:t>
            </a:r>
            <a:r>
              <a:rPr lang="en-US" dirty="0" err="1" smtClean="0"/>
              <a:t>comunităţii</a:t>
            </a:r>
            <a:r>
              <a:rPr lang="en-US" dirty="0" smtClean="0"/>
              <a:t> </a:t>
            </a:r>
            <a:r>
              <a:rPr lang="en-US" dirty="0" err="1" smtClean="0"/>
              <a:t>școlii</a:t>
            </a:r>
            <a:r>
              <a:rPr lang="en-US" dirty="0" smtClean="0"/>
              <a:t> </a:t>
            </a:r>
            <a:r>
              <a:rPr lang="en-US" dirty="0" err="1" smtClean="0"/>
              <a:t>incluzive</a:t>
            </a:r>
            <a:r>
              <a:rPr lang="ro-RO" dirty="0" smtClean="0"/>
              <a:t> înseamnă: </a:t>
            </a:r>
            <a:endParaRPr lang="ru-RU" dirty="0" smtClean="0"/>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20688"/>
            <a:ext cx="8229600" cy="72008"/>
          </a:xfrm>
        </p:spPr>
        <p:txBody>
          <a:bodyPr>
            <a:normAutofit fontScale="90000"/>
          </a:bodyPr>
          <a:lstStyle/>
          <a:p>
            <a:endParaRPr lang="ru-RU" dirty="0"/>
          </a:p>
        </p:txBody>
      </p:sp>
      <p:sp>
        <p:nvSpPr>
          <p:cNvPr id="3" name="Содержимое 2"/>
          <p:cNvSpPr>
            <a:spLocks noGrp="1"/>
          </p:cNvSpPr>
          <p:nvPr>
            <p:ph idx="1"/>
          </p:nvPr>
        </p:nvSpPr>
        <p:spPr>
          <a:xfrm>
            <a:off x="457200" y="836712"/>
            <a:ext cx="8229600" cy="5737824"/>
          </a:xfrm>
        </p:spPr>
        <p:txBody>
          <a:bodyPr>
            <a:normAutofit fontScale="92500" lnSpcReduction="20000"/>
          </a:bodyPr>
          <a:lstStyle/>
          <a:p>
            <a:r>
              <a:rPr lang="ro-RO" b="1" dirty="0" smtClean="0"/>
              <a:t>Iniţiere </a:t>
            </a:r>
            <a:r>
              <a:rPr lang="ro-RO" dirty="0" smtClean="0"/>
              <a:t>în educarea copiilor cu CES, o pregătire specifică activităţii cu copii care au dificultărţi de învăţare, posedarea de competenţe în educarea copiilor cu cerinţe speciale, competenţe specifice cu privire la particularităţile fiecărui tip de cerinţă în parte. </a:t>
            </a:r>
            <a:endParaRPr lang="ru-RU" dirty="0" smtClean="0"/>
          </a:p>
          <a:p>
            <a:endParaRPr lang="en-US" dirty="0" smtClean="0"/>
          </a:p>
          <a:p>
            <a:r>
              <a:rPr lang="ro-RO" b="1" dirty="0" smtClean="0"/>
              <a:t>Sensibilizare </a:t>
            </a:r>
            <a:r>
              <a:rPr lang="ro-RO" dirty="0" smtClean="0"/>
              <a:t>– participare la pregătirea mediului şcolar și comunitar, începând de la conducerea şcolii și comunității, continuând cu colectivul de cadre didactice, elevii, părinţii elevilor, membrii comunității.</a:t>
            </a:r>
          </a:p>
          <a:p>
            <a:endParaRPr lang="ro-RO" dirty="0" smtClean="0"/>
          </a:p>
          <a:p>
            <a:r>
              <a:rPr lang="ro-RO" dirty="0" smtClean="0"/>
              <a:t> Prin diverse acţiuni de informare se încearcă modificarea reprezentărilor/stereotipurilor </a:t>
            </a:r>
            <a:endParaRPr lang="ru-RU" dirty="0" smtClean="0"/>
          </a:p>
          <a:p>
            <a:pPr>
              <a:buNone/>
            </a:pPr>
            <a:r>
              <a:rPr lang="ro-RO" dirty="0" smtClean="0"/>
              <a:t>cu privire la educarea şi socializarea copiilor cu cerinţe educaţionale speciale.</a:t>
            </a:r>
            <a:endParaRPr lang="ru-RU" dirty="0" smtClean="0"/>
          </a:p>
          <a:p>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ородская">
  <a:themeElements>
    <a:clrScheme name="Городская">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Городская">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Городская">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40</TotalTime>
  <Words>1028</Words>
  <Application>Microsoft Office PowerPoint</Application>
  <PresentationFormat>Экран (4:3)</PresentationFormat>
  <Paragraphs>71</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Городская</vt:lpstr>
      <vt:lpstr>Cultura comunităţii școlii incluzive în raport cu formarea pedagogului social  </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vector>
  </TitlesOfParts>
  <Company>DG Win&amp;Soft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Cultura comunităţii școlii incluzive în raport cu formarea pedagogului social</dc:title>
  <dc:creator>Costea</dc:creator>
  <cp:lastModifiedBy>Costea</cp:lastModifiedBy>
  <cp:revision>6</cp:revision>
  <dcterms:created xsi:type="dcterms:W3CDTF">2014-10-14T20:29:23Z</dcterms:created>
  <dcterms:modified xsi:type="dcterms:W3CDTF">2014-10-14T21:10:06Z</dcterms:modified>
</cp:coreProperties>
</file>