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63" r:id="rId5"/>
    <p:sldId id="259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60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1587 w 64000"/>
                <a:gd name="T1" fmla="*/ -1067 h 64000"/>
                <a:gd name="T2" fmla="*/ 2304 w 64000"/>
                <a:gd name="T3" fmla="*/ 0 h 64000"/>
                <a:gd name="T4" fmla="*/ 1587 w 64000"/>
                <a:gd name="T5" fmla="*/ 1067 h 64000"/>
                <a:gd name="T6" fmla="*/ 1587 w 64000"/>
                <a:gd name="T7" fmla="*/ 1067 h 64000"/>
                <a:gd name="T8" fmla="*/ 1587 w 64000"/>
                <a:gd name="T9" fmla="*/ 1067 h 64000"/>
                <a:gd name="T10" fmla="*/ 1587 w 64000"/>
                <a:gd name="T11" fmla="*/ 1067 h 64000"/>
                <a:gd name="T12" fmla="*/ 1587 w 64000"/>
                <a:gd name="T13" fmla="*/ -1067 h 64000"/>
                <a:gd name="T14" fmla="*/ 1587 w 64000"/>
                <a:gd name="T15" fmla="*/ -1067 h 64000"/>
                <a:gd name="T16" fmla="*/ 1587 w 64000"/>
                <a:gd name="T17" fmla="*/ -1067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2027 w 64000"/>
                <a:gd name="T1" fmla="*/ -1024 h 64000"/>
                <a:gd name="T2" fmla="*/ 2544 w 64000"/>
                <a:gd name="T3" fmla="*/ 0 h 64000"/>
                <a:gd name="T4" fmla="*/ 2027 w 64000"/>
                <a:gd name="T5" fmla="*/ 1024 h 64000"/>
                <a:gd name="T6" fmla="*/ 2027 w 64000"/>
                <a:gd name="T7" fmla="*/ 1024 h 64000"/>
                <a:gd name="T8" fmla="*/ 2027 w 64000"/>
                <a:gd name="T9" fmla="*/ 1024 h 64000"/>
                <a:gd name="T10" fmla="*/ 2027 w 64000"/>
                <a:gd name="T11" fmla="*/ 1024 h 64000"/>
                <a:gd name="T12" fmla="*/ 2027 w 64000"/>
                <a:gd name="T13" fmla="*/ -1024 h 64000"/>
                <a:gd name="T14" fmla="*/ 2027 w 64000"/>
                <a:gd name="T15" fmla="*/ -1024 h 64000"/>
                <a:gd name="T16" fmla="*/ 2027 w 64000"/>
                <a:gd name="T17" fmla="*/ -1024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08E74F-2069-424B-A051-C555276CE4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49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A33A3-ADFC-4238-9366-72ABE82C3C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16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BB930-F6D2-40FA-9DDE-FB849D1FF1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96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1D9A0-D415-42AE-AB5F-CB47107FD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72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98B9B-0E99-4AE0-8040-59B28B61AD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021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3ACEE-F3AD-42AD-A712-1607D1A709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595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7DDA1-9647-4D7E-9409-DE020243DA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404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B6EFE-8A9B-423E-BECF-31960B711A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90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D3498-84BD-4DA3-BB16-D40559A71C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307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1EC54-7563-45E2-A22F-0D27650CBC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461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C16E6-4658-4408-9D20-9EF2CA1E7B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94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2037 w 64000"/>
                <a:gd name="T1" fmla="*/ -807 h 64000"/>
                <a:gd name="T2" fmla="*/ 2592 w 64000"/>
                <a:gd name="T3" fmla="*/ 0 h 64000"/>
                <a:gd name="T4" fmla="*/ 2037 w 64000"/>
                <a:gd name="T5" fmla="*/ 807 h 64000"/>
                <a:gd name="T6" fmla="*/ 2037 w 64000"/>
                <a:gd name="T7" fmla="*/ 807 h 64000"/>
                <a:gd name="T8" fmla="*/ 2037 w 64000"/>
                <a:gd name="T9" fmla="*/ 807 h 64000"/>
                <a:gd name="T10" fmla="*/ 2037 w 64000"/>
                <a:gd name="T11" fmla="*/ 807 h 64000"/>
                <a:gd name="T12" fmla="*/ 2037 w 64000"/>
                <a:gd name="T13" fmla="*/ -807 h 64000"/>
                <a:gd name="T14" fmla="*/ 2037 w 64000"/>
                <a:gd name="T15" fmla="*/ -807 h 64000"/>
                <a:gd name="T16" fmla="*/ 2037 w 64000"/>
                <a:gd name="T17" fmla="*/ -807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1525 w 64000"/>
                <a:gd name="T1" fmla="*/ -820 h 64000"/>
                <a:gd name="T2" fmla="*/ 1949 w 64000"/>
                <a:gd name="T3" fmla="*/ 0 h 64000"/>
                <a:gd name="T4" fmla="*/ 1525 w 64000"/>
                <a:gd name="T5" fmla="*/ 820 h 64000"/>
                <a:gd name="T6" fmla="*/ 1525 w 64000"/>
                <a:gd name="T7" fmla="*/ 820 h 64000"/>
                <a:gd name="T8" fmla="*/ 1525 w 64000"/>
                <a:gd name="T9" fmla="*/ 820 h 64000"/>
                <a:gd name="T10" fmla="*/ 1525 w 64000"/>
                <a:gd name="T11" fmla="*/ 820 h 64000"/>
                <a:gd name="T12" fmla="*/ 1525 w 64000"/>
                <a:gd name="T13" fmla="*/ -820 h 64000"/>
                <a:gd name="T14" fmla="*/ 1525 w 64000"/>
                <a:gd name="T15" fmla="*/ -820 h 64000"/>
                <a:gd name="T16" fmla="*/ 1525 w 64000"/>
                <a:gd name="T17" fmla="*/ -82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43FB8FE-1615-4CB0-ABB1-2812306D2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ur-lex.europa.eu/LexUriServ/LexUriServ.do?uri=OJ:C:2012:398:0001:0005:EN: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765175"/>
            <a:ext cx="7772400" cy="1470025"/>
          </a:xfrm>
        </p:spPr>
        <p:txBody>
          <a:bodyPr/>
          <a:lstStyle/>
          <a:p>
            <a:pPr algn="ctr" eaLnBrk="1" hangingPunct="1"/>
            <a:r>
              <a:rPr lang="ro-RO" altLang="en-US" sz="2800" dirty="0" smtClean="0"/>
              <a:t>Sistemului </a:t>
            </a:r>
            <a:r>
              <a:rPr lang="ro-RO" altLang="en-US" sz="2800" dirty="0"/>
              <a:t>N</a:t>
            </a:r>
            <a:r>
              <a:rPr lang="ro-RO" altLang="en-US" sz="2800" dirty="0" smtClean="0"/>
              <a:t>aţional de validare a învăţării nonformale şi informale în Republica Moldova</a:t>
            </a:r>
            <a:br>
              <a:rPr lang="ro-RO" altLang="en-US" sz="2800" dirty="0" smtClean="0"/>
            </a:br>
            <a:r>
              <a:rPr lang="ro-RO" altLang="en-US" sz="1800" dirty="0" smtClean="0"/>
              <a:t>Perspective </a:t>
            </a:r>
            <a:r>
              <a:rPr lang="ro-RO" altLang="en-US" sz="1800" dirty="0" smtClean="0"/>
              <a:t>și </a:t>
            </a:r>
            <a:r>
              <a:rPr lang="ro-RO" altLang="en-US" sz="1800" dirty="0" smtClean="0"/>
              <a:t>realități</a:t>
            </a:r>
            <a:r>
              <a:rPr lang="en-US" altLang="en-US" sz="1800" dirty="0" smtClean="0"/>
              <a:t> </a:t>
            </a:r>
            <a:r>
              <a:rPr lang="ro-RO" altLang="en-US" sz="1800" dirty="0" smtClean="0"/>
              <a:t/>
            </a:r>
            <a:br>
              <a:rPr lang="ro-RO" altLang="en-US" sz="1800" dirty="0" smtClean="0"/>
            </a:br>
            <a:r>
              <a:rPr lang="ro-RO" altLang="en-US" sz="1800" dirty="0" smtClean="0"/>
              <a:t>în contextul pilotării începînd cu anul 2015 </a:t>
            </a:r>
            <a:endParaRPr lang="ro-RO" altLang="en-US" sz="18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o-RO" altLang="en-US" sz="1800" b="1" dirty="0" smtClean="0"/>
              <a:t>Prezentare:</a:t>
            </a:r>
            <a:r>
              <a:rPr lang="en-US" altLang="en-US" sz="1800" b="1" dirty="0" smtClean="0"/>
              <a:t> </a:t>
            </a:r>
            <a:r>
              <a:rPr lang="en-US" altLang="en-US" sz="1800" b="1" dirty="0" err="1" smtClean="0"/>
              <a:t>Veaceslav</a:t>
            </a:r>
            <a:r>
              <a:rPr lang="en-US" altLang="en-US" sz="1800" b="1" dirty="0" smtClean="0"/>
              <a:t> NICIC</a:t>
            </a:r>
            <a:endParaRPr lang="ro-RO" altLang="en-US" sz="1800" b="1" dirty="0" smtClean="0"/>
          </a:p>
          <a:p>
            <a:pPr algn="ctr" eaLnBrk="1" hangingPunct="1"/>
            <a:r>
              <a:rPr lang="ro-RO" altLang="en-US" sz="2000" dirty="0" err="1" smtClean="0"/>
              <a:t>Secţia</a:t>
            </a:r>
            <a:r>
              <a:rPr lang="ro-RO" altLang="en-US" sz="2000" dirty="0" smtClean="0"/>
              <a:t> Studii postuniversitare şi învăţare pe tot parcursul vieţii</a:t>
            </a:r>
          </a:p>
          <a:p>
            <a:pPr algn="ctr" eaLnBrk="1" hangingPunct="1"/>
            <a:r>
              <a:rPr lang="ro-RO" altLang="en-US" sz="2000" b="1" dirty="0" smtClean="0"/>
              <a:t>Ministerul Educației al Republicii Moldova</a:t>
            </a:r>
            <a:endParaRPr lang="ru-RU" altLang="en-US" sz="2000" b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en-US" sz="3200" smtClean="0"/>
              <a:t>Consilierea – dezvoltarea portofoliului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ro-RO" altLang="en-US" dirty="0" smtClean="0"/>
              <a:t>Candidatul își elaborează propriul său portofoliu, fiind sprijinit şi îndrumat  de  un  supraveghetor.</a:t>
            </a:r>
          </a:p>
          <a:p>
            <a:pPr algn="just" eaLnBrk="1" hangingPunct="1"/>
            <a:r>
              <a:rPr lang="ro-RO" altLang="en-US" dirty="0" smtClean="0"/>
              <a:t>Supraveghetorul  (care  are  rolul  de consilier) va ajuta, îndruma şi oferi sfaturi, însă candidatul decide, în ultimă instanță, ce include în portofoliul său.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en-US" smtClean="0"/>
              <a:t>Evaluarea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o-RO" altLang="en-US" sz="2100" dirty="0" smtClean="0"/>
              <a:t>Trebuie să  fie  luate  în  considerare următoarele criterii pentru evaluare: 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cât de vaste sunt cunoştinţele, abilităţile şi competenţele ce urmează să fie evaluate;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de ce nivel este învăţarea solicitată;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actualitatea cunoştinţelor, abilităţilor şi competenţelor;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suficiența informației pentru ca un evaluator să poată să alcătuiască concluziile;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autenticitatea dovezilor care reprezintă rezultatele de învăţare ale candidatului.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en-US" smtClean="0"/>
              <a:t> Raportul de evaluare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ro-RO" altLang="en-US" sz="2500" dirty="0" smtClean="0"/>
              <a:t>Evaluatorul elaborează un proiect al raportului de validare în baza portofoliului şi a rezultatelor procedurii  de  evaluare.  Acest  raport  va  fi  transmis  sau  prezentat  comisiei  care  va  lua decizia privitor la certificare.</a:t>
            </a:r>
          </a:p>
          <a:p>
            <a:pPr algn="just" eaLnBrk="1" hangingPunct="1"/>
            <a:r>
              <a:rPr lang="ro-RO" altLang="en-US" sz="2500" dirty="0" smtClean="0"/>
              <a:t>Rezultatele  evaluării  vor  fi  analizate  de  o  „Comisie  de  certificare”.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en-US" smtClean="0"/>
              <a:t> Certificarea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o-RO" altLang="en-US" sz="2100" dirty="0" smtClean="0"/>
              <a:t>Înainte de a elibera un certificat Ministerul Educaţiei (sau organul central de specialitate în domeniul educaţiei şi cercetării din învățământul superior) trebuie  să  se  asigure  că  candidatul  corespunde  condițiilor  şi standardelor pentru a-l primi. Organul de certificare trebuie să se bazeze pe trei piloni principali atunci când ia o astfel de decizie: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Raportul de evaluare;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Decizia (sau recomandarea) comisiei de certificare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Sistemul de asigurare a calității.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o-RO" altLang="en-US" smtClean="0"/>
              <a:t>Riscuri de implementare</a:t>
            </a:r>
            <a:endParaRPr lang="ru-RU" alt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o-RO" altLang="en-US" sz="2500" dirty="0" smtClean="0"/>
              <a:t>Inflexibilitatea sistemului de învățământ profesional;</a:t>
            </a:r>
          </a:p>
          <a:p>
            <a:pPr algn="just" eaLnBrk="1" hangingPunct="1">
              <a:lnSpc>
                <a:spcPct val="80000"/>
              </a:lnSpc>
            </a:pPr>
            <a:r>
              <a:rPr lang="ro-RO" altLang="en-US" sz="2500" dirty="0" smtClean="0"/>
              <a:t>Lipsa unor mecanisme financiare adecvate de modernizare a sistemului de învățământ pentru a lua cunoștințe de bază şi formare profesională;</a:t>
            </a:r>
          </a:p>
          <a:p>
            <a:pPr algn="just" eaLnBrk="1" hangingPunct="1">
              <a:lnSpc>
                <a:spcPct val="80000"/>
              </a:lnSpc>
            </a:pPr>
            <a:r>
              <a:rPr lang="ro-RO" altLang="en-US" sz="2500" dirty="0" smtClean="0"/>
              <a:t>Reticența agenților economici de a participa la formarea inițială şi continuă a cadrelor muncitorești;</a:t>
            </a:r>
          </a:p>
          <a:p>
            <a:pPr algn="just" eaLnBrk="1" hangingPunct="1">
              <a:lnSpc>
                <a:spcPct val="80000"/>
              </a:lnSpc>
            </a:pPr>
            <a:r>
              <a:rPr lang="ro-RO" altLang="en-US" sz="2500" dirty="0" smtClean="0"/>
              <a:t>Emigrarea excesivă a forței de muncă şi lipsa specialiștilor calificați pentru participarea la validarea cunoştinţelor; </a:t>
            </a:r>
          </a:p>
          <a:p>
            <a:pPr algn="just" eaLnBrk="1" hangingPunct="1">
              <a:lnSpc>
                <a:spcPct val="80000"/>
              </a:lnSpc>
            </a:pPr>
            <a:endParaRPr lang="ro-RO" altLang="en-US" sz="25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o-RO" altLang="en-US" sz="6000" smtClean="0"/>
              <a:t>Mulţumesc pentru atenţie</a:t>
            </a:r>
            <a:endParaRPr lang="ru-RU" altLang="en-US" sz="6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altLang="en-US" smtClean="0"/>
              <a:t>Context</a:t>
            </a:r>
            <a:endParaRPr lang="ru-RU" alt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o-RO" altLang="en-US" sz="1600" dirty="0" smtClean="0"/>
              <a:t>Învăţarea nonformală si informală este parte a agendei europene. </a:t>
            </a:r>
          </a:p>
          <a:p>
            <a:pPr algn="just" eaLnBrk="1" hangingPunct="1">
              <a:lnSpc>
                <a:spcPct val="80000"/>
              </a:lnSpc>
            </a:pPr>
            <a:r>
              <a:rPr lang="ro-RO" altLang="en-US" sz="1600" dirty="0" err="1" smtClean="0"/>
              <a:t>Experienţa</a:t>
            </a:r>
            <a:r>
              <a:rPr lang="ro-RO" altLang="en-US" sz="1600" dirty="0" smtClean="0"/>
              <a:t> </a:t>
            </a:r>
            <a:r>
              <a:rPr lang="ro-RO" altLang="en-US" sz="1600" dirty="0" err="1" smtClean="0"/>
              <a:t>internaţională</a:t>
            </a:r>
            <a:r>
              <a:rPr lang="ro-RO" altLang="en-US" sz="1600" dirty="0" smtClean="0"/>
              <a:t> demonstrează că </a:t>
            </a:r>
            <a:r>
              <a:rPr lang="ro-RO" altLang="en-US" sz="1600" dirty="0" err="1" smtClean="0"/>
              <a:t>recunoaşterea</a:t>
            </a:r>
            <a:r>
              <a:rPr lang="ro-RO" altLang="en-US" sz="1600" dirty="0" smtClean="0"/>
              <a:t> competenţelor obţinute nonformal şi informal facilitează avansarea în învăţarea formală </a:t>
            </a:r>
          </a:p>
          <a:p>
            <a:pPr algn="just" eaLnBrk="1" hangingPunct="1">
              <a:lnSpc>
                <a:spcPct val="80000"/>
              </a:lnSpc>
            </a:pPr>
            <a:r>
              <a:rPr lang="ro-RO" altLang="en-US" sz="1600" dirty="0" smtClean="0"/>
              <a:t>Permite finalizarea educaţiei formale mai rapid, mai eficient şi mai ieftin. </a:t>
            </a:r>
          </a:p>
          <a:p>
            <a:pPr algn="just" eaLnBrk="1" hangingPunct="1">
              <a:lnSpc>
                <a:spcPct val="80000"/>
              </a:lnSpc>
            </a:pPr>
            <a:r>
              <a:rPr lang="ro-RO" altLang="en-US" sz="1600" dirty="0" smtClean="0"/>
              <a:t>Conceptul de recunoaștere corespunde priorităţilor dezvoltării socio-economice pe termen lung, reflectate în Programul Guvernului Republicii Moldova „Integrarea Europeană: Libertate, Democraţie, Bunăstare” 2009-2013, în Strategia consolidată de dezvoltare a învăţământului pentru anii 2011-2015, precum şi în documentul de planificare strategică „Moldova 2020</a:t>
            </a:r>
            <a:r>
              <a:rPr lang="ro-RO" altLang="en-US" sz="1600" dirty="0" smtClean="0"/>
              <a:t>”. </a:t>
            </a:r>
            <a:r>
              <a:rPr lang="ro-RO" altLang="en-US" sz="1600" smtClean="0"/>
              <a:t>La fel Strategia Educația 2020 aprobată recent prevede diversificarea modalităților de învățare pentru înserare pe piața muncii.</a:t>
            </a:r>
            <a:endParaRPr lang="ro-RO" altLang="en-US" sz="1600" dirty="0" smtClean="0"/>
          </a:p>
          <a:p>
            <a:pPr algn="just" eaLnBrk="1" hangingPunct="1">
              <a:lnSpc>
                <a:spcPct val="80000"/>
              </a:lnSpc>
            </a:pPr>
            <a:r>
              <a:rPr lang="ro-RO" altLang="en-US" sz="1600" dirty="0" smtClean="0"/>
              <a:t>În colaborare cu ETF sa elaborat un proiect în contextul Parteneriatului de Mobilitate UE - Republica Moldova, prin </a:t>
            </a:r>
            <a:r>
              <a:rPr lang="ro-RO" altLang="en-US" sz="1600" dirty="0" err="1" smtClean="0"/>
              <a:t>proiectulului</a:t>
            </a:r>
            <a:r>
              <a:rPr lang="ro-RO" altLang="en-US" sz="1600" dirty="0" smtClean="0"/>
              <a:t> „Consolidarea capacităţii Moldovei de gestionare a </a:t>
            </a:r>
            <a:r>
              <a:rPr lang="ro-RO" altLang="en-US" sz="1600" dirty="0" err="1" smtClean="0"/>
              <a:t>pieţei</a:t>
            </a:r>
            <a:r>
              <a:rPr lang="ro-RO" altLang="en-US" sz="1600" dirty="0" smtClean="0"/>
              <a:t> muncii şi reîntoarcere a emigranților”, ce avea ca obiectiv general promovarea mobilităţii legale între Republica Moldova şi UE.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en-US" sz="3200" b="1" smtClean="0"/>
              <a:t>Europa fa</a:t>
            </a:r>
            <a:r>
              <a:rPr lang="ro-RO" altLang="en-US" sz="3200" b="1" smtClean="0"/>
              <a:t>ţă</a:t>
            </a:r>
            <a:r>
              <a:rPr lang="ru-RU" altLang="en-US" sz="3200" b="1" smtClean="0"/>
              <a:t> </a:t>
            </a:r>
            <a:r>
              <a:rPr lang="ro-RO" altLang="en-US" sz="3200" b="1" smtClean="0"/>
              <a:t>î</a:t>
            </a:r>
            <a:r>
              <a:rPr lang="ru-RU" altLang="en-US" sz="3200" b="1" smtClean="0"/>
              <a:t>n fa</a:t>
            </a:r>
            <a:r>
              <a:rPr lang="ro-RO" altLang="en-US" sz="3200" b="1" smtClean="0"/>
              <a:t>ţă</a:t>
            </a:r>
            <a:r>
              <a:rPr lang="ru-RU" altLang="en-US" sz="3200" b="1" smtClean="0"/>
              <a:t> cu validarea</a:t>
            </a:r>
            <a:r>
              <a:rPr lang="ro-RO" altLang="en-US" sz="3200" b="1" smtClean="0"/>
              <a:t> î</a:t>
            </a:r>
            <a:r>
              <a:rPr lang="ru-RU" altLang="en-US" sz="3200" b="1" smtClean="0"/>
              <a:t>nv</a:t>
            </a:r>
            <a:r>
              <a:rPr lang="ro-RO" altLang="en-US" sz="3200" b="1" smtClean="0"/>
              <a:t>ăţă</a:t>
            </a:r>
            <a:r>
              <a:rPr lang="ru-RU" altLang="en-US" sz="3200" b="1" smtClean="0"/>
              <a:t>rii nonformale </a:t>
            </a:r>
            <a:r>
              <a:rPr lang="ro-RO" altLang="en-US" sz="3200" b="1" smtClean="0"/>
              <a:t>ş</a:t>
            </a:r>
            <a:r>
              <a:rPr lang="ru-RU" altLang="en-US" sz="3200" b="1" smtClean="0"/>
              <a:t>i informale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o-RO" altLang="en-US" sz="1800" dirty="0" smtClean="0"/>
              <a:t>Pe 20 decembrie 2012 Consiliul European a lansat o</a:t>
            </a:r>
            <a:r>
              <a:rPr lang="ro-RO" altLang="en-US" sz="1800" b="1" dirty="0" smtClean="0">
                <a:hlinkClick r:id="rId2"/>
              </a:rPr>
              <a:t> Recomandare pentru validarea învăţării nonformale si informale</a:t>
            </a:r>
            <a:r>
              <a:rPr lang="ro-RO" altLang="en-US" sz="1800" dirty="0" smtClean="0"/>
              <a:t>. Până în anul 2018 toate statele membre trebuie să construiască şi să implementeze sisteme naționale de recunoaștere a competenţelor obţinute prin învăţare nonformală şi informală.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en-US" sz="1800" dirty="0" err="1" smtClean="0"/>
              <a:t>Consiliul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European</a:t>
            </a:r>
            <a:r>
              <a:rPr lang="ru-RU" altLang="en-US" sz="1800" dirty="0" smtClean="0"/>
              <a:t> </a:t>
            </a:r>
            <a:r>
              <a:rPr lang="ro-RO" altLang="en-US" sz="1800" dirty="0" smtClean="0"/>
              <a:t> s-a angajat să creeze un cadru pentru validarea competentelor obţinute prin învăţare nonformală si informală până în 2018. Validarea este un proces care a început la nivel european din 2001, însă numai cinci State Membre au pus in practica sisteme de recunoaștere a învăţării nonformale si informale (Franța, Olanda, Portugalia, Luxemburg şi Finlanda).</a:t>
            </a:r>
          </a:p>
          <a:p>
            <a:pPr algn="just" eaLnBrk="1" hangingPunct="1">
              <a:lnSpc>
                <a:spcPct val="80000"/>
              </a:lnSpc>
            </a:pPr>
            <a:r>
              <a:rPr lang="ro-RO" altLang="en-US" sz="1800" dirty="0" smtClean="0"/>
              <a:t>Sistemul de validare trebuie să includă: sprijin pentru identificarea rezultatelor învăţării, documentarea acestora, evaluarea si certificarea (audit).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o-RO" altLang="en-US" sz="3200" dirty="0" smtClean="0"/>
              <a:t>Conceptul Sistemului </a:t>
            </a:r>
            <a:r>
              <a:rPr lang="ro-RO" altLang="en-US" sz="3200" dirty="0" err="1"/>
              <a:t>N</a:t>
            </a:r>
            <a:r>
              <a:rPr lang="ro-RO" altLang="en-US" sz="3200" dirty="0" err="1" smtClean="0"/>
              <a:t>aţional</a:t>
            </a:r>
            <a:r>
              <a:rPr lang="ro-RO" altLang="en-US" sz="3200" dirty="0" smtClean="0"/>
              <a:t> de validare</a:t>
            </a:r>
            <a:endParaRPr lang="ru-RU" altLang="en-US" sz="32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  <p:pic>
        <p:nvPicPr>
          <p:cNvPr id="6148" name="Picture 4" descr="SN structu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773238"/>
            <a:ext cx="7380287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o-RO" altLang="en-US" sz="3200" smtClean="0"/>
              <a:t>Proiectul Sistemul naţional de validare</a:t>
            </a:r>
            <a:endParaRPr lang="ru-RU" altLang="en-US" sz="32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o-RO" altLang="en-US" sz="2100" dirty="0" smtClean="0"/>
              <a:t>Sistemul de validare a învăţării nonformale şi informale include </a:t>
            </a:r>
            <a:r>
              <a:rPr lang="ro-RO" altLang="en-US" sz="2100" b="1" u="sng" dirty="0" smtClean="0"/>
              <a:t>patru</a:t>
            </a:r>
            <a:r>
              <a:rPr lang="ro-RO" altLang="en-US" sz="2100" dirty="0" smtClean="0"/>
              <a:t> etape structurate distinct: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i="1" dirty="0" smtClean="0"/>
              <a:t>identificarea rezultatelor învăţării şi consiliere</a:t>
            </a:r>
            <a:r>
              <a:rPr lang="ro-RO" altLang="en-US" sz="2100" dirty="0" smtClean="0"/>
              <a:t> – indivizii devin conștienți de competenţele pe care le dețin şi sunt orientați profesional;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i="1" dirty="0" smtClean="0"/>
              <a:t>documentarea şi evaluarea rezultatelor învăţării</a:t>
            </a:r>
            <a:r>
              <a:rPr lang="ro-RO" altLang="en-US" sz="2100" dirty="0" smtClean="0"/>
              <a:t> – se stabilește faptul că a dobândit anumite cunoștințe, abilități şi competențe;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i="1" dirty="0" smtClean="0"/>
              <a:t>validarea rezultatelor învăţării</a:t>
            </a:r>
            <a:r>
              <a:rPr lang="ro-RO" altLang="en-US" sz="2100" dirty="0" smtClean="0"/>
              <a:t> – se confirmă că rezultatele învăţării corespund cerințelor;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i="1" dirty="0" smtClean="0"/>
              <a:t>certificarea rezultatelor învăţării</a:t>
            </a:r>
            <a:r>
              <a:rPr lang="ro-RO" altLang="en-US" sz="2100" dirty="0" smtClean="0"/>
              <a:t> – se confirmă în mod formal rezultatele învăţării.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o-RO" altLang="en-US" sz="3200" smtClean="0"/>
              <a:t>Proiectul Sistemul naţional de validare</a:t>
            </a:r>
            <a:endParaRPr lang="ru-RU" altLang="en-US" sz="32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o-MD" altLang="en-US" sz="2500" dirty="0" smtClean="0"/>
              <a:t>Coordonarea la nivel național este realizată de către Ministerul Educaţiei.</a:t>
            </a:r>
            <a:endParaRPr lang="ro-RO" altLang="en-US" sz="2500" dirty="0" smtClean="0"/>
          </a:p>
          <a:p>
            <a:pPr algn="just" eaLnBrk="1" hangingPunct="1">
              <a:lnSpc>
                <a:spcPct val="90000"/>
              </a:lnSpc>
            </a:pPr>
            <a:r>
              <a:rPr lang="ro-MD" altLang="en-US" sz="2500" dirty="0" smtClean="0"/>
              <a:t>Asigurarea calității este efectuată de către Agenția Națională de Asigurare a Calității în Învăţămîntul Profesional.</a:t>
            </a:r>
            <a:r>
              <a:rPr lang="ru-RU" altLang="en-US" sz="2500" dirty="0" smtClean="0"/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ro-MD" altLang="en-US" sz="2500" dirty="0" smtClean="0"/>
              <a:t>Serviciile de identificare, evaluare, validare şi recunoaștere sunt oferite de către </a:t>
            </a:r>
            <a:r>
              <a:rPr lang="ro-MD" altLang="en-US" sz="2500" b="1" u="sng" dirty="0" smtClean="0"/>
              <a:t>Centrele de evaluare</a:t>
            </a:r>
            <a:r>
              <a:rPr lang="ro-MD" altLang="en-US" sz="2500" dirty="0" smtClean="0"/>
              <a:t> – instituții de stat sau private autorizate/acreditate de către Agenția Națională de Asigurare a Calității în Învăţămîntul Profesional.</a:t>
            </a:r>
            <a:r>
              <a:rPr lang="ru-RU" altLang="en-US" sz="2500" dirty="0" smtClean="0"/>
              <a:t> </a:t>
            </a:r>
            <a:endParaRPr lang="ro-RO" altLang="en-US" sz="25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o-RO" altLang="en-US" sz="3200" smtClean="0"/>
              <a:t>Proiectul Sistemul naţional de validare</a:t>
            </a:r>
            <a:endParaRPr lang="ru-RU" altLang="en-US" sz="32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ro-MD" altLang="en-US" sz="2500" dirty="0" smtClean="0"/>
              <a:t>Implementarea sistemului va fi realizată prin acte normative, elaborate şi/sau modificate, după aprobarea actelor elaborate de Ministerul Educaţiei şi ministerelor de ramură vizate, precum şi alte autorități competente în domeniu</a:t>
            </a:r>
            <a:r>
              <a:rPr lang="en-US" altLang="en-US" sz="2500" dirty="0" smtClean="0"/>
              <a:t>.</a:t>
            </a:r>
            <a:endParaRPr lang="ru-RU" altLang="en-US" sz="2500" dirty="0" smtClean="0"/>
          </a:p>
          <a:p>
            <a:pPr algn="just" eaLnBrk="1" hangingPunct="1"/>
            <a:r>
              <a:rPr lang="ro-MD" altLang="en-US" sz="2500" dirty="0" smtClean="0"/>
              <a:t>Cheltuielile legate de validarea vor fi suportate de persoanele care solicită validarea, potrivit plăților stabilite în </a:t>
            </a:r>
            <a:r>
              <a:rPr lang="ro-RO" altLang="en-US" sz="2500" dirty="0" smtClean="0"/>
              <a:t>Nomenclator, aprobat de către Guvern</a:t>
            </a:r>
            <a:r>
              <a:rPr lang="en-US" altLang="en-US" sz="2500" dirty="0" smtClean="0"/>
              <a:t>.</a:t>
            </a:r>
            <a:endParaRPr lang="ru-RU" alt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o-RO" altLang="en-US" sz="3200" smtClean="0"/>
              <a:t>Procesul de validare în Centrele de Evaluare</a:t>
            </a:r>
            <a:endParaRPr lang="ru-RU" altLang="en-US" sz="3200" smtClean="0"/>
          </a:p>
        </p:txBody>
      </p:sp>
      <p:sp>
        <p:nvSpPr>
          <p:cNvPr id="10243" name="AutoShap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o-RO" altLang="en-US" sz="2000" smtClean="0"/>
              <a:t>Procesul  cuprinde:  iniţierea  procesului  de  validare,  consilierea  şi  dezvoltarea portofoliului, evaluarea, obţinerea raportului şi certificarea</a:t>
            </a:r>
          </a:p>
          <a:p>
            <a:pPr eaLnBrk="1" hangingPunct="1"/>
            <a:endParaRPr lang="ro-RO" altLang="en-US" sz="2000" smtClean="0"/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997200"/>
            <a:ext cx="4968875" cy="275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en-US" smtClean="0"/>
              <a:t> Iniţierea procesului de validare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o-RO" altLang="en-US" sz="2100" dirty="0" smtClean="0"/>
              <a:t>Procedura de inițiere a procesului de validare va consta dintr-un șir de elemente: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Oferirea informației specifice despre VNFIL candidatului;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 Înregistrarea;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 Aranjamente despre activităţi şi planificare;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o-RO" altLang="en-US" sz="2100" dirty="0" smtClean="0"/>
              <a:t>Contractul;</a:t>
            </a:r>
          </a:p>
          <a:p>
            <a:pPr algn="just" eaLnBrk="1" hangingPunct="1">
              <a:lnSpc>
                <a:spcPct val="90000"/>
              </a:lnSpc>
            </a:pPr>
            <a:r>
              <a:rPr lang="ro-RO" altLang="en-US" sz="2100" dirty="0" smtClean="0"/>
              <a:t> Înainte  de  a  intra  în  procesul  principal,  candidații  trebuie  să  aibă  posibilitatea  de „scanare rapidă”, efectuată de un consilier, a situației lor şi prin urmare a șanselor în proces şi rezultatelor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259</TotalTime>
  <Words>949</Words>
  <Application>Microsoft Office PowerPoint</Application>
  <PresentationFormat>Экран (4:3)</PresentationFormat>
  <Paragraphs>61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Verdana</vt:lpstr>
      <vt:lpstr>Wingdings</vt:lpstr>
      <vt:lpstr>Затмение</vt:lpstr>
      <vt:lpstr>Sistemului Naţional de validare a învăţării nonformale şi informale în Republica Moldova Perspective și realități  în contextul pilotării începînd cu anul 2015 </vt:lpstr>
      <vt:lpstr>Context</vt:lpstr>
      <vt:lpstr>Europa faţă în faţă cu validarea învăţării nonformale şi informale</vt:lpstr>
      <vt:lpstr>Conceptul Sistemului Naţional de validare</vt:lpstr>
      <vt:lpstr>Proiectul Sistemul naţional de validare</vt:lpstr>
      <vt:lpstr>Proiectul Sistemul naţional de validare</vt:lpstr>
      <vt:lpstr>Proiectul Sistemul naţional de validare</vt:lpstr>
      <vt:lpstr>Procesul de validare în Centrele de Evaluare</vt:lpstr>
      <vt:lpstr> Iniţierea procesului de validare</vt:lpstr>
      <vt:lpstr>Consilierea – dezvoltarea portofoliului </vt:lpstr>
      <vt:lpstr>Evaluarea</vt:lpstr>
      <vt:lpstr> Raportul de evaluare </vt:lpstr>
      <vt:lpstr> Certificarea </vt:lpstr>
      <vt:lpstr>Riscuri de implementare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Discuţii pe intern CONCEPŢIA Sistemului naţional de validare a învăţării nonformale şi informale</dc:title>
  <dc:creator>Nicic Veceslav</dc:creator>
  <cp:lastModifiedBy>Slava</cp:lastModifiedBy>
  <cp:revision>10</cp:revision>
  <dcterms:created xsi:type="dcterms:W3CDTF">2014-02-19T07:17:12Z</dcterms:created>
  <dcterms:modified xsi:type="dcterms:W3CDTF">2014-10-13T12:26:10Z</dcterms:modified>
</cp:coreProperties>
</file>