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1"/>
  </p:notesMasterIdLst>
  <p:sldIdLst>
    <p:sldId id="259" r:id="rId2"/>
    <p:sldId id="285" r:id="rId3"/>
    <p:sldId id="260" r:id="rId4"/>
    <p:sldId id="287" r:id="rId5"/>
    <p:sldId id="288" r:id="rId6"/>
    <p:sldId id="289" r:id="rId7"/>
    <p:sldId id="290" r:id="rId8"/>
    <p:sldId id="261" r:id="rId9"/>
    <p:sldId id="291" r:id="rId10"/>
    <p:sldId id="268" r:id="rId11"/>
    <p:sldId id="269" r:id="rId12"/>
    <p:sldId id="270" r:id="rId13"/>
    <p:sldId id="271" r:id="rId14"/>
    <p:sldId id="273" r:id="rId15"/>
    <p:sldId id="274" r:id="rId16"/>
    <p:sldId id="293" r:id="rId17"/>
    <p:sldId id="276" r:id="rId18"/>
    <p:sldId id="292" r:id="rId19"/>
    <p:sldId id="284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D2B40C-4B49-415C-8C83-B7B596FB4B54}" type="doc">
      <dgm:prSet loTypeId="urn:microsoft.com/office/officeart/2005/8/layout/vList4#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7C3DA2EC-708A-46C0-8F2E-12C559D2DF4C}">
      <dgm:prSet phldrT="[Text]" custT="1"/>
      <dgm:spPr/>
      <dgm:t>
        <a:bodyPr/>
        <a:lstStyle/>
        <a:p>
          <a:r>
            <a:rPr lang="ro-RO" sz="2300" b="1" dirty="0" smtClean="0"/>
            <a:t>diagnosticarea</a:t>
          </a:r>
          <a:endParaRPr lang="en-US" sz="2300" dirty="0"/>
        </a:p>
      </dgm:t>
    </dgm:pt>
    <dgm:pt modelId="{2A07C078-42D8-44EE-B487-0CCA4CE48210}" type="parTrans" cxnId="{A2B16C88-AFF1-47A5-BB8B-23AAD9DF85AB}">
      <dgm:prSet/>
      <dgm:spPr/>
      <dgm:t>
        <a:bodyPr/>
        <a:lstStyle/>
        <a:p>
          <a:endParaRPr lang="en-US" sz="2400"/>
        </a:p>
      </dgm:t>
    </dgm:pt>
    <dgm:pt modelId="{19AF84AF-A57D-4EE0-860E-C7DD7F4A22E3}" type="sibTrans" cxnId="{A2B16C88-AFF1-47A5-BB8B-23AAD9DF85AB}">
      <dgm:prSet/>
      <dgm:spPr/>
      <dgm:t>
        <a:bodyPr/>
        <a:lstStyle/>
        <a:p>
          <a:endParaRPr lang="en-US" sz="2400"/>
        </a:p>
      </dgm:t>
    </dgm:pt>
    <dgm:pt modelId="{21B006C1-6091-47E4-9FB5-06849DFBD536}">
      <dgm:prSet phldrT="[Text]" custT="1"/>
      <dgm:spPr/>
      <dgm:t>
        <a:bodyPr/>
        <a:lstStyle/>
        <a:p>
          <a:r>
            <a:rPr lang="ro-RO" sz="2300" b="1" dirty="0" smtClean="0"/>
            <a:t>predarea</a:t>
          </a:r>
          <a:endParaRPr lang="en-US" sz="2300" b="1" dirty="0" smtClean="0"/>
        </a:p>
      </dgm:t>
    </dgm:pt>
    <dgm:pt modelId="{587C9AF6-9DAE-495B-B44D-83BFBA0C3007}" type="parTrans" cxnId="{E5BA2EF7-931D-427B-8199-A2B36CF45F64}">
      <dgm:prSet/>
      <dgm:spPr/>
      <dgm:t>
        <a:bodyPr/>
        <a:lstStyle/>
        <a:p>
          <a:endParaRPr lang="en-US" sz="2400"/>
        </a:p>
      </dgm:t>
    </dgm:pt>
    <dgm:pt modelId="{4F72CEF9-7967-4725-BDDD-C157345695B9}" type="sibTrans" cxnId="{E5BA2EF7-931D-427B-8199-A2B36CF45F64}">
      <dgm:prSet/>
      <dgm:spPr/>
      <dgm:t>
        <a:bodyPr/>
        <a:lstStyle/>
        <a:p>
          <a:endParaRPr lang="en-US" sz="2400"/>
        </a:p>
      </dgm:t>
    </dgm:pt>
    <dgm:pt modelId="{D91C8817-44DD-41EC-8DE2-96C07F7CA4FA}">
      <dgm:prSet phldrT="[Text]" custT="1"/>
      <dgm:spPr/>
      <dgm:t>
        <a:bodyPr/>
        <a:lstStyle/>
        <a:p>
          <a:r>
            <a:rPr lang="ro-RO" sz="2300" b="1" dirty="0" smtClean="0"/>
            <a:t>proiectarea</a:t>
          </a:r>
          <a:endParaRPr lang="ru-RU" sz="2300" b="1" dirty="0"/>
        </a:p>
      </dgm:t>
    </dgm:pt>
    <dgm:pt modelId="{05614816-A537-44A6-814F-49809119ED9D}" type="parTrans" cxnId="{2EE4BCAE-CCE2-4286-8AE5-C5213C9D0D3E}">
      <dgm:prSet/>
      <dgm:spPr/>
      <dgm:t>
        <a:bodyPr/>
        <a:lstStyle/>
        <a:p>
          <a:endParaRPr lang="en-US" sz="2400"/>
        </a:p>
      </dgm:t>
    </dgm:pt>
    <dgm:pt modelId="{2831D55B-DB14-4495-9537-02940338DB0D}" type="sibTrans" cxnId="{2EE4BCAE-CCE2-4286-8AE5-C5213C9D0D3E}">
      <dgm:prSet/>
      <dgm:spPr/>
      <dgm:t>
        <a:bodyPr/>
        <a:lstStyle/>
        <a:p>
          <a:endParaRPr lang="en-US" sz="2400"/>
        </a:p>
      </dgm:t>
    </dgm:pt>
    <dgm:pt modelId="{D611FAF5-060F-4CF3-A9D4-68F1268DA380}">
      <dgm:prSet custT="1"/>
      <dgm:spPr/>
      <dgm:t>
        <a:bodyPr/>
        <a:lstStyle/>
        <a:p>
          <a:r>
            <a:rPr lang="ro-RO" sz="2300" b="1" dirty="0" smtClean="0"/>
            <a:t>monitorizarea procesului de formare</a:t>
          </a:r>
          <a:endParaRPr lang="ru-RU" sz="2300" b="1" dirty="0"/>
        </a:p>
      </dgm:t>
    </dgm:pt>
    <dgm:pt modelId="{13EC0736-53A4-4A41-A753-D7BABF012759}" type="parTrans" cxnId="{F34C951F-4934-4D80-9E23-A4D343848FCA}">
      <dgm:prSet/>
      <dgm:spPr/>
      <dgm:t>
        <a:bodyPr/>
        <a:lstStyle/>
        <a:p>
          <a:endParaRPr lang="en-US" sz="2400"/>
        </a:p>
      </dgm:t>
    </dgm:pt>
    <dgm:pt modelId="{8A78FCD7-7792-4FB3-A622-5D3DBE105CF5}" type="sibTrans" cxnId="{F34C951F-4934-4D80-9E23-A4D343848FCA}">
      <dgm:prSet/>
      <dgm:spPr/>
      <dgm:t>
        <a:bodyPr/>
        <a:lstStyle/>
        <a:p>
          <a:endParaRPr lang="en-US" sz="2400"/>
        </a:p>
      </dgm:t>
    </dgm:pt>
    <dgm:pt modelId="{BA4F0CB3-38BB-495E-910A-CCF8291F9C18}">
      <dgm:prSet custT="1"/>
      <dgm:spPr/>
      <dgm:t>
        <a:bodyPr/>
        <a:lstStyle/>
        <a:p>
          <a:r>
            <a:rPr lang="ro-RO" sz="2300" b="1" dirty="0" smtClean="0"/>
            <a:t>evaluarea</a:t>
          </a:r>
          <a:endParaRPr lang="ru-RU" sz="2300" b="1" dirty="0"/>
        </a:p>
      </dgm:t>
    </dgm:pt>
    <dgm:pt modelId="{405F997E-8B9A-46B2-BEFC-69DEB9777877}" type="parTrans" cxnId="{5F1554D6-D044-434A-95B6-32A00DBBE42D}">
      <dgm:prSet/>
      <dgm:spPr/>
      <dgm:t>
        <a:bodyPr/>
        <a:lstStyle/>
        <a:p>
          <a:endParaRPr lang="en-US" sz="2400"/>
        </a:p>
      </dgm:t>
    </dgm:pt>
    <dgm:pt modelId="{2CCDC8E2-2C61-4579-BCF9-01534D424005}" type="sibTrans" cxnId="{5F1554D6-D044-434A-95B6-32A00DBBE42D}">
      <dgm:prSet/>
      <dgm:spPr/>
      <dgm:t>
        <a:bodyPr/>
        <a:lstStyle/>
        <a:p>
          <a:endParaRPr lang="en-US" sz="2400"/>
        </a:p>
      </dgm:t>
    </dgm:pt>
    <dgm:pt modelId="{ACB4C553-39EE-40B0-B489-C11C4DD0A3F2}" type="pres">
      <dgm:prSet presAssocID="{EED2B40C-4B49-415C-8C83-B7B596FB4B54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DCEC89F-94FB-48F4-8650-8C9BCEF0DCB0}" type="pres">
      <dgm:prSet presAssocID="{7C3DA2EC-708A-46C0-8F2E-12C559D2DF4C}" presName="comp" presStyleCnt="0"/>
      <dgm:spPr/>
    </dgm:pt>
    <dgm:pt modelId="{81BA4F45-45F3-49FA-A787-49FB5F8E7ECC}" type="pres">
      <dgm:prSet presAssocID="{7C3DA2EC-708A-46C0-8F2E-12C559D2DF4C}" presName="box" presStyleLbl="node1" presStyleIdx="0" presStyleCnt="5"/>
      <dgm:spPr/>
      <dgm:t>
        <a:bodyPr/>
        <a:lstStyle/>
        <a:p>
          <a:endParaRPr lang="en-US"/>
        </a:p>
      </dgm:t>
    </dgm:pt>
    <dgm:pt modelId="{697968EC-BDD3-4FE2-B1FB-82BF139EE9A3}" type="pres">
      <dgm:prSet presAssocID="{7C3DA2EC-708A-46C0-8F2E-12C559D2DF4C}" presName="img" presStyleLbl="fgImgPlace1" presStyleIdx="0" presStyleCnt="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82FFC51B-CB63-40F2-A256-772B5A5D0109}" type="pres">
      <dgm:prSet presAssocID="{7C3DA2EC-708A-46C0-8F2E-12C559D2DF4C}" presName="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13522A-48F5-4B78-B2C2-1EFCB62679F0}" type="pres">
      <dgm:prSet presAssocID="{19AF84AF-A57D-4EE0-860E-C7DD7F4A22E3}" presName="spacer" presStyleCnt="0"/>
      <dgm:spPr/>
    </dgm:pt>
    <dgm:pt modelId="{B7DFD361-8897-4F81-935D-27F499B1A71B}" type="pres">
      <dgm:prSet presAssocID="{D91C8817-44DD-41EC-8DE2-96C07F7CA4FA}" presName="comp" presStyleCnt="0"/>
      <dgm:spPr/>
    </dgm:pt>
    <dgm:pt modelId="{A9FC4A85-9949-400A-88D6-139DE48DFC70}" type="pres">
      <dgm:prSet presAssocID="{D91C8817-44DD-41EC-8DE2-96C07F7CA4FA}" presName="box" presStyleLbl="node1" presStyleIdx="1" presStyleCnt="5" custLinFactNeighborY="3762"/>
      <dgm:spPr/>
      <dgm:t>
        <a:bodyPr/>
        <a:lstStyle/>
        <a:p>
          <a:endParaRPr lang="en-US"/>
        </a:p>
      </dgm:t>
    </dgm:pt>
    <dgm:pt modelId="{E9A57C3D-B98F-4DEA-B9D0-BF7DE3C4A3CF}" type="pres">
      <dgm:prSet presAssocID="{D91C8817-44DD-41EC-8DE2-96C07F7CA4FA}" presName="img" presStyleLbl="fgImgPlace1" presStyleIdx="1" presStyleCnt="5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EBD69D70-1805-4B50-8396-7F6B83D22A13}" type="pres">
      <dgm:prSet presAssocID="{D91C8817-44DD-41EC-8DE2-96C07F7CA4FA}" presName="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99FBB4-1213-4F41-A300-4562234C25CD}" type="pres">
      <dgm:prSet presAssocID="{2831D55B-DB14-4495-9537-02940338DB0D}" presName="spacer" presStyleCnt="0"/>
      <dgm:spPr/>
    </dgm:pt>
    <dgm:pt modelId="{E69710F0-320A-4305-970C-6D53E95969E7}" type="pres">
      <dgm:prSet presAssocID="{21B006C1-6091-47E4-9FB5-06849DFBD536}" presName="comp" presStyleCnt="0"/>
      <dgm:spPr/>
    </dgm:pt>
    <dgm:pt modelId="{4ADF4694-06CD-42EF-999B-485EFC106DFC}" type="pres">
      <dgm:prSet presAssocID="{21B006C1-6091-47E4-9FB5-06849DFBD536}" presName="box" presStyleLbl="node1" presStyleIdx="2" presStyleCnt="5"/>
      <dgm:spPr/>
      <dgm:t>
        <a:bodyPr/>
        <a:lstStyle/>
        <a:p>
          <a:endParaRPr lang="en-US"/>
        </a:p>
      </dgm:t>
    </dgm:pt>
    <dgm:pt modelId="{24CDF280-13B3-4227-99C8-5D7DCB0F9C9A}" type="pres">
      <dgm:prSet presAssocID="{21B006C1-6091-47E4-9FB5-06849DFBD536}" presName="img" presStyleLbl="fgImgPlace1" presStyleIdx="2" presStyleCnt="5" custScaleX="97808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73B9A34A-2A66-4159-80E8-53FA18B9D437}" type="pres">
      <dgm:prSet presAssocID="{21B006C1-6091-47E4-9FB5-06849DFBD536}" presName="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1ECB0B-07A0-4398-A868-A6A4B94A28B4}" type="pres">
      <dgm:prSet presAssocID="{4F72CEF9-7967-4725-BDDD-C157345695B9}" presName="spacer" presStyleCnt="0"/>
      <dgm:spPr/>
    </dgm:pt>
    <dgm:pt modelId="{025B0BC9-7DB7-47B5-9CB1-0EF0F15501C3}" type="pres">
      <dgm:prSet presAssocID="{D611FAF5-060F-4CF3-A9D4-68F1268DA380}" presName="comp" presStyleCnt="0"/>
      <dgm:spPr/>
    </dgm:pt>
    <dgm:pt modelId="{BD9A93F4-EF16-48FC-8356-549A2A611F60}" type="pres">
      <dgm:prSet presAssocID="{D611FAF5-060F-4CF3-A9D4-68F1268DA380}" presName="box" presStyleLbl="node1" presStyleIdx="3" presStyleCnt="5"/>
      <dgm:spPr/>
      <dgm:t>
        <a:bodyPr/>
        <a:lstStyle/>
        <a:p>
          <a:endParaRPr lang="en-US"/>
        </a:p>
      </dgm:t>
    </dgm:pt>
    <dgm:pt modelId="{9B33D393-7EA0-4BE9-AA18-91C2BEF15BB6}" type="pres">
      <dgm:prSet presAssocID="{D611FAF5-060F-4CF3-A9D4-68F1268DA380}" presName="img" presStyleLbl="fgImgPlace1" presStyleIdx="3" presStyleCnt="5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7386D1FA-97C8-4D0B-98A6-26647B555FF6}" type="pres">
      <dgm:prSet presAssocID="{D611FAF5-060F-4CF3-A9D4-68F1268DA380}" presName="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DAF90-EBAF-430F-8692-CBFAB2B659C1}" type="pres">
      <dgm:prSet presAssocID="{8A78FCD7-7792-4FB3-A622-5D3DBE105CF5}" presName="spacer" presStyleCnt="0"/>
      <dgm:spPr/>
    </dgm:pt>
    <dgm:pt modelId="{DBF4FD21-1243-4433-BA2D-CB78B4270449}" type="pres">
      <dgm:prSet presAssocID="{BA4F0CB3-38BB-495E-910A-CCF8291F9C18}" presName="comp" presStyleCnt="0"/>
      <dgm:spPr/>
    </dgm:pt>
    <dgm:pt modelId="{AC7B0D3C-8399-44E4-8AA0-D4929E208ECE}" type="pres">
      <dgm:prSet presAssocID="{BA4F0CB3-38BB-495E-910A-CCF8291F9C18}" presName="box" presStyleLbl="node1" presStyleIdx="4" presStyleCnt="5"/>
      <dgm:spPr/>
      <dgm:t>
        <a:bodyPr/>
        <a:lstStyle/>
        <a:p>
          <a:endParaRPr lang="en-US"/>
        </a:p>
      </dgm:t>
    </dgm:pt>
    <dgm:pt modelId="{8DF2CAE7-5511-4ED7-8049-29AA3ABB6249}" type="pres">
      <dgm:prSet presAssocID="{BA4F0CB3-38BB-495E-910A-CCF8291F9C18}" presName="img" presStyleLbl="fgImgPlace1" presStyleIdx="4" presStyleCnt="5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E1825BDB-4017-4A24-A61E-05597E952F0A}" type="pres">
      <dgm:prSet presAssocID="{BA4F0CB3-38BB-495E-910A-CCF8291F9C18}" presName="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2CAD088-EE20-4D27-A377-4AA5342318D7}" type="presOf" srcId="{21B006C1-6091-47E4-9FB5-06849DFBD536}" destId="{73B9A34A-2A66-4159-80E8-53FA18B9D437}" srcOrd="1" destOrd="0" presId="urn:microsoft.com/office/officeart/2005/8/layout/vList4#1"/>
    <dgm:cxn modelId="{C6D59EEB-DA3F-40FB-81AE-9C476EAEB1B4}" type="presOf" srcId="{D611FAF5-060F-4CF3-A9D4-68F1268DA380}" destId="{BD9A93F4-EF16-48FC-8356-549A2A611F60}" srcOrd="0" destOrd="0" presId="urn:microsoft.com/office/officeart/2005/8/layout/vList4#1"/>
    <dgm:cxn modelId="{089210A5-7105-4339-B8C8-8C41552263CE}" type="presOf" srcId="{D611FAF5-060F-4CF3-A9D4-68F1268DA380}" destId="{7386D1FA-97C8-4D0B-98A6-26647B555FF6}" srcOrd="1" destOrd="0" presId="urn:microsoft.com/office/officeart/2005/8/layout/vList4#1"/>
    <dgm:cxn modelId="{93AA1D5D-9FCC-4DE6-B6B3-3804AD7ED614}" type="presOf" srcId="{21B006C1-6091-47E4-9FB5-06849DFBD536}" destId="{4ADF4694-06CD-42EF-999B-485EFC106DFC}" srcOrd="0" destOrd="0" presId="urn:microsoft.com/office/officeart/2005/8/layout/vList4#1"/>
    <dgm:cxn modelId="{E5BA2EF7-931D-427B-8199-A2B36CF45F64}" srcId="{EED2B40C-4B49-415C-8C83-B7B596FB4B54}" destId="{21B006C1-6091-47E4-9FB5-06849DFBD536}" srcOrd="2" destOrd="0" parTransId="{587C9AF6-9DAE-495B-B44D-83BFBA0C3007}" sibTransId="{4F72CEF9-7967-4725-BDDD-C157345695B9}"/>
    <dgm:cxn modelId="{6EDA32D1-A394-4112-9C3F-3DFA54855A6D}" type="presOf" srcId="{7C3DA2EC-708A-46C0-8F2E-12C559D2DF4C}" destId="{81BA4F45-45F3-49FA-A787-49FB5F8E7ECC}" srcOrd="0" destOrd="0" presId="urn:microsoft.com/office/officeart/2005/8/layout/vList4#1"/>
    <dgm:cxn modelId="{5F1554D6-D044-434A-95B6-32A00DBBE42D}" srcId="{EED2B40C-4B49-415C-8C83-B7B596FB4B54}" destId="{BA4F0CB3-38BB-495E-910A-CCF8291F9C18}" srcOrd="4" destOrd="0" parTransId="{405F997E-8B9A-46B2-BEFC-69DEB9777877}" sibTransId="{2CCDC8E2-2C61-4579-BCF9-01534D424005}"/>
    <dgm:cxn modelId="{A2B16C88-AFF1-47A5-BB8B-23AAD9DF85AB}" srcId="{EED2B40C-4B49-415C-8C83-B7B596FB4B54}" destId="{7C3DA2EC-708A-46C0-8F2E-12C559D2DF4C}" srcOrd="0" destOrd="0" parTransId="{2A07C078-42D8-44EE-B487-0CCA4CE48210}" sibTransId="{19AF84AF-A57D-4EE0-860E-C7DD7F4A22E3}"/>
    <dgm:cxn modelId="{FDD37FD5-5CEE-479C-9DCF-4184160C578B}" type="presOf" srcId="{BA4F0CB3-38BB-495E-910A-CCF8291F9C18}" destId="{E1825BDB-4017-4A24-A61E-05597E952F0A}" srcOrd="1" destOrd="0" presId="urn:microsoft.com/office/officeart/2005/8/layout/vList4#1"/>
    <dgm:cxn modelId="{F34C951F-4934-4D80-9E23-A4D343848FCA}" srcId="{EED2B40C-4B49-415C-8C83-B7B596FB4B54}" destId="{D611FAF5-060F-4CF3-A9D4-68F1268DA380}" srcOrd="3" destOrd="0" parTransId="{13EC0736-53A4-4A41-A753-D7BABF012759}" sibTransId="{8A78FCD7-7792-4FB3-A622-5D3DBE105CF5}"/>
    <dgm:cxn modelId="{43994E1C-711A-4EF9-8A1A-C320DB88558E}" type="presOf" srcId="{D91C8817-44DD-41EC-8DE2-96C07F7CA4FA}" destId="{A9FC4A85-9949-400A-88D6-139DE48DFC70}" srcOrd="0" destOrd="0" presId="urn:microsoft.com/office/officeart/2005/8/layout/vList4#1"/>
    <dgm:cxn modelId="{7502F87F-5FD7-4DAF-8DCD-4E1BF8A907A9}" type="presOf" srcId="{BA4F0CB3-38BB-495E-910A-CCF8291F9C18}" destId="{AC7B0D3C-8399-44E4-8AA0-D4929E208ECE}" srcOrd="0" destOrd="0" presId="urn:microsoft.com/office/officeart/2005/8/layout/vList4#1"/>
    <dgm:cxn modelId="{88912236-650A-42F2-8B0F-FEE5D431D827}" type="presOf" srcId="{D91C8817-44DD-41EC-8DE2-96C07F7CA4FA}" destId="{EBD69D70-1805-4B50-8396-7F6B83D22A13}" srcOrd="1" destOrd="0" presId="urn:microsoft.com/office/officeart/2005/8/layout/vList4#1"/>
    <dgm:cxn modelId="{4E06987D-DB58-4A4A-A6E5-C289F483577E}" type="presOf" srcId="{EED2B40C-4B49-415C-8C83-B7B596FB4B54}" destId="{ACB4C553-39EE-40B0-B489-C11C4DD0A3F2}" srcOrd="0" destOrd="0" presId="urn:microsoft.com/office/officeart/2005/8/layout/vList4#1"/>
    <dgm:cxn modelId="{1784177F-AA7E-4BB2-AC16-B78BEBCA1BB0}" type="presOf" srcId="{7C3DA2EC-708A-46C0-8F2E-12C559D2DF4C}" destId="{82FFC51B-CB63-40F2-A256-772B5A5D0109}" srcOrd="1" destOrd="0" presId="urn:microsoft.com/office/officeart/2005/8/layout/vList4#1"/>
    <dgm:cxn modelId="{2EE4BCAE-CCE2-4286-8AE5-C5213C9D0D3E}" srcId="{EED2B40C-4B49-415C-8C83-B7B596FB4B54}" destId="{D91C8817-44DD-41EC-8DE2-96C07F7CA4FA}" srcOrd="1" destOrd="0" parTransId="{05614816-A537-44A6-814F-49809119ED9D}" sibTransId="{2831D55B-DB14-4495-9537-02940338DB0D}"/>
    <dgm:cxn modelId="{366AC9CE-300F-455D-A10F-4C51743A9BB2}" type="presParOf" srcId="{ACB4C553-39EE-40B0-B489-C11C4DD0A3F2}" destId="{0DCEC89F-94FB-48F4-8650-8C9BCEF0DCB0}" srcOrd="0" destOrd="0" presId="urn:microsoft.com/office/officeart/2005/8/layout/vList4#1"/>
    <dgm:cxn modelId="{5412A485-3548-4FEF-A222-D2BE6777FE1F}" type="presParOf" srcId="{0DCEC89F-94FB-48F4-8650-8C9BCEF0DCB0}" destId="{81BA4F45-45F3-49FA-A787-49FB5F8E7ECC}" srcOrd="0" destOrd="0" presId="urn:microsoft.com/office/officeart/2005/8/layout/vList4#1"/>
    <dgm:cxn modelId="{0291C7B6-DE3C-4D6C-862B-8F12EFD6CE3A}" type="presParOf" srcId="{0DCEC89F-94FB-48F4-8650-8C9BCEF0DCB0}" destId="{697968EC-BDD3-4FE2-B1FB-82BF139EE9A3}" srcOrd="1" destOrd="0" presId="urn:microsoft.com/office/officeart/2005/8/layout/vList4#1"/>
    <dgm:cxn modelId="{76032D01-E030-4C3F-A022-D17F09F560EA}" type="presParOf" srcId="{0DCEC89F-94FB-48F4-8650-8C9BCEF0DCB0}" destId="{82FFC51B-CB63-40F2-A256-772B5A5D0109}" srcOrd="2" destOrd="0" presId="urn:microsoft.com/office/officeart/2005/8/layout/vList4#1"/>
    <dgm:cxn modelId="{C0EF3F77-2010-4F0B-9A3B-4E7915A02763}" type="presParOf" srcId="{ACB4C553-39EE-40B0-B489-C11C4DD0A3F2}" destId="{7313522A-48F5-4B78-B2C2-1EFCB62679F0}" srcOrd="1" destOrd="0" presId="urn:microsoft.com/office/officeart/2005/8/layout/vList4#1"/>
    <dgm:cxn modelId="{5E151B44-DED7-4FC7-AD90-10B7A042A407}" type="presParOf" srcId="{ACB4C553-39EE-40B0-B489-C11C4DD0A3F2}" destId="{B7DFD361-8897-4F81-935D-27F499B1A71B}" srcOrd="2" destOrd="0" presId="urn:microsoft.com/office/officeart/2005/8/layout/vList4#1"/>
    <dgm:cxn modelId="{78BCDA27-1D1F-4555-A28C-9514CDF05DB1}" type="presParOf" srcId="{B7DFD361-8897-4F81-935D-27F499B1A71B}" destId="{A9FC4A85-9949-400A-88D6-139DE48DFC70}" srcOrd="0" destOrd="0" presId="urn:microsoft.com/office/officeart/2005/8/layout/vList4#1"/>
    <dgm:cxn modelId="{89852581-82CB-4DBC-9052-20BED4A325B7}" type="presParOf" srcId="{B7DFD361-8897-4F81-935D-27F499B1A71B}" destId="{E9A57C3D-B98F-4DEA-B9D0-BF7DE3C4A3CF}" srcOrd="1" destOrd="0" presId="urn:microsoft.com/office/officeart/2005/8/layout/vList4#1"/>
    <dgm:cxn modelId="{FF03C0EE-C3D9-4F4F-A7F9-7D2F6B164AE4}" type="presParOf" srcId="{B7DFD361-8897-4F81-935D-27F499B1A71B}" destId="{EBD69D70-1805-4B50-8396-7F6B83D22A13}" srcOrd="2" destOrd="0" presId="urn:microsoft.com/office/officeart/2005/8/layout/vList4#1"/>
    <dgm:cxn modelId="{81EA879A-B25E-4441-BD0E-FD5215A69773}" type="presParOf" srcId="{ACB4C553-39EE-40B0-B489-C11C4DD0A3F2}" destId="{4799FBB4-1213-4F41-A300-4562234C25CD}" srcOrd="3" destOrd="0" presId="urn:microsoft.com/office/officeart/2005/8/layout/vList4#1"/>
    <dgm:cxn modelId="{3B93C8D6-F730-4D96-A0FA-59346A7FE427}" type="presParOf" srcId="{ACB4C553-39EE-40B0-B489-C11C4DD0A3F2}" destId="{E69710F0-320A-4305-970C-6D53E95969E7}" srcOrd="4" destOrd="0" presId="urn:microsoft.com/office/officeart/2005/8/layout/vList4#1"/>
    <dgm:cxn modelId="{D6D41C99-0EE5-4BB9-8B66-D31112230725}" type="presParOf" srcId="{E69710F0-320A-4305-970C-6D53E95969E7}" destId="{4ADF4694-06CD-42EF-999B-485EFC106DFC}" srcOrd="0" destOrd="0" presId="urn:microsoft.com/office/officeart/2005/8/layout/vList4#1"/>
    <dgm:cxn modelId="{1C9C6447-0E7A-4BAE-905A-CF62E275031B}" type="presParOf" srcId="{E69710F0-320A-4305-970C-6D53E95969E7}" destId="{24CDF280-13B3-4227-99C8-5D7DCB0F9C9A}" srcOrd="1" destOrd="0" presId="urn:microsoft.com/office/officeart/2005/8/layout/vList4#1"/>
    <dgm:cxn modelId="{061FECDC-D169-4990-8B99-76A8E0D83E17}" type="presParOf" srcId="{E69710F0-320A-4305-970C-6D53E95969E7}" destId="{73B9A34A-2A66-4159-80E8-53FA18B9D437}" srcOrd="2" destOrd="0" presId="urn:microsoft.com/office/officeart/2005/8/layout/vList4#1"/>
    <dgm:cxn modelId="{8D1BD7D5-6DBC-443A-9534-AB39377BCFBC}" type="presParOf" srcId="{ACB4C553-39EE-40B0-B489-C11C4DD0A3F2}" destId="{5F1ECB0B-07A0-4398-A868-A6A4B94A28B4}" srcOrd="5" destOrd="0" presId="urn:microsoft.com/office/officeart/2005/8/layout/vList4#1"/>
    <dgm:cxn modelId="{538D1B65-683D-48EE-A85B-0B123469150F}" type="presParOf" srcId="{ACB4C553-39EE-40B0-B489-C11C4DD0A3F2}" destId="{025B0BC9-7DB7-47B5-9CB1-0EF0F15501C3}" srcOrd="6" destOrd="0" presId="urn:microsoft.com/office/officeart/2005/8/layout/vList4#1"/>
    <dgm:cxn modelId="{CCB57074-82EC-4E7A-9757-6BA0DDCA3DDB}" type="presParOf" srcId="{025B0BC9-7DB7-47B5-9CB1-0EF0F15501C3}" destId="{BD9A93F4-EF16-48FC-8356-549A2A611F60}" srcOrd="0" destOrd="0" presId="urn:microsoft.com/office/officeart/2005/8/layout/vList4#1"/>
    <dgm:cxn modelId="{EAD6DB5C-981D-4794-827D-A92AA9AA070E}" type="presParOf" srcId="{025B0BC9-7DB7-47B5-9CB1-0EF0F15501C3}" destId="{9B33D393-7EA0-4BE9-AA18-91C2BEF15BB6}" srcOrd="1" destOrd="0" presId="urn:microsoft.com/office/officeart/2005/8/layout/vList4#1"/>
    <dgm:cxn modelId="{7BEA1E41-5A6F-4170-BD74-5A84DE98C35A}" type="presParOf" srcId="{025B0BC9-7DB7-47B5-9CB1-0EF0F15501C3}" destId="{7386D1FA-97C8-4D0B-98A6-26647B555FF6}" srcOrd="2" destOrd="0" presId="urn:microsoft.com/office/officeart/2005/8/layout/vList4#1"/>
    <dgm:cxn modelId="{316E9CAD-E3D1-4C26-863D-C8F36EE5EACB}" type="presParOf" srcId="{ACB4C553-39EE-40B0-B489-C11C4DD0A3F2}" destId="{FCFDAF90-EBAF-430F-8692-CBFAB2B659C1}" srcOrd="7" destOrd="0" presId="urn:microsoft.com/office/officeart/2005/8/layout/vList4#1"/>
    <dgm:cxn modelId="{767C09D9-8477-4A88-8F14-B60ED1C0E8A7}" type="presParOf" srcId="{ACB4C553-39EE-40B0-B489-C11C4DD0A3F2}" destId="{DBF4FD21-1243-4433-BA2D-CB78B4270449}" srcOrd="8" destOrd="0" presId="urn:microsoft.com/office/officeart/2005/8/layout/vList4#1"/>
    <dgm:cxn modelId="{D08DC6AE-98CD-446D-B381-760CBD4A38C2}" type="presParOf" srcId="{DBF4FD21-1243-4433-BA2D-CB78B4270449}" destId="{AC7B0D3C-8399-44E4-8AA0-D4929E208ECE}" srcOrd="0" destOrd="0" presId="urn:microsoft.com/office/officeart/2005/8/layout/vList4#1"/>
    <dgm:cxn modelId="{B1047F04-2C72-4A25-9247-4C3B17706BEF}" type="presParOf" srcId="{DBF4FD21-1243-4433-BA2D-CB78B4270449}" destId="{8DF2CAE7-5511-4ED7-8049-29AA3ABB6249}" srcOrd="1" destOrd="0" presId="urn:microsoft.com/office/officeart/2005/8/layout/vList4#1"/>
    <dgm:cxn modelId="{87E28414-AFB0-42A9-8AA7-27091564F574}" type="presParOf" srcId="{DBF4FD21-1243-4433-BA2D-CB78B4270449}" destId="{E1825BDB-4017-4A24-A61E-05597E952F0A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682746-95AD-4F16-911F-F26EF12BE48C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7D481B-D06D-4E41-BCCB-FDA6825CC8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989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B06B849-055E-4E2E-AB50-4A16A6CB7F2C}" type="slidenum">
              <a:rPr lang="en-US" smtClean="0">
                <a:solidFill>
                  <a:prstClr val="black"/>
                </a:solidFill>
                <a:latin typeface="Arial" pitchFamily="34" charset="0"/>
              </a:rPr>
              <a:pPr/>
              <a:t>14</a:t>
            </a:fld>
            <a:endParaRPr lang="en-US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842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defTabSz="914400"/>
            <a:fld id="{D77E5CDF-5100-4527-9002-F603520067CC}" type="slidenum">
              <a:rPr lang="en-US" sz="1200">
                <a:solidFill>
                  <a:prstClr val="black"/>
                </a:solidFill>
              </a:rPr>
              <a:pPr algn="r" defTabSz="914400"/>
              <a:t>15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783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91B979-08A1-4439-9939-55A364D2F2D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47730-A412-4FD7-8950-D4812EC6A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91B979-08A1-4439-9939-55A364D2F2D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47730-A412-4FD7-8950-D4812EC6A4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91B979-08A1-4439-9939-55A364D2F2D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47730-A412-4FD7-8950-D4812EC6A4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91B979-08A1-4439-9939-55A364D2F2D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47730-A412-4FD7-8950-D4812EC6A4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91B979-08A1-4439-9939-55A364D2F2D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47730-A412-4FD7-8950-D4812EC6A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91B979-08A1-4439-9939-55A364D2F2D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47730-A412-4FD7-8950-D4812EC6A4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91B979-08A1-4439-9939-55A364D2F2D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47730-A412-4FD7-8950-D4812EC6A4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91B979-08A1-4439-9939-55A364D2F2D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47730-A412-4FD7-8950-D4812EC6A4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91B979-08A1-4439-9939-55A364D2F2D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47730-A412-4FD7-8950-D4812EC6A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91B979-08A1-4439-9939-55A364D2F2D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47730-A412-4FD7-8950-D4812EC6A4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91B979-08A1-4439-9939-55A364D2F2D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47730-A412-4FD7-8950-D4812EC6A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D91B979-08A1-4439-9939-55A364D2F2D9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7047730-A412-4FD7-8950-D4812EC6A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o-RO" dirty="0" smtClean="0"/>
              <a:t>2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67744" y="1628800"/>
            <a:ext cx="6876256" cy="2592288"/>
          </a:xfrm>
          <a:prstGeom prst="rect">
            <a:avLst/>
          </a:prstGeom>
          <a:noFill/>
        </p:spPr>
        <p:txBody>
          <a:bodyPr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4500"/>
              </a:lnSpc>
              <a:spcBef>
                <a:spcPct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spc="0" normalizeH="0" noProof="0" dirty="0" err="1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Noi</a:t>
            </a:r>
            <a:r>
              <a:rPr kumimoji="0" lang="en-US" sz="4800" b="1" i="0" u="none" strike="noStrike" kern="1200" spc="0" normalizeH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4800" b="1" i="0" u="none" strike="noStrike" kern="1200" spc="0" normalizeH="0" noProof="0" dirty="0" err="1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abord</a:t>
            </a:r>
            <a:r>
              <a:rPr kumimoji="0" lang="ro-RO" sz="4800" b="1" i="0" u="none" strike="noStrike" kern="1200" spc="0" normalizeH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ări </a:t>
            </a:r>
          </a:p>
          <a:p>
            <a:pPr marL="0" marR="0" lvl="0" indent="0" algn="ctr" defTabSz="914400" rtl="0" eaLnBrk="1" fontAlgn="auto" latinLnBrk="0" hangingPunct="1">
              <a:lnSpc>
                <a:spcPts val="4500"/>
              </a:lnSpc>
              <a:spcBef>
                <a:spcPct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4800" b="1" i="0" u="none" strike="noStrike" kern="1200" spc="0" normalizeH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metodologice în formarea</a:t>
            </a:r>
          </a:p>
          <a:p>
            <a:pPr marL="0" marR="0" lvl="0" indent="0" algn="ctr" defTabSz="914400" rtl="0" eaLnBrk="1" fontAlgn="auto" latinLnBrk="0" hangingPunct="1">
              <a:lnSpc>
                <a:spcPts val="4500"/>
              </a:lnSpc>
              <a:spcBef>
                <a:spcPct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4800" b="1" i="0" u="none" strike="noStrike" kern="1200" spc="0" normalizeH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profesională continuă</a:t>
            </a:r>
            <a:endParaRPr kumimoji="0" lang="ro-RO" sz="4800" b="1" i="0" u="none" strike="noStrike" kern="1200" spc="0" normalizeH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339752" y="4581128"/>
            <a:ext cx="6804248" cy="720080"/>
          </a:xfrm>
          <a:prstGeom prst="rect">
            <a:avLst/>
          </a:prstGeom>
          <a:noFill/>
        </p:spPr>
        <p:txBody>
          <a:bodyPr anchor="b">
            <a:noAutofit/>
          </a:bodyPr>
          <a:lstStyle/>
          <a:p>
            <a:pPr marL="18288" marR="0" lvl="0" indent="0" algn="ctr" defTabSz="9144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o-RO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Elena MURARU, 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Aurelia R</a:t>
            </a:r>
            <a:r>
              <a:rPr kumimoji="0" lang="ro-RO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OŞCA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47864" y="5805264"/>
            <a:ext cx="491031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en-US" sz="2400" dirty="0">
                <a:solidFill>
                  <a:srgbClr val="C00000"/>
                </a:solidFill>
                <a:latin typeface="Times New Roman" pitchFamily="18" charset="0"/>
              </a:rPr>
              <a:t>Sec</a:t>
            </a:r>
            <a:r>
              <a:rPr lang="ro-RO" sz="2400" dirty="0">
                <a:solidFill>
                  <a:srgbClr val="C00000"/>
                </a:solidFill>
                <a:latin typeface="Times New Roman" pitchFamily="18" charset="0"/>
              </a:rPr>
              <a:t>ţia Formare Continuă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USM</a:t>
            </a:r>
          </a:p>
          <a:p>
            <a:pPr algn="ctr" defTabSz="914400">
              <a:defRPr/>
            </a:pP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15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octombrie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 2014 </a:t>
            </a:r>
            <a:r>
              <a:rPr lang="ro-RO" sz="24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endParaRPr lang="en-US" sz="24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pic>
        <p:nvPicPr>
          <p:cNvPr id="2050" name="Picture 2" descr="C:\Documents and Settings\Admin\Рабочий стол\ab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2276871" cy="22768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02090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503065" y="1138425"/>
            <a:ext cx="5344676" cy="1007766"/>
          </a:xfrm>
        </p:spPr>
        <p:txBody>
          <a:bodyPr>
            <a:normAutofit/>
          </a:bodyPr>
          <a:lstStyle/>
          <a:p>
            <a:r>
              <a:rPr lang="ro-RO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Utilizarea platformei Moodle </a:t>
            </a:r>
            <a:br>
              <a:rPr lang="ro-RO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o-RO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 formarea continuă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4ADF-7D34-4B8A-8B67-58B406177D0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992438"/>
            <a:ext cx="4733925" cy="1762125"/>
          </a:xfrm>
          <a:prstGeom prst="rect">
            <a:avLst/>
          </a:prstGeom>
          <a:noFill/>
        </p:spPr>
      </p:pic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059857" y="3640138"/>
            <a:ext cx="1655762" cy="215900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914400"/>
            <a:endParaRPr lang="ru-RU">
              <a:solidFill>
                <a:prstClr val="black"/>
              </a:solidFill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187624" y="2204864"/>
            <a:ext cx="3806825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14400"/>
            <a:r>
              <a:rPr lang="en-US" b="1" dirty="0">
                <a:solidFill>
                  <a:srgbClr val="000099"/>
                </a:solidFill>
              </a:rPr>
              <a:t>CATEGORII </a:t>
            </a:r>
            <a:r>
              <a:rPr lang="ro-RO" b="1" dirty="0">
                <a:solidFill>
                  <a:srgbClr val="000099"/>
                </a:solidFill>
              </a:rPr>
              <a:t>ŞI C</a:t>
            </a:r>
            <a:r>
              <a:rPr lang="en-US" b="1" dirty="0">
                <a:solidFill>
                  <a:srgbClr val="000099"/>
                </a:solidFill>
              </a:rPr>
              <a:t>URSURI </a:t>
            </a:r>
            <a:endParaRPr lang="ru-RU" b="1" dirty="0">
              <a:solidFill>
                <a:srgbClr val="000099"/>
              </a:solidFill>
            </a:endParaRPr>
          </a:p>
        </p:txBody>
      </p:sp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3" cstate="print"/>
          <a:srcRect r="48419"/>
          <a:stretch>
            <a:fillRect/>
          </a:stretch>
        </p:blipFill>
        <p:spPr bwMode="auto">
          <a:xfrm>
            <a:off x="1403648" y="4797152"/>
            <a:ext cx="3528392" cy="1562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2389698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4ADF-7D34-4B8A-8B67-58B406177D0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955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132856"/>
            <a:ext cx="6880230" cy="4477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3961180" y="680310"/>
            <a:ext cx="5182820" cy="100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o-RO" sz="2800" kern="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Utilizarea platformei Moodle </a:t>
            </a:r>
            <a:br>
              <a:rPr lang="ro-RO" sz="2800" kern="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o-RO" sz="2800" kern="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 formarea continuă</a:t>
            </a:r>
            <a:endParaRPr lang="en-US" sz="2800" kern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3903470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>
          <a:xfrm>
            <a:off x="5327576" y="222195"/>
            <a:ext cx="3816424" cy="720080"/>
          </a:xfrm>
        </p:spPr>
        <p:txBody>
          <a:bodyPr>
            <a:normAutofit/>
          </a:bodyPr>
          <a:lstStyle/>
          <a:p>
            <a:pPr eaLnBrk="1" hangingPunct="1"/>
            <a:r>
              <a:rPr lang="ro-RO" sz="4000" dirty="0" smtClean="0">
                <a:solidFill>
                  <a:srgbClr val="000099"/>
                </a:solidFill>
              </a:rPr>
              <a:t>Exemple</a:t>
            </a:r>
            <a:endParaRPr lang="ru-RU" sz="4000" dirty="0" smtClean="0">
              <a:solidFill>
                <a:srgbClr val="00009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CCD5-0935-4812-9816-A68D090682E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484784"/>
            <a:ext cx="7039894" cy="4886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7660254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>
          <a:xfrm>
            <a:off x="5327576" y="222195"/>
            <a:ext cx="3816424" cy="720080"/>
          </a:xfrm>
        </p:spPr>
        <p:txBody>
          <a:bodyPr>
            <a:normAutofit/>
          </a:bodyPr>
          <a:lstStyle/>
          <a:p>
            <a:pPr eaLnBrk="1" hangingPunct="1"/>
            <a:r>
              <a:rPr lang="ro-RO" sz="4000" dirty="0" smtClean="0">
                <a:solidFill>
                  <a:srgbClr val="000099"/>
                </a:solidFill>
              </a:rPr>
              <a:t>Exemple</a:t>
            </a:r>
            <a:endParaRPr lang="ru-RU" sz="4000" dirty="0" smtClean="0">
              <a:solidFill>
                <a:srgbClr val="00009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CCD5-0935-4812-9816-A68D090682E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976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844824"/>
            <a:ext cx="7096125" cy="44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7635" name="Picture 3"/>
          <p:cNvPicPr>
            <a:picLocks noChangeAspect="1" noChangeArrowheads="1"/>
          </p:cNvPicPr>
          <p:nvPr/>
        </p:nvPicPr>
        <p:blipFill>
          <a:blip r:embed="rId3" cstate="print"/>
          <a:srcRect r="28126" b="-12574"/>
          <a:stretch>
            <a:fillRect/>
          </a:stretch>
        </p:blipFill>
        <p:spPr bwMode="auto">
          <a:xfrm>
            <a:off x="4572000" y="1138425"/>
            <a:ext cx="1677259" cy="471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2510996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1749245"/>
            <a:ext cx="3816424" cy="720080"/>
          </a:xfrm>
        </p:spPr>
        <p:txBody>
          <a:bodyPr>
            <a:normAutofit/>
          </a:bodyPr>
          <a:lstStyle/>
          <a:p>
            <a:pPr eaLnBrk="1" hangingPunct="1"/>
            <a:r>
              <a:rPr lang="ro-RO" sz="4000" dirty="0" smtClean="0">
                <a:solidFill>
                  <a:srgbClr val="000099"/>
                </a:solidFill>
              </a:rPr>
              <a:t>Exemple</a:t>
            </a:r>
            <a:endParaRPr lang="ru-RU" sz="4000" dirty="0" smtClean="0">
              <a:solidFill>
                <a:srgbClr val="000099"/>
              </a:solidFill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580112" y="764704"/>
            <a:ext cx="3079176" cy="46166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14400"/>
            <a:r>
              <a:rPr lang="ro-RO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Psihologie universitară</a:t>
            </a:r>
          </a:p>
        </p:txBody>
      </p:sp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7900" y="1647825"/>
            <a:ext cx="4581525" cy="5210175"/>
          </a:xfrm>
          <a:prstGeom prst="rect">
            <a:avLst/>
          </a:prstGeom>
          <a:noFill/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924175"/>
            <a:ext cx="4829175" cy="3933825"/>
          </a:xfrm>
          <a:prstGeom prst="rect">
            <a:avLst/>
          </a:prstGeom>
          <a:noFill/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636838"/>
            <a:ext cx="2333625" cy="285750"/>
          </a:xfrm>
          <a:prstGeom prst="rect">
            <a:avLst/>
          </a:prstGeom>
          <a:noFill/>
        </p:spPr>
      </p:pic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8604250" y="6308725"/>
            <a:ext cx="311150" cy="36671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14400"/>
            <a:r>
              <a:rPr lang="en-US" b="1">
                <a:solidFill>
                  <a:srgbClr val="003399"/>
                </a:solidFill>
              </a:rPr>
              <a:t>6</a:t>
            </a:r>
            <a:endParaRPr lang="ru-RU" b="1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93521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12875"/>
            <a:ext cx="4953000" cy="5076825"/>
          </a:xfrm>
          <a:prstGeom prst="rect">
            <a:avLst/>
          </a:prstGeom>
          <a:noFill/>
        </p:spPr>
      </p:pic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804248" y="620688"/>
            <a:ext cx="1719060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14400"/>
            <a:r>
              <a:rPr lang="ro-RO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Pedagogie</a:t>
            </a:r>
          </a:p>
        </p:txBody>
      </p:sp>
      <p:pic>
        <p:nvPicPr>
          <p:cNvPr id="2458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4705" y="1749245"/>
            <a:ext cx="4724400" cy="2705100"/>
          </a:xfrm>
          <a:prstGeom prst="rect">
            <a:avLst/>
          </a:prstGeom>
          <a:noFill/>
        </p:spPr>
      </p:pic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8604250" y="6308725"/>
            <a:ext cx="311150" cy="36671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14400"/>
            <a:r>
              <a:rPr lang="en-US" b="1">
                <a:solidFill>
                  <a:srgbClr val="003399"/>
                </a:solidFill>
              </a:rPr>
              <a:t>7</a:t>
            </a:r>
            <a:endParaRPr lang="ru-RU" b="1">
              <a:solidFill>
                <a:srgbClr val="003399"/>
              </a:solidFill>
            </a:endParaRPr>
          </a:p>
        </p:txBody>
      </p:sp>
      <p:sp>
        <p:nvSpPr>
          <p:cNvPr id="7" name="Rectangle 7"/>
          <p:cNvSpPr txBox="1">
            <a:spLocks noChangeArrowheads="1"/>
          </p:cNvSpPr>
          <p:nvPr/>
        </p:nvSpPr>
        <p:spPr>
          <a:xfrm>
            <a:off x="3197654" y="0"/>
            <a:ext cx="3359511" cy="1443835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0" kern="0" dirty="0" smtClean="0">
              <a:solidFill>
                <a:srgbClr val="000099"/>
              </a:solidFill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o-RO" sz="4000" kern="0" dirty="0" smtClean="0">
                <a:solidFill>
                  <a:srgbClr val="000099"/>
                </a:solidFill>
              </a:rPr>
              <a:t>Exemple</a:t>
            </a:r>
            <a:endParaRPr lang="ru-RU" sz="4000" kern="0" dirty="0" smtClean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35673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6338" y="847725"/>
            <a:ext cx="6791325" cy="516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6588224" y="404664"/>
            <a:ext cx="2411760" cy="648072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o-RO" sz="4000" kern="0" dirty="0" smtClean="0">
                <a:solidFill>
                  <a:srgbClr val="000099"/>
                </a:solidFill>
              </a:rPr>
              <a:t>Exemple</a:t>
            </a:r>
            <a:endParaRPr lang="ru-RU" sz="4000" kern="0" dirty="0" smtClean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FFB3-C65D-4F9D-8E0A-0F9A5864E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986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276872"/>
            <a:ext cx="71628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7"/>
          <p:cNvSpPr txBox="1">
            <a:spLocks noChangeArrowheads="1"/>
          </p:cNvSpPr>
          <p:nvPr/>
        </p:nvSpPr>
        <p:spPr>
          <a:xfrm>
            <a:off x="754375" y="1443835"/>
            <a:ext cx="2520280" cy="720080"/>
          </a:xfrm>
          <a:prstGeom prst="rect">
            <a:avLst/>
          </a:prstGeom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o-RO" sz="4000" kern="0" dirty="0" smtClean="0">
                <a:solidFill>
                  <a:srgbClr val="000099"/>
                </a:solidFill>
              </a:rPr>
              <a:t>Exemple</a:t>
            </a:r>
            <a:endParaRPr lang="ru-RU" sz="4000" kern="0" dirty="0" smtClean="0">
              <a:solidFill>
                <a:srgbClr val="000099"/>
              </a:solidFill>
            </a:endParaRPr>
          </a:p>
        </p:txBody>
      </p:sp>
      <p:pic>
        <p:nvPicPr>
          <p:cNvPr id="1986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83360" y="980728"/>
            <a:ext cx="576064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7055514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7" y="260648"/>
            <a:ext cx="7797116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259632" y="1844824"/>
            <a:ext cx="75608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dirty="0" smtClean="0"/>
              <a:t>În cadrul acestui modul personalul didactic:</a:t>
            </a:r>
          </a:p>
          <a:p>
            <a:endParaRPr lang="ro-RO" sz="2400" dirty="0" smtClean="0"/>
          </a:p>
          <a:p>
            <a:pPr marL="354013" indent="-354013">
              <a:buFontTx/>
              <a:buChar char="-"/>
            </a:pPr>
            <a:r>
              <a:rPr lang="ro-RO" sz="2400" dirty="0" smtClean="0"/>
              <a:t>Se familiarizează cu interfaţa, blocurile, calendarul platformei moodle</a:t>
            </a:r>
          </a:p>
          <a:p>
            <a:pPr marL="354013" indent="-354013">
              <a:buFontTx/>
              <a:buChar char="-"/>
            </a:pPr>
            <a:r>
              <a:rPr lang="ro-RO" sz="2400" dirty="0" smtClean="0"/>
              <a:t>Învaţă cum se plasează sarcinile individuale realizate pe platformă</a:t>
            </a:r>
          </a:p>
          <a:p>
            <a:pPr marL="354013" indent="-354013">
              <a:buFontTx/>
              <a:buChar char="-"/>
            </a:pPr>
            <a:r>
              <a:rPr lang="ro-RO" sz="2400" dirty="0" smtClean="0"/>
              <a:t>Se familiarizează cu instrumente de comunicare şi de evaluare</a:t>
            </a:r>
          </a:p>
          <a:p>
            <a:pPr marL="354013" indent="-354013">
              <a:buFontTx/>
              <a:buChar char="-"/>
            </a:pPr>
            <a:r>
              <a:rPr lang="ro-RO" sz="2400" dirty="0" smtClean="0"/>
              <a:t>pentru cei ce nu au poştă electronică, sînt instruiţi în crearea şi utilizarea email-ului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971600" y="2204864"/>
            <a:ext cx="7772400" cy="1470025"/>
          </a:xfrm>
        </p:spPr>
        <p:txBody>
          <a:bodyPr>
            <a:normAutofit/>
          </a:bodyPr>
          <a:lstStyle/>
          <a:p>
            <a:r>
              <a:rPr lang="ro-RO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Mulţumim pentru atenţie!</a:t>
            </a:r>
            <a:endParaRPr lang="en-US" sz="5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E2A7-CA69-4CAF-A626-3BB184981F9C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435507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411760" y="2636912"/>
            <a:ext cx="6048672" cy="7920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43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Învăţămîntul MIXT</a:t>
            </a:r>
            <a:endParaRPr kumimoji="0" lang="en-US" sz="43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Oval 4"/>
          <p:cNvSpPr/>
          <p:nvPr/>
        </p:nvSpPr>
        <p:spPr>
          <a:xfrm>
            <a:off x="827584" y="2492896"/>
            <a:ext cx="864096" cy="108012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o-RO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835696" y="692696"/>
            <a:ext cx="5688632" cy="763525"/>
          </a:xfrm>
        </p:spPr>
        <p:txBody>
          <a:bodyPr>
            <a:normAutofit/>
          </a:bodyPr>
          <a:lstStyle/>
          <a:p>
            <a:pPr algn="ctr"/>
            <a:r>
              <a:rPr lang="ro-RO" b="1" dirty="0" smtClean="0">
                <a:solidFill>
                  <a:srgbClr val="C00000"/>
                </a:solidFill>
              </a:rPr>
              <a:t>Învăţămîntul</a:t>
            </a:r>
            <a:r>
              <a:rPr lang="ro-RO" b="1" dirty="0" smtClean="0"/>
              <a:t> </a:t>
            </a:r>
            <a:r>
              <a:rPr lang="ro-RO" b="1" dirty="0" smtClean="0">
                <a:solidFill>
                  <a:srgbClr val="C00000"/>
                </a:solidFill>
              </a:rPr>
              <a:t>mixt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E2A7-CA69-4CAF-A626-3BB184981F9C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319971" y="2501151"/>
            <a:ext cx="2675965" cy="294490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3600" dirty="0" smtClean="0"/>
              <a:t>Orele de contact direct</a:t>
            </a:r>
            <a:endParaRPr lang="en-US" sz="3600" dirty="0"/>
          </a:p>
        </p:txBody>
      </p:sp>
      <p:sp>
        <p:nvSpPr>
          <p:cNvPr id="9" name="Cross 8"/>
          <p:cNvSpPr/>
          <p:nvPr/>
        </p:nvSpPr>
        <p:spPr>
          <a:xfrm>
            <a:off x="4682189" y="3415552"/>
            <a:ext cx="537883" cy="618564"/>
          </a:xfrm>
          <a:prstGeom prst="plus">
            <a:avLst>
              <a:gd name="adj" fmla="val 4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755341" y="2433918"/>
            <a:ext cx="2675965" cy="294490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3200" dirty="0" smtClean="0"/>
              <a:t>Învăţarea la distanţă</a:t>
            </a:r>
            <a:endParaRPr lang="en-US" sz="3200" dirty="0"/>
          </a:p>
        </p:txBody>
      </p:sp>
      <p:sp>
        <p:nvSpPr>
          <p:cNvPr id="12" name="Right Brace 11"/>
          <p:cNvSpPr/>
          <p:nvPr/>
        </p:nvSpPr>
        <p:spPr>
          <a:xfrm rot="16200000">
            <a:off x="4701889" y="-1477036"/>
            <a:ext cx="430306" cy="7458835"/>
          </a:xfrm>
          <a:prstGeom prst="rightBrace">
            <a:avLst>
              <a:gd name="adj1" fmla="val 32143"/>
              <a:gd name="adj2" fmla="val 47386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494930" y="5862918"/>
            <a:ext cx="17299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3200" b="1" dirty="0" smtClean="0">
                <a:solidFill>
                  <a:srgbClr val="C00000"/>
                </a:solidFill>
              </a:rPr>
              <a:t>MOODLE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72540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Avantajele</a:t>
            </a:r>
            <a:r>
              <a:rPr lang="en-US" dirty="0" smtClean="0"/>
              <a:t> </a:t>
            </a:r>
            <a:r>
              <a:rPr lang="en-US" dirty="0" err="1" smtClean="0"/>
              <a:t>platformei</a:t>
            </a:r>
            <a:r>
              <a:rPr lang="en-US" dirty="0" smtClean="0"/>
              <a:t> </a:t>
            </a:r>
            <a:r>
              <a:rPr lang="en-US" dirty="0" err="1" smtClean="0"/>
              <a:t>Moodle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altLang="ru-RU" dirty="0" smtClean="0">
                <a:latin typeface="Times New Roman" pitchFamily="18" charset="0"/>
                <a:cs typeface="Times New Roman" pitchFamily="18" charset="0"/>
              </a:rPr>
              <a:t>Se pot stoca, genera şi gestiona practic un număr nelimitat de cursuri, itemi şi variante de teste</a:t>
            </a:r>
            <a:endParaRPr lang="en-US" alt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o-RO" altLang="ru-RU" dirty="0" smtClean="0">
                <a:latin typeface="Times New Roman" pitchFamily="18" charset="0"/>
                <a:cs typeface="Times New Roman" pitchFamily="18" charset="0"/>
              </a:rPr>
              <a:t>Activităţi cu formaţiuni diverse de studii;</a:t>
            </a:r>
          </a:p>
          <a:p>
            <a:r>
              <a:rPr lang="en-US" altLang="ru-RU" dirty="0" err="1" smtClean="0">
                <a:latin typeface="Times New Roman" pitchFamily="18" charset="0"/>
                <a:cs typeface="Times New Roman" pitchFamily="18" charset="0"/>
              </a:rPr>
              <a:t>Verificarea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o-RO" altLang="ru-RU" dirty="0" smtClean="0">
                <a:latin typeface="Times New Roman" pitchFamily="18" charset="0"/>
                <a:cs typeface="Times New Roman" pitchFamily="18" charset="0"/>
              </a:rPr>
              <a:t>frecvenţ</a:t>
            </a:r>
            <a:r>
              <a:rPr lang="en-US" altLang="ru-RU" dirty="0" err="1" smtClean="0"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”,</a:t>
            </a:r>
            <a:r>
              <a:rPr lang="ro-RO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o-RO" altLang="ru-RU" dirty="0" smtClean="0">
                <a:latin typeface="Times New Roman" pitchFamily="18" charset="0"/>
                <a:cs typeface="Times New Roman" pitchFamily="18" charset="0"/>
              </a:rPr>
              <a:t>activităţilor şi timpul de învăţare a </a:t>
            </a:r>
            <a:r>
              <a:rPr lang="en-US" altLang="ru-RU" dirty="0" err="1" smtClean="0">
                <a:latin typeface="Times New Roman" pitchFamily="18" charset="0"/>
                <a:cs typeface="Times New Roman" pitchFamily="18" charset="0"/>
              </a:rPr>
              <a:t>cursantului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altLang="ru-RU" dirty="0" smtClean="0">
                <a:latin typeface="Times New Roman" pitchFamily="18" charset="0"/>
                <a:cs typeface="Times New Roman" pitchFamily="18" charset="0"/>
              </a:rPr>
              <a:t>în reţea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o-RO" alt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o-RO" altLang="ru-RU" dirty="0" smtClean="0">
                <a:latin typeface="Times New Roman" pitchFamily="18" charset="0"/>
                <a:cs typeface="Times New Roman" pitchFamily="18" charset="0"/>
              </a:rPr>
              <a:t>permite f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iec</a:t>
            </a:r>
            <a:r>
              <a:rPr lang="ro-RO" altLang="ru-RU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altLang="ru-RU" dirty="0" smtClean="0">
                <a:latin typeface="Times New Roman" pitchFamily="18" charset="0"/>
                <a:cs typeface="Times New Roman" pitchFamily="18" charset="0"/>
              </a:rPr>
              <a:t>ui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altLang="ru-RU" dirty="0" smtClean="0">
                <a:latin typeface="Times New Roman" pitchFamily="18" charset="0"/>
                <a:cs typeface="Times New Roman" pitchFamily="18" charset="0"/>
              </a:rPr>
              <a:t>cursant să-ş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cre</a:t>
            </a:r>
            <a:r>
              <a:rPr lang="ro-RO" altLang="ru-RU" dirty="0" smtClean="0">
                <a:latin typeface="Times New Roman" pitchFamily="18" charset="0"/>
                <a:cs typeface="Times New Roman" pitchFamily="18" charset="0"/>
              </a:rPr>
              <a:t>eze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propriul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ritm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altLang="ru-RU" dirty="0" smtClean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nv</a:t>
            </a:r>
            <a:r>
              <a:rPr lang="ro-RO" altLang="ru-RU" dirty="0" smtClean="0">
                <a:latin typeface="Times New Roman" pitchFamily="18" charset="0"/>
                <a:cs typeface="Times New Roman" pitchFamily="18" charset="0"/>
              </a:rPr>
              <a:t>ăţ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ro-RO" altLang="ru-RU" dirty="0" smtClean="0">
                <a:latin typeface="Times New Roman" pitchFamily="18" charset="0"/>
                <a:cs typeface="Times New Roman" pitchFamily="18" charset="0"/>
              </a:rPr>
              <a:t>, de autoinstruire, de autoevaluare.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Utilizarea platformei Moodle în formarea continuă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772816"/>
            <a:ext cx="7498080" cy="3277344"/>
          </a:xfrm>
        </p:spPr>
        <p:txBody>
          <a:bodyPr/>
          <a:lstStyle/>
          <a:p>
            <a:r>
              <a:rPr lang="ro-RO" dirty="0" smtClean="0"/>
              <a:t>Reduce cheltuieli legate de deplasare, cazare şi săli de curs;</a:t>
            </a:r>
          </a:p>
          <a:p>
            <a:r>
              <a:rPr lang="ro-RO" dirty="0" smtClean="0"/>
              <a:t>A contribuit la formarea unei atitudini pozitive faţă de mediul virtual de predare-învăţare-evaluare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Participanţii la curs au identificat principalele avantaje ale platformei: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844824"/>
            <a:ext cx="7498080" cy="4403576"/>
          </a:xfrm>
        </p:spPr>
        <p:txBody>
          <a:bodyPr>
            <a:normAutofit fontScale="77500" lnSpcReduction="20000"/>
          </a:bodyPr>
          <a:lstStyle/>
          <a:p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Oportunitatea de învăţare într-un loc convenabil (domiciliu, locul de muncă etc.)</a:t>
            </a:r>
          </a:p>
          <a:p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Programul de formare este flexibil</a:t>
            </a:r>
          </a:p>
          <a:p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Materialele furnizate au o formă structurală;</a:t>
            </a:r>
          </a:p>
          <a:p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Sunt posibile consultările cadrelor didactice calificate prin forum</a:t>
            </a:r>
          </a:p>
          <a:p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Comunicare cu colegii prin mesagerie, email, forum;</a:t>
            </a:r>
          </a:p>
          <a:p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Se dezvoltă capacitatea de a evalua propriile cunoştinţe/competenţe folosind sistemul de testare;</a:t>
            </a:r>
          </a:p>
          <a:p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Păstrează portofoliul fiecărui cursant: toate lucrările realizate, toate rezultatele şi comentariilor profesorilor.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908720"/>
            <a:ext cx="7498080" cy="36724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b="1" dirty="0" smtClean="0">
                <a:latin typeface="Times New Roman" pitchFamily="18" charset="0"/>
                <a:cs typeface="Times New Roman" pitchFamily="18" charset="0"/>
              </a:rPr>
              <a:t>Cu toate acestea, trebuie de remarcat faptul că succesul aplicării </a:t>
            </a:r>
            <a:r>
              <a:rPr lang="ro-RO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învăţămîntului la distanţă necesită un efort considerabil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timp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şi muncă) de la titularul de curs, </a:t>
            </a:r>
            <a:r>
              <a:rPr lang="ro-RO" b="1" dirty="0" smtClean="0">
                <a:latin typeface="Times New Roman" pitchFamily="18" charset="0"/>
                <a:cs typeface="Times New Roman" pitchFamily="18" charset="0"/>
              </a:rPr>
              <a:t>atît în faza de proiectare, de elaborare de noi module/cursuri, cît şi la etapa de lucru cu cursurile existente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o-RO" sz="3200" dirty="0" smtClean="0"/>
              <a:t>Activitatea titularului de curs presupune următoarele etape:</a:t>
            </a:r>
            <a:endParaRPr lang="en-US" sz="3200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fld id="{D0BD4020-83E1-4F3B-96C3-BEA57EC976D2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7" name="Diagram 16"/>
          <p:cNvGraphicFramePr/>
          <p:nvPr/>
        </p:nvGraphicFramePr>
        <p:xfrm>
          <a:off x="2411760" y="1556792"/>
          <a:ext cx="5594254" cy="50442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729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Fiecare modul ale cursurilor pe platforma Moodle cuprinde: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916832"/>
            <a:ext cx="5224624" cy="2053208"/>
          </a:xfrm>
        </p:spPr>
        <p:txBody>
          <a:bodyPr/>
          <a:lstStyle/>
          <a:p>
            <a:r>
              <a:rPr lang="ro-RO" dirty="0" smtClean="0"/>
              <a:t>Partea teoretică</a:t>
            </a:r>
          </a:p>
          <a:p>
            <a:r>
              <a:rPr lang="ro-RO" dirty="0" smtClean="0"/>
              <a:t>Sarcini individuale</a:t>
            </a:r>
          </a:p>
          <a:p>
            <a:r>
              <a:rPr lang="ro-RO" dirty="0" smtClean="0"/>
              <a:t>Materialul pentru evaluare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7737b99c519915227b02b64d9589c459e10d84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478</TotalTime>
  <Words>387</Words>
  <Application>Microsoft Office PowerPoint</Application>
  <PresentationFormat>On-screen Show (4:3)</PresentationFormat>
  <Paragraphs>71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Corbel</vt:lpstr>
      <vt:lpstr>Gill Sans MT</vt:lpstr>
      <vt:lpstr>Times New Roman</vt:lpstr>
      <vt:lpstr>Verdana</vt:lpstr>
      <vt:lpstr>Wingdings 2</vt:lpstr>
      <vt:lpstr>Solstice</vt:lpstr>
      <vt:lpstr>PowerPoint Presentation</vt:lpstr>
      <vt:lpstr>PowerPoint Presentation</vt:lpstr>
      <vt:lpstr>Învăţămîntul mixt</vt:lpstr>
      <vt:lpstr>Avantajele platformei Moodle</vt:lpstr>
      <vt:lpstr>Utilizarea platformei Moodle în formarea continuă</vt:lpstr>
      <vt:lpstr>Participanţii la curs au identificat principalele avantaje ale platformei:</vt:lpstr>
      <vt:lpstr>PowerPoint Presentation</vt:lpstr>
      <vt:lpstr>Activitatea titularului de curs presupune următoarele etape:</vt:lpstr>
      <vt:lpstr>Fiecare modul ale cursurilor pe platforma Moodle cuprinde:</vt:lpstr>
      <vt:lpstr>Utilizarea platformei Moodle  în formarea continuă</vt:lpstr>
      <vt:lpstr>PowerPoint Presentation</vt:lpstr>
      <vt:lpstr>Exemple</vt:lpstr>
      <vt:lpstr>Exemple</vt:lpstr>
      <vt:lpstr>Exemple</vt:lpstr>
      <vt:lpstr>PowerPoint Presentation</vt:lpstr>
      <vt:lpstr>PowerPoint Presentation</vt:lpstr>
      <vt:lpstr>PowerPoint Presentation</vt:lpstr>
      <vt:lpstr>PowerPoint Presentation</vt:lpstr>
      <vt:lpstr>Mulţumim pentru atenţie!</vt:lpstr>
    </vt:vector>
  </TitlesOfParts>
  <Company>Your Company Name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Noi abordări metodologice  în formarea  profesională continuă</dc:title>
  <dc:creator>Aurelia</dc:creator>
  <cp:lastModifiedBy>Krey</cp:lastModifiedBy>
  <cp:revision>54</cp:revision>
  <dcterms:created xsi:type="dcterms:W3CDTF">2014-10-11T18:04:00Z</dcterms:created>
  <dcterms:modified xsi:type="dcterms:W3CDTF">2014-10-15T06:46:50Z</dcterms:modified>
</cp:coreProperties>
</file>