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2"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7" autoAdjust="0"/>
    <p:restoredTop sz="94660"/>
  </p:normalViewPr>
  <p:slideViewPr>
    <p:cSldViewPr snapToGrid="0">
      <p:cViewPr varScale="1">
        <p:scale>
          <a:sx n="76" d="100"/>
          <a:sy n="76" d="100"/>
        </p:scale>
        <p:origin x="120" y="6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8B0303-2049-4DB1-B9AB-F727A417FEAB}" type="doc">
      <dgm:prSet loTypeId="urn:microsoft.com/office/officeart/2005/8/layout/list1" loCatId="list" qsTypeId="urn:microsoft.com/office/officeart/2005/8/quickstyle/3d2" qsCatId="3D" csTypeId="urn:microsoft.com/office/officeart/2005/8/colors/accent1_3" csCatId="accent1" phldr="1"/>
      <dgm:spPr/>
      <dgm:t>
        <a:bodyPr/>
        <a:lstStyle/>
        <a:p>
          <a:endParaRPr lang="ro-RO"/>
        </a:p>
      </dgm:t>
    </dgm:pt>
    <dgm:pt modelId="{DE37D3D9-B022-4948-9156-F4FF9329291C}">
      <dgm:prSet phldrT="[Текст]" custT="1"/>
      <dgm:spPr/>
      <dgm:t>
        <a:bodyPr/>
        <a:lstStyle/>
        <a:p>
          <a:pPr>
            <a:buFont typeface="Times New Roman" panose="02020603050405020304" pitchFamily="18" charset="0"/>
            <a:buChar char="-"/>
          </a:pPr>
          <a:r>
            <a:rPr lang="ro-RO"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să identifice aspectele conceptuale privind termenul de securitate națională; </a:t>
          </a:r>
        </a:p>
      </dgm:t>
    </dgm:pt>
    <dgm:pt modelId="{2AFCB684-F1F4-4761-BB81-B10193B481EE}" type="parTrans" cxnId="{C8DF0F92-A49D-4808-B79C-CB7527C0E2DA}">
      <dgm:prSet/>
      <dgm:spPr/>
      <dgm:t>
        <a:bodyPr/>
        <a:lstStyle/>
        <a:p>
          <a:endParaRPr lang="ro-RO" sz="22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7DA79342-6C21-4318-8F9B-0E70B8EF474C}" type="sibTrans" cxnId="{C8DF0F92-A49D-4808-B79C-CB7527C0E2DA}">
      <dgm:prSet/>
      <dgm:spPr/>
      <dgm:t>
        <a:bodyPr/>
        <a:lstStyle/>
        <a:p>
          <a:endParaRPr lang="ro-RO" sz="22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2024F419-105C-43E1-9F26-69CAECA717CB}">
      <dgm:prSet phldrT="[Текст]" custT="1"/>
      <dgm:spPr/>
      <dgm:t>
        <a:bodyPr/>
        <a:lstStyle/>
        <a:p>
          <a:pPr>
            <a:buFont typeface="Times New Roman" panose="02020603050405020304" pitchFamily="18" charset="0"/>
            <a:buChar char="-"/>
          </a:pPr>
          <a:r>
            <a:rPr lang="ro-RO"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să relateze despre securitatea națională – componentă a securității globale; </a:t>
          </a:r>
        </a:p>
      </dgm:t>
    </dgm:pt>
    <dgm:pt modelId="{69AD0AE6-6827-41AC-A783-20BBB07D1446}" type="parTrans" cxnId="{2E2033E2-B33A-4DB2-8EB6-9A12702AE37B}">
      <dgm:prSet/>
      <dgm:spPr/>
      <dgm:t>
        <a:bodyPr/>
        <a:lstStyle/>
        <a:p>
          <a:endParaRPr lang="ro-RO" sz="22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DC38A2A0-8484-4C8B-B388-43981217770D}" type="sibTrans" cxnId="{2E2033E2-B33A-4DB2-8EB6-9A12702AE37B}">
      <dgm:prSet/>
      <dgm:spPr/>
      <dgm:t>
        <a:bodyPr/>
        <a:lstStyle/>
        <a:p>
          <a:endParaRPr lang="ro-RO" sz="22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7406497C-AB77-44F0-A5C9-C03E65465AB7}">
      <dgm:prSet phldrT="[Текст]" custT="1"/>
      <dgm:spPr/>
      <dgm:t>
        <a:bodyPr/>
        <a:lstStyle/>
        <a:p>
          <a:pPr>
            <a:buFont typeface="Times New Roman" panose="02020603050405020304" pitchFamily="18" charset="0"/>
            <a:buChar char="-"/>
          </a:pPr>
          <a:r>
            <a:rPr lang="ro-RO"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să determine implicațiile securității globale asupra securității naționale;</a:t>
          </a:r>
        </a:p>
      </dgm:t>
    </dgm:pt>
    <dgm:pt modelId="{D9FDE95C-1536-4C2D-8007-49EB30EF0960}" type="parTrans" cxnId="{FC60797B-9E34-4DE9-9D6C-7A3D5A0469F7}">
      <dgm:prSet/>
      <dgm:spPr/>
      <dgm:t>
        <a:bodyPr/>
        <a:lstStyle/>
        <a:p>
          <a:endParaRPr lang="ro-RO" sz="22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9F919C77-6867-4B08-A583-65C5D0A0BA40}" type="sibTrans" cxnId="{FC60797B-9E34-4DE9-9D6C-7A3D5A0469F7}">
      <dgm:prSet/>
      <dgm:spPr/>
      <dgm:t>
        <a:bodyPr/>
        <a:lstStyle/>
        <a:p>
          <a:endParaRPr lang="ro-RO" sz="22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940212FA-7959-43F9-90E7-E0195CDFAE45}">
      <dgm:prSet custT="1"/>
      <dgm:spPr>
        <a:solidFill>
          <a:schemeClr val="bg2">
            <a:lumMod val="60000"/>
            <a:lumOff val="40000"/>
          </a:schemeClr>
        </a:solidFill>
      </dgm:spPr>
      <dgm:t>
        <a:bodyPr/>
        <a:lstStyle/>
        <a:p>
          <a:pPr>
            <a:buFont typeface="Times New Roman" panose="02020603050405020304" pitchFamily="18" charset="0"/>
            <a:buChar char="-"/>
          </a:pPr>
          <a:r>
            <a:rPr lang="ro-RO"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să analizeze domeniile generale de influență ale globalizării asupra securității    naționale.</a:t>
          </a:r>
        </a:p>
      </dgm:t>
    </dgm:pt>
    <dgm:pt modelId="{12F78D42-4E3D-49C3-B2BF-C00F676B3A2D}" type="parTrans" cxnId="{E5E976CF-997E-494B-AD3B-FA1B23C7EB18}">
      <dgm:prSet/>
      <dgm:spPr/>
      <dgm:t>
        <a:bodyPr/>
        <a:lstStyle/>
        <a:p>
          <a:endParaRPr lang="ro-RO" sz="22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F83598D8-CB02-40D6-8423-32B4752E873C}" type="sibTrans" cxnId="{E5E976CF-997E-494B-AD3B-FA1B23C7EB18}">
      <dgm:prSet/>
      <dgm:spPr/>
      <dgm:t>
        <a:bodyPr/>
        <a:lstStyle/>
        <a:p>
          <a:endParaRPr lang="ro-RO" sz="22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68C3C3FA-EA0B-4119-B435-29278AA3C2BD}" type="pres">
      <dgm:prSet presAssocID="{A58B0303-2049-4DB1-B9AB-F727A417FEAB}" presName="linear" presStyleCnt="0">
        <dgm:presLayoutVars>
          <dgm:dir/>
          <dgm:animLvl val="lvl"/>
          <dgm:resizeHandles val="exact"/>
        </dgm:presLayoutVars>
      </dgm:prSet>
      <dgm:spPr/>
      <dgm:t>
        <a:bodyPr/>
        <a:lstStyle/>
        <a:p>
          <a:endParaRPr lang="en-US"/>
        </a:p>
      </dgm:t>
    </dgm:pt>
    <dgm:pt modelId="{A1E75AEC-B773-4946-9138-D47FE0DF7FCB}" type="pres">
      <dgm:prSet presAssocID="{DE37D3D9-B022-4948-9156-F4FF9329291C}" presName="parentLin" presStyleCnt="0"/>
      <dgm:spPr/>
    </dgm:pt>
    <dgm:pt modelId="{C59A6FB3-DEB4-4A78-BD38-DC4F7AAFC810}" type="pres">
      <dgm:prSet presAssocID="{DE37D3D9-B022-4948-9156-F4FF9329291C}" presName="parentLeftMargin" presStyleLbl="node1" presStyleIdx="0" presStyleCnt="4"/>
      <dgm:spPr/>
      <dgm:t>
        <a:bodyPr/>
        <a:lstStyle/>
        <a:p>
          <a:endParaRPr lang="en-US"/>
        </a:p>
      </dgm:t>
    </dgm:pt>
    <dgm:pt modelId="{7138A1E7-966C-4E04-92E5-863B84403D54}" type="pres">
      <dgm:prSet presAssocID="{DE37D3D9-B022-4948-9156-F4FF9329291C}" presName="parentText" presStyleLbl="node1" presStyleIdx="0" presStyleCnt="4" custLinFactNeighborX="-8286">
        <dgm:presLayoutVars>
          <dgm:chMax val="0"/>
          <dgm:bulletEnabled val="1"/>
        </dgm:presLayoutVars>
      </dgm:prSet>
      <dgm:spPr/>
      <dgm:t>
        <a:bodyPr/>
        <a:lstStyle/>
        <a:p>
          <a:endParaRPr lang="en-US"/>
        </a:p>
      </dgm:t>
    </dgm:pt>
    <dgm:pt modelId="{9D9106FF-A48D-4D04-BD13-060E936AAB10}" type="pres">
      <dgm:prSet presAssocID="{DE37D3D9-B022-4948-9156-F4FF9329291C}" presName="negativeSpace" presStyleCnt="0"/>
      <dgm:spPr/>
    </dgm:pt>
    <dgm:pt modelId="{EC723C82-C939-40C7-836D-61FE2A59E19A}" type="pres">
      <dgm:prSet presAssocID="{DE37D3D9-B022-4948-9156-F4FF9329291C}" presName="childText" presStyleLbl="conFgAcc1" presStyleIdx="0" presStyleCnt="4">
        <dgm:presLayoutVars>
          <dgm:bulletEnabled val="1"/>
        </dgm:presLayoutVars>
      </dgm:prSet>
      <dgm:spPr/>
    </dgm:pt>
    <dgm:pt modelId="{77E24F39-A933-4CE4-8784-20A504790EB0}" type="pres">
      <dgm:prSet presAssocID="{7DA79342-6C21-4318-8F9B-0E70B8EF474C}" presName="spaceBetweenRectangles" presStyleCnt="0"/>
      <dgm:spPr/>
    </dgm:pt>
    <dgm:pt modelId="{C4F7D865-3B37-4881-9898-3939DFF37662}" type="pres">
      <dgm:prSet presAssocID="{2024F419-105C-43E1-9F26-69CAECA717CB}" presName="parentLin" presStyleCnt="0"/>
      <dgm:spPr/>
    </dgm:pt>
    <dgm:pt modelId="{1A8CC898-92E7-4F2D-A428-9DE3F3366C65}" type="pres">
      <dgm:prSet presAssocID="{2024F419-105C-43E1-9F26-69CAECA717CB}" presName="parentLeftMargin" presStyleLbl="node1" presStyleIdx="0" presStyleCnt="4"/>
      <dgm:spPr/>
      <dgm:t>
        <a:bodyPr/>
        <a:lstStyle/>
        <a:p>
          <a:endParaRPr lang="en-US"/>
        </a:p>
      </dgm:t>
    </dgm:pt>
    <dgm:pt modelId="{A6CEB19D-ED16-43AA-8306-7B1BA4D98435}" type="pres">
      <dgm:prSet presAssocID="{2024F419-105C-43E1-9F26-69CAECA717CB}" presName="parentText" presStyleLbl="node1" presStyleIdx="1" presStyleCnt="4">
        <dgm:presLayoutVars>
          <dgm:chMax val="0"/>
          <dgm:bulletEnabled val="1"/>
        </dgm:presLayoutVars>
      </dgm:prSet>
      <dgm:spPr/>
      <dgm:t>
        <a:bodyPr/>
        <a:lstStyle/>
        <a:p>
          <a:endParaRPr lang="en-US"/>
        </a:p>
      </dgm:t>
    </dgm:pt>
    <dgm:pt modelId="{9D19B75B-057C-4172-9853-2EAE7C4892F8}" type="pres">
      <dgm:prSet presAssocID="{2024F419-105C-43E1-9F26-69CAECA717CB}" presName="negativeSpace" presStyleCnt="0"/>
      <dgm:spPr/>
    </dgm:pt>
    <dgm:pt modelId="{A12C9D0F-E660-4D2F-8A3A-D8353282FA87}" type="pres">
      <dgm:prSet presAssocID="{2024F419-105C-43E1-9F26-69CAECA717CB}" presName="childText" presStyleLbl="conFgAcc1" presStyleIdx="1" presStyleCnt="4">
        <dgm:presLayoutVars>
          <dgm:bulletEnabled val="1"/>
        </dgm:presLayoutVars>
      </dgm:prSet>
      <dgm:spPr/>
    </dgm:pt>
    <dgm:pt modelId="{724CE9F7-0892-461D-8496-E8050E05C3D7}" type="pres">
      <dgm:prSet presAssocID="{DC38A2A0-8484-4C8B-B388-43981217770D}" presName="spaceBetweenRectangles" presStyleCnt="0"/>
      <dgm:spPr/>
    </dgm:pt>
    <dgm:pt modelId="{74389F71-2D98-4116-A485-07F6D233F978}" type="pres">
      <dgm:prSet presAssocID="{7406497C-AB77-44F0-A5C9-C03E65465AB7}" presName="parentLin" presStyleCnt="0"/>
      <dgm:spPr/>
    </dgm:pt>
    <dgm:pt modelId="{CDCF4C9C-258B-46DC-87B3-7338091654D8}" type="pres">
      <dgm:prSet presAssocID="{7406497C-AB77-44F0-A5C9-C03E65465AB7}" presName="parentLeftMargin" presStyleLbl="node1" presStyleIdx="1" presStyleCnt="4"/>
      <dgm:spPr/>
      <dgm:t>
        <a:bodyPr/>
        <a:lstStyle/>
        <a:p>
          <a:endParaRPr lang="en-US"/>
        </a:p>
      </dgm:t>
    </dgm:pt>
    <dgm:pt modelId="{3FED768B-DFCB-4A2E-AE77-96F2DEECD724}" type="pres">
      <dgm:prSet presAssocID="{7406497C-AB77-44F0-A5C9-C03E65465AB7}" presName="parentText" presStyleLbl="node1" presStyleIdx="2" presStyleCnt="4">
        <dgm:presLayoutVars>
          <dgm:chMax val="0"/>
          <dgm:bulletEnabled val="1"/>
        </dgm:presLayoutVars>
      </dgm:prSet>
      <dgm:spPr/>
      <dgm:t>
        <a:bodyPr/>
        <a:lstStyle/>
        <a:p>
          <a:endParaRPr lang="en-US"/>
        </a:p>
      </dgm:t>
    </dgm:pt>
    <dgm:pt modelId="{A2CE9713-80FF-41AB-AB73-FF3187435BBD}" type="pres">
      <dgm:prSet presAssocID="{7406497C-AB77-44F0-A5C9-C03E65465AB7}" presName="negativeSpace" presStyleCnt="0"/>
      <dgm:spPr/>
    </dgm:pt>
    <dgm:pt modelId="{709CD231-7B2E-495F-A95F-771C55EE792D}" type="pres">
      <dgm:prSet presAssocID="{7406497C-AB77-44F0-A5C9-C03E65465AB7}" presName="childText" presStyleLbl="conFgAcc1" presStyleIdx="2" presStyleCnt="4">
        <dgm:presLayoutVars>
          <dgm:bulletEnabled val="1"/>
        </dgm:presLayoutVars>
      </dgm:prSet>
      <dgm:spPr/>
    </dgm:pt>
    <dgm:pt modelId="{6E895C97-1400-4EAA-A895-97DBFB6F58AE}" type="pres">
      <dgm:prSet presAssocID="{9F919C77-6867-4B08-A583-65C5D0A0BA40}" presName="spaceBetweenRectangles" presStyleCnt="0"/>
      <dgm:spPr/>
    </dgm:pt>
    <dgm:pt modelId="{A0F7EAF3-57F4-4AE5-A0E3-25806B3C4EFF}" type="pres">
      <dgm:prSet presAssocID="{940212FA-7959-43F9-90E7-E0195CDFAE45}" presName="parentLin" presStyleCnt="0"/>
      <dgm:spPr/>
    </dgm:pt>
    <dgm:pt modelId="{9D1385FC-433F-4414-A77D-B133B1F201BD}" type="pres">
      <dgm:prSet presAssocID="{940212FA-7959-43F9-90E7-E0195CDFAE45}" presName="parentLeftMargin" presStyleLbl="node1" presStyleIdx="2" presStyleCnt="4"/>
      <dgm:spPr/>
      <dgm:t>
        <a:bodyPr/>
        <a:lstStyle/>
        <a:p>
          <a:endParaRPr lang="en-US"/>
        </a:p>
      </dgm:t>
    </dgm:pt>
    <dgm:pt modelId="{102DADD9-CC25-4456-AD7E-1522A2EF531C}" type="pres">
      <dgm:prSet presAssocID="{940212FA-7959-43F9-90E7-E0195CDFAE45}" presName="parentText" presStyleLbl="node1" presStyleIdx="3" presStyleCnt="4">
        <dgm:presLayoutVars>
          <dgm:chMax val="0"/>
          <dgm:bulletEnabled val="1"/>
        </dgm:presLayoutVars>
      </dgm:prSet>
      <dgm:spPr/>
      <dgm:t>
        <a:bodyPr/>
        <a:lstStyle/>
        <a:p>
          <a:endParaRPr lang="en-US"/>
        </a:p>
      </dgm:t>
    </dgm:pt>
    <dgm:pt modelId="{1F89801F-93A9-4887-A0A9-1A0F3EE93669}" type="pres">
      <dgm:prSet presAssocID="{940212FA-7959-43F9-90E7-E0195CDFAE45}" presName="negativeSpace" presStyleCnt="0"/>
      <dgm:spPr/>
    </dgm:pt>
    <dgm:pt modelId="{242F4D67-5852-428F-98F3-3958F40424B4}" type="pres">
      <dgm:prSet presAssocID="{940212FA-7959-43F9-90E7-E0195CDFAE45}" presName="childText" presStyleLbl="conFgAcc1" presStyleIdx="3" presStyleCnt="4">
        <dgm:presLayoutVars>
          <dgm:bulletEnabled val="1"/>
        </dgm:presLayoutVars>
      </dgm:prSet>
      <dgm:spPr/>
    </dgm:pt>
  </dgm:ptLst>
  <dgm:cxnLst>
    <dgm:cxn modelId="{E9097028-49C1-4B50-AA9C-FBD4F3048CD7}" type="presOf" srcId="{7406497C-AB77-44F0-A5C9-C03E65465AB7}" destId="{CDCF4C9C-258B-46DC-87B3-7338091654D8}" srcOrd="0" destOrd="0" presId="urn:microsoft.com/office/officeart/2005/8/layout/list1"/>
    <dgm:cxn modelId="{C8DF0F92-A49D-4808-B79C-CB7527C0E2DA}" srcId="{A58B0303-2049-4DB1-B9AB-F727A417FEAB}" destId="{DE37D3D9-B022-4948-9156-F4FF9329291C}" srcOrd="0" destOrd="0" parTransId="{2AFCB684-F1F4-4761-BB81-B10193B481EE}" sibTransId="{7DA79342-6C21-4318-8F9B-0E70B8EF474C}"/>
    <dgm:cxn modelId="{570ACC00-24A1-4F17-98A8-5D393A76C653}" type="presOf" srcId="{DE37D3D9-B022-4948-9156-F4FF9329291C}" destId="{C59A6FB3-DEB4-4A78-BD38-DC4F7AAFC810}" srcOrd="0" destOrd="0" presId="urn:microsoft.com/office/officeart/2005/8/layout/list1"/>
    <dgm:cxn modelId="{FC60797B-9E34-4DE9-9D6C-7A3D5A0469F7}" srcId="{A58B0303-2049-4DB1-B9AB-F727A417FEAB}" destId="{7406497C-AB77-44F0-A5C9-C03E65465AB7}" srcOrd="2" destOrd="0" parTransId="{D9FDE95C-1536-4C2D-8007-49EB30EF0960}" sibTransId="{9F919C77-6867-4B08-A583-65C5D0A0BA40}"/>
    <dgm:cxn modelId="{2E2033E2-B33A-4DB2-8EB6-9A12702AE37B}" srcId="{A58B0303-2049-4DB1-B9AB-F727A417FEAB}" destId="{2024F419-105C-43E1-9F26-69CAECA717CB}" srcOrd="1" destOrd="0" parTransId="{69AD0AE6-6827-41AC-A783-20BBB07D1446}" sibTransId="{DC38A2A0-8484-4C8B-B388-43981217770D}"/>
    <dgm:cxn modelId="{B55549EB-C27F-4FC4-A64F-65FCCBCA46FA}" type="presOf" srcId="{2024F419-105C-43E1-9F26-69CAECA717CB}" destId="{1A8CC898-92E7-4F2D-A428-9DE3F3366C65}" srcOrd="0" destOrd="0" presId="urn:microsoft.com/office/officeart/2005/8/layout/list1"/>
    <dgm:cxn modelId="{E5E976CF-997E-494B-AD3B-FA1B23C7EB18}" srcId="{A58B0303-2049-4DB1-B9AB-F727A417FEAB}" destId="{940212FA-7959-43F9-90E7-E0195CDFAE45}" srcOrd="3" destOrd="0" parTransId="{12F78D42-4E3D-49C3-B2BF-C00F676B3A2D}" sibTransId="{F83598D8-CB02-40D6-8423-32B4752E873C}"/>
    <dgm:cxn modelId="{0122B556-39B8-4DBA-BDE9-97180EACBC7D}" type="presOf" srcId="{7406497C-AB77-44F0-A5C9-C03E65465AB7}" destId="{3FED768B-DFCB-4A2E-AE77-96F2DEECD724}" srcOrd="1" destOrd="0" presId="urn:microsoft.com/office/officeart/2005/8/layout/list1"/>
    <dgm:cxn modelId="{6ACC9AEC-D51B-4D16-8946-0347F9ED457A}" type="presOf" srcId="{2024F419-105C-43E1-9F26-69CAECA717CB}" destId="{A6CEB19D-ED16-43AA-8306-7B1BA4D98435}" srcOrd="1" destOrd="0" presId="urn:microsoft.com/office/officeart/2005/8/layout/list1"/>
    <dgm:cxn modelId="{373DAD0B-C97D-4669-B035-9988C271865A}" type="presOf" srcId="{940212FA-7959-43F9-90E7-E0195CDFAE45}" destId="{9D1385FC-433F-4414-A77D-B133B1F201BD}" srcOrd="0" destOrd="0" presId="urn:microsoft.com/office/officeart/2005/8/layout/list1"/>
    <dgm:cxn modelId="{3DD836C6-05B1-49A1-8872-C97AE692D20D}" type="presOf" srcId="{A58B0303-2049-4DB1-B9AB-F727A417FEAB}" destId="{68C3C3FA-EA0B-4119-B435-29278AA3C2BD}" srcOrd="0" destOrd="0" presId="urn:microsoft.com/office/officeart/2005/8/layout/list1"/>
    <dgm:cxn modelId="{A09E3CF9-E29F-4007-90B1-FA277C40000A}" type="presOf" srcId="{DE37D3D9-B022-4948-9156-F4FF9329291C}" destId="{7138A1E7-966C-4E04-92E5-863B84403D54}" srcOrd="1" destOrd="0" presId="urn:microsoft.com/office/officeart/2005/8/layout/list1"/>
    <dgm:cxn modelId="{A67F5BE3-A773-43E0-9620-AD6403AFA838}" type="presOf" srcId="{940212FA-7959-43F9-90E7-E0195CDFAE45}" destId="{102DADD9-CC25-4456-AD7E-1522A2EF531C}" srcOrd="1" destOrd="0" presId="urn:microsoft.com/office/officeart/2005/8/layout/list1"/>
    <dgm:cxn modelId="{35C1EDB1-D242-411E-ADA8-971701FC3BAF}" type="presParOf" srcId="{68C3C3FA-EA0B-4119-B435-29278AA3C2BD}" destId="{A1E75AEC-B773-4946-9138-D47FE0DF7FCB}" srcOrd="0" destOrd="0" presId="urn:microsoft.com/office/officeart/2005/8/layout/list1"/>
    <dgm:cxn modelId="{99E9657C-DC3F-49CB-81FD-921332363A57}" type="presParOf" srcId="{A1E75AEC-B773-4946-9138-D47FE0DF7FCB}" destId="{C59A6FB3-DEB4-4A78-BD38-DC4F7AAFC810}" srcOrd="0" destOrd="0" presId="urn:microsoft.com/office/officeart/2005/8/layout/list1"/>
    <dgm:cxn modelId="{29018A0C-9B9F-4468-9D3F-E9D26A7FD695}" type="presParOf" srcId="{A1E75AEC-B773-4946-9138-D47FE0DF7FCB}" destId="{7138A1E7-966C-4E04-92E5-863B84403D54}" srcOrd="1" destOrd="0" presId="urn:microsoft.com/office/officeart/2005/8/layout/list1"/>
    <dgm:cxn modelId="{77AC916B-35E5-4BF3-AF90-A5BA03BF02CD}" type="presParOf" srcId="{68C3C3FA-EA0B-4119-B435-29278AA3C2BD}" destId="{9D9106FF-A48D-4D04-BD13-060E936AAB10}" srcOrd="1" destOrd="0" presId="urn:microsoft.com/office/officeart/2005/8/layout/list1"/>
    <dgm:cxn modelId="{D83CB634-75C2-4218-8D62-F2D1DE44D4ED}" type="presParOf" srcId="{68C3C3FA-EA0B-4119-B435-29278AA3C2BD}" destId="{EC723C82-C939-40C7-836D-61FE2A59E19A}" srcOrd="2" destOrd="0" presId="urn:microsoft.com/office/officeart/2005/8/layout/list1"/>
    <dgm:cxn modelId="{6CA1B521-2CC6-42EE-AAC5-E1B2FFB91C35}" type="presParOf" srcId="{68C3C3FA-EA0B-4119-B435-29278AA3C2BD}" destId="{77E24F39-A933-4CE4-8784-20A504790EB0}" srcOrd="3" destOrd="0" presId="urn:microsoft.com/office/officeart/2005/8/layout/list1"/>
    <dgm:cxn modelId="{09C377AD-E2B3-4BA5-8FC3-D0E5342BAE31}" type="presParOf" srcId="{68C3C3FA-EA0B-4119-B435-29278AA3C2BD}" destId="{C4F7D865-3B37-4881-9898-3939DFF37662}" srcOrd="4" destOrd="0" presId="urn:microsoft.com/office/officeart/2005/8/layout/list1"/>
    <dgm:cxn modelId="{3B12161D-9A82-4210-AB07-9CD7617A2037}" type="presParOf" srcId="{C4F7D865-3B37-4881-9898-3939DFF37662}" destId="{1A8CC898-92E7-4F2D-A428-9DE3F3366C65}" srcOrd="0" destOrd="0" presId="urn:microsoft.com/office/officeart/2005/8/layout/list1"/>
    <dgm:cxn modelId="{D7BC4727-6DD1-4954-A82D-77A8365E77D0}" type="presParOf" srcId="{C4F7D865-3B37-4881-9898-3939DFF37662}" destId="{A6CEB19D-ED16-43AA-8306-7B1BA4D98435}" srcOrd="1" destOrd="0" presId="urn:microsoft.com/office/officeart/2005/8/layout/list1"/>
    <dgm:cxn modelId="{CB531101-40CF-4E62-BABE-9B57380F65D1}" type="presParOf" srcId="{68C3C3FA-EA0B-4119-B435-29278AA3C2BD}" destId="{9D19B75B-057C-4172-9853-2EAE7C4892F8}" srcOrd="5" destOrd="0" presId="urn:microsoft.com/office/officeart/2005/8/layout/list1"/>
    <dgm:cxn modelId="{CF118284-70AF-4AF4-A2BE-BD66B80270AB}" type="presParOf" srcId="{68C3C3FA-EA0B-4119-B435-29278AA3C2BD}" destId="{A12C9D0F-E660-4D2F-8A3A-D8353282FA87}" srcOrd="6" destOrd="0" presId="urn:microsoft.com/office/officeart/2005/8/layout/list1"/>
    <dgm:cxn modelId="{73F138D7-F1E2-48DD-A117-56DDDD22F421}" type="presParOf" srcId="{68C3C3FA-EA0B-4119-B435-29278AA3C2BD}" destId="{724CE9F7-0892-461D-8496-E8050E05C3D7}" srcOrd="7" destOrd="0" presId="urn:microsoft.com/office/officeart/2005/8/layout/list1"/>
    <dgm:cxn modelId="{A1334D9D-FE1D-447A-9B3D-32B13A47B379}" type="presParOf" srcId="{68C3C3FA-EA0B-4119-B435-29278AA3C2BD}" destId="{74389F71-2D98-4116-A485-07F6D233F978}" srcOrd="8" destOrd="0" presId="urn:microsoft.com/office/officeart/2005/8/layout/list1"/>
    <dgm:cxn modelId="{5DAD23BB-8877-4E17-AADC-AB0AD5614D92}" type="presParOf" srcId="{74389F71-2D98-4116-A485-07F6D233F978}" destId="{CDCF4C9C-258B-46DC-87B3-7338091654D8}" srcOrd="0" destOrd="0" presId="urn:microsoft.com/office/officeart/2005/8/layout/list1"/>
    <dgm:cxn modelId="{B5C0FDEF-E64D-4904-82D0-9B74C7CDEBCD}" type="presParOf" srcId="{74389F71-2D98-4116-A485-07F6D233F978}" destId="{3FED768B-DFCB-4A2E-AE77-96F2DEECD724}" srcOrd="1" destOrd="0" presId="urn:microsoft.com/office/officeart/2005/8/layout/list1"/>
    <dgm:cxn modelId="{BDFA6560-32A3-4D49-B4E5-C7A0602F82D1}" type="presParOf" srcId="{68C3C3FA-EA0B-4119-B435-29278AA3C2BD}" destId="{A2CE9713-80FF-41AB-AB73-FF3187435BBD}" srcOrd="9" destOrd="0" presId="urn:microsoft.com/office/officeart/2005/8/layout/list1"/>
    <dgm:cxn modelId="{5E80662C-CCE2-4467-B070-E2A3F99482A2}" type="presParOf" srcId="{68C3C3FA-EA0B-4119-B435-29278AA3C2BD}" destId="{709CD231-7B2E-495F-A95F-771C55EE792D}" srcOrd="10" destOrd="0" presId="urn:microsoft.com/office/officeart/2005/8/layout/list1"/>
    <dgm:cxn modelId="{1EAC88EF-89D2-4626-8271-E9BDC6546A12}" type="presParOf" srcId="{68C3C3FA-EA0B-4119-B435-29278AA3C2BD}" destId="{6E895C97-1400-4EAA-A895-97DBFB6F58AE}" srcOrd="11" destOrd="0" presId="urn:microsoft.com/office/officeart/2005/8/layout/list1"/>
    <dgm:cxn modelId="{897FBD57-6629-4ACA-BE14-F3C5EBC6CAB8}" type="presParOf" srcId="{68C3C3FA-EA0B-4119-B435-29278AA3C2BD}" destId="{A0F7EAF3-57F4-4AE5-A0E3-25806B3C4EFF}" srcOrd="12" destOrd="0" presId="urn:microsoft.com/office/officeart/2005/8/layout/list1"/>
    <dgm:cxn modelId="{EC1CCC9E-FE65-4AFA-AD9C-D4126A72564B}" type="presParOf" srcId="{A0F7EAF3-57F4-4AE5-A0E3-25806B3C4EFF}" destId="{9D1385FC-433F-4414-A77D-B133B1F201BD}" srcOrd="0" destOrd="0" presId="urn:microsoft.com/office/officeart/2005/8/layout/list1"/>
    <dgm:cxn modelId="{A3443812-76E3-4B2A-B1DA-215BBE438D1B}" type="presParOf" srcId="{A0F7EAF3-57F4-4AE5-A0E3-25806B3C4EFF}" destId="{102DADD9-CC25-4456-AD7E-1522A2EF531C}" srcOrd="1" destOrd="0" presId="urn:microsoft.com/office/officeart/2005/8/layout/list1"/>
    <dgm:cxn modelId="{2AD7797E-A22C-44CA-8A68-945C06C2F480}" type="presParOf" srcId="{68C3C3FA-EA0B-4119-B435-29278AA3C2BD}" destId="{1F89801F-93A9-4887-A0A9-1A0F3EE93669}" srcOrd="13" destOrd="0" presId="urn:microsoft.com/office/officeart/2005/8/layout/list1"/>
    <dgm:cxn modelId="{358737A5-4C0B-4E5B-BD74-39A5DFC22F32}" type="presParOf" srcId="{68C3C3FA-EA0B-4119-B435-29278AA3C2BD}" destId="{242F4D67-5852-428F-98F3-3958F40424B4}"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723C82-C939-40C7-836D-61FE2A59E19A}">
      <dsp:nvSpPr>
        <dsp:cNvPr id="0" name=""/>
        <dsp:cNvSpPr/>
      </dsp:nvSpPr>
      <dsp:spPr>
        <a:xfrm>
          <a:off x="0" y="403852"/>
          <a:ext cx="9196294" cy="680400"/>
        </a:xfrm>
        <a:prstGeom prst="rect">
          <a:avLst/>
        </a:prstGeom>
        <a:solidFill>
          <a:schemeClr val="lt1">
            <a:alpha val="90000"/>
            <a:hueOff val="0"/>
            <a:satOff val="0"/>
            <a:lumOff val="0"/>
            <a:alphaOff val="0"/>
          </a:schemeClr>
        </a:solidFill>
        <a:ln w="9525" cap="rnd" cmpd="sng" algn="ctr">
          <a:solidFill>
            <a:schemeClr val="accent1">
              <a:shade val="80000"/>
              <a:hueOff val="0"/>
              <a:satOff val="0"/>
              <a:lumOff val="0"/>
              <a:alphaOff val="0"/>
            </a:schemeClr>
          </a:solidFill>
          <a:prstDash val="solid"/>
        </a:ln>
        <a:effectLst>
          <a:innerShdw blurRad="25400" dist="12700" dir="13500000">
            <a:srgbClr val="000000">
              <a:alpha val="45000"/>
            </a:srgbClr>
          </a:inn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7138A1E7-966C-4E04-92E5-863B84403D54}">
      <dsp:nvSpPr>
        <dsp:cNvPr id="0" name=""/>
        <dsp:cNvSpPr/>
      </dsp:nvSpPr>
      <dsp:spPr>
        <a:xfrm>
          <a:off x="421714" y="5332"/>
          <a:ext cx="6437405" cy="797040"/>
        </a:xfrm>
        <a:prstGeom prst="roundRect">
          <a:avLst/>
        </a:prstGeom>
        <a:gradFill rotWithShape="0">
          <a:gsLst>
            <a:gs pos="0">
              <a:schemeClr val="accent1">
                <a:shade val="80000"/>
                <a:hueOff val="0"/>
                <a:satOff val="0"/>
                <a:lumOff val="0"/>
                <a:alphaOff val="0"/>
                <a:tint val="98000"/>
                <a:hueMod val="94000"/>
                <a:satMod val="130000"/>
                <a:lumMod val="128000"/>
              </a:schemeClr>
            </a:gs>
            <a:gs pos="100000">
              <a:schemeClr val="accent1">
                <a:shade val="80000"/>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3319" tIns="0" rIns="243319" bIns="0" numCol="1" spcCol="1270" anchor="ctr" anchorCtr="0">
          <a:noAutofit/>
        </a:bodyPr>
        <a:lstStyle/>
        <a:p>
          <a:pPr lvl="0" algn="l" defTabSz="977900">
            <a:lnSpc>
              <a:spcPct val="90000"/>
            </a:lnSpc>
            <a:spcBef>
              <a:spcPct val="0"/>
            </a:spcBef>
            <a:spcAft>
              <a:spcPct val="35000"/>
            </a:spcAft>
            <a:buFont typeface="Times New Roman" panose="02020603050405020304" pitchFamily="18" charset="0"/>
            <a:buChar char="-"/>
          </a:pPr>
          <a:r>
            <a:rPr lang="ro-RO" sz="2200"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să identifice aspectele conceptuale privind termenul de securitate națională; </a:t>
          </a:r>
        </a:p>
      </dsp:txBody>
      <dsp:txXfrm>
        <a:off x="460622" y="44240"/>
        <a:ext cx="6359589" cy="719224"/>
      </dsp:txXfrm>
    </dsp:sp>
    <dsp:sp modelId="{A12C9D0F-E660-4D2F-8A3A-D8353282FA87}">
      <dsp:nvSpPr>
        <dsp:cNvPr id="0" name=""/>
        <dsp:cNvSpPr/>
      </dsp:nvSpPr>
      <dsp:spPr>
        <a:xfrm>
          <a:off x="0" y="1628572"/>
          <a:ext cx="9196294" cy="680400"/>
        </a:xfrm>
        <a:prstGeom prst="rect">
          <a:avLst/>
        </a:prstGeom>
        <a:solidFill>
          <a:schemeClr val="lt1">
            <a:alpha val="90000"/>
            <a:hueOff val="0"/>
            <a:satOff val="0"/>
            <a:lumOff val="0"/>
            <a:alphaOff val="0"/>
          </a:schemeClr>
        </a:solidFill>
        <a:ln w="9525" cap="rnd" cmpd="sng" algn="ctr">
          <a:solidFill>
            <a:schemeClr val="accent1">
              <a:shade val="80000"/>
              <a:hueOff val="253168"/>
              <a:satOff val="-27420"/>
              <a:lumOff val="14668"/>
              <a:alphaOff val="0"/>
            </a:schemeClr>
          </a:solidFill>
          <a:prstDash val="solid"/>
        </a:ln>
        <a:effectLst>
          <a:innerShdw blurRad="25400" dist="12700" dir="13500000">
            <a:srgbClr val="000000">
              <a:alpha val="45000"/>
            </a:srgbClr>
          </a:inn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A6CEB19D-ED16-43AA-8306-7B1BA4D98435}">
      <dsp:nvSpPr>
        <dsp:cNvPr id="0" name=""/>
        <dsp:cNvSpPr/>
      </dsp:nvSpPr>
      <dsp:spPr>
        <a:xfrm>
          <a:off x="459814" y="1230052"/>
          <a:ext cx="6437405" cy="797040"/>
        </a:xfrm>
        <a:prstGeom prst="roundRect">
          <a:avLst/>
        </a:prstGeom>
        <a:gradFill rotWithShape="0">
          <a:gsLst>
            <a:gs pos="0">
              <a:schemeClr val="accent1">
                <a:shade val="80000"/>
                <a:hueOff val="253168"/>
                <a:satOff val="-27420"/>
                <a:lumOff val="14668"/>
                <a:alphaOff val="0"/>
                <a:tint val="98000"/>
                <a:hueMod val="94000"/>
                <a:satMod val="130000"/>
                <a:lumMod val="128000"/>
              </a:schemeClr>
            </a:gs>
            <a:gs pos="100000">
              <a:schemeClr val="accent1">
                <a:shade val="80000"/>
                <a:hueOff val="253168"/>
                <a:satOff val="-27420"/>
                <a:lumOff val="14668"/>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3319" tIns="0" rIns="243319" bIns="0" numCol="1" spcCol="1270" anchor="ctr" anchorCtr="0">
          <a:noAutofit/>
        </a:bodyPr>
        <a:lstStyle/>
        <a:p>
          <a:pPr lvl="0" algn="l" defTabSz="977900">
            <a:lnSpc>
              <a:spcPct val="90000"/>
            </a:lnSpc>
            <a:spcBef>
              <a:spcPct val="0"/>
            </a:spcBef>
            <a:spcAft>
              <a:spcPct val="35000"/>
            </a:spcAft>
            <a:buFont typeface="Times New Roman" panose="02020603050405020304" pitchFamily="18" charset="0"/>
            <a:buChar char="-"/>
          </a:pPr>
          <a:r>
            <a:rPr lang="ro-RO" sz="2200"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să relateze despre securitatea națională – componentă a securității globale; </a:t>
          </a:r>
        </a:p>
      </dsp:txBody>
      <dsp:txXfrm>
        <a:off x="498722" y="1268960"/>
        <a:ext cx="6359589" cy="719224"/>
      </dsp:txXfrm>
    </dsp:sp>
    <dsp:sp modelId="{709CD231-7B2E-495F-A95F-771C55EE792D}">
      <dsp:nvSpPr>
        <dsp:cNvPr id="0" name=""/>
        <dsp:cNvSpPr/>
      </dsp:nvSpPr>
      <dsp:spPr>
        <a:xfrm>
          <a:off x="0" y="2853293"/>
          <a:ext cx="9196294" cy="680400"/>
        </a:xfrm>
        <a:prstGeom prst="rect">
          <a:avLst/>
        </a:prstGeom>
        <a:solidFill>
          <a:schemeClr val="lt1">
            <a:alpha val="90000"/>
            <a:hueOff val="0"/>
            <a:satOff val="0"/>
            <a:lumOff val="0"/>
            <a:alphaOff val="0"/>
          </a:schemeClr>
        </a:solidFill>
        <a:ln w="9525" cap="rnd" cmpd="sng" algn="ctr">
          <a:solidFill>
            <a:schemeClr val="accent1">
              <a:shade val="80000"/>
              <a:hueOff val="506336"/>
              <a:satOff val="-54840"/>
              <a:lumOff val="29335"/>
              <a:alphaOff val="0"/>
            </a:schemeClr>
          </a:solidFill>
          <a:prstDash val="solid"/>
        </a:ln>
        <a:effectLst>
          <a:innerShdw blurRad="25400" dist="12700" dir="13500000">
            <a:srgbClr val="000000">
              <a:alpha val="45000"/>
            </a:srgbClr>
          </a:inn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3FED768B-DFCB-4A2E-AE77-96F2DEECD724}">
      <dsp:nvSpPr>
        <dsp:cNvPr id="0" name=""/>
        <dsp:cNvSpPr/>
      </dsp:nvSpPr>
      <dsp:spPr>
        <a:xfrm>
          <a:off x="459814" y="2454773"/>
          <a:ext cx="6437405" cy="797040"/>
        </a:xfrm>
        <a:prstGeom prst="roundRect">
          <a:avLst/>
        </a:prstGeom>
        <a:gradFill rotWithShape="0">
          <a:gsLst>
            <a:gs pos="0">
              <a:schemeClr val="accent1">
                <a:shade val="80000"/>
                <a:hueOff val="506336"/>
                <a:satOff val="-54840"/>
                <a:lumOff val="29335"/>
                <a:alphaOff val="0"/>
                <a:tint val="98000"/>
                <a:hueMod val="94000"/>
                <a:satMod val="130000"/>
                <a:lumMod val="128000"/>
              </a:schemeClr>
            </a:gs>
            <a:gs pos="100000">
              <a:schemeClr val="accent1">
                <a:shade val="80000"/>
                <a:hueOff val="506336"/>
                <a:satOff val="-54840"/>
                <a:lumOff val="29335"/>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3319" tIns="0" rIns="243319" bIns="0" numCol="1" spcCol="1270" anchor="ctr" anchorCtr="0">
          <a:noAutofit/>
        </a:bodyPr>
        <a:lstStyle/>
        <a:p>
          <a:pPr lvl="0" algn="l" defTabSz="977900">
            <a:lnSpc>
              <a:spcPct val="90000"/>
            </a:lnSpc>
            <a:spcBef>
              <a:spcPct val="0"/>
            </a:spcBef>
            <a:spcAft>
              <a:spcPct val="35000"/>
            </a:spcAft>
            <a:buFont typeface="Times New Roman" panose="02020603050405020304" pitchFamily="18" charset="0"/>
            <a:buChar char="-"/>
          </a:pPr>
          <a:r>
            <a:rPr lang="ro-RO" sz="2200"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să determine implicațiile securității globale asupra securității naționale;</a:t>
          </a:r>
        </a:p>
      </dsp:txBody>
      <dsp:txXfrm>
        <a:off x="498722" y="2493681"/>
        <a:ext cx="6359589" cy="719224"/>
      </dsp:txXfrm>
    </dsp:sp>
    <dsp:sp modelId="{242F4D67-5852-428F-98F3-3958F40424B4}">
      <dsp:nvSpPr>
        <dsp:cNvPr id="0" name=""/>
        <dsp:cNvSpPr/>
      </dsp:nvSpPr>
      <dsp:spPr>
        <a:xfrm>
          <a:off x="0" y="4078013"/>
          <a:ext cx="9196294" cy="680400"/>
        </a:xfrm>
        <a:prstGeom prst="rect">
          <a:avLst/>
        </a:prstGeom>
        <a:solidFill>
          <a:schemeClr val="lt1">
            <a:alpha val="90000"/>
            <a:hueOff val="0"/>
            <a:satOff val="0"/>
            <a:lumOff val="0"/>
            <a:alphaOff val="0"/>
          </a:schemeClr>
        </a:solidFill>
        <a:ln w="9525" cap="rnd" cmpd="sng" algn="ctr">
          <a:solidFill>
            <a:schemeClr val="accent1">
              <a:shade val="80000"/>
              <a:hueOff val="759504"/>
              <a:satOff val="-82260"/>
              <a:lumOff val="44003"/>
              <a:alphaOff val="0"/>
            </a:schemeClr>
          </a:solidFill>
          <a:prstDash val="solid"/>
        </a:ln>
        <a:effectLst>
          <a:innerShdw blurRad="25400" dist="12700" dir="13500000">
            <a:srgbClr val="000000">
              <a:alpha val="45000"/>
            </a:srgbClr>
          </a:inn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102DADD9-CC25-4456-AD7E-1522A2EF531C}">
      <dsp:nvSpPr>
        <dsp:cNvPr id="0" name=""/>
        <dsp:cNvSpPr/>
      </dsp:nvSpPr>
      <dsp:spPr>
        <a:xfrm>
          <a:off x="459814" y="3679493"/>
          <a:ext cx="6437405" cy="797040"/>
        </a:xfrm>
        <a:prstGeom prst="roundRect">
          <a:avLst/>
        </a:prstGeom>
        <a:solidFill>
          <a:schemeClr val="bg2">
            <a:lumMod val="60000"/>
            <a:lumOff val="40000"/>
          </a:schemeClr>
        </a:solid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3319" tIns="0" rIns="243319" bIns="0" numCol="1" spcCol="1270" anchor="ctr" anchorCtr="0">
          <a:noAutofit/>
        </a:bodyPr>
        <a:lstStyle/>
        <a:p>
          <a:pPr lvl="0" algn="l" defTabSz="977900">
            <a:lnSpc>
              <a:spcPct val="90000"/>
            </a:lnSpc>
            <a:spcBef>
              <a:spcPct val="0"/>
            </a:spcBef>
            <a:spcAft>
              <a:spcPct val="35000"/>
            </a:spcAft>
            <a:buFont typeface="Times New Roman" panose="02020603050405020304" pitchFamily="18" charset="0"/>
            <a:buChar char="-"/>
          </a:pPr>
          <a:r>
            <a:rPr lang="ro-RO" sz="2200"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să analizeze domeniile generale de influență ale globalizării asupra securității    naționale.</a:t>
          </a:r>
        </a:p>
      </dsp:txBody>
      <dsp:txXfrm>
        <a:off x="498722" y="3718401"/>
        <a:ext cx="6359589" cy="71922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Date Placeholder 2"/>
          <p:cNvSpPr>
            <a:spLocks noGrp="1"/>
          </p:cNvSpPr>
          <p:nvPr>
            <p:ph type="dt" sz="half" idx="10"/>
          </p:nvPr>
        </p:nvSpPr>
        <p:spPr/>
        <p:txBody>
          <a:bodyPr/>
          <a:lstStyle/>
          <a:p>
            <a:fld id="{B61BEF0D-F0BB-DE4B-95CE-6DB70DBA9567}" type="datetimeFigureOut">
              <a:rPr lang="en-US" dirty="0"/>
              <a:pPr/>
              <a:t>12/9/2021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12/9/2021</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cssas.unap.ro/ro/pdf_studii/implicatiile_globalizarii_asupra_securitatii_nationale.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ECE10B4-5E50-4B58-A7E2-1660CF8B0AF0}"/>
              </a:ext>
            </a:extLst>
          </p:cNvPr>
          <p:cNvSpPr>
            <a:spLocks noGrp="1"/>
          </p:cNvSpPr>
          <p:nvPr>
            <p:ph type="ctrTitle"/>
          </p:nvPr>
        </p:nvSpPr>
        <p:spPr>
          <a:xfrm>
            <a:off x="2095500" y="1066800"/>
            <a:ext cx="8001000" cy="1694329"/>
          </a:xfrm>
        </p:spPr>
        <p:txBody>
          <a:bodyPr>
            <a:normAutofit/>
          </a:bodyPr>
          <a:lstStyle/>
          <a:p>
            <a:pPr algn="ctr"/>
            <a:r>
              <a:rPr lang="ro-RO" sz="3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SECURITATEA NAȚIONALĂ ÎN CONTEXTUL SECURITĂȚII </a:t>
            </a:r>
            <a:r>
              <a:rPr lang="ro-RO" sz="32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INTERNAȚIONALE</a:t>
            </a:r>
            <a:endParaRPr lang="ro-RO" sz="3200" dirty="0">
              <a:effectLst>
                <a:outerShdw blurRad="38100" dist="38100" dir="2700000" algn="tl">
                  <a:srgbClr val="000000">
                    <a:alpha val="43137"/>
                  </a:srgbClr>
                </a:outerShdw>
              </a:effectLst>
            </a:endParaRPr>
          </a:p>
        </p:txBody>
      </p:sp>
      <p:sp>
        <p:nvSpPr>
          <p:cNvPr id="3" name="Подзаголовок 2">
            <a:extLst>
              <a:ext uri="{FF2B5EF4-FFF2-40B4-BE49-F238E27FC236}">
                <a16:creationId xmlns="" xmlns:a16="http://schemas.microsoft.com/office/drawing/2014/main" id="{87742BAA-D4BA-4D95-856B-516D0034664C}"/>
              </a:ext>
            </a:extLst>
          </p:cNvPr>
          <p:cNvSpPr>
            <a:spLocks noGrp="1"/>
          </p:cNvSpPr>
          <p:nvPr>
            <p:ph type="subTitle" idx="1"/>
          </p:nvPr>
        </p:nvSpPr>
        <p:spPr>
          <a:xfrm>
            <a:off x="7819558" y="4352925"/>
            <a:ext cx="4124792" cy="1259541"/>
          </a:xfrm>
        </p:spPr>
        <p:txBody>
          <a:bodyPr/>
          <a:lstStyle/>
          <a:p>
            <a:r>
              <a:rPr lang="ro-RO" b="1" dirty="0" smtClean="0">
                <a:solidFill>
                  <a:schemeClr val="tx1"/>
                </a:solidFill>
                <a:effectLst>
                  <a:outerShdw blurRad="38100" dist="38100" dir="2700000" algn="tl">
                    <a:srgbClr val="000000">
                      <a:alpha val="43137"/>
                    </a:srgbClr>
                  </a:outerShdw>
                </a:effectLst>
              </a:rPr>
              <a:t>TATIANA BUSUNCIAN</a:t>
            </a:r>
          </a:p>
          <a:p>
            <a:r>
              <a:rPr lang="ro-RO" b="1" dirty="0" smtClean="0">
                <a:solidFill>
                  <a:schemeClr val="tx1"/>
                </a:solidFill>
                <a:effectLst>
                  <a:outerShdw blurRad="38100" dist="38100" dir="2700000" algn="tl">
                    <a:srgbClr val="000000">
                      <a:alpha val="43137"/>
                    </a:srgbClr>
                  </a:outerShdw>
                </a:effectLst>
              </a:rPr>
              <a:t>Dr., lector universitar</a:t>
            </a:r>
          </a:p>
          <a:p>
            <a:endParaRPr lang="ro-RO" b="1" dirty="0">
              <a:solidFill>
                <a:schemeClr val="tx1"/>
              </a:solidFill>
              <a:effectLst>
                <a:outerShdw blurRad="38100" dist="38100" dir="2700000" algn="tl">
                  <a:srgbClr val="000000">
                    <a:alpha val="43137"/>
                  </a:srgbClr>
                </a:outerShdw>
              </a:effectLst>
            </a:endParaRPr>
          </a:p>
          <a:p>
            <a:endParaRPr lang="ro-RO" b="1" dirty="0">
              <a:solidFill>
                <a:schemeClr val="tx1"/>
              </a:solidFill>
              <a:effectLst>
                <a:outerShdw blurRad="38100" dist="38100" dir="2700000" algn="tl">
                  <a:srgbClr val="000000">
                    <a:alpha val="43137"/>
                  </a:srgbClr>
                </a:outerShdw>
              </a:effectLst>
            </a:endParaRPr>
          </a:p>
        </p:txBody>
      </p:sp>
      <p:sp>
        <p:nvSpPr>
          <p:cNvPr id="4" name="Подзаголовок 2">
            <a:extLst>
              <a:ext uri="{FF2B5EF4-FFF2-40B4-BE49-F238E27FC236}">
                <a16:creationId xmlns="" xmlns:a16="http://schemas.microsoft.com/office/drawing/2014/main" id="{3B0C13C5-F3B9-4E49-8851-EC67938D46F0}"/>
              </a:ext>
            </a:extLst>
          </p:cNvPr>
          <p:cNvSpPr txBox="1">
            <a:spLocks/>
          </p:cNvSpPr>
          <p:nvPr/>
        </p:nvSpPr>
        <p:spPr>
          <a:xfrm>
            <a:off x="4853991" y="5791200"/>
            <a:ext cx="2484018" cy="681318"/>
          </a:xfrm>
          <a:prstGeom prst="rect">
            <a:avLst/>
          </a:prstGeom>
        </p:spPr>
        <p:txBody>
          <a:bodyPr vert="horz" lIns="91440" tIns="45720" rIns="91440" bIns="45720" rtlCol="0" anchor="t">
            <a:normAutofit fontScale="85000" lnSpcReduction="20000"/>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gn="ctr"/>
            <a:r>
              <a:rPr lang="en-US" b="1" dirty="0" smtClean="0">
                <a:solidFill>
                  <a:schemeClr val="tx1"/>
                </a:solidFill>
                <a:effectLst>
                  <a:outerShdw blurRad="38100" dist="38100" dir="2700000" algn="tl">
                    <a:srgbClr val="000000">
                      <a:alpha val="43137"/>
                    </a:srgbClr>
                  </a:outerShdw>
                </a:effectLst>
              </a:rPr>
              <a:t>C</a:t>
            </a:r>
            <a:r>
              <a:rPr lang="ro-RO" b="1" dirty="0" smtClean="0">
                <a:solidFill>
                  <a:schemeClr val="tx1"/>
                </a:solidFill>
                <a:effectLst>
                  <a:outerShdw blurRad="38100" dist="38100" dir="2700000" algn="tl">
                    <a:srgbClr val="000000">
                      <a:alpha val="43137"/>
                    </a:srgbClr>
                  </a:outerShdw>
                </a:effectLst>
              </a:rPr>
              <a:t>HIȘINĂU</a:t>
            </a:r>
            <a:endParaRPr lang="ro-RO" b="1" dirty="0">
              <a:solidFill>
                <a:schemeClr val="tx1"/>
              </a:solidFill>
              <a:effectLst>
                <a:outerShdw blurRad="38100" dist="38100" dir="2700000" algn="tl">
                  <a:srgbClr val="000000">
                    <a:alpha val="43137"/>
                  </a:srgbClr>
                </a:outerShdw>
              </a:effectLst>
            </a:endParaRPr>
          </a:p>
          <a:p>
            <a:pPr algn="ctr"/>
            <a:r>
              <a:rPr lang="ro-RO" b="1" dirty="0" smtClean="0">
                <a:solidFill>
                  <a:schemeClr val="tx1"/>
                </a:solidFill>
                <a:effectLst>
                  <a:outerShdw blurRad="38100" dist="38100" dir="2700000" algn="tl">
                    <a:srgbClr val="000000">
                      <a:alpha val="43137"/>
                    </a:srgbClr>
                  </a:outerShdw>
                </a:effectLst>
              </a:rPr>
              <a:t>2021</a:t>
            </a:r>
            <a:endParaRPr lang="ro-RO"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36567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4CAC937-C60F-4BFA-A7CE-CFB373F2B661}"/>
              </a:ext>
            </a:extLst>
          </p:cNvPr>
          <p:cNvSpPr>
            <a:spLocks noGrp="1"/>
          </p:cNvSpPr>
          <p:nvPr>
            <p:ph type="title"/>
          </p:nvPr>
        </p:nvSpPr>
        <p:spPr>
          <a:xfrm>
            <a:off x="2779782" y="105914"/>
            <a:ext cx="6632435" cy="783915"/>
          </a:xfrm>
        </p:spPr>
        <p:style>
          <a:lnRef idx="1">
            <a:schemeClr val="accent1"/>
          </a:lnRef>
          <a:fillRef idx="3">
            <a:schemeClr val="accent1"/>
          </a:fillRef>
          <a:effectRef idx="2">
            <a:schemeClr val="accent1"/>
          </a:effectRef>
          <a:fontRef idx="minor">
            <a:schemeClr val="lt1"/>
          </a:fontRef>
        </p:style>
        <p:txBody>
          <a:bodyPr>
            <a:noAutofit/>
          </a:bodyPr>
          <a:lstStyle/>
          <a:p>
            <a:pPr algn="ctr"/>
            <a:r>
              <a:rPr lang="ro-RO" sz="2400" b="1" dirty="0">
                <a:effectLst>
                  <a:outerShdw blurRad="38100" dist="38100" dir="2700000" algn="tl">
                    <a:srgbClr val="000000">
                      <a:alpha val="43137"/>
                    </a:srgbClr>
                  </a:outerShdw>
                </a:effectLst>
                <a:latin typeface="Times New Roman" panose="02020603050405020304" pitchFamily="18" charset="0"/>
              </a:rPr>
              <a:t/>
            </a:r>
            <a:br>
              <a:rPr lang="ro-RO" sz="2400" b="1" dirty="0">
                <a:effectLst>
                  <a:outerShdw blurRad="38100" dist="38100" dir="2700000" algn="tl">
                    <a:srgbClr val="000000">
                      <a:alpha val="43137"/>
                    </a:srgbClr>
                  </a:outerShdw>
                </a:effectLst>
                <a:latin typeface="Times New Roman" panose="02020603050405020304" pitchFamily="18" charset="0"/>
              </a:rPr>
            </a:br>
            <a:r>
              <a:rPr lang="ro-RO" sz="2400" b="1" dirty="0">
                <a:effectLst>
                  <a:outerShdw blurRad="38100" dist="38100" dir="2700000" algn="tl">
                    <a:srgbClr val="000000">
                      <a:alpha val="43137"/>
                    </a:srgbClr>
                  </a:outerShdw>
                </a:effectLst>
                <a:latin typeface="Times New Roman" panose="02020603050405020304" pitchFamily="18" charset="0"/>
              </a:rPr>
              <a:t/>
            </a:r>
            <a:br>
              <a:rPr lang="ro-RO" sz="2400" b="1" dirty="0">
                <a:effectLst>
                  <a:outerShdw blurRad="38100" dist="38100" dir="2700000" algn="tl">
                    <a:srgbClr val="000000">
                      <a:alpha val="43137"/>
                    </a:srgbClr>
                  </a:outerShdw>
                </a:effectLst>
                <a:latin typeface="Times New Roman" panose="02020603050405020304" pitchFamily="18" charset="0"/>
              </a:rPr>
            </a:br>
            <a:r>
              <a:rPr lang="ro-RO" sz="2400" b="1" dirty="0">
                <a:effectLst>
                  <a:outerShdw blurRad="38100" dist="38100" dir="2700000" algn="tl">
                    <a:srgbClr val="000000">
                      <a:alpha val="43137"/>
                    </a:srgbClr>
                  </a:outerShdw>
                </a:effectLst>
                <a:latin typeface="Times New Roman" panose="02020603050405020304" pitchFamily="18" charset="0"/>
              </a:rPr>
              <a:t/>
            </a:r>
            <a:br>
              <a:rPr lang="ro-RO" sz="2400" b="1" dirty="0">
                <a:effectLst>
                  <a:outerShdw blurRad="38100" dist="38100" dir="2700000" algn="tl">
                    <a:srgbClr val="000000">
                      <a:alpha val="43137"/>
                    </a:srgbClr>
                  </a:outerShdw>
                </a:effectLst>
                <a:latin typeface="Times New Roman" panose="02020603050405020304" pitchFamily="18" charset="0"/>
              </a:rPr>
            </a:br>
            <a:r>
              <a:rPr lang="ro-RO" sz="2400" b="1" dirty="0">
                <a:effectLst>
                  <a:outerShdw blurRad="38100" dist="38100" dir="2700000" algn="tl">
                    <a:srgbClr val="000000">
                      <a:alpha val="43137"/>
                    </a:srgbClr>
                  </a:outerShdw>
                </a:effectLst>
                <a:latin typeface="Times New Roman" panose="02020603050405020304" pitchFamily="18" charset="0"/>
              </a:rPr>
              <a:t/>
            </a:r>
            <a:br>
              <a:rPr lang="ro-RO" sz="2400" b="1" dirty="0">
                <a:effectLst>
                  <a:outerShdw blurRad="38100" dist="38100" dir="2700000" algn="tl">
                    <a:srgbClr val="000000">
                      <a:alpha val="43137"/>
                    </a:srgbClr>
                  </a:outerShdw>
                </a:effectLst>
                <a:latin typeface="Times New Roman" panose="02020603050405020304" pitchFamily="18" charset="0"/>
              </a:rPr>
            </a:br>
            <a:r>
              <a:rPr lang="ro-RO" sz="2400" b="1" dirty="0">
                <a:effectLst/>
                <a:latin typeface="Times New Roman" panose="02020603050405020304" pitchFamily="18" charset="0"/>
                <a:ea typeface="Calibri" panose="020F0502020204030204" pitchFamily="34" charset="0"/>
              </a:rPr>
              <a:t>Implicațiile securității globale asupra securității naționale</a:t>
            </a:r>
            <a:r>
              <a:rPr lang="ro-RO" sz="2400" dirty="0">
                <a:effectLst/>
                <a:latin typeface="Times New Roman" panose="02020603050405020304" pitchFamily="18" charset="0"/>
                <a:ea typeface="Times New Roman" panose="02020603050405020304" pitchFamily="18" charset="0"/>
              </a:rPr>
              <a:t/>
            </a:r>
            <a:br>
              <a:rPr lang="ro-RO" sz="2400" dirty="0">
                <a:effectLst/>
                <a:latin typeface="Times New Roman" panose="02020603050405020304" pitchFamily="18" charset="0"/>
                <a:ea typeface="Times New Roman" panose="02020603050405020304" pitchFamily="18" charset="0"/>
              </a:rPr>
            </a:br>
            <a:r>
              <a:rPr lang="ro-RO"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r>
            <a:br>
              <a:rPr lang="ro-RO"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br>
            <a:r>
              <a:rPr lang="ro-RO"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r>
            <a:br>
              <a:rPr lang="ro-RO"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br>
            <a:r>
              <a:rPr lang="ro-RO"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r>
            <a:br>
              <a:rPr lang="ro-RO"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br>
            <a:endParaRPr lang="ro-RO" sz="2400" dirty="0">
              <a:effectLst>
                <a:outerShdw blurRad="38100" dist="38100" dir="2700000" algn="tl">
                  <a:srgbClr val="000000">
                    <a:alpha val="43137"/>
                  </a:srgbClr>
                </a:outerShdw>
              </a:effectLst>
            </a:endParaRPr>
          </a:p>
        </p:txBody>
      </p:sp>
      <p:sp>
        <p:nvSpPr>
          <p:cNvPr id="5" name="TextBox 4">
            <a:extLst>
              <a:ext uri="{FF2B5EF4-FFF2-40B4-BE49-F238E27FC236}">
                <a16:creationId xmlns="" xmlns:a16="http://schemas.microsoft.com/office/drawing/2014/main" id="{6BDAFBBC-DC8D-4313-82E5-A76E66037EB3}"/>
              </a:ext>
            </a:extLst>
          </p:cNvPr>
          <p:cNvSpPr txBox="1"/>
          <p:nvPr/>
        </p:nvSpPr>
        <p:spPr>
          <a:xfrm>
            <a:off x="124179" y="1015997"/>
            <a:ext cx="9098844" cy="5698859"/>
          </a:xfrm>
          <a:prstGeom prst="rect">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wrap="square" lIns="0" tIns="36000" rIns="144000" bIns="36000">
            <a:spAutoFit/>
          </a:bodyPr>
          <a:lstStyle/>
          <a:p>
            <a:pPr marL="457200" algn="just">
              <a:lnSpc>
                <a:spcPct val="115000"/>
              </a:lnSpc>
            </a:pPr>
            <a:r>
              <a:rPr lang="ro-RO" sz="16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Miza parteneriatelor strategice în ecuația globalizării și securității naționale este perfect înțeleasă și asumată de numeroase state și organizații internaționale, care întăresc colaborarea în sfera diplomației preventive, a controlului armamentelor și exporturilor acestora, a asistenței vizând diminuarea pericolelor și descurajarea proliferării armelor de distrugere în masă, promovează importante inițiative diplomatice pentru dezamorsarea tensiunilor și conflictelor regionale, ce reprezintă un cadru stimulativ, propice pentru terorismul și proliferarea armelor de distrugere în masă, pentru celelalte pericole la adresa securității.</a:t>
            </a:r>
          </a:p>
          <a:p>
            <a:pPr marL="457200" algn="just">
              <a:lnSpc>
                <a:spcPct val="115000"/>
              </a:lnSpc>
            </a:pPr>
            <a:r>
              <a:rPr lang="ro-RO" sz="16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Parteneriatul pentru Pace (PfP), ca model de inițiativă de sprijinire a schimbării mediului strategic din spațiul euroatlantic, contribuie decisiv la realizarea securității prin dialogul și cooperarea statelor membre, în confruntarea cu provocările secolului actual. Securitatea spațiului și cea națională a statelor membre PfP este, actualmente, consolidată prin participarea partenerilor cu forțe, în comun cu NATO, la operații de menținere a păcii, de contracarare a terorismului și armelor de distrugere în masă, prin reformarea apărării și a structurilor armatelor, ca și prin relația strânsă cu Alianța.</a:t>
            </a:r>
          </a:p>
          <a:p>
            <a:pPr marL="457200" algn="just">
              <a:lnSpc>
                <a:spcPct val="115000"/>
              </a:lnSpc>
            </a:pPr>
            <a:r>
              <a:rPr lang="ro-RO" sz="16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ro-RO" sz="1600" dirty="0">
                <a:effectLst>
                  <a:outerShdw blurRad="38100" dist="38100" dir="2700000" algn="tl">
                    <a:srgbClr val="000000">
                      <a:alpha val="43137"/>
                    </a:srgbClr>
                  </a:outerShdw>
                </a:effectLst>
                <a:latin typeface="Times New Roman" panose="02020603050405020304" pitchFamily="18" charset="0"/>
              </a:rPr>
              <a:t>În general, PfP soluționează aspecte critice ale securității naționale și regionale, fapt dovedit și de acordul din 2004 pentru instituirea unui nou Forum de Securitate al EAPC, ce se va întruni anual la nivel înalt spre a discuta problemele cele mai acute ale securității și modul de soluționare în comun a acestora.</a:t>
            </a:r>
          </a:p>
          <a:p>
            <a:pPr marL="457200" algn="just">
              <a:lnSpc>
                <a:spcPct val="115000"/>
              </a:lnSpc>
            </a:pPr>
            <a:r>
              <a:rPr lang="ro-RO" sz="1600" dirty="0">
                <a:effectLst>
                  <a:outerShdw blurRad="38100" dist="38100" dir="2700000" algn="tl">
                    <a:srgbClr val="000000">
                      <a:alpha val="43137"/>
                    </a:srgbClr>
                  </a:outerShdw>
                </a:effectLst>
                <a:latin typeface="Times New Roman" panose="02020603050405020304" pitchFamily="18" charset="0"/>
              </a:rPr>
              <a:t>Iniţiativă care întruneşte, azi, 20 de membri şi a cărei contribuţie la securitatea statelor partenere este analizată pe larg în primul număr din 2005 al revistei NATO Review.</a:t>
            </a:r>
          </a:p>
          <a:p>
            <a:endParaRPr lang="ro-RO" sz="1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172" name="Picture 4" descr="R Moldova - Parteneri cu NATO în viitor | Ziua Veche">
            <a:extLst>
              <a:ext uri="{FF2B5EF4-FFF2-40B4-BE49-F238E27FC236}">
                <a16:creationId xmlns="" xmlns:a16="http://schemas.microsoft.com/office/drawing/2014/main" id="{B0CD9F06-3725-4A03-8EF0-550F3884C4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0272" y="1015997"/>
            <a:ext cx="2823994" cy="18059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7174" name="Picture 6" descr="Batalionul 22 de menținere a păcii - Wikipedia">
            <a:extLst>
              <a:ext uri="{FF2B5EF4-FFF2-40B4-BE49-F238E27FC236}">
                <a16:creationId xmlns="" xmlns:a16="http://schemas.microsoft.com/office/drawing/2014/main" id="{5FF258DC-39B3-4B10-AFD9-5CC72388F1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18700" y="3831086"/>
            <a:ext cx="1595966" cy="20109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753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4CAC937-C60F-4BFA-A7CE-CFB373F2B661}"/>
              </a:ext>
            </a:extLst>
          </p:cNvPr>
          <p:cNvSpPr>
            <a:spLocks noGrp="1"/>
          </p:cNvSpPr>
          <p:nvPr>
            <p:ph type="title"/>
          </p:nvPr>
        </p:nvSpPr>
        <p:spPr>
          <a:xfrm>
            <a:off x="2779782" y="105914"/>
            <a:ext cx="6632435" cy="783915"/>
          </a:xfrm>
        </p:spPr>
        <p:style>
          <a:lnRef idx="1">
            <a:schemeClr val="accent1"/>
          </a:lnRef>
          <a:fillRef idx="3">
            <a:schemeClr val="accent1"/>
          </a:fillRef>
          <a:effectRef idx="2">
            <a:schemeClr val="accent1"/>
          </a:effectRef>
          <a:fontRef idx="minor">
            <a:schemeClr val="lt1"/>
          </a:fontRef>
        </p:style>
        <p:txBody>
          <a:bodyPr>
            <a:noAutofit/>
          </a:bodyPr>
          <a:lstStyle/>
          <a:p>
            <a:pPr algn="ctr"/>
            <a:r>
              <a:rPr lang="ro-RO" sz="2400" b="1" dirty="0">
                <a:effectLst>
                  <a:outerShdw blurRad="38100" dist="38100" dir="2700000" algn="tl">
                    <a:srgbClr val="000000">
                      <a:alpha val="43137"/>
                    </a:srgbClr>
                  </a:outerShdw>
                </a:effectLst>
                <a:latin typeface="Times New Roman" panose="02020603050405020304" pitchFamily="18" charset="0"/>
              </a:rPr>
              <a:t/>
            </a:r>
            <a:br>
              <a:rPr lang="ro-RO" sz="2400" b="1" dirty="0">
                <a:effectLst>
                  <a:outerShdw blurRad="38100" dist="38100" dir="2700000" algn="tl">
                    <a:srgbClr val="000000">
                      <a:alpha val="43137"/>
                    </a:srgbClr>
                  </a:outerShdw>
                </a:effectLst>
                <a:latin typeface="Times New Roman" panose="02020603050405020304" pitchFamily="18" charset="0"/>
              </a:rPr>
            </a:br>
            <a:r>
              <a:rPr lang="ro-RO" sz="2400" b="1" dirty="0">
                <a:effectLst>
                  <a:outerShdw blurRad="38100" dist="38100" dir="2700000" algn="tl">
                    <a:srgbClr val="000000">
                      <a:alpha val="43137"/>
                    </a:srgbClr>
                  </a:outerShdw>
                </a:effectLst>
                <a:latin typeface="Times New Roman" panose="02020603050405020304" pitchFamily="18" charset="0"/>
              </a:rPr>
              <a:t/>
            </a:r>
            <a:br>
              <a:rPr lang="ro-RO" sz="2400" b="1" dirty="0">
                <a:effectLst>
                  <a:outerShdw blurRad="38100" dist="38100" dir="2700000" algn="tl">
                    <a:srgbClr val="000000">
                      <a:alpha val="43137"/>
                    </a:srgbClr>
                  </a:outerShdw>
                </a:effectLst>
                <a:latin typeface="Times New Roman" panose="02020603050405020304" pitchFamily="18" charset="0"/>
              </a:rPr>
            </a:br>
            <a:r>
              <a:rPr lang="ro-RO" sz="2400" b="1" dirty="0">
                <a:effectLst>
                  <a:outerShdw blurRad="38100" dist="38100" dir="2700000" algn="tl">
                    <a:srgbClr val="000000">
                      <a:alpha val="43137"/>
                    </a:srgbClr>
                  </a:outerShdw>
                </a:effectLst>
                <a:latin typeface="Times New Roman" panose="02020603050405020304" pitchFamily="18" charset="0"/>
              </a:rPr>
              <a:t/>
            </a:r>
            <a:br>
              <a:rPr lang="ro-RO" sz="2400" b="1" dirty="0">
                <a:effectLst>
                  <a:outerShdw blurRad="38100" dist="38100" dir="2700000" algn="tl">
                    <a:srgbClr val="000000">
                      <a:alpha val="43137"/>
                    </a:srgbClr>
                  </a:outerShdw>
                </a:effectLst>
                <a:latin typeface="Times New Roman" panose="02020603050405020304" pitchFamily="18" charset="0"/>
              </a:rPr>
            </a:br>
            <a:r>
              <a:rPr lang="ro-RO" sz="2400" b="1" dirty="0">
                <a:effectLst>
                  <a:outerShdw blurRad="38100" dist="38100" dir="2700000" algn="tl">
                    <a:srgbClr val="000000">
                      <a:alpha val="43137"/>
                    </a:srgbClr>
                  </a:outerShdw>
                </a:effectLst>
                <a:latin typeface="Times New Roman" panose="02020603050405020304" pitchFamily="18" charset="0"/>
              </a:rPr>
              <a:t/>
            </a:r>
            <a:br>
              <a:rPr lang="ro-RO" sz="2400" b="1" dirty="0">
                <a:effectLst>
                  <a:outerShdw blurRad="38100" dist="38100" dir="2700000" algn="tl">
                    <a:srgbClr val="000000">
                      <a:alpha val="43137"/>
                    </a:srgbClr>
                  </a:outerShdw>
                </a:effectLst>
                <a:latin typeface="Times New Roman" panose="02020603050405020304" pitchFamily="18" charset="0"/>
              </a:rPr>
            </a:br>
            <a:r>
              <a:rPr lang="ro-RO" sz="2400" b="1" dirty="0">
                <a:effectLst/>
                <a:latin typeface="Times New Roman" panose="02020603050405020304" pitchFamily="18" charset="0"/>
                <a:ea typeface="Calibri" panose="020F0502020204030204" pitchFamily="34" charset="0"/>
              </a:rPr>
              <a:t>Implicațiile securității globale asupra securității naționale</a:t>
            </a:r>
            <a:r>
              <a:rPr lang="ro-RO" sz="2400" dirty="0">
                <a:effectLst/>
                <a:latin typeface="Times New Roman" panose="02020603050405020304" pitchFamily="18" charset="0"/>
                <a:ea typeface="Times New Roman" panose="02020603050405020304" pitchFamily="18" charset="0"/>
              </a:rPr>
              <a:t/>
            </a:r>
            <a:br>
              <a:rPr lang="ro-RO" sz="2400" dirty="0">
                <a:effectLst/>
                <a:latin typeface="Times New Roman" panose="02020603050405020304" pitchFamily="18" charset="0"/>
                <a:ea typeface="Times New Roman" panose="02020603050405020304" pitchFamily="18" charset="0"/>
              </a:rPr>
            </a:br>
            <a:r>
              <a:rPr lang="ro-RO"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r>
            <a:br>
              <a:rPr lang="ro-RO"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br>
            <a:r>
              <a:rPr lang="ro-RO"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r>
            <a:br>
              <a:rPr lang="ro-RO"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br>
            <a:r>
              <a:rPr lang="ro-RO"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r>
            <a:br>
              <a:rPr lang="ro-RO"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br>
            <a:endParaRPr lang="ro-RO" sz="2400" dirty="0">
              <a:effectLst>
                <a:outerShdw blurRad="38100" dist="38100" dir="2700000" algn="tl">
                  <a:srgbClr val="000000">
                    <a:alpha val="43137"/>
                  </a:srgbClr>
                </a:outerShdw>
              </a:effectLst>
            </a:endParaRPr>
          </a:p>
        </p:txBody>
      </p:sp>
      <p:sp>
        <p:nvSpPr>
          <p:cNvPr id="5" name="TextBox 4">
            <a:extLst>
              <a:ext uri="{FF2B5EF4-FFF2-40B4-BE49-F238E27FC236}">
                <a16:creationId xmlns="" xmlns:a16="http://schemas.microsoft.com/office/drawing/2014/main" id="{6BDAFBBC-DC8D-4313-82E5-A76E66037EB3}"/>
              </a:ext>
            </a:extLst>
          </p:cNvPr>
          <p:cNvSpPr txBox="1"/>
          <p:nvPr/>
        </p:nvSpPr>
        <p:spPr>
          <a:xfrm>
            <a:off x="214491" y="1501424"/>
            <a:ext cx="9098844" cy="5143963"/>
          </a:xfrm>
          <a:prstGeom prst="rect">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wrap="square" lIns="0" tIns="36000" rIns="180000" bIns="36000">
            <a:spAutoFit/>
          </a:bodyPr>
          <a:lstStyle/>
          <a:p>
            <a:pPr marL="457200" algn="just">
              <a:lnSpc>
                <a:spcPct val="115000"/>
              </a:lnSpc>
            </a:pPr>
            <a:r>
              <a:rPr lang="ro-RO" sz="1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La nivel economic, securitatea statelor-națiune este afectată de globalizare prin particularitățile desfășurării procesului tranzacțiilor internaționale, în cadrul statal strâmt, depășit, tranzacții ce însumează aproape toate investițiile directe străine, peste 35 la sută din investițiile directe globale (PIB) şi mai mult de 75 la sută din comerțul mondial. Împreună cu creșterea piețelor financiare internaționale, învechirea sistemului statelor-națiune controlează revărsarea de investiţii de capital şi dictează politica monetară şi fiscală a guvernelor care doresc să atragă aceste investiții de capital.</a:t>
            </a:r>
          </a:p>
          <a:p>
            <a:pPr marL="457200" algn="just">
              <a:lnSpc>
                <a:spcPct val="115000"/>
              </a:lnSpc>
            </a:pPr>
            <a:r>
              <a:rPr lang="ro-RO" sz="1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Consistența potențialului global de promovare a securității şi stabilității, dată de aportul concertat al statelor şi organizațiilor internaționale, asigură însăși consistența securității naționale a statelor. Procese globale importante la care iau parte statele, independent sau în cadrul ONU, al Organizației Mondiale a Comerțului, Organizației Internaționale a Muncii, Fondului Monetar Internațional etc., au o relevanță directă asupra securității naționale. Putem reține, de exemplu, aici, eforturile internaționale şi statale implicate de operațiunile de menținere a păcii, de răspuns la crize şi combatere a terorismului, ca şi de stabilizare post-conflict ale primilor ani ai noului secol, ce consolidează pacea, securitatea şi democrația în Orientul Mijlociu Extins, Asia, Africa, Balcanii de Vest.</a:t>
            </a:r>
          </a:p>
        </p:txBody>
      </p:sp>
      <p:pic>
        <p:nvPicPr>
          <p:cNvPr id="3" name="Рисунок 2">
            <a:extLst>
              <a:ext uri="{FF2B5EF4-FFF2-40B4-BE49-F238E27FC236}">
                <a16:creationId xmlns="" xmlns:a16="http://schemas.microsoft.com/office/drawing/2014/main" id="{5B4AD0E7-CE32-4D30-9178-1B9CE434A8C8}"/>
              </a:ext>
            </a:extLst>
          </p:cNvPr>
          <p:cNvPicPr/>
          <p:nvPr/>
        </p:nvPicPr>
        <p:blipFill rotWithShape="1">
          <a:blip r:embed="rId2">
            <a:extLst>
              <a:ext uri="{28A0092B-C50C-407E-A947-70E740481C1C}">
                <a14:useLocalDpi xmlns:a14="http://schemas.microsoft.com/office/drawing/2010/main" val="0"/>
              </a:ext>
            </a:extLst>
          </a:blip>
          <a:srcRect l="1496" t="3482" r="50123" b="4427"/>
          <a:stretch/>
        </p:blipFill>
        <p:spPr bwMode="auto">
          <a:xfrm>
            <a:off x="10058400" y="889828"/>
            <a:ext cx="1557864" cy="14131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pic>
        <p:nvPicPr>
          <p:cNvPr id="8194" name="Picture 2">
            <a:extLst>
              <a:ext uri="{FF2B5EF4-FFF2-40B4-BE49-F238E27FC236}">
                <a16:creationId xmlns="" xmlns:a16="http://schemas.microsoft.com/office/drawing/2014/main" id="{834F4110-CA45-44CA-A3C4-DA62544929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0031" y="4842105"/>
            <a:ext cx="1570051" cy="15510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4" name="Рисунок 3" descr="Europenii vor să reformeze Organizaţia Mondială a Comerţului ...">
            <a:extLst>
              <a:ext uri="{FF2B5EF4-FFF2-40B4-BE49-F238E27FC236}">
                <a16:creationId xmlns="" xmlns:a16="http://schemas.microsoft.com/office/drawing/2014/main" id="{32F2FF0B-3D53-4EA4-A2E7-38B427C9E157}"/>
              </a:ext>
            </a:extLst>
          </p:cNvPr>
          <p:cNvPicPr/>
          <p:nvPr/>
        </p:nvPicPr>
        <p:blipFill rotWithShape="1">
          <a:blip r:embed="rId4">
            <a:extLst>
              <a:ext uri="{28A0092B-C50C-407E-A947-70E740481C1C}">
                <a14:useLocalDpi xmlns:a14="http://schemas.microsoft.com/office/drawing/2010/main" val="0"/>
              </a:ext>
            </a:extLst>
          </a:blip>
          <a:srcRect l="20950" r="20197"/>
          <a:stretch/>
        </p:blipFill>
        <p:spPr bwMode="auto">
          <a:xfrm>
            <a:off x="10566400" y="3429000"/>
            <a:ext cx="1557864" cy="15510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pic>
        <p:nvPicPr>
          <p:cNvPr id="8" name="Рисунок 7" descr="ORGANIZAȚIA INTERNAȚIONALĂ A MUNCII: PESTE O MIE DE MARINARI ...">
            <a:extLst>
              <a:ext uri="{FF2B5EF4-FFF2-40B4-BE49-F238E27FC236}">
                <a16:creationId xmlns="" xmlns:a16="http://schemas.microsoft.com/office/drawing/2014/main" id="{08460881-7A7B-4BCC-9A7B-BDEDA8AF5BB9}"/>
              </a:ext>
            </a:extLst>
          </p:cNvPr>
          <p:cNvPicPr/>
          <p:nvPr/>
        </p:nvPicPr>
        <p:blipFill rotWithShape="1">
          <a:blip r:embed="rId5">
            <a:extLst>
              <a:ext uri="{28A0092B-C50C-407E-A947-70E740481C1C}">
                <a14:useLocalDpi xmlns:a14="http://schemas.microsoft.com/office/drawing/2010/main" val="0"/>
              </a:ext>
            </a:extLst>
          </a:blip>
          <a:srcRect r="41346" b="24861"/>
          <a:stretch/>
        </p:blipFill>
        <p:spPr bwMode="auto">
          <a:xfrm>
            <a:off x="9412217" y="2660299"/>
            <a:ext cx="1557865" cy="14131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94588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Globalizarea culturală - Manifestări ale europeismului în România">
            <a:extLst>
              <a:ext uri="{FF2B5EF4-FFF2-40B4-BE49-F238E27FC236}">
                <a16:creationId xmlns="" xmlns:a16="http://schemas.microsoft.com/office/drawing/2014/main" id="{57FDDC18-ADC2-4F67-AA8E-4DD37CE8A6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74578" y="1738488"/>
            <a:ext cx="2495105" cy="12511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Заголовок 1">
            <a:extLst>
              <a:ext uri="{FF2B5EF4-FFF2-40B4-BE49-F238E27FC236}">
                <a16:creationId xmlns="" xmlns:a16="http://schemas.microsoft.com/office/drawing/2014/main" id="{14CAC937-C60F-4BFA-A7CE-CFB373F2B661}"/>
              </a:ext>
            </a:extLst>
          </p:cNvPr>
          <p:cNvSpPr>
            <a:spLocks noGrp="1"/>
          </p:cNvSpPr>
          <p:nvPr>
            <p:ph type="title"/>
          </p:nvPr>
        </p:nvSpPr>
        <p:spPr>
          <a:xfrm>
            <a:off x="2779782" y="117203"/>
            <a:ext cx="6632435" cy="783915"/>
          </a:xfrm>
        </p:spPr>
        <p:style>
          <a:lnRef idx="1">
            <a:schemeClr val="accent1"/>
          </a:lnRef>
          <a:fillRef idx="3">
            <a:schemeClr val="accent1"/>
          </a:fillRef>
          <a:effectRef idx="2">
            <a:schemeClr val="accent1"/>
          </a:effectRef>
          <a:fontRef idx="minor">
            <a:schemeClr val="lt1"/>
          </a:fontRef>
        </p:style>
        <p:txBody>
          <a:bodyPr>
            <a:noAutofit/>
          </a:bodyPr>
          <a:lstStyle/>
          <a:p>
            <a:pPr algn="ctr"/>
            <a:r>
              <a:rPr lang="ro-RO" sz="2400" b="1" dirty="0">
                <a:effectLst>
                  <a:outerShdw blurRad="38100" dist="38100" dir="2700000" algn="tl">
                    <a:srgbClr val="000000">
                      <a:alpha val="43137"/>
                    </a:srgbClr>
                  </a:outerShdw>
                </a:effectLst>
                <a:latin typeface="Times New Roman" panose="02020603050405020304" pitchFamily="18" charset="0"/>
              </a:rPr>
              <a:t/>
            </a:r>
            <a:br>
              <a:rPr lang="ro-RO" sz="2400" b="1" dirty="0">
                <a:effectLst>
                  <a:outerShdw blurRad="38100" dist="38100" dir="2700000" algn="tl">
                    <a:srgbClr val="000000">
                      <a:alpha val="43137"/>
                    </a:srgbClr>
                  </a:outerShdw>
                </a:effectLst>
                <a:latin typeface="Times New Roman" panose="02020603050405020304" pitchFamily="18" charset="0"/>
              </a:rPr>
            </a:br>
            <a:r>
              <a:rPr lang="ro-RO" sz="2400" b="1" dirty="0">
                <a:effectLst>
                  <a:outerShdw blurRad="38100" dist="38100" dir="2700000" algn="tl">
                    <a:srgbClr val="000000">
                      <a:alpha val="43137"/>
                    </a:srgbClr>
                  </a:outerShdw>
                </a:effectLst>
                <a:latin typeface="Times New Roman" panose="02020603050405020304" pitchFamily="18" charset="0"/>
              </a:rPr>
              <a:t/>
            </a:r>
            <a:br>
              <a:rPr lang="ro-RO" sz="2400" b="1" dirty="0">
                <a:effectLst>
                  <a:outerShdw blurRad="38100" dist="38100" dir="2700000" algn="tl">
                    <a:srgbClr val="000000">
                      <a:alpha val="43137"/>
                    </a:srgbClr>
                  </a:outerShdw>
                </a:effectLst>
                <a:latin typeface="Times New Roman" panose="02020603050405020304" pitchFamily="18" charset="0"/>
              </a:rPr>
            </a:br>
            <a:r>
              <a:rPr lang="ro-RO" sz="2400" b="1" dirty="0">
                <a:effectLst>
                  <a:outerShdw blurRad="38100" dist="38100" dir="2700000" algn="tl">
                    <a:srgbClr val="000000">
                      <a:alpha val="43137"/>
                    </a:srgbClr>
                  </a:outerShdw>
                </a:effectLst>
                <a:latin typeface="Times New Roman" panose="02020603050405020304" pitchFamily="18" charset="0"/>
              </a:rPr>
              <a:t/>
            </a:r>
            <a:br>
              <a:rPr lang="ro-RO" sz="2400" b="1" dirty="0">
                <a:effectLst>
                  <a:outerShdw blurRad="38100" dist="38100" dir="2700000" algn="tl">
                    <a:srgbClr val="000000">
                      <a:alpha val="43137"/>
                    </a:srgbClr>
                  </a:outerShdw>
                </a:effectLst>
                <a:latin typeface="Times New Roman" panose="02020603050405020304" pitchFamily="18" charset="0"/>
              </a:rPr>
            </a:br>
            <a:r>
              <a:rPr lang="ro-RO" sz="2400" b="1" dirty="0">
                <a:effectLst>
                  <a:outerShdw blurRad="38100" dist="38100" dir="2700000" algn="tl">
                    <a:srgbClr val="000000">
                      <a:alpha val="43137"/>
                    </a:srgbClr>
                  </a:outerShdw>
                </a:effectLst>
                <a:latin typeface="Times New Roman" panose="02020603050405020304" pitchFamily="18" charset="0"/>
              </a:rPr>
              <a:t/>
            </a:r>
            <a:br>
              <a:rPr lang="ro-RO" sz="2400" b="1" dirty="0">
                <a:effectLst>
                  <a:outerShdw blurRad="38100" dist="38100" dir="2700000" algn="tl">
                    <a:srgbClr val="000000">
                      <a:alpha val="43137"/>
                    </a:srgbClr>
                  </a:outerShdw>
                </a:effectLst>
                <a:latin typeface="Times New Roman" panose="02020603050405020304" pitchFamily="18" charset="0"/>
              </a:rPr>
            </a:br>
            <a:r>
              <a:rPr lang="ro-RO" sz="2400" b="1" dirty="0">
                <a:effectLst/>
                <a:latin typeface="Times New Roman" panose="02020603050405020304" pitchFamily="18" charset="0"/>
                <a:ea typeface="Calibri" panose="020F0502020204030204" pitchFamily="34" charset="0"/>
              </a:rPr>
              <a:t>Implicațiile securității globale asupra securității naționale</a:t>
            </a:r>
            <a:r>
              <a:rPr lang="ro-RO" sz="2400" dirty="0">
                <a:effectLst/>
                <a:latin typeface="Times New Roman" panose="02020603050405020304" pitchFamily="18" charset="0"/>
                <a:ea typeface="Times New Roman" panose="02020603050405020304" pitchFamily="18" charset="0"/>
              </a:rPr>
              <a:t/>
            </a:r>
            <a:br>
              <a:rPr lang="ro-RO" sz="2400" dirty="0">
                <a:effectLst/>
                <a:latin typeface="Times New Roman" panose="02020603050405020304" pitchFamily="18" charset="0"/>
                <a:ea typeface="Times New Roman" panose="02020603050405020304" pitchFamily="18" charset="0"/>
              </a:rPr>
            </a:br>
            <a:r>
              <a:rPr lang="ro-RO"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r>
            <a:br>
              <a:rPr lang="ro-RO"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br>
            <a:r>
              <a:rPr lang="ro-RO"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r>
            <a:br>
              <a:rPr lang="ro-RO"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br>
            <a:r>
              <a:rPr lang="ro-RO"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r>
            <a:br>
              <a:rPr lang="ro-RO"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br>
            <a:endParaRPr lang="ro-RO" sz="2400" dirty="0">
              <a:effectLst>
                <a:outerShdw blurRad="38100" dist="38100" dir="2700000" algn="tl">
                  <a:srgbClr val="000000">
                    <a:alpha val="43137"/>
                  </a:srgbClr>
                </a:outerShdw>
              </a:effectLst>
            </a:endParaRPr>
          </a:p>
        </p:txBody>
      </p:sp>
      <p:sp>
        <p:nvSpPr>
          <p:cNvPr id="5" name="TextBox 4">
            <a:extLst>
              <a:ext uri="{FF2B5EF4-FFF2-40B4-BE49-F238E27FC236}">
                <a16:creationId xmlns="" xmlns:a16="http://schemas.microsoft.com/office/drawing/2014/main" id="{6BDAFBBC-DC8D-4313-82E5-A76E66037EB3}"/>
              </a:ext>
            </a:extLst>
          </p:cNvPr>
          <p:cNvSpPr txBox="1"/>
          <p:nvPr/>
        </p:nvSpPr>
        <p:spPr>
          <a:xfrm>
            <a:off x="90312" y="1027286"/>
            <a:ext cx="9584266" cy="5713093"/>
          </a:xfrm>
          <a:prstGeom prst="rect">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wrap="square" lIns="180000" tIns="36000" rIns="180000" bIns="36000">
            <a:spAutoFit/>
          </a:bodyPr>
          <a:lstStyle/>
          <a:p>
            <a:pPr marL="457200" algn="just">
              <a:lnSpc>
                <a:spcPct val="115000"/>
              </a:lnSpc>
            </a:pPr>
            <a:r>
              <a:rPr lang="ro-RO" sz="16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Patru domenii generale de influență ale globalizării asupra securității naționale: </a:t>
            </a:r>
          </a:p>
          <a:p>
            <a:pPr algn="just">
              <a:lnSpc>
                <a:spcPct val="115000"/>
              </a:lnSpc>
            </a:pPr>
            <a:r>
              <a:rPr lang="ro-RO" sz="16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dimensiunea economică – prin dezvoltarea economică şi ridicarea gradului de prosperitate social-economică să consolideze pacea dintre state. Este un principiu apărut în a doua jumătate a secolului XX, ca metodă de stopare a războaielor dintre națiuni şi de a da posibilitate apariției/reapariției relațiilor de prietenie şi colaborare dintre state, bazându-se pe principiul că fiecare stat dorește prosperitate;</a:t>
            </a:r>
          </a:p>
          <a:p>
            <a:pPr algn="just">
              <a:lnSpc>
                <a:spcPct val="115000"/>
              </a:lnSpc>
            </a:pPr>
            <a:r>
              <a:rPr lang="ro-RO" sz="16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dimensiunea investițională – actorii privați în unele domenii joacă un rol cu mult mai important decât cei statali, pentru aceștia în mare măsură nu contează regimul care se află într-un stat la putere, ci dacă investițiile lor în acest stat sunt în siguranță şi vor avea din această afacere un profit. Putem conchide că orice stat doritor de a atrage noi investiţii în economia națională trebuie să asigure stabilitatea sistemului economico-financiar intern şi să minimizeze riscurile cu privire la investiţii; - dimensiunea financiară – statele sunt legate una de cealaltă în sistemul financiar internațional, fiind expuse riscurilor externe în timpul unor crize regionale sau internaționale; </a:t>
            </a:r>
          </a:p>
          <a:p>
            <a:pPr algn="just">
              <a:lnSpc>
                <a:spcPct val="115000"/>
              </a:lnSpc>
            </a:pPr>
            <a:r>
              <a:rPr lang="ro-RO" sz="16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dimensiunea noilor tehnologii informaționale (IT) – internetul în același timp reprezintă o oportunitate pentru dezvoltarea relațiilor interstatale, sunt în același timp un pericol la adresa securității naționale, prin activitatea criminală în domeniu IT. </a:t>
            </a:r>
          </a:p>
          <a:p>
            <a:pPr algn="just">
              <a:lnSpc>
                <a:spcPct val="115000"/>
              </a:lnSpc>
            </a:pPr>
            <a:r>
              <a:rPr lang="ro-RO" sz="1600" dirty="0">
                <a:effectLst>
                  <a:outerShdw blurRad="38100" dist="38100" dir="2700000" algn="tl">
                    <a:srgbClr val="000000">
                      <a:alpha val="43137"/>
                    </a:srgbClr>
                  </a:outerShdw>
                </a:effectLst>
                <a:latin typeface="Times New Roman" panose="02020603050405020304" pitchFamily="18" charset="0"/>
              </a:rPr>
              <a:t>	Globalizarea are următoarele rezultate directe şi indirecte asupra securității naționale: </a:t>
            </a:r>
          </a:p>
          <a:p>
            <a:pPr algn="just">
              <a:lnSpc>
                <a:spcPct val="115000"/>
              </a:lnSpc>
            </a:pPr>
            <a:r>
              <a:rPr lang="ro-RO" sz="1600" dirty="0">
                <a:effectLst>
                  <a:outerShdw blurRad="38100" dist="38100" dir="2700000" algn="tl">
                    <a:srgbClr val="000000">
                      <a:alpha val="43137"/>
                    </a:srgbClr>
                  </a:outerShdw>
                </a:effectLst>
                <a:latin typeface="Times New Roman" panose="02020603050405020304" pitchFamily="18" charset="0"/>
              </a:rPr>
              <a:t>- ștergerea granițelor dintre riscurile interne şi cele externe, nu doar de natură economică, dar şi politice şi sociale; </a:t>
            </a:r>
          </a:p>
          <a:p>
            <a:pPr algn="just">
              <a:lnSpc>
                <a:spcPct val="115000"/>
              </a:lnSpc>
            </a:pPr>
            <a:r>
              <a:rPr lang="ro-RO" sz="1600" dirty="0">
                <a:effectLst>
                  <a:outerShdw blurRad="38100" dist="38100" dir="2700000" algn="tl">
                    <a:srgbClr val="000000">
                      <a:alpha val="43137"/>
                    </a:srgbClr>
                  </a:outerShdw>
                </a:effectLst>
                <a:latin typeface="Times New Roman" panose="02020603050405020304" pitchFamily="18" charset="0"/>
              </a:rPr>
              <a:t>- intensificarea vechilor şi apariția noilor riscuri la adresa securității naționale;</a:t>
            </a:r>
          </a:p>
          <a:p>
            <a:pPr marL="342900" lvl="0" indent="-342900">
              <a:lnSpc>
                <a:spcPct val="115000"/>
              </a:lnSpc>
              <a:buFont typeface="Times New Roman" panose="02020603050405020304" pitchFamily="18" charset="0"/>
              <a:buChar char="-"/>
            </a:pPr>
            <a:r>
              <a:rPr lang="ro-RO" sz="1600" dirty="0">
                <a:effectLst>
                  <a:outerShdw blurRad="38100" dist="38100" dir="2700000" algn="tl">
                    <a:srgbClr val="000000">
                      <a:alpha val="43137"/>
                    </a:srgbClr>
                  </a:outerShdw>
                </a:effectLst>
                <a:latin typeface="Times New Roman" panose="02020603050405020304" pitchFamily="18" charset="0"/>
              </a:rPr>
              <a:t>principalele riscuri şi amenințări pentru un stat astăzi nu mai sunt de natură politico-militară, ci economico-sociale. </a:t>
            </a:r>
          </a:p>
        </p:txBody>
      </p:sp>
      <p:pic>
        <p:nvPicPr>
          <p:cNvPr id="9220" name="Picture 4" descr="Analiză: O dată cu GLOBALIZAREA sunt mai PUŢINI săraci, dar clasa ...">
            <a:extLst>
              <a:ext uri="{FF2B5EF4-FFF2-40B4-BE49-F238E27FC236}">
                <a16:creationId xmlns="" xmlns:a16="http://schemas.microsoft.com/office/drawing/2014/main" id="{F95E96EF-53C4-46A8-9E15-5F12ABCA62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5876" y="3991235"/>
            <a:ext cx="2230657" cy="18708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664110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4CAC937-C60F-4BFA-A7CE-CFB373F2B661}"/>
              </a:ext>
            </a:extLst>
          </p:cNvPr>
          <p:cNvSpPr>
            <a:spLocks noGrp="1"/>
          </p:cNvSpPr>
          <p:nvPr>
            <p:ph type="title"/>
          </p:nvPr>
        </p:nvSpPr>
        <p:spPr>
          <a:xfrm>
            <a:off x="2779782" y="286538"/>
            <a:ext cx="6632435" cy="783915"/>
          </a:xfrm>
        </p:spPr>
        <p:style>
          <a:lnRef idx="1">
            <a:schemeClr val="accent1"/>
          </a:lnRef>
          <a:fillRef idx="3">
            <a:schemeClr val="accent1"/>
          </a:fillRef>
          <a:effectRef idx="2">
            <a:schemeClr val="accent1"/>
          </a:effectRef>
          <a:fontRef idx="minor">
            <a:schemeClr val="lt1"/>
          </a:fontRef>
        </p:style>
        <p:txBody>
          <a:bodyPr>
            <a:noAutofit/>
          </a:bodyPr>
          <a:lstStyle/>
          <a:p>
            <a:pPr algn="ctr"/>
            <a:r>
              <a:rPr lang="ro-RO" sz="2400" b="1" dirty="0">
                <a:effectLst>
                  <a:outerShdw blurRad="38100" dist="38100" dir="2700000" algn="tl">
                    <a:srgbClr val="000000">
                      <a:alpha val="43137"/>
                    </a:srgbClr>
                  </a:outerShdw>
                </a:effectLst>
                <a:latin typeface="Times New Roman" panose="02020603050405020304" pitchFamily="18" charset="0"/>
              </a:rPr>
              <a:t/>
            </a:r>
            <a:br>
              <a:rPr lang="ro-RO" sz="2400" b="1" dirty="0">
                <a:effectLst>
                  <a:outerShdw blurRad="38100" dist="38100" dir="2700000" algn="tl">
                    <a:srgbClr val="000000">
                      <a:alpha val="43137"/>
                    </a:srgbClr>
                  </a:outerShdw>
                </a:effectLst>
                <a:latin typeface="Times New Roman" panose="02020603050405020304" pitchFamily="18" charset="0"/>
              </a:rPr>
            </a:br>
            <a:r>
              <a:rPr lang="ro-RO" sz="2400" b="1" dirty="0">
                <a:effectLst>
                  <a:outerShdw blurRad="38100" dist="38100" dir="2700000" algn="tl">
                    <a:srgbClr val="000000">
                      <a:alpha val="43137"/>
                    </a:srgbClr>
                  </a:outerShdw>
                </a:effectLst>
                <a:latin typeface="Times New Roman" panose="02020603050405020304" pitchFamily="18" charset="0"/>
              </a:rPr>
              <a:t/>
            </a:r>
            <a:br>
              <a:rPr lang="ro-RO" sz="2400" b="1" dirty="0">
                <a:effectLst>
                  <a:outerShdw blurRad="38100" dist="38100" dir="2700000" algn="tl">
                    <a:srgbClr val="000000">
                      <a:alpha val="43137"/>
                    </a:srgbClr>
                  </a:outerShdw>
                </a:effectLst>
                <a:latin typeface="Times New Roman" panose="02020603050405020304" pitchFamily="18" charset="0"/>
              </a:rPr>
            </a:br>
            <a:r>
              <a:rPr lang="ro-RO" sz="2400" b="1" dirty="0">
                <a:effectLst>
                  <a:outerShdw blurRad="38100" dist="38100" dir="2700000" algn="tl">
                    <a:srgbClr val="000000">
                      <a:alpha val="43137"/>
                    </a:srgbClr>
                  </a:outerShdw>
                </a:effectLst>
                <a:latin typeface="Times New Roman" panose="02020603050405020304" pitchFamily="18" charset="0"/>
              </a:rPr>
              <a:t/>
            </a:r>
            <a:br>
              <a:rPr lang="ro-RO" sz="2400" b="1" dirty="0">
                <a:effectLst>
                  <a:outerShdw blurRad="38100" dist="38100" dir="2700000" algn="tl">
                    <a:srgbClr val="000000">
                      <a:alpha val="43137"/>
                    </a:srgbClr>
                  </a:outerShdw>
                </a:effectLst>
                <a:latin typeface="Times New Roman" panose="02020603050405020304" pitchFamily="18" charset="0"/>
              </a:rPr>
            </a:br>
            <a:r>
              <a:rPr lang="ro-RO" sz="2400" b="1" dirty="0">
                <a:effectLst>
                  <a:outerShdw blurRad="38100" dist="38100" dir="2700000" algn="tl">
                    <a:srgbClr val="000000">
                      <a:alpha val="43137"/>
                    </a:srgbClr>
                  </a:outerShdw>
                </a:effectLst>
                <a:latin typeface="Times New Roman" panose="02020603050405020304" pitchFamily="18" charset="0"/>
              </a:rPr>
              <a:t/>
            </a:r>
            <a:br>
              <a:rPr lang="ro-RO" sz="2400" b="1" dirty="0">
                <a:effectLst>
                  <a:outerShdw blurRad="38100" dist="38100" dir="2700000" algn="tl">
                    <a:srgbClr val="000000">
                      <a:alpha val="43137"/>
                    </a:srgbClr>
                  </a:outerShdw>
                </a:effectLst>
                <a:latin typeface="Times New Roman" panose="02020603050405020304" pitchFamily="18" charset="0"/>
              </a:rPr>
            </a:br>
            <a:r>
              <a:rPr lang="ro-RO" sz="2400" b="1" dirty="0">
                <a:effectLst/>
                <a:latin typeface="Times New Roman" panose="02020603050405020304" pitchFamily="18" charset="0"/>
                <a:ea typeface="Calibri" panose="020F0502020204030204" pitchFamily="34" charset="0"/>
              </a:rPr>
              <a:t>Implicațiile securității globale asupra securității naționale</a:t>
            </a:r>
            <a:r>
              <a:rPr lang="ro-RO" sz="2400" dirty="0">
                <a:effectLst/>
                <a:latin typeface="Times New Roman" panose="02020603050405020304" pitchFamily="18" charset="0"/>
                <a:ea typeface="Times New Roman" panose="02020603050405020304" pitchFamily="18" charset="0"/>
              </a:rPr>
              <a:t/>
            </a:r>
            <a:br>
              <a:rPr lang="ro-RO" sz="2400" dirty="0">
                <a:effectLst/>
                <a:latin typeface="Times New Roman" panose="02020603050405020304" pitchFamily="18" charset="0"/>
                <a:ea typeface="Times New Roman" panose="02020603050405020304" pitchFamily="18" charset="0"/>
              </a:rPr>
            </a:br>
            <a:r>
              <a:rPr lang="ro-RO"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r>
            <a:br>
              <a:rPr lang="ro-RO"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br>
            <a:r>
              <a:rPr lang="ro-RO"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r>
            <a:br>
              <a:rPr lang="ro-RO"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br>
            <a:r>
              <a:rPr lang="ro-RO"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r>
            <a:br>
              <a:rPr lang="ro-RO"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br>
            <a:endParaRPr lang="ro-RO" sz="2400" dirty="0">
              <a:effectLst>
                <a:outerShdw blurRad="38100" dist="38100" dir="2700000" algn="tl">
                  <a:srgbClr val="000000">
                    <a:alpha val="43137"/>
                  </a:srgbClr>
                </a:outerShdw>
              </a:effectLst>
            </a:endParaRPr>
          </a:p>
        </p:txBody>
      </p:sp>
      <p:sp>
        <p:nvSpPr>
          <p:cNvPr id="5" name="TextBox 4">
            <a:extLst>
              <a:ext uri="{FF2B5EF4-FFF2-40B4-BE49-F238E27FC236}">
                <a16:creationId xmlns="" xmlns:a16="http://schemas.microsoft.com/office/drawing/2014/main" id="{6BDAFBBC-DC8D-4313-82E5-A76E66037EB3}"/>
              </a:ext>
            </a:extLst>
          </p:cNvPr>
          <p:cNvSpPr txBox="1"/>
          <p:nvPr/>
        </p:nvSpPr>
        <p:spPr>
          <a:xfrm>
            <a:off x="90312" y="1648178"/>
            <a:ext cx="8229599" cy="4781685"/>
          </a:xfrm>
          <a:prstGeom prst="rect">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wrap="square" lIns="0" tIns="36000" rIns="180000" bIns="36000">
            <a:spAutoFit/>
          </a:bodyPr>
          <a:lstStyle/>
          <a:p>
            <a:pPr marL="457200" algn="just"/>
            <a:r>
              <a:rPr lang="ro-RO" sz="1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Prin urmare, acele conflicte dintre națiuni care se duceau prin metode politico-militare se vor desfășura prin instrumente economice, luptele principale se vor da pentru izvoarele de materie primă şi piețele de desfacere, iar principalii actori ai conflictelor nu vor mai fi structurile statale, dar cele non-statale şi suprastatale, în primul rând societățile transnaționale. Toate statele își vor apăra propriile resurse în cazul în care vor dispune de acestea, iar dacă nu vor avea resurse naturale proprii vor căuta în afară. 	Lupta pentru bazinele de resurse va fi dată nu între posesorii acestora şi cel care dorește să instaureze “protectoratul” asupra acestor teritorii, ci între doi subiecți care vor considera acesta regiune zona de interes național propriu. În același timp, nu trebuie să neglijăm şi dimensiunea culturală a globalizării, prin exportul/expansiunea unor modele culturale care diminuează din tradițiile şi cultura unui popor, amenințând originalitatea şi specificul unei culturi naționale. Procesul de unificare a culturii duce la trezirea mișcărilor opuse care au ca scop păstrarea şi chiar conservarea tradițiilor naționale ceea ce duce/poate duce la conflicte inter-etnice şi inter-culturale în interiorul unui stat, mai ales că majoritatea statelor sunt multinaționale, ceea ce reprezintă încă o amenințare a securității statului</a:t>
            </a:r>
          </a:p>
        </p:txBody>
      </p:sp>
      <p:pic>
        <p:nvPicPr>
          <p:cNvPr id="10242" name="Picture 2" descr="Razboaiele Africii: Mali (ianuarie 2012 – ianuarie 2013 ...">
            <a:extLst>
              <a:ext uri="{FF2B5EF4-FFF2-40B4-BE49-F238E27FC236}">
                <a16:creationId xmlns="" xmlns:a16="http://schemas.microsoft.com/office/drawing/2014/main" id="{A50E9475-AE03-481C-A028-C2FB1E36A3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6065" y="1648178"/>
            <a:ext cx="2852996" cy="17808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44" name="Picture 4" descr="Pericolele care ameninţă lumea: Principalele conflicte armate care ...">
            <a:extLst>
              <a:ext uri="{FF2B5EF4-FFF2-40B4-BE49-F238E27FC236}">
                <a16:creationId xmlns="" xmlns:a16="http://schemas.microsoft.com/office/drawing/2014/main" id="{F2A8444D-46E5-408A-99DB-CC48078C63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6065" y="3945466"/>
            <a:ext cx="2882026" cy="18880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645113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4CAC937-C60F-4BFA-A7CE-CFB373F2B661}"/>
              </a:ext>
            </a:extLst>
          </p:cNvPr>
          <p:cNvSpPr>
            <a:spLocks noGrp="1"/>
          </p:cNvSpPr>
          <p:nvPr>
            <p:ph type="title"/>
          </p:nvPr>
        </p:nvSpPr>
        <p:spPr>
          <a:xfrm>
            <a:off x="2779782" y="286538"/>
            <a:ext cx="6632435" cy="783915"/>
          </a:xfrm>
        </p:spPr>
        <p:style>
          <a:lnRef idx="1">
            <a:schemeClr val="accent1"/>
          </a:lnRef>
          <a:fillRef idx="3">
            <a:schemeClr val="accent1"/>
          </a:fillRef>
          <a:effectRef idx="2">
            <a:schemeClr val="accent1"/>
          </a:effectRef>
          <a:fontRef idx="minor">
            <a:schemeClr val="lt1"/>
          </a:fontRef>
        </p:style>
        <p:txBody>
          <a:bodyPr>
            <a:noAutofit/>
          </a:bodyPr>
          <a:lstStyle/>
          <a:p>
            <a:pPr algn="ctr"/>
            <a:r>
              <a:rPr lang="ro-RO" sz="2400" b="1" dirty="0">
                <a:effectLst>
                  <a:outerShdw blurRad="38100" dist="38100" dir="2700000" algn="tl">
                    <a:srgbClr val="000000">
                      <a:alpha val="43137"/>
                    </a:srgbClr>
                  </a:outerShdw>
                </a:effectLst>
                <a:latin typeface="Times New Roman" panose="02020603050405020304" pitchFamily="18" charset="0"/>
              </a:rPr>
              <a:t/>
            </a:r>
            <a:br>
              <a:rPr lang="ro-RO" sz="2400" b="1" dirty="0">
                <a:effectLst>
                  <a:outerShdw blurRad="38100" dist="38100" dir="2700000" algn="tl">
                    <a:srgbClr val="000000">
                      <a:alpha val="43137"/>
                    </a:srgbClr>
                  </a:outerShdw>
                </a:effectLst>
                <a:latin typeface="Times New Roman" panose="02020603050405020304" pitchFamily="18" charset="0"/>
              </a:rPr>
            </a:br>
            <a:r>
              <a:rPr lang="ro-RO" sz="2400" b="1" dirty="0">
                <a:effectLst>
                  <a:outerShdw blurRad="38100" dist="38100" dir="2700000" algn="tl">
                    <a:srgbClr val="000000">
                      <a:alpha val="43137"/>
                    </a:srgbClr>
                  </a:outerShdw>
                </a:effectLst>
                <a:latin typeface="Times New Roman" panose="02020603050405020304" pitchFamily="18" charset="0"/>
              </a:rPr>
              <a:t/>
            </a:r>
            <a:br>
              <a:rPr lang="ro-RO" sz="2400" b="1" dirty="0">
                <a:effectLst>
                  <a:outerShdw blurRad="38100" dist="38100" dir="2700000" algn="tl">
                    <a:srgbClr val="000000">
                      <a:alpha val="43137"/>
                    </a:srgbClr>
                  </a:outerShdw>
                </a:effectLst>
                <a:latin typeface="Times New Roman" panose="02020603050405020304" pitchFamily="18" charset="0"/>
              </a:rPr>
            </a:br>
            <a:r>
              <a:rPr lang="ro-RO" sz="2400" b="1" dirty="0">
                <a:effectLst>
                  <a:outerShdw blurRad="38100" dist="38100" dir="2700000" algn="tl">
                    <a:srgbClr val="000000">
                      <a:alpha val="43137"/>
                    </a:srgbClr>
                  </a:outerShdw>
                </a:effectLst>
                <a:latin typeface="Times New Roman" panose="02020603050405020304" pitchFamily="18" charset="0"/>
              </a:rPr>
              <a:t/>
            </a:r>
            <a:br>
              <a:rPr lang="ro-RO" sz="2400" b="1" dirty="0">
                <a:effectLst>
                  <a:outerShdw blurRad="38100" dist="38100" dir="2700000" algn="tl">
                    <a:srgbClr val="000000">
                      <a:alpha val="43137"/>
                    </a:srgbClr>
                  </a:outerShdw>
                </a:effectLst>
                <a:latin typeface="Times New Roman" panose="02020603050405020304" pitchFamily="18" charset="0"/>
              </a:rPr>
            </a:br>
            <a:r>
              <a:rPr lang="ro-RO" sz="2400" b="1" dirty="0">
                <a:effectLst>
                  <a:outerShdw blurRad="38100" dist="38100" dir="2700000" algn="tl">
                    <a:srgbClr val="000000">
                      <a:alpha val="43137"/>
                    </a:srgbClr>
                  </a:outerShdw>
                </a:effectLst>
                <a:latin typeface="Times New Roman" panose="02020603050405020304" pitchFamily="18" charset="0"/>
              </a:rPr>
              <a:t/>
            </a:r>
            <a:br>
              <a:rPr lang="ro-RO" sz="2400" b="1" dirty="0">
                <a:effectLst>
                  <a:outerShdw blurRad="38100" dist="38100" dir="2700000" algn="tl">
                    <a:srgbClr val="000000">
                      <a:alpha val="43137"/>
                    </a:srgbClr>
                  </a:outerShdw>
                </a:effectLst>
                <a:latin typeface="Times New Roman" panose="02020603050405020304" pitchFamily="18" charset="0"/>
              </a:rPr>
            </a:br>
            <a:r>
              <a:rPr lang="ro-RO" sz="2400" b="1" dirty="0">
                <a:effectLst>
                  <a:outerShdw blurRad="38100" dist="38100" dir="2700000" algn="tl">
                    <a:srgbClr val="000000">
                      <a:alpha val="43137"/>
                    </a:srgbClr>
                  </a:outerShdw>
                </a:effectLst>
                <a:latin typeface="Times New Roman" panose="02020603050405020304" pitchFamily="18" charset="0"/>
              </a:rPr>
              <a:t/>
            </a:r>
            <a:br>
              <a:rPr lang="ro-RO" sz="2400" b="1" dirty="0">
                <a:effectLst>
                  <a:outerShdw blurRad="38100" dist="38100" dir="2700000" algn="tl">
                    <a:srgbClr val="000000">
                      <a:alpha val="43137"/>
                    </a:srgbClr>
                  </a:outerShdw>
                </a:effectLst>
                <a:latin typeface="Times New Roman" panose="02020603050405020304" pitchFamily="18" charset="0"/>
              </a:rPr>
            </a:br>
            <a:r>
              <a:rPr lang="ro-RO" sz="2400" b="1" dirty="0">
                <a:effectLst/>
                <a:latin typeface="Times New Roman" panose="02020603050405020304" pitchFamily="18" charset="0"/>
                <a:ea typeface="Times New Roman" panose="02020603050405020304" pitchFamily="18" charset="0"/>
              </a:rPr>
              <a:t>Sarcini de evaluare:</a:t>
            </a:r>
            <a:r>
              <a:rPr lang="ro-RO" sz="2400" dirty="0">
                <a:effectLst/>
                <a:latin typeface="Times New Roman" panose="02020603050405020304" pitchFamily="18" charset="0"/>
                <a:ea typeface="Times New Roman" panose="02020603050405020304" pitchFamily="18" charset="0"/>
              </a:rPr>
              <a:t/>
            </a:r>
            <a:br>
              <a:rPr lang="ro-RO" sz="2400" dirty="0">
                <a:effectLst/>
                <a:latin typeface="Times New Roman" panose="02020603050405020304" pitchFamily="18" charset="0"/>
                <a:ea typeface="Times New Roman" panose="02020603050405020304" pitchFamily="18" charset="0"/>
              </a:rPr>
            </a:br>
            <a:r>
              <a:rPr lang="ro-RO" sz="2400" dirty="0">
                <a:effectLst/>
                <a:latin typeface="Times New Roman" panose="02020603050405020304" pitchFamily="18" charset="0"/>
                <a:ea typeface="Times New Roman" panose="02020603050405020304" pitchFamily="18" charset="0"/>
              </a:rPr>
              <a:t/>
            </a:r>
            <a:br>
              <a:rPr lang="ro-RO" sz="2400" dirty="0">
                <a:effectLst/>
                <a:latin typeface="Times New Roman" panose="02020603050405020304" pitchFamily="18" charset="0"/>
                <a:ea typeface="Times New Roman" panose="02020603050405020304" pitchFamily="18" charset="0"/>
              </a:rPr>
            </a:br>
            <a:r>
              <a:rPr lang="ro-RO"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r>
            <a:br>
              <a:rPr lang="ro-RO"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br>
            <a:r>
              <a:rPr lang="ro-RO"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r>
            <a:br>
              <a:rPr lang="ro-RO"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br>
            <a:r>
              <a:rPr lang="ro-RO"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r>
            <a:br>
              <a:rPr lang="ro-RO"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br>
            <a:endParaRPr lang="ro-RO" sz="2400" dirty="0">
              <a:effectLst>
                <a:outerShdw blurRad="38100" dist="38100" dir="2700000" algn="tl">
                  <a:srgbClr val="000000">
                    <a:alpha val="43137"/>
                  </a:srgbClr>
                </a:outerShdw>
              </a:effectLst>
            </a:endParaRPr>
          </a:p>
        </p:txBody>
      </p:sp>
      <p:sp>
        <p:nvSpPr>
          <p:cNvPr id="4" name="Куб 3">
            <a:extLst>
              <a:ext uri="{FF2B5EF4-FFF2-40B4-BE49-F238E27FC236}">
                <a16:creationId xmlns="" xmlns:a16="http://schemas.microsoft.com/office/drawing/2014/main" id="{F24C9F32-4157-4193-9470-68B31E13AA13}"/>
              </a:ext>
            </a:extLst>
          </p:cNvPr>
          <p:cNvSpPr/>
          <p:nvPr/>
        </p:nvSpPr>
        <p:spPr>
          <a:xfrm>
            <a:off x="310445" y="1309511"/>
            <a:ext cx="2765778" cy="2765778"/>
          </a:xfrm>
          <a:prstGeom prst="cub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identificați aspectele conceptuale privind termenul de securitate națională</a:t>
            </a:r>
            <a:endParaRPr lang="ro-RO" dirty="0">
              <a:effectLst>
                <a:outerShdw blurRad="38100" dist="38100" dir="2700000" algn="tl">
                  <a:srgbClr val="000000">
                    <a:alpha val="43137"/>
                  </a:srgbClr>
                </a:outerShdw>
              </a:effectLst>
            </a:endParaRPr>
          </a:p>
        </p:txBody>
      </p:sp>
      <p:sp>
        <p:nvSpPr>
          <p:cNvPr id="6" name="Куб 5">
            <a:extLst>
              <a:ext uri="{FF2B5EF4-FFF2-40B4-BE49-F238E27FC236}">
                <a16:creationId xmlns="" xmlns:a16="http://schemas.microsoft.com/office/drawing/2014/main" id="{87FBD0B7-678B-4289-A25F-6B8CDE061635}"/>
              </a:ext>
            </a:extLst>
          </p:cNvPr>
          <p:cNvSpPr/>
          <p:nvPr/>
        </p:nvSpPr>
        <p:spPr>
          <a:xfrm>
            <a:off x="3217331" y="1831623"/>
            <a:ext cx="2765778" cy="2765778"/>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relatați despre securitatea națională – componentă a securității globale</a:t>
            </a:r>
            <a:endParaRPr lang="ro-RO" dirty="0">
              <a:effectLst>
                <a:outerShdw blurRad="38100" dist="38100" dir="2700000" algn="tl">
                  <a:srgbClr val="000000">
                    <a:alpha val="43137"/>
                  </a:srgbClr>
                </a:outerShdw>
              </a:effectLst>
            </a:endParaRPr>
          </a:p>
        </p:txBody>
      </p:sp>
      <p:sp>
        <p:nvSpPr>
          <p:cNvPr id="7" name="Куб 6">
            <a:extLst>
              <a:ext uri="{FF2B5EF4-FFF2-40B4-BE49-F238E27FC236}">
                <a16:creationId xmlns="" xmlns:a16="http://schemas.microsoft.com/office/drawing/2014/main" id="{38F963D7-5552-40F5-9F75-2B0FD5F352F0}"/>
              </a:ext>
            </a:extLst>
          </p:cNvPr>
          <p:cNvSpPr/>
          <p:nvPr/>
        </p:nvSpPr>
        <p:spPr>
          <a:xfrm>
            <a:off x="6124217" y="2466622"/>
            <a:ext cx="2765778" cy="2765778"/>
          </a:xfrm>
          <a:prstGeom prst="cub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determinați implicațiile securității globale asupra securității naționale</a:t>
            </a:r>
            <a:endParaRPr lang="ro-RO" dirty="0">
              <a:effectLst>
                <a:outerShdw blurRad="38100" dist="38100" dir="2700000" algn="tl">
                  <a:srgbClr val="000000">
                    <a:alpha val="43137"/>
                  </a:srgbClr>
                </a:outerShdw>
              </a:effectLst>
            </a:endParaRPr>
          </a:p>
        </p:txBody>
      </p:sp>
      <p:sp>
        <p:nvSpPr>
          <p:cNvPr id="9" name="Куб 8">
            <a:extLst>
              <a:ext uri="{FF2B5EF4-FFF2-40B4-BE49-F238E27FC236}">
                <a16:creationId xmlns="" xmlns:a16="http://schemas.microsoft.com/office/drawing/2014/main" id="{39AEBA94-1F84-402A-B0D0-F82CE9805C71}"/>
              </a:ext>
            </a:extLst>
          </p:cNvPr>
          <p:cNvSpPr/>
          <p:nvPr/>
        </p:nvSpPr>
        <p:spPr>
          <a:xfrm>
            <a:off x="8963377" y="3572934"/>
            <a:ext cx="2765778" cy="2765778"/>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analizați domeniile generale de influență ale globalizării asupra securității    naționale</a:t>
            </a:r>
            <a:endParaRPr lang="ro-RO"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54017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4CAC937-C60F-4BFA-A7CE-CFB373F2B661}"/>
              </a:ext>
            </a:extLst>
          </p:cNvPr>
          <p:cNvSpPr>
            <a:spLocks noGrp="1"/>
          </p:cNvSpPr>
          <p:nvPr>
            <p:ph type="title"/>
          </p:nvPr>
        </p:nvSpPr>
        <p:spPr>
          <a:xfrm>
            <a:off x="2779782" y="286538"/>
            <a:ext cx="6632435" cy="783915"/>
          </a:xfrm>
        </p:spPr>
        <p:style>
          <a:lnRef idx="1">
            <a:schemeClr val="accent1"/>
          </a:lnRef>
          <a:fillRef idx="3">
            <a:schemeClr val="accent1"/>
          </a:fillRef>
          <a:effectRef idx="2">
            <a:schemeClr val="accent1"/>
          </a:effectRef>
          <a:fontRef idx="minor">
            <a:schemeClr val="lt1"/>
          </a:fontRef>
        </p:style>
        <p:txBody>
          <a:bodyPr>
            <a:noAutofit/>
          </a:bodyPr>
          <a:lstStyle/>
          <a:p>
            <a:pPr algn="ctr"/>
            <a:r>
              <a:rPr lang="ro-RO" sz="2400" b="1" dirty="0">
                <a:effectLst>
                  <a:outerShdw blurRad="38100" dist="38100" dir="2700000" algn="tl">
                    <a:srgbClr val="000000">
                      <a:alpha val="43137"/>
                    </a:srgbClr>
                  </a:outerShdw>
                </a:effectLst>
                <a:latin typeface="Times New Roman" panose="02020603050405020304" pitchFamily="18" charset="0"/>
              </a:rPr>
              <a:t/>
            </a:r>
            <a:br>
              <a:rPr lang="ro-RO" sz="2400" b="1" dirty="0">
                <a:effectLst>
                  <a:outerShdw blurRad="38100" dist="38100" dir="2700000" algn="tl">
                    <a:srgbClr val="000000">
                      <a:alpha val="43137"/>
                    </a:srgbClr>
                  </a:outerShdw>
                </a:effectLst>
                <a:latin typeface="Times New Roman" panose="02020603050405020304" pitchFamily="18" charset="0"/>
              </a:rPr>
            </a:br>
            <a:r>
              <a:rPr lang="ro-RO" sz="2400" b="1" dirty="0">
                <a:effectLst>
                  <a:outerShdw blurRad="38100" dist="38100" dir="2700000" algn="tl">
                    <a:srgbClr val="000000">
                      <a:alpha val="43137"/>
                    </a:srgbClr>
                  </a:outerShdw>
                </a:effectLst>
                <a:latin typeface="Times New Roman" panose="02020603050405020304" pitchFamily="18" charset="0"/>
              </a:rPr>
              <a:t/>
            </a:r>
            <a:br>
              <a:rPr lang="ro-RO" sz="2400" b="1" dirty="0">
                <a:effectLst>
                  <a:outerShdw blurRad="38100" dist="38100" dir="2700000" algn="tl">
                    <a:srgbClr val="000000">
                      <a:alpha val="43137"/>
                    </a:srgbClr>
                  </a:outerShdw>
                </a:effectLst>
                <a:latin typeface="Times New Roman" panose="02020603050405020304" pitchFamily="18" charset="0"/>
              </a:rPr>
            </a:br>
            <a:r>
              <a:rPr lang="ro-RO" sz="2400" b="1" dirty="0">
                <a:effectLst>
                  <a:outerShdw blurRad="38100" dist="38100" dir="2700000" algn="tl">
                    <a:srgbClr val="000000">
                      <a:alpha val="43137"/>
                    </a:srgbClr>
                  </a:outerShdw>
                </a:effectLst>
                <a:latin typeface="Times New Roman" panose="02020603050405020304" pitchFamily="18" charset="0"/>
              </a:rPr>
              <a:t/>
            </a:r>
            <a:br>
              <a:rPr lang="ro-RO" sz="2400" b="1" dirty="0">
                <a:effectLst>
                  <a:outerShdw blurRad="38100" dist="38100" dir="2700000" algn="tl">
                    <a:srgbClr val="000000">
                      <a:alpha val="43137"/>
                    </a:srgbClr>
                  </a:outerShdw>
                </a:effectLst>
                <a:latin typeface="Times New Roman" panose="02020603050405020304" pitchFamily="18" charset="0"/>
              </a:rPr>
            </a:br>
            <a:r>
              <a:rPr lang="ro-RO" sz="2400" b="1" dirty="0">
                <a:effectLst>
                  <a:outerShdw blurRad="38100" dist="38100" dir="2700000" algn="tl">
                    <a:srgbClr val="000000">
                      <a:alpha val="43137"/>
                    </a:srgbClr>
                  </a:outerShdw>
                </a:effectLst>
                <a:latin typeface="Times New Roman" panose="02020603050405020304" pitchFamily="18" charset="0"/>
              </a:rPr>
              <a:t/>
            </a:r>
            <a:br>
              <a:rPr lang="ro-RO" sz="2400" b="1" dirty="0">
                <a:effectLst>
                  <a:outerShdw blurRad="38100" dist="38100" dir="2700000" algn="tl">
                    <a:srgbClr val="000000">
                      <a:alpha val="43137"/>
                    </a:srgbClr>
                  </a:outerShdw>
                </a:effectLst>
                <a:latin typeface="Times New Roman" panose="02020603050405020304" pitchFamily="18" charset="0"/>
              </a:rPr>
            </a:br>
            <a:r>
              <a:rPr lang="ro-RO" sz="2400" b="1" dirty="0">
                <a:effectLst>
                  <a:outerShdw blurRad="38100" dist="38100" dir="2700000" algn="tl">
                    <a:srgbClr val="000000">
                      <a:alpha val="43137"/>
                    </a:srgbClr>
                  </a:outerShdw>
                </a:effectLst>
                <a:latin typeface="Times New Roman" panose="02020603050405020304" pitchFamily="18" charset="0"/>
              </a:rPr>
              <a:t/>
            </a:r>
            <a:br>
              <a:rPr lang="ro-RO" sz="2400" b="1" dirty="0">
                <a:effectLst>
                  <a:outerShdw blurRad="38100" dist="38100" dir="2700000" algn="tl">
                    <a:srgbClr val="000000">
                      <a:alpha val="43137"/>
                    </a:srgbClr>
                  </a:outerShdw>
                </a:effectLst>
                <a:latin typeface="Times New Roman" panose="02020603050405020304" pitchFamily="18" charset="0"/>
              </a:rPr>
            </a:br>
            <a:r>
              <a:rPr lang="ro-RO" sz="2400" b="1" dirty="0">
                <a:effectLst>
                  <a:outerShdw blurRad="38100" dist="38100" dir="2700000" algn="tl">
                    <a:srgbClr val="000000">
                      <a:alpha val="43137"/>
                    </a:srgbClr>
                  </a:outerShdw>
                </a:effectLst>
                <a:latin typeface="Times New Roman" panose="02020603050405020304" pitchFamily="18" charset="0"/>
              </a:rPr>
              <a:t/>
            </a:r>
            <a:br>
              <a:rPr lang="ro-RO" sz="2400" b="1" dirty="0">
                <a:effectLst>
                  <a:outerShdw blurRad="38100" dist="38100" dir="2700000" algn="tl">
                    <a:srgbClr val="000000">
                      <a:alpha val="43137"/>
                    </a:srgbClr>
                  </a:outerShdw>
                </a:effectLst>
                <a:latin typeface="Times New Roman" panose="02020603050405020304" pitchFamily="18" charset="0"/>
              </a:rPr>
            </a:br>
            <a:r>
              <a:rPr lang="ro-RO" sz="2400" b="1" dirty="0">
                <a:effectLst/>
                <a:latin typeface="Times New Roman" panose="02020603050405020304" pitchFamily="18" charset="0"/>
                <a:ea typeface="Times New Roman" panose="02020603050405020304" pitchFamily="18" charset="0"/>
              </a:rPr>
              <a:t>Lucrul individual:</a:t>
            </a:r>
            <a:r>
              <a:rPr lang="ro-RO" sz="2400" dirty="0">
                <a:effectLst/>
                <a:latin typeface="Times New Roman" panose="02020603050405020304" pitchFamily="18" charset="0"/>
                <a:ea typeface="Times New Roman" panose="02020603050405020304" pitchFamily="18" charset="0"/>
              </a:rPr>
              <a:t/>
            </a:r>
            <a:br>
              <a:rPr lang="ro-RO" sz="2400" dirty="0">
                <a:effectLst/>
                <a:latin typeface="Times New Roman" panose="02020603050405020304" pitchFamily="18" charset="0"/>
                <a:ea typeface="Times New Roman" panose="02020603050405020304" pitchFamily="18" charset="0"/>
              </a:rPr>
            </a:br>
            <a:r>
              <a:rPr lang="ro-RO" sz="2400" dirty="0">
                <a:effectLst/>
                <a:latin typeface="Times New Roman" panose="02020603050405020304" pitchFamily="18" charset="0"/>
                <a:ea typeface="Times New Roman" panose="02020603050405020304" pitchFamily="18" charset="0"/>
              </a:rPr>
              <a:t/>
            </a:r>
            <a:br>
              <a:rPr lang="ro-RO" sz="2400" dirty="0">
                <a:effectLst/>
                <a:latin typeface="Times New Roman" panose="02020603050405020304" pitchFamily="18" charset="0"/>
                <a:ea typeface="Times New Roman" panose="02020603050405020304" pitchFamily="18" charset="0"/>
              </a:rPr>
            </a:br>
            <a:r>
              <a:rPr lang="ro-RO" sz="2400" dirty="0">
                <a:effectLst/>
                <a:latin typeface="Times New Roman" panose="02020603050405020304" pitchFamily="18" charset="0"/>
                <a:ea typeface="Times New Roman" panose="02020603050405020304" pitchFamily="18" charset="0"/>
              </a:rPr>
              <a:t/>
            </a:r>
            <a:br>
              <a:rPr lang="ro-RO" sz="2400" dirty="0">
                <a:effectLst/>
                <a:latin typeface="Times New Roman" panose="02020603050405020304" pitchFamily="18" charset="0"/>
                <a:ea typeface="Times New Roman" panose="02020603050405020304" pitchFamily="18" charset="0"/>
              </a:rPr>
            </a:br>
            <a:r>
              <a:rPr lang="ro-RO"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r>
            <a:br>
              <a:rPr lang="ro-RO"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br>
            <a:r>
              <a:rPr lang="ro-RO"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r>
            <a:br>
              <a:rPr lang="ro-RO"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br>
            <a:r>
              <a:rPr lang="ro-RO"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r>
            <a:br>
              <a:rPr lang="ro-RO"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br>
            <a:endParaRPr lang="ro-RO" sz="2400" dirty="0">
              <a:effectLst>
                <a:outerShdw blurRad="38100" dist="38100" dir="2700000" algn="tl">
                  <a:srgbClr val="000000">
                    <a:alpha val="43137"/>
                  </a:srgbClr>
                </a:outerShdw>
              </a:effectLst>
            </a:endParaRPr>
          </a:p>
        </p:txBody>
      </p:sp>
      <p:sp>
        <p:nvSpPr>
          <p:cNvPr id="5" name="Волна 4">
            <a:extLst>
              <a:ext uri="{FF2B5EF4-FFF2-40B4-BE49-F238E27FC236}">
                <a16:creationId xmlns="" xmlns:a16="http://schemas.microsoft.com/office/drawing/2014/main" id="{098EC8B9-2E7C-4D94-B121-E28076E56EB8}"/>
              </a:ext>
            </a:extLst>
          </p:cNvPr>
          <p:cNvSpPr/>
          <p:nvPr/>
        </p:nvSpPr>
        <p:spPr>
          <a:xfrm>
            <a:off x="1315452" y="1403334"/>
            <a:ext cx="3367314" cy="1959429"/>
          </a:xfrm>
          <a:prstGeom prst="wave">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Influența procesului de globalizare asupra securității naționale</a:t>
            </a:r>
            <a:endParaRPr lang="ro-RO" dirty="0">
              <a:effectLst>
                <a:outerShdw blurRad="38100" dist="38100" dir="2700000" algn="tl">
                  <a:srgbClr val="000000">
                    <a:alpha val="43137"/>
                  </a:srgbClr>
                </a:outerShdw>
              </a:effectLst>
            </a:endParaRPr>
          </a:p>
        </p:txBody>
      </p:sp>
      <p:sp>
        <p:nvSpPr>
          <p:cNvPr id="13" name="Волна 12">
            <a:extLst>
              <a:ext uri="{FF2B5EF4-FFF2-40B4-BE49-F238E27FC236}">
                <a16:creationId xmlns="" xmlns:a16="http://schemas.microsoft.com/office/drawing/2014/main" id="{33D4272F-E827-454A-9AD9-ADCD802A7A72}"/>
              </a:ext>
            </a:extLst>
          </p:cNvPr>
          <p:cNvSpPr/>
          <p:nvPr/>
        </p:nvSpPr>
        <p:spPr>
          <a:xfrm>
            <a:off x="2204559" y="3921423"/>
            <a:ext cx="3367314" cy="1959429"/>
          </a:xfrm>
          <a:prstGeom prst="wav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Implicația fenomenului de globalizare asupra dezvoltării durabile și politicii de securitate</a:t>
            </a:r>
            <a:endParaRPr lang="ro-RO" dirty="0">
              <a:effectLst>
                <a:outerShdw blurRad="38100" dist="38100" dir="2700000" algn="tl">
                  <a:srgbClr val="000000">
                    <a:alpha val="43137"/>
                  </a:srgbClr>
                </a:outerShdw>
              </a:effectLst>
            </a:endParaRPr>
          </a:p>
        </p:txBody>
      </p:sp>
      <p:sp>
        <p:nvSpPr>
          <p:cNvPr id="15" name="Волна 14">
            <a:extLst>
              <a:ext uri="{FF2B5EF4-FFF2-40B4-BE49-F238E27FC236}">
                <a16:creationId xmlns="" xmlns:a16="http://schemas.microsoft.com/office/drawing/2014/main" id="{C930B5BA-3FCE-43BF-B0AA-04F26EBF1220}"/>
              </a:ext>
            </a:extLst>
          </p:cNvPr>
          <p:cNvSpPr/>
          <p:nvPr/>
        </p:nvSpPr>
        <p:spPr>
          <a:xfrm>
            <a:off x="6558843" y="1516223"/>
            <a:ext cx="3367314" cy="1959429"/>
          </a:xfrm>
          <a:prstGeom prst="wave">
            <a:avLst/>
          </a:prstGeom>
          <a:solidFill>
            <a:schemeClr val="bg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Riscuri şi amenințări potențiale la adresa securității naționale</a:t>
            </a:r>
            <a:endParaRPr lang="ro-RO" dirty="0">
              <a:effectLst>
                <a:outerShdw blurRad="38100" dist="38100" dir="2700000" algn="tl">
                  <a:srgbClr val="000000">
                    <a:alpha val="43137"/>
                  </a:srgbClr>
                </a:outerShdw>
              </a:effectLst>
            </a:endParaRPr>
          </a:p>
        </p:txBody>
      </p:sp>
      <p:sp>
        <p:nvSpPr>
          <p:cNvPr id="17" name="Волна 16">
            <a:extLst>
              <a:ext uri="{FF2B5EF4-FFF2-40B4-BE49-F238E27FC236}">
                <a16:creationId xmlns="" xmlns:a16="http://schemas.microsoft.com/office/drawing/2014/main" id="{680BD9EF-E9BE-49E1-8552-B807E0BA3B84}"/>
              </a:ext>
            </a:extLst>
          </p:cNvPr>
          <p:cNvSpPr/>
          <p:nvPr/>
        </p:nvSpPr>
        <p:spPr>
          <a:xfrm>
            <a:off x="7356026" y="4178074"/>
            <a:ext cx="3367314" cy="1959429"/>
          </a:xfrm>
          <a:prstGeom prst="wave">
            <a:avLst/>
          </a:prstGeom>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8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Impactul globalizării asupra mediului actual de Securitate</a:t>
            </a:r>
            <a:endParaRPr lang="ro-RO">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04005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4CAC937-C60F-4BFA-A7CE-CFB373F2B661}"/>
              </a:ext>
            </a:extLst>
          </p:cNvPr>
          <p:cNvSpPr>
            <a:spLocks noGrp="1"/>
          </p:cNvSpPr>
          <p:nvPr>
            <p:ph type="title"/>
          </p:nvPr>
        </p:nvSpPr>
        <p:spPr>
          <a:xfrm>
            <a:off x="4110513" y="94625"/>
            <a:ext cx="3970973" cy="560131"/>
          </a:xfrm>
        </p:spPr>
        <p:style>
          <a:lnRef idx="1">
            <a:schemeClr val="accent1"/>
          </a:lnRef>
          <a:fillRef idx="3">
            <a:schemeClr val="accent1"/>
          </a:fillRef>
          <a:effectRef idx="2">
            <a:schemeClr val="accent1"/>
          </a:effectRef>
          <a:fontRef idx="minor">
            <a:schemeClr val="lt1"/>
          </a:fontRef>
        </p:style>
        <p:txBody>
          <a:bodyPr>
            <a:noAutofit/>
          </a:bodyPr>
          <a:lstStyle/>
          <a:p>
            <a:pPr algn="ctr"/>
            <a:r>
              <a:rPr lang="ro-RO" sz="2400" b="1" dirty="0">
                <a:effectLst>
                  <a:outerShdw blurRad="38100" dist="38100" dir="2700000" algn="tl">
                    <a:srgbClr val="000000">
                      <a:alpha val="43137"/>
                    </a:srgbClr>
                  </a:outerShdw>
                </a:effectLst>
                <a:latin typeface="Times New Roman" panose="02020603050405020304" pitchFamily="18" charset="0"/>
              </a:rPr>
              <a:t/>
            </a:r>
            <a:br>
              <a:rPr lang="ro-RO" sz="2400" b="1" dirty="0">
                <a:effectLst>
                  <a:outerShdw blurRad="38100" dist="38100" dir="2700000" algn="tl">
                    <a:srgbClr val="000000">
                      <a:alpha val="43137"/>
                    </a:srgbClr>
                  </a:outerShdw>
                </a:effectLst>
                <a:latin typeface="Times New Roman" panose="02020603050405020304" pitchFamily="18" charset="0"/>
              </a:rPr>
            </a:br>
            <a:r>
              <a:rPr lang="ro-RO" sz="2400" b="1" dirty="0">
                <a:effectLst>
                  <a:outerShdw blurRad="38100" dist="38100" dir="2700000" algn="tl">
                    <a:srgbClr val="000000">
                      <a:alpha val="43137"/>
                    </a:srgbClr>
                  </a:outerShdw>
                </a:effectLst>
                <a:latin typeface="Times New Roman" panose="02020603050405020304" pitchFamily="18" charset="0"/>
              </a:rPr>
              <a:t/>
            </a:r>
            <a:br>
              <a:rPr lang="ro-RO" sz="2400" b="1" dirty="0">
                <a:effectLst>
                  <a:outerShdw blurRad="38100" dist="38100" dir="2700000" algn="tl">
                    <a:srgbClr val="000000">
                      <a:alpha val="43137"/>
                    </a:srgbClr>
                  </a:outerShdw>
                </a:effectLst>
                <a:latin typeface="Times New Roman" panose="02020603050405020304" pitchFamily="18" charset="0"/>
              </a:rPr>
            </a:br>
            <a:r>
              <a:rPr lang="ro-RO" sz="2400" b="1" dirty="0">
                <a:effectLst>
                  <a:outerShdw blurRad="38100" dist="38100" dir="2700000" algn="tl">
                    <a:srgbClr val="000000">
                      <a:alpha val="43137"/>
                    </a:srgbClr>
                  </a:outerShdw>
                </a:effectLst>
                <a:latin typeface="Times New Roman" panose="02020603050405020304" pitchFamily="18" charset="0"/>
              </a:rPr>
              <a:t/>
            </a:r>
            <a:br>
              <a:rPr lang="ro-RO" sz="2400" b="1" dirty="0">
                <a:effectLst>
                  <a:outerShdw blurRad="38100" dist="38100" dir="2700000" algn="tl">
                    <a:srgbClr val="000000">
                      <a:alpha val="43137"/>
                    </a:srgbClr>
                  </a:outerShdw>
                </a:effectLst>
                <a:latin typeface="Times New Roman" panose="02020603050405020304" pitchFamily="18" charset="0"/>
              </a:rPr>
            </a:br>
            <a:r>
              <a:rPr lang="ro-RO" sz="2400" b="1" dirty="0">
                <a:effectLst>
                  <a:outerShdw blurRad="38100" dist="38100" dir="2700000" algn="tl">
                    <a:srgbClr val="000000">
                      <a:alpha val="43137"/>
                    </a:srgbClr>
                  </a:outerShdw>
                </a:effectLst>
                <a:latin typeface="Times New Roman" panose="02020603050405020304" pitchFamily="18" charset="0"/>
              </a:rPr>
              <a:t/>
            </a:r>
            <a:br>
              <a:rPr lang="ro-RO" sz="2400" b="1" dirty="0">
                <a:effectLst>
                  <a:outerShdw blurRad="38100" dist="38100" dir="2700000" algn="tl">
                    <a:srgbClr val="000000">
                      <a:alpha val="43137"/>
                    </a:srgbClr>
                  </a:outerShdw>
                </a:effectLst>
                <a:latin typeface="Times New Roman" panose="02020603050405020304" pitchFamily="18" charset="0"/>
              </a:rPr>
            </a:br>
            <a:r>
              <a:rPr lang="ro-RO" sz="2400" b="1" dirty="0">
                <a:effectLst>
                  <a:outerShdw blurRad="38100" dist="38100" dir="2700000" algn="tl">
                    <a:srgbClr val="000000">
                      <a:alpha val="43137"/>
                    </a:srgbClr>
                  </a:outerShdw>
                </a:effectLst>
                <a:latin typeface="Times New Roman" panose="02020603050405020304" pitchFamily="18" charset="0"/>
              </a:rPr>
              <a:t/>
            </a:r>
            <a:br>
              <a:rPr lang="ro-RO" sz="2400" b="1" dirty="0">
                <a:effectLst>
                  <a:outerShdw blurRad="38100" dist="38100" dir="2700000" algn="tl">
                    <a:srgbClr val="000000">
                      <a:alpha val="43137"/>
                    </a:srgbClr>
                  </a:outerShdw>
                </a:effectLst>
                <a:latin typeface="Times New Roman" panose="02020603050405020304" pitchFamily="18" charset="0"/>
              </a:rPr>
            </a:br>
            <a:r>
              <a:rPr lang="ro-RO" sz="2400" b="1" dirty="0">
                <a:effectLst>
                  <a:outerShdw blurRad="38100" dist="38100" dir="2700000" algn="tl">
                    <a:srgbClr val="000000">
                      <a:alpha val="43137"/>
                    </a:srgbClr>
                  </a:outerShdw>
                </a:effectLst>
                <a:latin typeface="Times New Roman" panose="02020603050405020304" pitchFamily="18" charset="0"/>
              </a:rPr>
              <a:t/>
            </a:r>
            <a:br>
              <a:rPr lang="ro-RO" sz="2400" b="1" dirty="0">
                <a:effectLst>
                  <a:outerShdw blurRad="38100" dist="38100" dir="2700000" algn="tl">
                    <a:srgbClr val="000000">
                      <a:alpha val="43137"/>
                    </a:srgbClr>
                  </a:outerShdw>
                </a:effectLst>
                <a:latin typeface="Times New Roman" panose="02020603050405020304" pitchFamily="18" charset="0"/>
              </a:rPr>
            </a:br>
            <a:r>
              <a:rPr lang="ro-RO" sz="2400" b="1" dirty="0">
                <a:effectLst>
                  <a:outerShdw blurRad="38100" dist="38100" dir="2700000" algn="tl">
                    <a:srgbClr val="000000">
                      <a:alpha val="43137"/>
                    </a:srgbClr>
                  </a:outerShdw>
                </a:effectLst>
                <a:latin typeface="Times New Roman" panose="02020603050405020304" pitchFamily="18" charset="0"/>
              </a:rPr>
              <a:t/>
            </a:r>
            <a:br>
              <a:rPr lang="ro-RO" sz="2400" b="1" dirty="0">
                <a:effectLst>
                  <a:outerShdw blurRad="38100" dist="38100" dir="2700000" algn="tl">
                    <a:srgbClr val="000000">
                      <a:alpha val="43137"/>
                    </a:srgbClr>
                  </a:outerShdw>
                </a:effectLst>
                <a:latin typeface="Times New Roman" panose="02020603050405020304" pitchFamily="18" charset="0"/>
              </a:rPr>
            </a:br>
            <a:r>
              <a:rPr lang="ro-RO" sz="2400" b="1" dirty="0">
                <a:effectLst/>
                <a:latin typeface="Times New Roman" panose="02020603050405020304" pitchFamily="18" charset="0"/>
                <a:ea typeface="Times New Roman" panose="02020603050405020304" pitchFamily="18" charset="0"/>
              </a:rPr>
              <a:t>Bibliografie:</a:t>
            </a:r>
            <a:r>
              <a:rPr lang="ro-RO" sz="2400" dirty="0">
                <a:effectLst/>
                <a:latin typeface="Times New Roman" panose="02020603050405020304" pitchFamily="18" charset="0"/>
                <a:ea typeface="Times New Roman" panose="02020603050405020304" pitchFamily="18" charset="0"/>
              </a:rPr>
              <a:t/>
            </a:r>
            <a:br>
              <a:rPr lang="ro-RO" sz="2400" dirty="0">
                <a:effectLst/>
                <a:latin typeface="Times New Roman" panose="02020603050405020304" pitchFamily="18" charset="0"/>
                <a:ea typeface="Times New Roman" panose="02020603050405020304" pitchFamily="18" charset="0"/>
              </a:rPr>
            </a:br>
            <a:r>
              <a:rPr lang="ro-RO" sz="2400" dirty="0">
                <a:effectLst/>
                <a:latin typeface="Times New Roman" panose="02020603050405020304" pitchFamily="18" charset="0"/>
                <a:ea typeface="Times New Roman" panose="02020603050405020304" pitchFamily="18" charset="0"/>
              </a:rPr>
              <a:t/>
            </a:r>
            <a:br>
              <a:rPr lang="ro-RO" sz="2400" dirty="0">
                <a:effectLst/>
                <a:latin typeface="Times New Roman" panose="02020603050405020304" pitchFamily="18" charset="0"/>
                <a:ea typeface="Times New Roman" panose="02020603050405020304" pitchFamily="18" charset="0"/>
              </a:rPr>
            </a:br>
            <a:r>
              <a:rPr lang="ro-RO" sz="2400" dirty="0">
                <a:effectLst/>
                <a:latin typeface="Times New Roman" panose="02020603050405020304" pitchFamily="18" charset="0"/>
                <a:ea typeface="Times New Roman" panose="02020603050405020304" pitchFamily="18" charset="0"/>
              </a:rPr>
              <a:t/>
            </a:r>
            <a:br>
              <a:rPr lang="ro-RO" sz="2400" dirty="0">
                <a:effectLst/>
                <a:latin typeface="Times New Roman" panose="02020603050405020304" pitchFamily="18" charset="0"/>
                <a:ea typeface="Times New Roman" panose="02020603050405020304" pitchFamily="18" charset="0"/>
              </a:rPr>
            </a:br>
            <a:r>
              <a:rPr lang="ro-RO" sz="2400" dirty="0">
                <a:effectLst/>
                <a:latin typeface="Times New Roman" panose="02020603050405020304" pitchFamily="18" charset="0"/>
                <a:ea typeface="Times New Roman" panose="02020603050405020304" pitchFamily="18" charset="0"/>
              </a:rPr>
              <a:t/>
            </a:r>
            <a:br>
              <a:rPr lang="ro-RO" sz="2400" dirty="0">
                <a:effectLst/>
                <a:latin typeface="Times New Roman" panose="02020603050405020304" pitchFamily="18" charset="0"/>
                <a:ea typeface="Times New Roman" panose="02020603050405020304" pitchFamily="18" charset="0"/>
              </a:rPr>
            </a:br>
            <a:r>
              <a:rPr lang="ro-RO"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r>
            <a:br>
              <a:rPr lang="ro-RO"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br>
            <a:r>
              <a:rPr lang="ro-RO"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r>
            <a:br>
              <a:rPr lang="ro-RO"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br>
            <a:r>
              <a:rPr lang="ro-RO"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r>
            <a:br>
              <a:rPr lang="ro-RO"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br>
            <a:endParaRPr lang="ro-RO" sz="2400" dirty="0">
              <a:effectLst>
                <a:outerShdw blurRad="38100" dist="38100" dir="2700000" algn="tl">
                  <a:srgbClr val="000000">
                    <a:alpha val="43137"/>
                  </a:srgbClr>
                </a:outerShdw>
              </a:effectLst>
            </a:endParaRPr>
          </a:p>
        </p:txBody>
      </p:sp>
      <p:sp>
        <p:nvSpPr>
          <p:cNvPr id="8" name="TextBox 7">
            <a:extLst>
              <a:ext uri="{FF2B5EF4-FFF2-40B4-BE49-F238E27FC236}">
                <a16:creationId xmlns="" xmlns:a16="http://schemas.microsoft.com/office/drawing/2014/main" id="{45B07B11-89F9-4013-B8B2-DF0B0DEE14B8}"/>
              </a:ext>
            </a:extLst>
          </p:cNvPr>
          <p:cNvSpPr txBox="1"/>
          <p:nvPr/>
        </p:nvSpPr>
        <p:spPr>
          <a:xfrm>
            <a:off x="293510" y="654756"/>
            <a:ext cx="11604978" cy="6437788"/>
          </a:xfrm>
          <a:prstGeom prst="rect">
            <a:avLst/>
          </a:prstGeom>
          <a:solidFill>
            <a:schemeClr val="tx2">
              <a:lumMod val="50000"/>
            </a:schemeClr>
          </a:solidFill>
        </p:spPr>
        <p:txBody>
          <a:bodyPr wrap="square">
            <a:spAutoFit/>
          </a:bodyPr>
          <a:lstStyle/>
          <a:p>
            <a:pPr marL="342900" indent="-342900">
              <a:lnSpc>
                <a:spcPct val="115000"/>
              </a:lnSpc>
              <a:buFont typeface="+mj-lt"/>
              <a:buAutoNum type="arabicPeriod"/>
            </a:pPr>
            <a:r>
              <a:rPr lang="ro-RO"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Afanas N. Asigurarea securității naționale în contextul globalizării, IRIM, 2008, p. 45-49.</a:t>
            </a:r>
          </a:p>
          <a:p>
            <a:pPr marL="342900" indent="-342900">
              <a:lnSpc>
                <a:spcPct val="115000"/>
              </a:lnSpc>
              <a:buFont typeface="+mj-lt"/>
              <a:buAutoNum type="arabicPeriod"/>
            </a:pPr>
            <a:r>
              <a:rPr lang="ro-RO"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Carta Albă a securității şi apărării naționale a Guvernului, 13 mai 2004, în Monitorul Oficial, Partea I, nr. 540 bis, din 16 iunie 2004</a:t>
            </a:r>
            <a:r>
              <a:rPr lang="ro-RO"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a:t>
            </a:r>
          </a:p>
          <a:p>
            <a:pPr marL="342900" indent="-342900">
              <a:lnSpc>
                <a:spcPct val="115000"/>
              </a:lnSpc>
              <a:buFont typeface="+mj-lt"/>
              <a:buAutoNum type="arabicPeriod"/>
            </a:pPr>
            <a:r>
              <a:rPr lang="en-US"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Held</a:t>
            </a:r>
            <a:r>
              <a:rPr lang="en-US"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ro-RO"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D. </a:t>
            </a:r>
            <a:r>
              <a:rPr lang="en-US"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Government </a:t>
            </a:r>
            <a:r>
              <a:rPr lang="en-US"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and opposition, </a:t>
            </a:r>
            <a:r>
              <a:rPr lang="en-US"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2004</a:t>
            </a:r>
            <a:r>
              <a:rPr lang="ro-RO"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a:t>
            </a:r>
            <a:endParaRPr lang="en-US"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15000"/>
              </a:lnSpc>
              <a:buFont typeface="+mj-lt"/>
              <a:buAutoNum type="arabicPeriod"/>
            </a:pPr>
            <a:r>
              <a:rPr lang="ro-RO" dirty="0" err="1"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Held</a:t>
            </a:r>
            <a:r>
              <a:rPr lang="ro-RO"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D., </a:t>
            </a:r>
            <a:r>
              <a:rPr lang="en-US"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McGrew</a:t>
            </a:r>
            <a:r>
              <a:rPr lang="ro-RO"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 </a:t>
            </a:r>
            <a:r>
              <a:rPr lang="en-US" dirty="0" err="1"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Goldblatt</a:t>
            </a:r>
            <a:r>
              <a:rPr lang="ro-RO"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D. </a:t>
            </a:r>
            <a:r>
              <a:rPr lang="ro-RO" dirty="0" err="1"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and</a:t>
            </a:r>
            <a:r>
              <a:rPr lang="ro-RO"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Perraton</a:t>
            </a:r>
            <a:r>
              <a:rPr lang="en-US"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ro-RO"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D. </a:t>
            </a:r>
            <a:r>
              <a:rPr lang="en-US"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en-US"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David </a:t>
            </a:r>
            <a:r>
              <a:rPr lang="en-US"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and Jonathan</a:t>
            </a:r>
            <a:r>
              <a:rPr lang="ro-RO"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en-US"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Global Transformations: Politics, Economics and </a:t>
            </a:r>
            <a:r>
              <a:rPr lang="en-US"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Culture</a:t>
            </a:r>
            <a:r>
              <a:rPr lang="ro-RO"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1999, 540 p. </a:t>
            </a:r>
            <a:endParaRPr lang="ro-RO"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15000"/>
              </a:lnSpc>
              <a:buFont typeface="+mj-lt"/>
              <a:buAutoNum type="arabicPeriod"/>
            </a:pPr>
            <a:r>
              <a:rPr lang="ro-RO" dirty="0" err="1"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Iniţiativă</a:t>
            </a:r>
            <a:r>
              <a:rPr lang="ro-RO"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ro-RO"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care întruneşte, azi, 20 de membri şi a cărei contribuţie la securitatea statelor partenere este analizată pe larg în primul număr din 2005 al revistei NATO Review.</a:t>
            </a:r>
          </a:p>
          <a:p>
            <a:pPr marL="342900" indent="-342900">
              <a:lnSpc>
                <a:spcPct val="115000"/>
              </a:lnSpc>
              <a:buFont typeface="+mj-lt"/>
              <a:buAutoNum type="arabicPeriod"/>
            </a:pPr>
            <a:r>
              <a:rPr lang="ro-RO"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Kugler R. Un </a:t>
            </a:r>
            <a:r>
              <a:rPr lang="fr-FR"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internationalisme spécifiquement américain qui répond a la mondialisation, </a:t>
            </a:r>
            <a:r>
              <a:rPr lang="ro-RO"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http://usinfo.state.gov/journals/itps/1202/ijpf/ fkugler.htm</a:t>
            </a:r>
          </a:p>
          <a:p>
            <a:pPr marL="342900" indent="-342900">
              <a:lnSpc>
                <a:spcPct val="115000"/>
              </a:lnSpc>
              <a:buFont typeface="+mj-lt"/>
              <a:buAutoNum type="arabicPeriod"/>
            </a:pPr>
            <a:r>
              <a:rPr lang="ro-RO"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MUREŞAN M., V ĂDUVA GH, Războiul viitorului, viitorul războiului, Editura Universității Naționale de Apărare, București, 2004, pp. 156, 162-165.</a:t>
            </a:r>
          </a:p>
          <a:p>
            <a:pPr marL="342900" indent="-342900">
              <a:lnSpc>
                <a:spcPct val="115000"/>
              </a:lnSpc>
              <a:buFont typeface="+mj-lt"/>
              <a:buAutoNum type="arabicPeriod"/>
            </a:pPr>
            <a:r>
              <a:rPr lang="ro-RO"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Norman A. BAILEY, Criton M. ZOAKOS, După sfârșitul istoriei, www.neweuropereview.com/Romanian/După-sfarsitul-istoriei.cfm</a:t>
            </a:r>
          </a:p>
          <a:p>
            <a:pPr marL="342900" indent="-342900">
              <a:lnSpc>
                <a:spcPct val="115000"/>
              </a:lnSpc>
              <a:buFont typeface="+mj-lt"/>
              <a:buAutoNum type="arabicPeriod"/>
            </a:pPr>
            <a:r>
              <a:rPr lang="ro-RO"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Popa V. Implicațiile globalizării asupra securității naționale. Editura Universității Naționale de Apărare „Carol I” București, 2005 ISBN 973-663-260-1 </a:t>
            </a:r>
            <a:r>
              <a:rPr lang="ro-RO" u="sng"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 xmlns:ahyp="http://schemas.microsoft.com/office/drawing/2018/hyperlinkcolor" val="tx"/>
                    </a:ext>
                  </a:extLst>
                </a:hlinkClick>
              </a:rPr>
              <a:t>https://cssas.unap.ro/ro/pdf_studii/implicatiile_globalizarii_asupra_securitatii_nationale.pdf</a:t>
            </a:r>
            <a:r>
              <a:rPr lang="ro-RO"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p>
          <a:p>
            <a:pPr marL="342900" indent="-342900">
              <a:lnSpc>
                <a:spcPct val="115000"/>
              </a:lnSpc>
              <a:buFont typeface="+mj-lt"/>
              <a:buAutoNum type="arabicPeriod"/>
            </a:pPr>
            <a:r>
              <a:rPr lang="ro-RO"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Trancotă C. Neliniștile insecurității. București, Tritonic, 2005, 432 p. </a:t>
            </a:r>
          </a:p>
          <a:p>
            <a:pPr marL="342900" indent="-342900">
              <a:lnSpc>
                <a:spcPct val="115000"/>
              </a:lnSpc>
              <a:buFont typeface="+mj-lt"/>
              <a:buAutoNum type="arabicPeriod"/>
            </a:pPr>
            <a:r>
              <a:rPr lang="ro-RO"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WEBER S., </a:t>
            </a:r>
            <a:r>
              <a:rPr lang="en-US" i="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Shaping the post-war balance of power: multilateralism in NATO,</a:t>
            </a:r>
            <a:r>
              <a:rPr lang="ro-RO" i="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în </a:t>
            </a:r>
            <a:r>
              <a:rPr lang="en-US"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J.G. Ruggie (coord.), Multilateralism Matters,</a:t>
            </a:r>
            <a:r>
              <a:rPr lang="en-US"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New York, Columbia University Press, 1993, citat de David Held et al., op. cit., p. 175. </a:t>
            </a:r>
          </a:p>
        </p:txBody>
      </p:sp>
    </p:spTree>
    <p:extLst>
      <p:ext uri="{BB962C8B-B14F-4D97-AF65-F5344CB8AC3E}">
        <p14:creationId xmlns:p14="http://schemas.microsoft.com/office/powerpoint/2010/main" val="903720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 xmlns:a16="http://schemas.microsoft.com/office/drawing/2014/main" id="{87742BAA-D4BA-4D95-856B-516D0034664C}"/>
              </a:ext>
            </a:extLst>
          </p:cNvPr>
          <p:cNvSpPr>
            <a:spLocks noGrp="1"/>
          </p:cNvSpPr>
          <p:nvPr>
            <p:ph type="subTitle" idx="1"/>
          </p:nvPr>
        </p:nvSpPr>
        <p:spPr>
          <a:xfrm>
            <a:off x="952500" y="4035425"/>
            <a:ext cx="8013700" cy="1259541"/>
          </a:xfrm>
        </p:spPr>
        <p:txBody>
          <a:bodyPr>
            <a:normAutofit/>
          </a:bodyPr>
          <a:lstStyle/>
          <a:p>
            <a:pPr marL="342900" indent="-342900" fontAlgn="base">
              <a:spcAft>
                <a:spcPts val="0"/>
              </a:spcAft>
              <a:buFont typeface="+mj-lt"/>
              <a:buAutoNum type="arabicPeriod"/>
            </a:pPr>
            <a:endParaRPr lang="ro-RO" sz="2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indent="-342900" fontAlgn="base">
              <a:spcAft>
                <a:spcPts val="0"/>
              </a:spcAft>
              <a:buFont typeface="+mj-lt"/>
              <a:buAutoNum type="arabicPeriod"/>
            </a:pPr>
            <a:endParaRPr lang="ro-RO" sz="2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Rounded Rectangle 7"/>
          <p:cNvSpPr/>
          <p:nvPr/>
        </p:nvSpPr>
        <p:spPr>
          <a:xfrm>
            <a:off x="2350995" y="165137"/>
            <a:ext cx="6437405" cy="797040"/>
          </a:xfrm>
          <a:prstGeom prst="roundRect">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shade val="80000"/>
              <a:hueOff val="0"/>
              <a:satOff val="0"/>
              <a:lumOff val="0"/>
              <a:alphaOff val="0"/>
            </a:schemeClr>
          </a:fillRef>
          <a:effectRef idx="2">
            <a:schemeClr val="accent1">
              <a:shade val="80000"/>
              <a:hueOff val="0"/>
              <a:satOff val="0"/>
              <a:lumOff val="0"/>
              <a:alphaOff val="0"/>
            </a:schemeClr>
          </a:effectRef>
          <a:fontRef idx="minor">
            <a:schemeClr val="lt1"/>
          </a:fontRef>
        </p:style>
        <p:txBody>
          <a:bodyPr/>
          <a:lstStyle/>
          <a:p>
            <a:pPr algn="ctr"/>
            <a:r>
              <a:rPr lang="ro-RO"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CONȚINUTURI; TERMENI-CHEIE</a:t>
            </a:r>
            <a:endParaRPr lang="ro-RO"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en-US" dirty="0"/>
          </a:p>
        </p:txBody>
      </p:sp>
      <p:grpSp>
        <p:nvGrpSpPr>
          <p:cNvPr id="15" name="Group 14"/>
          <p:cNvGrpSpPr/>
          <p:nvPr/>
        </p:nvGrpSpPr>
        <p:grpSpPr>
          <a:xfrm>
            <a:off x="638768" y="1148786"/>
            <a:ext cx="9359900" cy="2534214"/>
            <a:chOff x="420906" y="1268960"/>
            <a:chExt cx="6437405" cy="818144"/>
          </a:xfrm>
          <a:scene3d>
            <a:camera prst="orthographicFront"/>
            <a:lightRig rig="threePt" dir="t">
              <a:rot lat="0" lon="0" rev="7500000"/>
            </a:lightRig>
          </a:scene3d>
        </p:grpSpPr>
        <p:sp>
          <p:nvSpPr>
            <p:cNvPr id="16" name="Rounded Rectangle 15"/>
            <p:cNvSpPr/>
            <p:nvPr/>
          </p:nvSpPr>
          <p:spPr>
            <a:xfrm>
              <a:off x="420906" y="1290064"/>
              <a:ext cx="6437405" cy="797040"/>
            </a:xfrm>
            <a:prstGeom prst="roundRect">
              <a:avLst/>
            </a:prstGeom>
            <a:sp3d prstMaterial="plastic">
              <a:bevelT w="127000" h="25400" prst="relaxedInset"/>
            </a:sp3d>
          </p:spPr>
          <p:style>
            <a:lnRef idx="0">
              <a:schemeClr val="lt1">
                <a:hueOff val="0"/>
                <a:satOff val="0"/>
                <a:lumOff val="0"/>
                <a:alphaOff val="0"/>
              </a:schemeClr>
            </a:lnRef>
            <a:fillRef idx="3">
              <a:schemeClr val="accent1">
                <a:shade val="80000"/>
                <a:hueOff val="253168"/>
                <a:satOff val="-27420"/>
                <a:lumOff val="14668"/>
                <a:alphaOff val="0"/>
              </a:schemeClr>
            </a:fillRef>
            <a:effectRef idx="2">
              <a:schemeClr val="accent1">
                <a:shade val="80000"/>
                <a:hueOff val="253168"/>
                <a:satOff val="-27420"/>
                <a:lumOff val="14668"/>
                <a:alphaOff val="0"/>
              </a:schemeClr>
            </a:effectRef>
            <a:fontRef idx="minor">
              <a:schemeClr val="lt1"/>
            </a:fontRef>
          </p:style>
        </p:sp>
        <p:sp>
          <p:nvSpPr>
            <p:cNvPr id="17" name="Rounded Rectangle 4"/>
            <p:cNvSpPr/>
            <p:nvPr/>
          </p:nvSpPr>
          <p:spPr>
            <a:xfrm>
              <a:off x="498722" y="1268960"/>
              <a:ext cx="6359589" cy="71922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43319" tIns="0" rIns="243319" bIns="0" numCol="1" spcCol="1270" anchor="ctr" anchorCtr="0">
              <a:noAutofit/>
            </a:bodyPr>
            <a:lstStyle/>
            <a:p>
              <a:pPr lvl="0" algn="l" defTabSz="977900">
                <a:lnSpc>
                  <a:spcPct val="90000"/>
                </a:lnSpc>
                <a:spcBef>
                  <a:spcPct val="0"/>
                </a:spcBef>
                <a:spcAft>
                  <a:spcPct val="35000"/>
                </a:spcAft>
              </a:pPr>
              <a:endParaRPr lang="ro-RO" sz="2200"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19" name="Rectangle 18"/>
          <p:cNvSpPr/>
          <p:nvPr/>
        </p:nvSpPr>
        <p:spPr>
          <a:xfrm>
            <a:off x="928926" y="1205324"/>
            <a:ext cx="1723549" cy="430887"/>
          </a:xfrm>
          <a:prstGeom prst="rect">
            <a:avLst/>
          </a:prstGeom>
        </p:spPr>
        <p:txBody>
          <a:bodyPr wrap="none">
            <a:spAutoFit/>
          </a:bodyPr>
          <a:lstStyle/>
          <a:p>
            <a:pPr algn="just">
              <a:spcAft>
                <a:spcPts val="0"/>
              </a:spcAft>
            </a:pPr>
            <a:r>
              <a:rPr lang="de-DE" sz="2200" b="1" dirty="0">
                <a:solidFill>
                  <a:schemeClr val="l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Conținuturi:</a:t>
            </a:r>
            <a:endParaRPr lang="en-US" sz="2200" b="1" dirty="0">
              <a:solidFill>
                <a:schemeClr val="l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0" name="Rectangle 19"/>
          <p:cNvSpPr/>
          <p:nvPr/>
        </p:nvSpPr>
        <p:spPr>
          <a:xfrm>
            <a:off x="952500" y="1622218"/>
            <a:ext cx="6096000" cy="1938992"/>
          </a:xfrm>
          <a:prstGeom prst="rect">
            <a:avLst/>
          </a:prstGeom>
        </p:spPr>
        <p:txBody>
          <a:bodyPr>
            <a:spAutoFit/>
          </a:bodyPr>
          <a:lstStyle/>
          <a:p>
            <a:pPr marL="342900" indent="-342900" fontAlgn="base">
              <a:buFont typeface="Wingdings" panose="05000000000000000000" pitchFamily="2" charset="2"/>
              <a:buChar char="§"/>
            </a:pPr>
            <a:r>
              <a:rPr lang="ro-RO"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Aspecte conceptuale privind securitatea națională, regională și internaţională.</a:t>
            </a:r>
          </a:p>
          <a:p>
            <a:pPr marL="342900" lvl="0" indent="-342900" fontAlgn="base">
              <a:buFont typeface="Wingdings" panose="05000000000000000000" pitchFamily="2" charset="2"/>
              <a:buChar char="§"/>
            </a:pPr>
            <a:r>
              <a:rPr lang="ro-RO"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Securitatea națională, componentă a securităţii internaţionale.</a:t>
            </a:r>
          </a:p>
          <a:p>
            <a:pPr marL="342900" lvl="0" indent="-342900" fontAlgn="base">
              <a:buFont typeface="Wingdings" panose="05000000000000000000" pitchFamily="2" charset="2"/>
              <a:buChar char="§"/>
            </a:pPr>
            <a:r>
              <a:rPr lang="ro-RO"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Implicațiile securității globale asupra securității naționale.   </a:t>
            </a:r>
            <a:endParaRPr lang="ro-RO"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1" name="Group 20"/>
          <p:cNvGrpSpPr/>
          <p:nvPr/>
        </p:nvGrpSpPr>
        <p:grpSpPr>
          <a:xfrm>
            <a:off x="638769" y="4227158"/>
            <a:ext cx="9543082" cy="1795520"/>
            <a:chOff x="459814" y="2454773"/>
            <a:chExt cx="6437405" cy="797040"/>
          </a:xfrm>
          <a:scene3d>
            <a:camera prst="orthographicFront"/>
            <a:lightRig rig="threePt" dir="t">
              <a:rot lat="0" lon="0" rev="7500000"/>
            </a:lightRig>
          </a:scene3d>
        </p:grpSpPr>
        <p:sp>
          <p:nvSpPr>
            <p:cNvPr id="22" name="Rounded Rectangle 21"/>
            <p:cNvSpPr/>
            <p:nvPr/>
          </p:nvSpPr>
          <p:spPr>
            <a:xfrm>
              <a:off x="459814" y="2454773"/>
              <a:ext cx="6437405" cy="797040"/>
            </a:xfrm>
            <a:prstGeom prst="roundRect">
              <a:avLst/>
            </a:prstGeom>
            <a:sp3d prstMaterial="plastic">
              <a:bevelT w="127000" h="25400" prst="relaxedInset"/>
            </a:sp3d>
          </p:spPr>
          <p:style>
            <a:lnRef idx="0">
              <a:schemeClr val="lt1">
                <a:hueOff val="0"/>
                <a:satOff val="0"/>
                <a:lumOff val="0"/>
                <a:alphaOff val="0"/>
              </a:schemeClr>
            </a:lnRef>
            <a:fillRef idx="3">
              <a:schemeClr val="accent1">
                <a:shade val="80000"/>
                <a:hueOff val="506336"/>
                <a:satOff val="-54840"/>
                <a:lumOff val="29335"/>
                <a:alphaOff val="0"/>
              </a:schemeClr>
            </a:fillRef>
            <a:effectRef idx="2">
              <a:schemeClr val="accent1">
                <a:shade val="80000"/>
                <a:hueOff val="506336"/>
                <a:satOff val="-54840"/>
                <a:lumOff val="29335"/>
                <a:alphaOff val="0"/>
              </a:schemeClr>
            </a:effectRef>
            <a:fontRef idx="minor">
              <a:schemeClr val="lt1"/>
            </a:fontRef>
          </p:style>
        </p:sp>
        <p:sp>
          <p:nvSpPr>
            <p:cNvPr id="23" name="Rounded Rectangle 4"/>
            <p:cNvSpPr/>
            <p:nvPr/>
          </p:nvSpPr>
          <p:spPr>
            <a:xfrm>
              <a:off x="498722" y="2493681"/>
              <a:ext cx="6359589" cy="71922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43319" tIns="0" rIns="243319" bIns="0" numCol="1" spcCol="1270" anchor="ctr" anchorCtr="0">
              <a:noAutofit/>
            </a:bodyPr>
            <a:lstStyle/>
            <a:p>
              <a:pPr lvl="0" algn="l" defTabSz="977900">
                <a:lnSpc>
                  <a:spcPct val="90000"/>
                </a:lnSpc>
                <a:spcBef>
                  <a:spcPct val="0"/>
                </a:spcBef>
                <a:spcAft>
                  <a:spcPct val="35000"/>
                </a:spcAft>
              </a:pPr>
              <a:endParaRPr lang="ro-RO" sz="2200"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27" name="Rectangle 26"/>
          <p:cNvSpPr/>
          <p:nvPr/>
        </p:nvSpPr>
        <p:spPr>
          <a:xfrm>
            <a:off x="1589923" y="4781125"/>
            <a:ext cx="6096000" cy="1046440"/>
          </a:xfrm>
          <a:prstGeom prst="rect">
            <a:avLst/>
          </a:prstGeom>
        </p:spPr>
        <p:txBody>
          <a:bodyPr>
            <a:spAutoFit/>
          </a:bodyPr>
          <a:lstStyle/>
          <a:p>
            <a:pPr algn="just">
              <a:spcAft>
                <a:spcPts val="0"/>
              </a:spcAft>
            </a:pPr>
            <a:r>
              <a:rPr lang="de-DE" sz="2200" b="1" dirty="0">
                <a:solidFill>
                  <a:schemeClr val="l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Termeni-cheie</a:t>
            </a:r>
            <a:r>
              <a:rPr lang="en-US" sz="2200" b="1" dirty="0">
                <a:solidFill>
                  <a:schemeClr val="l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ro-RO" sz="2200" b="1" dirty="0">
              <a:solidFill>
                <a:schemeClr val="l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spcAft>
                <a:spcPts val="0"/>
              </a:spcAft>
            </a:pPr>
            <a:r>
              <a:rPr lang="ro-RO" sz="20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t>
            </a:r>
            <a:r>
              <a:rPr lang="en-US" sz="2000" i="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ecuritate</a:t>
            </a:r>
            <a:r>
              <a:rPr lang="en-US" sz="20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i="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național</a:t>
            </a:r>
            <a:r>
              <a:rPr lang="ro-RO" sz="20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ă</a:t>
            </a:r>
            <a:r>
              <a:rPr lang="en-US" sz="20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Securitate internaţională, </a:t>
            </a:r>
            <a:r>
              <a:rPr lang="en-US" sz="2000"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confruntare</a:t>
            </a:r>
            <a:r>
              <a:rPr lang="en-US" sz="20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globalizare</a:t>
            </a:r>
            <a:r>
              <a:rPr lang="en-US" sz="20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regionalizare</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21665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4CAC937-C60F-4BFA-A7CE-CFB373F2B661}"/>
              </a:ext>
            </a:extLst>
          </p:cNvPr>
          <p:cNvSpPr>
            <a:spLocks noGrp="1"/>
          </p:cNvSpPr>
          <p:nvPr>
            <p:ph type="title"/>
          </p:nvPr>
        </p:nvSpPr>
        <p:spPr>
          <a:xfrm>
            <a:off x="3506647" y="311274"/>
            <a:ext cx="5178705" cy="783915"/>
          </a:xfrm>
        </p:spPr>
        <p:style>
          <a:lnRef idx="1">
            <a:schemeClr val="accent1"/>
          </a:lnRef>
          <a:fillRef idx="3">
            <a:schemeClr val="accent1"/>
          </a:fillRef>
          <a:effectRef idx="2">
            <a:schemeClr val="accent1"/>
          </a:effectRef>
          <a:fontRef idx="minor">
            <a:schemeClr val="lt1"/>
          </a:fontRef>
        </p:style>
        <p:txBody>
          <a:bodyPr>
            <a:normAutofit fontScale="90000"/>
          </a:bodyPr>
          <a:lstStyle/>
          <a:p>
            <a:pPr algn="ctr"/>
            <a:r>
              <a:rPr lang="ro-RO" sz="2400" b="1" dirty="0">
                <a:effectLst/>
                <a:latin typeface="Times New Roman" panose="02020603050405020304" pitchFamily="18" charset="0"/>
                <a:ea typeface="Times New Roman" panose="02020603050405020304" pitchFamily="18" charset="0"/>
              </a:rPr>
              <a:t/>
            </a:r>
            <a:br>
              <a:rPr lang="ro-RO" sz="2400" b="1" dirty="0">
                <a:effectLst/>
                <a:latin typeface="Times New Roman" panose="02020603050405020304" pitchFamily="18" charset="0"/>
                <a:ea typeface="Times New Roman" panose="02020603050405020304" pitchFamily="18" charset="0"/>
              </a:rPr>
            </a:br>
            <a:r>
              <a:rPr lang="ro-RO" sz="2400" b="1" dirty="0">
                <a:effectLst/>
                <a:latin typeface="Times New Roman" panose="02020603050405020304" pitchFamily="18" charset="0"/>
                <a:ea typeface="Times New Roman" panose="02020603050405020304" pitchFamily="18" charset="0"/>
              </a:rPr>
              <a:t>Obiective de referință:</a:t>
            </a:r>
            <a:r>
              <a:rPr lang="ro-RO" sz="2400" dirty="0">
                <a:effectLst/>
                <a:latin typeface="Times New Roman" panose="02020603050405020304" pitchFamily="18" charset="0"/>
                <a:ea typeface="Times New Roman" panose="02020603050405020304" pitchFamily="18" charset="0"/>
              </a:rPr>
              <a:t/>
            </a:r>
            <a:br>
              <a:rPr lang="ro-RO" sz="2400" dirty="0">
                <a:effectLst/>
                <a:latin typeface="Times New Roman" panose="02020603050405020304" pitchFamily="18" charset="0"/>
                <a:ea typeface="Times New Roman" panose="02020603050405020304" pitchFamily="18" charset="0"/>
              </a:rPr>
            </a:br>
            <a:endParaRPr lang="ro-RO" sz="2400" dirty="0"/>
          </a:p>
        </p:txBody>
      </p:sp>
      <p:graphicFrame>
        <p:nvGraphicFramePr>
          <p:cNvPr id="4" name="Схема 3">
            <a:extLst>
              <a:ext uri="{FF2B5EF4-FFF2-40B4-BE49-F238E27FC236}">
                <a16:creationId xmlns="" xmlns:a16="http://schemas.microsoft.com/office/drawing/2014/main" id="{BDF1689B-F872-4CE3-BAC8-0957D0BA80F2}"/>
              </a:ext>
            </a:extLst>
          </p:cNvPr>
          <p:cNvGraphicFramePr/>
          <p:nvPr>
            <p:extLst>
              <p:ext uri="{D42A27DB-BD31-4B8C-83A1-F6EECF244321}">
                <p14:modId xmlns:p14="http://schemas.microsoft.com/office/powerpoint/2010/main" val="1151178455"/>
              </p:ext>
            </p:extLst>
          </p:nvPr>
        </p:nvGraphicFramePr>
        <p:xfrm>
          <a:off x="1497852" y="1546412"/>
          <a:ext cx="9196294" cy="47637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8079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4CAC937-C60F-4BFA-A7CE-CFB373F2B661}"/>
              </a:ext>
            </a:extLst>
          </p:cNvPr>
          <p:cNvSpPr>
            <a:spLocks noGrp="1"/>
          </p:cNvSpPr>
          <p:nvPr>
            <p:ph type="title"/>
          </p:nvPr>
        </p:nvSpPr>
        <p:spPr>
          <a:xfrm>
            <a:off x="2779782" y="297827"/>
            <a:ext cx="6632435" cy="783915"/>
          </a:xfrm>
        </p:spPr>
        <p:style>
          <a:lnRef idx="1">
            <a:schemeClr val="accent1"/>
          </a:lnRef>
          <a:fillRef idx="3">
            <a:schemeClr val="accent1"/>
          </a:fillRef>
          <a:effectRef idx="2">
            <a:schemeClr val="accent1"/>
          </a:effectRef>
          <a:fontRef idx="minor">
            <a:schemeClr val="lt1"/>
          </a:fontRef>
        </p:style>
        <p:txBody>
          <a:bodyPr>
            <a:noAutofit/>
          </a:bodyPr>
          <a:lstStyle/>
          <a:p>
            <a:pPr algn="ctr"/>
            <a:r>
              <a:rPr lang="ro-RO" sz="2200" b="1" dirty="0">
                <a:effectLst/>
                <a:latin typeface="Times New Roman" panose="02020603050405020304" pitchFamily="18" charset="0"/>
                <a:ea typeface="Calibri" panose="020F0502020204030204" pitchFamily="34" charset="0"/>
              </a:rPr>
              <a:t/>
            </a:r>
            <a:br>
              <a:rPr lang="ro-RO" sz="2200" b="1" dirty="0">
                <a:effectLst/>
                <a:latin typeface="Times New Roman" panose="02020603050405020304" pitchFamily="18" charset="0"/>
                <a:ea typeface="Calibri" panose="020F0502020204030204" pitchFamily="34" charset="0"/>
              </a:rPr>
            </a:br>
            <a:r>
              <a:rPr lang="ro-RO" sz="2200" b="1" dirty="0">
                <a:effectLst/>
                <a:latin typeface="Times New Roman" panose="02020603050405020304" pitchFamily="18" charset="0"/>
                <a:ea typeface="Calibri" panose="020F0502020204030204" pitchFamily="34" charset="0"/>
              </a:rPr>
              <a:t/>
            </a:r>
            <a:br>
              <a:rPr lang="ro-RO" sz="2200" b="1" dirty="0">
                <a:effectLst/>
                <a:latin typeface="Times New Roman" panose="02020603050405020304" pitchFamily="18" charset="0"/>
                <a:ea typeface="Calibri" panose="020F0502020204030204" pitchFamily="34" charset="0"/>
              </a:rPr>
            </a:br>
            <a:r>
              <a:rPr lang="ro-RO" sz="2200" b="1" dirty="0">
                <a:effectLst/>
                <a:latin typeface="Times New Roman" panose="02020603050405020304" pitchFamily="18" charset="0"/>
                <a:ea typeface="Calibri" panose="020F0502020204030204" pitchFamily="34" charset="0"/>
              </a:rPr>
              <a:t>Aspecte conceptuale privind termenul de securitate națională</a:t>
            </a:r>
            <a:r>
              <a:rPr lang="ro-RO" sz="2200" dirty="0">
                <a:effectLst/>
                <a:latin typeface="Times New Roman" panose="02020603050405020304" pitchFamily="18" charset="0"/>
                <a:ea typeface="Times New Roman" panose="02020603050405020304" pitchFamily="18" charset="0"/>
              </a:rPr>
              <a:t/>
            </a:r>
            <a:br>
              <a:rPr lang="ro-RO" sz="2200" dirty="0">
                <a:effectLst/>
                <a:latin typeface="Times New Roman" panose="02020603050405020304" pitchFamily="18" charset="0"/>
                <a:ea typeface="Times New Roman" panose="02020603050405020304" pitchFamily="18" charset="0"/>
              </a:rPr>
            </a:br>
            <a:r>
              <a:rPr lang="ro-RO" sz="2200" dirty="0">
                <a:effectLst/>
                <a:latin typeface="Times New Roman" panose="02020603050405020304" pitchFamily="18" charset="0"/>
                <a:ea typeface="Times New Roman" panose="02020603050405020304" pitchFamily="18" charset="0"/>
              </a:rPr>
              <a:t/>
            </a:r>
            <a:br>
              <a:rPr lang="ro-RO" sz="2200" dirty="0">
                <a:effectLst/>
                <a:latin typeface="Times New Roman" panose="02020603050405020304" pitchFamily="18" charset="0"/>
                <a:ea typeface="Times New Roman" panose="02020603050405020304" pitchFamily="18" charset="0"/>
              </a:rPr>
            </a:br>
            <a:endParaRPr lang="ro-RO" sz="2200" dirty="0"/>
          </a:p>
        </p:txBody>
      </p:sp>
      <p:sp>
        <p:nvSpPr>
          <p:cNvPr id="5" name="TextBox 4">
            <a:extLst>
              <a:ext uri="{FF2B5EF4-FFF2-40B4-BE49-F238E27FC236}">
                <a16:creationId xmlns="" xmlns:a16="http://schemas.microsoft.com/office/drawing/2014/main" id="{6BDAFBBC-DC8D-4313-82E5-A76E66037EB3}"/>
              </a:ext>
            </a:extLst>
          </p:cNvPr>
          <p:cNvSpPr txBox="1"/>
          <p:nvPr/>
        </p:nvSpPr>
        <p:spPr>
          <a:xfrm>
            <a:off x="242049" y="1913508"/>
            <a:ext cx="7844494" cy="4665188"/>
          </a:xfrm>
          <a:prstGeom prst="rect">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wrap="square">
            <a:spAutoFit/>
          </a:bodyPr>
          <a:lstStyle/>
          <a:p>
            <a:pPr algn="just">
              <a:lnSpc>
                <a:spcPct val="115000"/>
              </a:lnSpc>
              <a:tabLst>
                <a:tab pos="228600" algn="l"/>
              </a:tabLst>
            </a:pPr>
            <a:r>
              <a:rPr lang="ro-RO"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Asigurarea securității naționale în toate domeniile activității statului este unul din imperativele existenței acestuia ca subiect suveran și independent în raport cu celelalte state în politica mondială. Procesele globalizării în secolul XXI impun statelor să caute noi instrumente și mecanisme de asigurare a propriei securități. Astfel, statele devin interdependente, în special în aspectele de securitate, depășesc granițele jurisdicțiilor naționale, prin urmare, frontiera nu mai este un scut care protejează statul. Stabilitatea și securitatea statelor vecine presupune un grad înalt de siguranță pentru statul național. </a:t>
            </a:r>
          </a:p>
          <a:p>
            <a:pPr algn="just">
              <a:lnSpc>
                <a:spcPct val="115000"/>
              </a:lnSpc>
              <a:tabLst>
                <a:tab pos="228600" algn="l"/>
              </a:tabLst>
            </a:pPr>
            <a:r>
              <a:rPr lang="ro-RO"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După Zbigniew</a:t>
            </a:r>
            <a:r>
              <a:rPr lang="ro-RO" sz="2000" b="0" i="0" dirty="0">
                <a:effectLst/>
                <a:latin typeface="Times New Roman" panose="02020603050405020304" pitchFamily="18" charset="0"/>
                <a:cs typeface="Times New Roman" panose="02020603050405020304" pitchFamily="18" charset="0"/>
              </a:rPr>
              <a:t> </a:t>
            </a:r>
            <a:r>
              <a:rPr lang="ro-RO" sz="2000" dirty="0">
                <a:effectLst>
                  <a:outerShdw blurRad="38100" dist="38100" dir="2700000" algn="tl">
                    <a:srgbClr val="000000">
                      <a:alpha val="43137"/>
                    </a:srgbClr>
                  </a:outerShdw>
                </a:effectLst>
                <a:latin typeface="Times New Roman" panose="02020603050405020304" pitchFamily="18" charset="0"/>
              </a:rPr>
              <a:t>Brzeziński</a:t>
            </a:r>
            <a:r>
              <a:rPr lang="ro-RO"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ecuația de securitate a lumii nu mai poate fi gândită în afara supremației americane, iar „sporirea securității globale este o componentă esențială a securității naționale“. Pericolele viitorului au un singur lucru în comun: ele nu respectă frontierele naționale.</a:t>
            </a:r>
          </a:p>
        </p:txBody>
      </p:sp>
      <p:pic>
        <p:nvPicPr>
          <p:cNvPr id="6" name="Рисунок 5" descr="Zbigniew Brzezinski, US national security adviser, 1928-2017 ...">
            <a:extLst>
              <a:ext uri="{FF2B5EF4-FFF2-40B4-BE49-F238E27FC236}">
                <a16:creationId xmlns="" xmlns:a16="http://schemas.microsoft.com/office/drawing/2014/main" id="{040476F5-4A4C-47DD-8F8A-04606949B565}"/>
              </a:ext>
            </a:extLst>
          </p:cNvPr>
          <p:cNvPicPr/>
          <p:nvPr/>
        </p:nvPicPr>
        <p:blipFill rotWithShape="1">
          <a:blip r:embed="rId2">
            <a:extLst>
              <a:ext uri="{28A0092B-C50C-407E-A947-70E740481C1C}">
                <a14:useLocalDpi xmlns:a14="http://schemas.microsoft.com/office/drawing/2010/main" val="0"/>
              </a:ext>
            </a:extLst>
          </a:blip>
          <a:srcRect l="16487" t="5236" r="8929" b="5055"/>
          <a:stretch/>
        </p:blipFill>
        <p:spPr bwMode="auto">
          <a:xfrm>
            <a:off x="8194118" y="2296634"/>
            <a:ext cx="3862687" cy="25416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sp>
        <p:nvSpPr>
          <p:cNvPr id="11" name="TextBox 10">
            <a:extLst>
              <a:ext uri="{FF2B5EF4-FFF2-40B4-BE49-F238E27FC236}">
                <a16:creationId xmlns="" xmlns:a16="http://schemas.microsoft.com/office/drawing/2014/main" id="{44FA86E4-3DA6-46DA-8E8B-58FAC83B0767}"/>
              </a:ext>
            </a:extLst>
          </p:cNvPr>
          <p:cNvSpPr txBox="1"/>
          <p:nvPr/>
        </p:nvSpPr>
        <p:spPr>
          <a:xfrm>
            <a:off x="8841265" y="4851257"/>
            <a:ext cx="2534945" cy="369332"/>
          </a:xfrm>
          <a:prstGeom prst="rect">
            <a:avLst/>
          </a:prstGeom>
          <a:noFill/>
        </p:spPr>
        <p:txBody>
          <a:bodyPr wrap="square">
            <a:spAutoFit/>
          </a:bodyPr>
          <a:lstStyle/>
          <a:p>
            <a:pPr algn="ctr"/>
            <a:r>
              <a:rPr lang="ro-RO" sz="1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Zbigniew </a:t>
            </a:r>
            <a:r>
              <a:rPr lang="ro-RO" b="0" i="0" dirty="0">
                <a:effectLst/>
                <a:latin typeface="Times New Roman" panose="02020603050405020304" pitchFamily="18" charset="0"/>
                <a:cs typeface="Times New Roman" panose="02020603050405020304" pitchFamily="18" charset="0"/>
              </a:rPr>
              <a:t>Brzeziński</a:t>
            </a:r>
            <a:endParaRPr lang="ro-RO"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8947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4CAC937-C60F-4BFA-A7CE-CFB373F2B661}"/>
              </a:ext>
            </a:extLst>
          </p:cNvPr>
          <p:cNvSpPr>
            <a:spLocks noGrp="1"/>
          </p:cNvSpPr>
          <p:nvPr>
            <p:ph type="title"/>
          </p:nvPr>
        </p:nvSpPr>
        <p:spPr>
          <a:xfrm>
            <a:off x="2779782" y="297827"/>
            <a:ext cx="6632435" cy="783915"/>
          </a:xfrm>
        </p:spPr>
        <p:style>
          <a:lnRef idx="1">
            <a:schemeClr val="accent1"/>
          </a:lnRef>
          <a:fillRef idx="3">
            <a:schemeClr val="accent1"/>
          </a:fillRef>
          <a:effectRef idx="2">
            <a:schemeClr val="accent1"/>
          </a:effectRef>
          <a:fontRef idx="minor">
            <a:schemeClr val="lt1"/>
          </a:fontRef>
        </p:style>
        <p:txBody>
          <a:bodyPr>
            <a:noAutofit/>
          </a:bodyPr>
          <a:lstStyle/>
          <a:p>
            <a:pPr algn="ctr"/>
            <a:r>
              <a:rPr lang="ro-RO" sz="2200" b="1" dirty="0">
                <a:effectLst/>
                <a:latin typeface="Times New Roman" panose="02020603050405020304" pitchFamily="18" charset="0"/>
                <a:ea typeface="Calibri" panose="020F0502020204030204" pitchFamily="34" charset="0"/>
              </a:rPr>
              <a:t/>
            </a:r>
            <a:br>
              <a:rPr lang="ro-RO" sz="2200" b="1" dirty="0">
                <a:effectLst/>
                <a:latin typeface="Times New Roman" panose="02020603050405020304" pitchFamily="18" charset="0"/>
                <a:ea typeface="Calibri" panose="020F0502020204030204" pitchFamily="34" charset="0"/>
              </a:rPr>
            </a:br>
            <a:r>
              <a:rPr lang="ro-RO" sz="2200" b="1" dirty="0">
                <a:effectLst/>
                <a:latin typeface="Times New Roman" panose="02020603050405020304" pitchFamily="18" charset="0"/>
                <a:ea typeface="Calibri" panose="020F0502020204030204" pitchFamily="34" charset="0"/>
              </a:rPr>
              <a:t/>
            </a:r>
            <a:br>
              <a:rPr lang="ro-RO" sz="2200" b="1" dirty="0">
                <a:effectLst/>
                <a:latin typeface="Times New Roman" panose="02020603050405020304" pitchFamily="18" charset="0"/>
                <a:ea typeface="Calibri" panose="020F0502020204030204" pitchFamily="34" charset="0"/>
              </a:rPr>
            </a:br>
            <a:r>
              <a:rPr lang="ro-RO" sz="2200" b="1" dirty="0">
                <a:effectLst/>
                <a:latin typeface="Times New Roman" panose="02020603050405020304" pitchFamily="18" charset="0"/>
                <a:ea typeface="Calibri" panose="020F0502020204030204" pitchFamily="34" charset="0"/>
              </a:rPr>
              <a:t>Aspecte conceptuale privind termenul de securitate națională</a:t>
            </a:r>
            <a:r>
              <a:rPr lang="ro-RO" sz="2200" dirty="0">
                <a:effectLst/>
                <a:latin typeface="Times New Roman" panose="02020603050405020304" pitchFamily="18" charset="0"/>
                <a:ea typeface="Times New Roman" panose="02020603050405020304" pitchFamily="18" charset="0"/>
              </a:rPr>
              <a:t/>
            </a:r>
            <a:br>
              <a:rPr lang="ro-RO" sz="2200" dirty="0">
                <a:effectLst/>
                <a:latin typeface="Times New Roman" panose="02020603050405020304" pitchFamily="18" charset="0"/>
                <a:ea typeface="Times New Roman" panose="02020603050405020304" pitchFamily="18" charset="0"/>
              </a:rPr>
            </a:br>
            <a:r>
              <a:rPr lang="ro-RO" sz="2200" dirty="0">
                <a:effectLst/>
                <a:latin typeface="Times New Roman" panose="02020603050405020304" pitchFamily="18" charset="0"/>
                <a:ea typeface="Times New Roman" panose="02020603050405020304" pitchFamily="18" charset="0"/>
              </a:rPr>
              <a:t/>
            </a:r>
            <a:br>
              <a:rPr lang="ro-RO" sz="2200" dirty="0">
                <a:effectLst/>
                <a:latin typeface="Times New Roman" panose="02020603050405020304" pitchFamily="18" charset="0"/>
                <a:ea typeface="Times New Roman" panose="02020603050405020304" pitchFamily="18" charset="0"/>
              </a:rPr>
            </a:br>
            <a:endParaRPr lang="ro-RO" sz="2200" dirty="0"/>
          </a:p>
        </p:txBody>
      </p:sp>
      <p:sp>
        <p:nvSpPr>
          <p:cNvPr id="5" name="TextBox 4">
            <a:extLst>
              <a:ext uri="{FF2B5EF4-FFF2-40B4-BE49-F238E27FC236}">
                <a16:creationId xmlns="" xmlns:a16="http://schemas.microsoft.com/office/drawing/2014/main" id="{6BDAFBBC-DC8D-4313-82E5-A76E66037EB3}"/>
              </a:ext>
            </a:extLst>
          </p:cNvPr>
          <p:cNvSpPr txBox="1"/>
          <p:nvPr/>
        </p:nvSpPr>
        <p:spPr>
          <a:xfrm>
            <a:off x="242049" y="1913508"/>
            <a:ext cx="7844494" cy="4526496"/>
          </a:xfrm>
          <a:prstGeom prst="rect">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wrap="square">
            <a:spAutoFit/>
          </a:bodyPr>
          <a:lstStyle/>
          <a:p>
            <a:pPr>
              <a:lnSpc>
                <a:spcPct val="115000"/>
              </a:lnSpc>
              <a:tabLst>
                <a:tab pos="228600" algn="l"/>
              </a:tabLst>
            </a:pPr>
            <a:r>
              <a:rPr lang="ro-RO" sz="1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Noile abordări privind asigurarea securității - naționale, regionale și globale - arată că există o strânsă legătură între globalizare și securitate. Într-o lume caracterizată de globalizare (amenințări, piețe, mass-media globale etc.), securitatea națională este marcată profund de implicațiile acesteia.</a:t>
            </a:r>
          </a:p>
          <a:p>
            <a:pPr>
              <a:lnSpc>
                <a:spcPct val="115000"/>
              </a:lnSpc>
              <a:tabLst>
                <a:tab pos="228600" algn="l"/>
              </a:tabLst>
            </a:pPr>
            <a:r>
              <a:rPr lang="ro-RO" sz="1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Ce ține de procesul de globalizare, până la moment nu există o definiție    universal acceptată și nici definitivă întrucât acesta presupune o multitudine de procese complexe privind domenii diverse ale societății umane. În consecință, globalizarea poate fi definită ca un fenomen, o strategie, o ideologie sau toate la un loc. Prin urmare, efectele globalizării demonstrează că acest proces complex influențează considerabil problema securității. Eforturile complexe și multiple de asigurare a securității naționale trebuie să vizeze, deopotrivă, securitatea regională și securitatea globală. Pentru că există o determinare globală și regională a securității naționale.</a:t>
            </a:r>
          </a:p>
          <a:p>
            <a:pPr>
              <a:lnSpc>
                <a:spcPct val="115000"/>
              </a:lnSpc>
              <a:tabLst>
                <a:tab pos="228600" algn="l"/>
              </a:tabLst>
            </a:pPr>
            <a:r>
              <a:rPr lang="ro-RO" sz="1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p>
        </p:txBody>
      </p:sp>
      <p:pic>
        <p:nvPicPr>
          <p:cNvPr id="2050" name="Picture 2" descr="Guvernul va înființa un grup de lucru pentru asigurarea ...">
            <a:extLst>
              <a:ext uri="{FF2B5EF4-FFF2-40B4-BE49-F238E27FC236}">
                <a16:creationId xmlns="" xmlns:a16="http://schemas.microsoft.com/office/drawing/2014/main" id="{F56B12D9-538C-4D94-95C8-8AA6375916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9772" y="1913508"/>
            <a:ext cx="3793067" cy="2844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124664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4CAC937-C60F-4BFA-A7CE-CFB373F2B661}"/>
              </a:ext>
            </a:extLst>
          </p:cNvPr>
          <p:cNvSpPr>
            <a:spLocks noGrp="1"/>
          </p:cNvSpPr>
          <p:nvPr>
            <p:ph type="title"/>
          </p:nvPr>
        </p:nvSpPr>
        <p:spPr>
          <a:xfrm>
            <a:off x="2779782" y="297827"/>
            <a:ext cx="6632435" cy="783915"/>
          </a:xfrm>
        </p:spPr>
        <p:style>
          <a:lnRef idx="1">
            <a:schemeClr val="accent1"/>
          </a:lnRef>
          <a:fillRef idx="3">
            <a:schemeClr val="accent1"/>
          </a:fillRef>
          <a:effectRef idx="2">
            <a:schemeClr val="accent1"/>
          </a:effectRef>
          <a:fontRef idx="minor">
            <a:schemeClr val="lt1"/>
          </a:fontRef>
        </p:style>
        <p:txBody>
          <a:bodyPr>
            <a:noAutofit/>
          </a:bodyPr>
          <a:lstStyle/>
          <a:p>
            <a:pPr algn="ctr"/>
            <a:r>
              <a:rPr lang="ro-RO" sz="2200" b="1" dirty="0">
                <a:effectLst/>
                <a:latin typeface="Times New Roman" panose="02020603050405020304" pitchFamily="18" charset="0"/>
                <a:ea typeface="Calibri" panose="020F0502020204030204" pitchFamily="34" charset="0"/>
              </a:rPr>
              <a:t/>
            </a:r>
            <a:br>
              <a:rPr lang="ro-RO" sz="2200" b="1" dirty="0">
                <a:effectLst/>
                <a:latin typeface="Times New Roman" panose="02020603050405020304" pitchFamily="18" charset="0"/>
                <a:ea typeface="Calibri" panose="020F0502020204030204" pitchFamily="34" charset="0"/>
              </a:rPr>
            </a:br>
            <a:r>
              <a:rPr lang="ro-RO" sz="2200" b="1" dirty="0">
                <a:effectLst/>
                <a:latin typeface="Times New Roman" panose="02020603050405020304" pitchFamily="18" charset="0"/>
                <a:ea typeface="Calibri" panose="020F0502020204030204" pitchFamily="34" charset="0"/>
              </a:rPr>
              <a:t/>
            </a:r>
            <a:br>
              <a:rPr lang="ro-RO" sz="2200" b="1" dirty="0">
                <a:effectLst/>
                <a:latin typeface="Times New Roman" panose="02020603050405020304" pitchFamily="18" charset="0"/>
                <a:ea typeface="Calibri" panose="020F0502020204030204" pitchFamily="34" charset="0"/>
              </a:rPr>
            </a:br>
            <a:r>
              <a:rPr lang="ro-RO" sz="2200" b="1" dirty="0">
                <a:effectLst/>
                <a:latin typeface="Times New Roman" panose="02020603050405020304" pitchFamily="18" charset="0"/>
                <a:ea typeface="Calibri" panose="020F0502020204030204" pitchFamily="34" charset="0"/>
              </a:rPr>
              <a:t>Aspecte conceptuale privind termenul de securitate națională</a:t>
            </a:r>
            <a:r>
              <a:rPr lang="ro-RO" sz="2200" dirty="0">
                <a:effectLst/>
                <a:latin typeface="Times New Roman" panose="02020603050405020304" pitchFamily="18" charset="0"/>
                <a:ea typeface="Times New Roman" panose="02020603050405020304" pitchFamily="18" charset="0"/>
              </a:rPr>
              <a:t/>
            </a:r>
            <a:br>
              <a:rPr lang="ro-RO" sz="2200" dirty="0">
                <a:effectLst/>
                <a:latin typeface="Times New Roman" panose="02020603050405020304" pitchFamily="18" charset="0"/>
                <a:ea typeface="Times New Roman" panose="02020603050405020304" pitchFamily="18" charset="0"/>
              </a:rPr>
            </a:br>
            <a:r>
              <a:rPr lang="ro-RO" sz="2200" dirty="0">
                <a:effectLst/>
                <a:latin typeface="Times New Roman" panose="02020603050405020304" pitchFamily="18" charset="0"/>
                <a:ea typeface="Times New Roman" panose="02020603050405020304" pitchFamily="18" charset="0"/>
              </a:rPr>
              <a:t/>
            </a:r>
            <a:br>
              <a:rPr lang="ro-RO" sz="2200" dirty="0">
                <a:effectLst/>
                <a:latin typeface="Times New Roman" panose="02020603050405020304" pitchFamily="18" charset="0"/>
                <a:ea typeface="Times New Roman" panose="02020603050405020304" pitchFamily="18" charset="0"/>
              </a:rPr>
            </a:br>
            <a:endParaRPr lang="ro-RO" sz="2200" dirty="0"/>
          </a:p>
        </p:txBody>
      </p:sp>
      <p:sp>
        <p:nvSpPr>
          <p:cNvPr id="5" name="TextBox 4">
            <a:extLst>
              <a:ext uri="{FF2B5EF4-FFF2-40B4-BE49-F238E27FC236}">
                <a16:creationId xmlns="" xmlns:a16="http://schemas.microsoft.com/office/drawing/2014/main" id="{6BDAFBBC-DC8D-4313-82E5-A76E66037EB3}"/>
              </a:ext>
            </a:extLst>
          </p:cNvPr>
          <p:cNvSpPr txBox="1"/>
          <p:nvPr/>
        </p:nvSpPr>
        <p:spPr>
          <a:xfrm>
            <a:off x="338667" y="1687728"/>
            <a:ext cx="7747876" cy="4845044"/>
          </a:xfrm>
          <a:prstGeom prst="rect">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wrap="square" lIns="0" tIns="72000" rIns="144000">
            <a:spAutoFit/>
          </a:bodyPr>
          <a:lstStyle/>
          <a:p>
            <a:pPr marL="457200" algn="ctr">
              <a:lnSpc>
                <a:spcPct val="115000"/>
              </a:lnSpc>
              <a:tabLst>
                <a:tab pos="228600" algn="l"/>
              </a:tabLst>
            </a:pPr>
            <a:r>
              <a:rPr lang="ro-RO"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ro-RO" sz="1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Contiguitatea conceptelor de „securitate” și „securitate națională” se află în strânsă legătură cu natura statului. În acest context, să examinăm sintagma „securitate națională” care este o reproducere din limba engleză a conceptului „National security”, unde „națiunea” nu semnifică „naționalitate” sau un „grup etnic”, dar „popor” sau „stat” .</a:t>
            </a:r>
          </a:p>
          <a:p>
            <a:pPr marL="457200" algn="ctr">
              <a:lnSpc>
                <a:spcPct val="115000"/>
              </a:lnSpc>
              <a:tabLst>
                <a:tab pos="228600" algn="l"/>
              </a:tabLst>
            </a:pPr>
            <a:r>
              <a:rPr lang="ro-RO" sz="1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De aceea traducerea, de fapt, a termenului american „National security” este echivalentă cu „securitatea națională” sau „securitatea statului”, desigur, trezește imediat asocieri multiple și se îndepărtează tot mai mult de esența sa. Statul acoperă în același timp o idee, o instituție și o bază fizică, dar este în același timp o structură organizațională complexă, o colectivitate și un instrument al politicii. În acest sens, statul este un instrument de promovare al securității înainte de a fi subiect sau referent al securității. El este organul care asigură medierea între interesul național, definit într-un mod unitar, și interesele comunităților din cadrul său.</a:t>
            </a:r>
          </a:p>
          <a:p>
            <a:pPr marL="457200" algn="ctr">
              <a:lnSpc>
                <a:spcPct val="115000"/>
              </a:lnSpc>
              <a:tabLst>
                <a:tab pos="228600" algn="l"/>
              </a:tabLst>
            </a:pPr>
            <a:endParaRPr lang="ro-RO" sz="1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pic>
        <p:nvPicPr>
          <p:cNvPr id="2050" name="Picture 2" descr="Guvernul va înființa un grup de lucru pentru asigurarea ...">
            <a:extLst>
              <a:ext uri="{FF2B5EF4-FFF2-40B4-BE49-F238E27FC236}">
                <a16:creationId xmlns="" xmlns:a16="http://schemas.microsoft.com/office/drawing/2014/main" id="{F56B12D9-538C-4D94-95C8-8AA6375916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9772" y="1710306"/>
            <a:ext cx="3793067" cy="2844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548225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4CAC937-C60F-4BFA-A7CE-CFB373F2B661}"/>
              </a:ext>
            </a:extLst>
          </p:cNvPr>
          <p:cNvSpPr>
            <a:spLocks noGrp="1"/>
          </p:cNvSpPr>
          <p:nvPr>
            <p:ph type="title"/>
          </p:nvPr>
        </p:nvSpPr>
        <p:spPr>
          <a:xfrm>
            <a:off x="2779782" y="297827"/>
            <a:ext cx="6632435" cy="783915"/>
          </a:xfrm>
        </p:spPr>
        <p:style>
          <a:lnRef idx="1">
            <a:schemeClr val="accent1"/>
          </a:lnRef>
          <a:fillRef idx="3">
            <a:schemeClr val="accent1"/>
          </a:fillRef>
          <a:effectRef idx="2">
            <a:schemeClr val="accent1"/>
          </a:effectRef>
          <a:fontRef idx="minor">
            <a:schemeClr val="lt1"/>
          </a:fontRef>
        </p:style>
        <p:txBody>
          <a:bodyPr>
            <a:noAutofit/>
          </a:bodyPr>
          <a:lstStyle/>
          <a:p>
            <a:pPr algn="ctr"/>
            <a:r>
              <a:rPr lang="ro-RO" sz="2200" b="1" dirty="0">
                <a:latin typeface="Times New Roman" panose="02020603050405020304" pitchFamily="18" charset="0"/>
              </a:rPr>
              <a:t/>
            </a:r>
            <a:br>
              <a:rPr lang="ro-RO" sz="2200" b="1" dirty="0">
                <a:latin typeface="Times New Roman" panose="02020603050405020304" pitchFamily="18" charset="0"/>
              </a:rPr>
            </a:br>
            <a:r>
              <a:rPr lang="ro-RO" sz="2200" b="1" dirty="0">
                <a:latin typeface="Times New Roman" panose="02020603050405020304" pitchFamily="18" charset="0"/>
              </a:rPr>
              <a:t/>
            </a:r>
            <a:br>
              <a:rPr lang="ro-RO" sz="2200" b="1" dirty="0">
                <a:latin typeface="Times New Roman" panose="02020603050405020304" pitchFamily="18" charset="0"/>
              </a:rPr>
            </a:br>
            <a:r>
              <a:rPr lang="ro-RO" sz="2200" b="1" dirty="0">
                <a:latin typeface="Times New Roman" panose="02020603050405020304" pitchFamily="18" charset="0"/>
              </a:rPr>
              <a:t/>
            </a:r>
            <a:br>
              <a:rPr lang="ro-RO" sz="2200" b="1" dirty="0">
                <a:latin typeface="Times New Roman" panose="02020603050405020304" pitchFamily="18" charset="0"/>
              </a:rPr>
            </a:br>
            <a:r>
              <a:rPr lang="ro-RO" sz="2200" b="1" dirty="0">
                <a:latin typeface="Times New Roman" panose="02020603050405020304" pitchFamily="18" charset="0"/>
              </a:rPr>
              <a:t>Securitatea națională, componentă a securității globale</a:t>
            </a:r>
            <a:r>
              <a:rPr lang="ro-RO" sz="1800" dirty="0">
                <a:effectLst/>
                <a:latin typeface="Times New Roman" panose="02020603050405020304" pitchFamily="18" charset="0"/>
                <a:ea typeface="Times New Roman" panose="02020603050405020304" pitchFamily="18" charset="0"/>
              </a:rPr>
              <a:t/>
            </a:r>
            <a:br>
              <a:rPr lang="ro-RO" sz="1800" dirty="0">
                <a:effectLst/>
                <a:latin typeface="Times New Roman" panose="02020603050405020304" pitchFamily="18" charset="0"/>
                <a:ea typeface="Times New Roman" panose="02020603050405020304" pitchFamily="18" charset="0"/>
              </a:rPr>
            </a:br>
            <a:r>
              <a:rPr lang="ro-RO" sz="2200" dirty="0">
                <a:effectLst/>
                <a:latin typeface="Times New Roman" panose="02020603050405020304" pitchFamily="18" charset="0"/>
                <a:ea typeface="Times New Roman" panose="02020603050405020304" pitchFamily="18" charset="0"/>
              </a:rPr>
              <a:t/>
            </a:r>
            <a:br>
              <a:rPr lang="ro-RO" sz="2200" dirty="0">
                <a:effectLst/>
                <a:latin typeface="Times New Roman" panose="02020603050405020304" pitchFamily="18" charset="0"/>
                <a:ea typeface="Times New Roman" panose="02020603050405020304" pitchFamily="18" charset="0"/>
              </a:rPr>
            </a:br>
            <a:r>
              <a:rPr lang="ro-RO" sz="2200" dirty="0">
                <a:effectLst/>
                <a:latin typeface="Times New Roman" panose="02020603050405020304" pitchFamily="18" charset="0"/>
                <a:ea typeface="Times New Roman" panose="02020603050405020304" pitchFamily="18" charset="0"/>
              </a:rPr>
              <a:t/>
            </a:r>
            <a:br>
              <a:rPr lang="ro-RO" sz="2200" dirty="0">
                <a:effectLst/>
                <a:latin typeface="Times New Roman" panose="02020603050405020304" pitchFamily="18" charset="0"/>
                <a:ea typeface="Times New Roman" panose="02020603050405020304" pitchFamily="18" charset="0"/>
              </a:rPr>
            </a:br>
            <a:endParaRPr lang="ro-RO" sz="2200" dirty="0"/>
          </a:p>
        </p:txBody>
      </p:sp>
      <p:sp>
        <p:nvSpPr>
          <p:cNvPr id="5" name="TextBox 4">
            <a:extLst>
              <a:ext uri="{FF2B5EF4-FFF2-40B4-BE49-F238E27FC236}">
                <a16:creationId xmlns="" xmlns:a16="http://schemas.microsoft.com/office/drawing/2014/main" id="{6BDAFBBC-DC8D-4313-82E5-A76E66037EB3}"/>
              </a:ext>
            </a:extLst>
          </p:cNvPr>
          <p:cNvSpPr txBox="1"/>
          <p:nvPr/>
        </p:nvSpPr>
        <p:spPr>
          <a:xfrm>
            <a:off x="338667" y="1687728"/>
            <a:ext cx="7747876" cy="4841701"/>
          </a:xfrm>
          <a:prstGeom prst="rect">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wrap="square" lIns="144000" tIns="72000" rIns="216000">
            <a:spAutoFit/>
          </a:bodyPr>
          <a:lstStyle/>
          <a:p>
            <a:pPr algn="just">
              <a:lnSpc>
                <a:spcPct val="115000"/>
              </a:lnSpc>
            </a:pPr>
            <a:r>
              <a:rPr lang="ro-RO"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ro-RO" sz="1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Actul terorist din 11 septembrie 2001 a adus schimbări de rezonanță care au influențat viziunea analiștilor despre securitate, în general, și securitatea națională, în special. Este de menționat faptul, în timp ce, pentru marile puteri membre ale „comunității de securitate”, ca SUA, securitatea națională tradițională este restructurată de practica securității cooperative, pentru statele mici și mijlocii, fără o forță militară relevantă, ea devine parte componentă a securității internaționale.</a:t>
            </a:r>
          </a:p>
          <a:p>
            <a:r>
              <a:rPr lang="ro-RO" sz="1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Componentă a securității globale, securitatea națională capătă, după încheierea războiului rece, o dimensiune nouă, deoarece, acum, amenințările la adresa sa, după Barry Buzan, „devin din ce în ce mai difuze și nu mai au un caracter exclusiv militar”. Proliferarea amenințărilor teroriste, ecologice, culturale, a riscurilor la adresa siguranței naționale incumbă apelul la mijloace diverse – militare și nonmilitare, naționale și internaționale – care conduc la o întrepătrundere a elementului securitar național cu cel regional sau global, în măsură să asigure stabilitatea și securitatea prin mecanisme de cooperare și coordonare, prin regionalizarea și globalizarea relațiilor militare și de securitate.</a:t>
            </a:r>
          </a:p>
        </p:txBody>
      </p:sp>
      <p:pic>
        <p:nvPicPr>
          <p:cNvPr id="3074" name="Picture 2" descr="11 septembrie 2001, au avut loc atacurile teroriste în SUA ...">
            <a:extLst>
              <a:ext uri="{FF2B5EF4-FFF2-40B4-BE49-F238E27FC236}">
                <a16:creationId xmlns="" xmlns:a16="http://schemas.microsoft.com/office/drawing/2014/main" id="{07C01EDE-EEA4-4DC7-8287-3D0E5E2DFD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0738" y="1687728"/>
            <a:ext cx="3750639" cy="21053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3" name="Рисунок 2" descr="Barry Gordon Buzan - Rising Powers in the Emerging World Order ...">
            <a:extLst>
              <a:ext uri="{FF2B5EF4-FFF2-40B4-BE49-F238E27FC236}">
                <a16:creationId xmlns="" xmlns:a16="http://schemas.microsoft.com/office/drawing/2014/main" id="{7861BFFC-BBCB-4220-93B3-4B2CEEDFCA29}"/>
              </a:ext>
            </a:extLst>
          </p:cNvPr>
          <p:cNvPicPr/>
          <p:nvPr/>
        </p:nvPicPr>
        <p:blipFill rotWithShape="1">
          <a:blip r:embed="rId3">
            <a:extLst>
              <a:ext uri="{28A0092B-C50C-407E-A947-70E740481C1C}">
                <a14:useLocalDpi xmlns:a14="http://schemas.microsoft.com/office/drawing/2010/main" val="0"/>
              </a:ext>
            </a:extLst>
          </a:blip>
          <a:srcRect l="12053" t="12631" r="12791" b="12965"/>
          <a:stretch/>
        </p:blipFill>
        <p:spPr bwMode="auto">
          <a:xfrm>
            <a:off x="8532953" y="3928533"/>
            <a:ext cx="3026869" cy="2301769"/>
          </a:xfrm>
          <a:prstGeom prst="rect">
            <a:avLst/>
          </a:prstGeom>
          <a:ln>
            <a:noFill/>
          </a:ln>
          <a:effectLst>
            <a:softEdge rad="112500"/>
          </a:effectLst>
          <a:extLst>
            <a:ext uri="{53640926-AAD7-44D8-BBD7-CCE9431645EC}">
              <a14:shadowObscured xmlns:a14="http://schemas.microsoft.com/office/drawing/2010/main"/>
            </a:ext>
          </a:extLst>
        </p:spPr>
      </p:pic>
      <p:sp>
        <p:nvSpPr>
          <p:cNvPr id="11" name="TextBox 10">
            <a:extLst>
              <a:ext uri="{FF2B5EF4-FFF2-40B4-BE49-F238E27FC236}">
                <a16:creationId xmlns="" xmlns:a16="http://schemas.microsoft.com/office/drawing/2014/main" id="{F056925D-059D-408A-86E6-B607942C6F06}"/>
              </a:ext>
            </a:extLst>
          </p:cNvPr>
          <p:cNvSpPr txBox="1"/>
          <p:nvPr/>
        </p:nvSpPr>
        <p:spPr>
          <a:xfrm>
            <a:off x="8894827" y="6013340"/>
            <a:ext cx="2416642" cy="369332"/>
          </a:xfrm>
          <a:prstGeom prst="rect">
            <a:avLst/>
          </a:prstGeom>
          <a:noFill/>
        </p:spPr>
        <p:txBody>
          <a:bodyPr wrap="square">
            <a:spAutoFit/>
          </a:bodyPr>
          <a:lstStyle/>
          <a:p>
            <a:pPr algn="ctr"/>
            <a:r>
              <a:rPr lang="ro-RO" b="0" i="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Barry Gordon Buzan</a:t>
            </a:r>
          </a:p>
        </p:txBody>
      </p:sp>
    </p:spTree>
    <p:extLst>
      <p:ext uri="{BB962C8B-B14F-4D97-AF65-F5344CB8AC3E}">
        <p14:creationId xmlns:p14="http://schemas.microsoft.com/office/powerpoint/2010/main" val="1249521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4CAC937-C60F-4BFA-A7CE-CFB373F2B661}"/>
              </a:ext>
            </a:extLst>
          </p:cNvPr>
          <p:cNvSpPr>
            <a:spLocks noGrp="1"/>
          </p:cNvSpPr>
          <p:nvPr>
            <p:ph type="title"/>
          </p:nvPr>
        </p:nvSpPr>
        <p:spPr>
          <a:xfrm>
            <a:off x="2779782" y="297827"/>
            <a:ext cx="6632435" cy="783915"/>
          </a:xfrm>
        </p:spPr>
        <p:style>
          <a:lnRef idx="1">
            <a:schemeClr val="accent1"/>
          </a:lnRef>
          <a:fillRef idx="3">
            <a:schemeClr val="accent1"/>
          </a:fillRef>
          <a:effectRef idx="2">
            <a:schemeClr val="accent1"/>
          </a:effectRef>
          <a:fontRef idx="minor">
            <a:schemeClr val="lt1"/>
          </a:fontRef>
        </p:style>
        <p:txBody>
          <a:bodyPr>
            <a:noAutofit/>
          </a:bodyPr>
          <a:lstStyle/>
          <a:p>
            <a:pPr algn="ctr"/>
            <a:r>
              <a:rPr lang="ro-RO" sz="2200" b="1" dirty="0">
                <a:latin typeface="Times New Roman" panose="02020603050405020304" pitchFamily="18" charset="0"/>
              </a:rPr>
              <a:t/>
            </a:r>
            <a:br>
              <a:rPr lang="ro-RO" sz="2200" b="1" dirty="0">
                <a:latin typeface="Times New Roman" panose="02020603050405020304" pitchFamily="18" charset="0"/>
              </a:rPr>
            </a:br>
            <a:r>
              <a:rPr lang="ro-RO" sz="2200" b="1" dirty="0">
                <a:latin typeface="Times New Roman" panose="02020603050405020304" pitchFamily="18" charset="0"/>
              </a:rPr>
              <a:t/>
            </a:r>
            <a:br>
              <a:rPr lang="ro-RO" sz="2200" b="1" dirty="0">
                <a:latin typeface="Times New Roman" panose="02020603050405020304" pitchFamily="18" charset="0"/>
              </a:rPr>
            </a:br>
            <a:r>
              <a:rPr lang="ro-RO" sz="2200" b="1" dirty="0">
                <a:latin typeface="Times New Roman" panose="02020603050405020304" pitchFamily="18" charset="0"/>
              </a:rPr>
              <a:t/>
            </a:r>
            <a:br>
              <a:rPr lang="ro-RO" sz="2200" b="1" dirty="0">
                <a:latin typeface="Times New Roman" panose="02020603050405020304" pitchFamily="18" charset="0"/>
              </a:rPr>
            </a:br>
            <a:r>
              <a:rPr lang="ro-RO" sz="2200" b="1" dirty="0">
                <a:latin typeface="Times New Roman" panose="02020603050405020304" pitchFamily="18" charset="0"/>
              </a:rPr>
              <a:t>Securitatea națională, componentă a securității globale</a:t>
            </a:r>
            <a:r>
              <a:rPr lang="ro-RO" sz="1800" dirty="0">
                <a:effectLst/>
                <a:latin typeface="Times New Roman" panose="02020603050405020304" pitchFamily="18" charset="0"/>
                <a:ea typeface="Times New Roman" panose="02020603050405020304" pitchFamily="18" charset="0"/>
              </a:rPr>
              <a:t/>
            </a:r>
            <a:br>
              <a:rPr lang="ro-RO" sz="1800" dirty="0">
                <a:effectLst/>
                <a:latin typeface="Times New Roman" panose="02020603050405020304" pitchFamily="18" charset="0"/>
                <a:ea typeface="Times New Roman" panose="02020603050405020304" pitchFamily="18" charset="0"/>
              </a:rPr>
            </a:br>
            <a:r>
              <a:rPr lang="ro-RO" sz="2200" dirty="0">
                <a:effectLst/>
                <a:latin typeface="Times New Roman" panose="02020603050405020304" pitchFamily="18" charset="0"/>
                <a:ea typeface="Times New Roman" panose="02020603050405020304" pitchFamily="18" charset="0"/>
              </a:rPr>
              <a:t/>
            </a:r>
            <a:br>
              <a:rPr lang="ro-RO" sz="2200" dirty="0">
                <a:effectLst/>
                <a:latin typeface="Times New Roman" panose="02020603050405020304" pitchFamily="18" charset="0"/>
                <a:ea typeface="Times New Roman" panose="02020603050405020304" pitchFamily="18" charset="0"/>
              </a:rPr>
            </a:br>
            <a:r>
              <a:rPr lang="ro-RO" sz="2200" dirty="0">
                <a:effectLst/>
                <a:latin typeface="Times New Roman" panose="02020603050405020304" pitchFamily="18" charset="0"/>
                <a:ea typeface="Times New Roman" panose="02020603050405020304" pitchFamily="18" charset="0"/>
              </a:rPr>
              <a:t/>
            </a:r>
            <a:br>
              <a:rPr lang="ro-RO" sz="2200" dirty="0">
                <a:effectLst/>
                <a:latin typeface="Times New Roman" panose="02020603050405020304" pitchFamily="18" charset="0"/>
                <a:ea typeface="Times New Roman" panose="02020603050405020304" pitchFamily="18" charset="0"/>
              </a:rPr>
            </a:br>
            <a:endParaRPr lang="ro-RO" sz="2200" dirty="0"/>
          </a:p>
        </p:txBody>
      </p:sp>
      <p:sp>
        <p:nvSpPr>
          <p:cNvPr id="5" name="TextBox 4">
            <a:extLst>
              <a:ext uri="{FF2B5EF4-FFF2-40B4-BE49-F238E27FC236}">
                <a16:creationId xmlns="" xmlns:a16="http://schemas.microsoft.com/office/drawing/2014/main" id="{6BDAFBBC-DC8D-4313-82E5-A76E66037EB3}"/>
              </a:ext>
            </a:extLst>
          </p:cNvPr>
          <p:cNvSpPr txBox="1"/>
          <p:nvPr/>
        </p:nvSpPr>
        <p:spPr>
          <a:xfrm>
            <a:off x="338667" y="1687728"/>
            <a:ext cx="7747876" cy="4871581"/>
          </a:xfrm>
          <a:prstGeom prst="rect">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wrap="square" lIns="144000" tIns="72000" rIns="216000">
            <a:spAutoFit/>
          </a:bodyPr>
          <a:lstStyle/>
          <a:p>
            <a:pPr algn="just">
              <a:lnSpc>
                <a:spcPct val="115000"/>
              </a:lnSpc>
            </a:pPr>
            <a:r>
              <a:rPr lang="ro-RO"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 Securitatea națională este strâns legată de cea mondială, în contextul noii ordini globale, fapt confirmat de realitatea că acțiunile statale unilaterale au o eficiență îndoielnică în planul securității. Prin urmare, în acest caz, că fiecare stat membru al ONU beneficiază, practic, pentru securitatea proprie, de securitatea colectivă, în virtutea prevederilor Cartei ONU, ce stipulează acțiunea organizației împotriva actelor de agresiune, în vederea reinstaurării păcii.</a:t>
            </a:r>
          </a:p>
          <a:p>
            <a:pPr algn="just">
              <a:lnSpc>
                <a:spcPct val="115000"/>
              </a:lnSpc>
            </a:pPr>
            <a:r>
              <a:rPr lang="ro-RO" sz="1800" dirty="0">
                <a:effectLst/>
                <a:latin typeface="Times New Roman" panose="02020603050405020304" pitchFamily="18" charset="0"/>
                <a:ea typeface="Times New Roman" panose="02020603050405020304" pitchFamily="18" charset="0"/>
              </a:rPr>
              <a:t>          ONU devine tot mai implicată în securitatea statelor prin procesul de perfecționare pe care îl suportă în ultima perioadă. Slăbiciunile și inconsistențele manifestate de ONU în sfera securității globale nu au putut mina complet autoritatea celei mai mari organizații care veghează asupra securității colective și, implicit, a celei naționale.</a:t>
            </a:r>
          </a:p>
          <a:p>
            <a:pPr algn="just">
              <a:lnSpc>
                <a:spcPct val="115000"/>
              </a:lnSpc>
            </a:pPr>
            <a:r>
              <a:rPr lang="ro-RO" sz="1800" dirty="0">
                <a:effectLst/>
                <a:latin typeface="Times New Roman" panose="02020603050405020304" pitchFamily="18" charset="0"/>
                <a:ea typeface="Times New Roman" panose="02020603050405020304" pitchFamily="18" charset="0"/>
              </a:rPr>
              <a:t>	Alături de aceasta, alte foruri multilaterale, cum este OSCE, își pun amprenta pe politica de securitate națională demonstrând raporturile de determinare existente între securitatea lumii și cea statală.</a:t>
            </a:r>
          </a:p>
          <a:p>
            <a:pPr algn="just">
              <a:lnSpc>
                <a:spcPct val="115000"/>
              </a:lnSpc>
            </a:pPr>
            <a:endParaRPr lang="ro-RO" sz="1800" dirty="0">
              <a:effectLst/>
              <a:latin typeface="Times New Roman" panose="02020603050405020304" pitchFamily="18" charset="0"/>
              <a:ea typeface="Times New Roman" panose="02020603050405020304" pitchFamily="18" charset="0"/>
            </a:endParaRPr>
          </a:p>
        </p:txBody>
      </p:sp>
      <p:pic>
        <p:nvPicPr>
          <p:cNvPr id="5122" name="Picture 2" descr="ONU 75 de ani: Obiective de Dezvoltare Durabilă - Protejarea ...">
            <a:extLst>
              <a:ext uri="{FF2B5EF4-FFF2-40B4-BE49-F238E27FC236}">
                <a16:creationId xmlns="" xmlns:a16="http://schemas.microsoft.com/office/drawing/2014/main" id="{D81A27B9-F19B-445F-9AA0-5212ABA0F8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9695" y="1687728"/>
            <a:ext cx="3686528" cy="29194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387161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4CAC937-C60F-4BFA-A7CE-CFB373F2B661}"/>
              </a:ext>
            </a:extLst>
          </p:cNvPr>
          <p:cNvSpPr>
            <a:spLocks noGrp="1"/>
          </p:cNvSpPr>
          <p:nvPr>
            <p:ph type="title"/>
          </p:nvPr>
        </p:nvSpPr>
        <p:spPr>
          <a:xfrm>
            <a:off x="2779782" y="297827"/>
            <a:ext cx="6632435" cy="783915"/>
          </a:xfrm>
        </p:spPr>
        <p:style>
          <a:lnRef idx="1">
            <a:schemeClr val="accent1"/>
          </a:lnRef>
          <a:fillRef idx="3">
            <a:schemeClr val="accent1"/>
          </a:fillRef>
          <a:effectRef idx="2">
            <a:schemeClr val="accent1"/>
          </a:effectRef>
          <a:fontRef idx="minor">
            <a:schemeClr val="lt1"/>
          </a:fontRef>
        </p:style>
        <p:txBody>
          <a:bodyPr>
            <a:noAutofit/>
          </a:bodyPr>
          <a:lstStyle/>
          <a:p>
            <a:pPr algn="ctr"/>
            <a:r>
              <a:rPr lang="ro-RO" sz="2400" b="1" dirty="0">
                <a:effectLst>
                  <a:outerShdw blurRad="38100" dist="38100" dir="2700000" algn="tl">
                    <a:srgbClr val="000000">
                      <a:alpha val="43137"/>
                    </a:srgbClr>
                  </a:outerShdw>
                </a:effectLst>
                <a:latin typeface="Times New Roman" panose="02020603050405020304" pitchFamily="18" charset="0"/>
              </a:rPr>
              <a:t/>
            </a:r>
            <a:br>
              <a:rPr lang="ro-RO" sz="2400" b="1" dirty="0">
                <a:effectLst>
                  <a:outerShdw blurRad="38100" dist="38100" dir="2700000" algn="tl">
                    <a:srgbClr val="000000">
                      <a:alpha val="43137"/>
                    </a:srgbClr>
                  </a:outerShdw>
                </a:effectLst>
                <a:latin typeface="Times New Roman" panose="02020603050405020304" pitchFamily="18" charset="0"/>
              </a:rPr>
            </a:br>
            <a:r>
              <a:rPr lang="ro-RO" sz="2400" b="1" dirty="0">
                <a:effectLst>
                  <a:outerShdw blurRad="38100" dist="38100" dir="2700000" algn="tl">
                    <a:srgbClr val="000000">
                      <a:alpha val="43137"/>
                    </a:srgbClr>
                  </a:outerShdw>
                </a:effectLst>
                <a:latin typeface="Times New Roman" panose="02020603050405020304" pitchFamily="18" charset="0"/>
              </a:rPr>
              <a:t/>
            </a:r>
            <a:br>
              <a:rPr lang="ro-RO" sz="2400" b="1" dirty="0">
                <a:effectLst>
                  <a:outerShdw blurRad="38100" dist="38100" dir="2700000" algn="tl">
                    <a:srgbClr val="000000">
                      <a:alpha val="43137"/>
                    </a:srgbClr>
                  </a:outerShdw>
                </a:effectLst>
                <a:latin typeface="Times New Roman" panose="02020603050405020304" pitchFamily="18" charset="0"/>
              </a:rPr>
            </a:br>
            <a:r>
              <a:rPr lang="ro-RO" sz="2400" b="1" dirty="0">
                <a:effectLst>
                  <a:outerShdw blurRad="38100" dist="38100" dir="2700000" algn="tl">
                    <a:srgbClr val="000000">
                      <a:alpha val="43137"/>
                    </a:srgbClr>
                  </a:outerShdw>
                </a:effectLst>
                <a:latin typeface="Times New Roman" panose="02020603050405020304" pitchFamily="18" charset="0"/>
              </a:rPr>
              <a:t/>
            </a:r>
            <a:br>
              <a:rPr lang="ro-RO" sz="2400" b="1" dirty="0">
                <a:effectLst>
                  <a:outerShdw blurRad="38100" dist="38100" dir="2700000" algn="tl">
                    <a:srgbClr val="000000">
                      <a:alpha val="43137"/>
                    </a:srgbClr>
                  </a:outerShdw>
                </a:effectLst>
                <a:latin typeface="Times New Roman" panose="02020603050405020304" pitchFamily="18" charset="0"/>
              </a:rPr>
            </a:br>
            <a:r>
              <a:rPr lang="ro-RO" sz="2400" b="1" dirty="0">
                <a:effectLst>
                  <a:outerShdw blurRad="38100" dist="38100" dir="2700000" algn="tl">
                    <a:srgbClr val="000000">
                      <a:alpha val="43137"/>
                    </a:srgbClr>
                  </a:outerShdw>
                </a:effectLst>
                <a:latin typeface="Times New Roman" panose="02020603050405020304" pitchFamily="18" charset="0"/>
              </a:rPr>
              <a:t/>
            </a:r>
            <a:br>
              <a:rPr lang="ro-RO" sz="2400" b="1" dirty="0">
                <a:effectLst>
                  <a:outerShdw blurRad="38100" dist="38100" dir="2700000" algn="tl">
                    <a:srgbClr val="000000">
                      <a:alpha val="43137"/>
                    </a:srgbClr>
                  </a:outerShdw>
                </a:effectLst>
                <a:latin typeface="Times New Roman" panose="02020603050405020304" pitchFamily="18" charset="0"/>
              </a:rPr>
            </a:br>
            <a:r>
              <a:rPr lang="ro-RO" sz="2400" b="1" dirty="0">
                <a:effectLst/>
                <a:latin typeface="Times New Roman" panose="02020603050405020304" pitchFamily="18" charset="0"/>
                <a:ea typeface="Calibri" panose="020F0502020204030204" pitchFamily="34" charset="0"/>
              </a:rPr>
              <a:t>Implicațiile securității globale asupra securității naționale</a:t>
            </a:r>
            <a:r>
              <a:rPr lang="ro-RO" sz="2400" dirty="0">
                <a:effectLst/>
                <a:latin typeface="Times New Roman" panose="02020603050405020304" pitchFamily="18" charset="0"/>
                <a:ea typeface="Times New Roman" panose="02020603050405020304" pitchFamily="18" charset="0"/>
              </a:rPr>
              <a:t/>
            </a:r>
            <a:br>
              <a:rPr lang="ro-RO" sz="2400" dirty="0">
                <a:effectLst/>
                <a:latin typeface="Times New Roman" panose="02020603050405020304" pitchFamily="18" charset="0"/>
                <a:ea typeface="Times New Roman" panose="02020603050405020304" pitchFamily="18" charset="0"/>
              </a:rPr>
            </a:br>
            <a:r>
              <a:rPr lang="ro-RO"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r>
            <a:br>
              <a:rPr lang="ro-RO"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br>
            <a:r>
              <a:rPr lang="ro-RO"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r>
            <a:br>
              <a:rPr lang="ro-RO"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br>
            <a:r>
              <a:rPr lang="ro-RO"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r>
            <a:br>
              <a:rPr lang="ro-RO"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br>
            <a:endParaRPr lang="ro-RO" sz="2400" dirty="0">
              <a:effectLst>
                <a:outerShdw blurRad="38100" dist="38100" dir="2700000" algn="tl">
                  <a:srgbClr val="000000">
                    <a:alpha val="43137"/>
                  </a:srgbClr>
                </a:outerShdw>
              </a:effectLst>
            </a:endParaRPr>
          </a:p>
        </p:txBody>
      </p:sp>
      <p:sp>
        <p:nvSpPr>
          <p:cNvPr id="5" name="TextBox 4">
            <a:extLst>
              <a:ext uri="{FF2B5EF4-FFF2-40B4-BE49-F238E27FC236}">
                <a16:creationId xmlns="" xmlns:a16="http://schemas.microsoft.com/office/drawing/2014/main" id="{6BDAFBBC-DC8D-4313-82E5-A76E66037EB3}"/>
              </a:ext>
            </a:extLst>
          </p:cNvPr>
          <p:cNvSpPr txBox="1"/>
          <p:nvPr/>
        </p:nvSpPr>
        <p:spPr>
          <a:xfrm>
            <a:off x="338667" y="1687728"/>
            <a:ext cx="7574844" cy="4871581"/>
          </a:xfrm>
          <a:prstGeom prst="rect">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wrap="square" lIns="144000" tIns="72000" rIns="216000">
            <a:spAutoFit/>
          </a:bodyPr>
          <a:lstStyle/>
          <a:p>
            <a:pPr indent="457200" algn="just">
              <a:lnSpc>
                <a:spcPct val="115000"/>
              </a:lnSpc>
            </a:pPr>
            <a:r>
              <a:rPr lang="ro-RO"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Ca o consecință a globalizării, numeroase evoluții și procese transnaționale au un impact semnificativ asupra securității naționale. Pe lângă stimularea creșterii economice și deschiderea societăților, aspecte recente subliniate de specialiști pun în evidentă unele inconveniente ale procesului de globalizare, ce pot conduce la destabilizarea unor state, înstrăinarea unor cutume ancestrale, vulnerabilizarea unor regiuni întregi față de fluctuațiile spontane ale economiei mondiale. Este edificatoare influența pozitivă a mondializării asupra comunității democratice, care include 30 la sută din populația lumii, dispunând de 70 la sută din bogății, ce îi garantează și stimulează libertatea și prosperitatea, stabilitatea și securitatea.</a:t>
            </a:r>
          </a:p>
          <a:p>
            <a:pPr algn="just">
              <a:lnSpc>
                <a:spcPct val="115000"/>
              </a:lnSpc>
            </a:pPr>
            <a:r>
              <a:rPr lang="ro-RO" sz="1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În opoziție cu aceasta, însă, analiștii domeniului sesizează, ca element negativ al globalizării, situația arcului de instabilitate care se întinde din Orientul Apropiat până la litoralul asiatic. Aceasta impietează asupra securității naționale, democrației, stabilității și progresului economic al statelor.</a:t>
            </a:r>
          </a:p>
        </p:txBody>
      </p:sp>
      <p:pic>
        <p:nvPicPr>
          <p:cNvPr id="6146" name="Picture 2" descr="Globalizarea este pe moarte! – capital.ro">
            <a:extLst>
              <a:ext uri="{FF2B5EF4-FFF2-40B4-BE49-F238E27FC236}">
                <a16:creationId xmlns="" xmlns:a16="http://schemas.microsoft.com/office/drawing/2014/main" id="{B7EA0B6B-DB91-4E31-8AC4-5CB4A4CD37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7439" y="1687728"/>
            <a:ext cx="4062961" cy="24690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521108749"/>
      </p:ext>
    </p:extLst>
  </p:cSld>
  <p:clrMapOvr>
    <a:masterClrMapping/>
  </p:clrMapOvr>
</p:sld>
</file>

<file path=ppt/theme/theme1.xml><?xml version="1.0" encoding="utf-8"?>
<a:theme xmlns:a="http://schemas.openxmlformats.org/drawingml/2006/main" name="Сектор">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232</TotalTime>
  <Words>318</Words>
  <Application>Microsoft Office PowerPoint</Application>
  <PresentationFormat>Widescreen</PresentationFormat>
  <Paragraphs>80</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Calibri</vt:lpstr>
      <vt:lpstr>Century Gothic</vt:lpstr>
      <vt:lpstr>Times New Roman</vt:lpstr>
      <vt:lpstr>Wingdings</vt:lpstr>
      <vt:lpstr>Wingdings 3</vt:lpstr>
      <vt:lpstr>Сектор</vt:lpstr>
      <vt:lpstr>SECURITATEA NAȚIONALĂ ÎN CONTEXTUL SECURITĂȚII INTERNAȚIONALE</vt:lpstr>
      <vt:lpstr>PowerPoint Presentation</vt:lpstr>
      <vt:lpstr> Obiective de referință: </vt:lpstr>
      <vt:lpstr>  Aspecte conceptuale privind termenul de securitate națională  </vt:lpstr>
      <vt:lpstr>  Aspecte conceptuale privind termenul de securitate națională  </vt:lpstr>
      <vt:lpstr>  Aspecte conceptuale privind termenul de securitate națională  </vt:lpstr>
      <vt:lpstr>   Securitatea națională, componentă a securității globale   </vt:lpstr>
      <vt:lpstr>   Securitatea națională, componentă a securității globale   </vt:lpstr>
      <vt:lpstr>    Implicațiile securității globale asupra securității naționale    </vt:lpstr>
      <vt:lpstr>    Implicațiile securității globale asupra securității naționale    </vt:lpstr>
      <vt:lpstr>    Implicațiile securității globale asupra securității naționale    </vt:lpstr>
      <vt:lpstr>    Implicațiile securității globale asupra securității naționale    </vt:lpstr>
      <vt:lpstr>    Implicațiile securității globale asupra securității naționale    </vt:lpstr>
      <vt:lpstr>     Sarcini de evaluare:     </vt:lpstr>
      <vt:lpstr>      Lucrul individual:      </vt:lpstr>
      <vt:lpstr>       Bibliografie: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vinvico constanta</dc:creator>
  <cp:lastModifiedBy>user</cp:lastModifiedBy>
  <cp:revision>69</cp:revision>
  <dcterms:created xsi:type="dcterms:W3CDTF">2020-08-22T16:26:24Z</dcterms:created>
  <dcterms:modified xsi:type="dcterms:W3CDTF">2021-12-09T19:05:25Z</dcterms:modified>
</cp:coreProperties>
</file>