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312" r:id="rId6"/>
    <p:sldId id="313" r:id="rId7"/>
    <p:sldId id="271" r:id="rId8"/>
    <p:sldId id="316" r:id="rId9"/>
    <p:sldId id="317" r:id="rId10"/>
    <p:sldId id="318" r:id="rId11"/>
    <p:sldId id="315" r:id="rId12"/>
    <p:sldId id="281" r:id="rId13"/>
    <p:sldId id="264" r:id="rId14"/>
    <p:sldId id="284" r:id="rId15"/>
    <p:sldId id="319" r:id="rId16"/>
    <p:sldId id="320" r:id="rId17"/>
    <p:sldId id="321" r:id="rId18"/>
    <p:sldId id="324" r:id="rId19"/>
    <p:sldId id="327" r:id="rId20"/>
    <p:sldId id="328" r:id="rId21"/>
    <p:sldId id="329" r:id="rId22"/>
    <p:sldId id="330" r:id="rId23"/>
    <p:sldId id="332" r:id="rId24"/>
    <p:sldId id="272" r:id="rId25"/>
    <p:sldId id="292" r:id="rId26"/>
  </p:sldIdLst>
  <p:sldSz cx="9144000" cy="5143500" type="screen16x9"/>
  <p:notesSz cx="6858000" cy="9144000"/>
  <p:embeddedFontLst>
    <p:embeddedFont>
      <p:font typeface="Bebas Neu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prasimo" panose="020B0604020202020204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  <p:embeddedFont>
      <p:font typeface="Nunito Light" panose="020B0604020202020204" charset="-52"/>
      <p:regular r:id="rId42"/>
      <p:italic r:id="rId43"/>
    </p:embeddedFont>
    <p:embeddedFont>
      <p:font typeface="Times" panose="02020603050405020304" pitchFamily="18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056431-9CDA-406B-A475-CF65EC088B57}">
  <a:tblStyle styleId="{E6056431-9CDA-406B-A475-CF65EC088B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5EE56C-B5AE-493C-97AD-411A6F6182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9527C1-E011-40C0-8134-AAEA1FFDEAF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0287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b92e979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b92e979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8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ec370fd4f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ec370fd4f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70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eb8f4ce1d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eb8f4ce1d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06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87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03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9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84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ec370fd4f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ec370fd4f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39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54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ec34ba90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ec34ba90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43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2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16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05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eb8f4ce1d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eb8f4ce1d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2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63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02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29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0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48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80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9960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345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7257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53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360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45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4426206" y="11960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4426200" y="17663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4426206" y="29069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426200" y="34772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5"/>
          </p:nvPr>
        </p:nvSpPr>
        <p:spPr>
          <a:xfrm>
            <a:off x="4426205" y="23366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6"/>
          </p:nvPr>
        </p:nvSpPr>
        <p:spPr>
          <a:xfrm>
            <a:off x="4426205" y="4047500"/>
            <a:ext cx="3715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7" hasCustomPrompt="1"/>
          </p:nvPr>
        </p:nvSpPr>
        <p:spPr>
          <a:xfrm>
            <a:off x="1002602" y="11960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002602" y="290689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 hasCustomPrompt="1"/>
          </p:nvPr>
        </p:nvSpPr>
        <p:spPr>
          <a:xfrm>
            <a:off x="1002602" y="176630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002602" y="34771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1002602" y="233660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 hasCustomPrompt="1"/>
          </p:nvPr>
        </p:nvSpPr>
        <p:spPr>
          <a:xfrm>
            <a:off x="1002602" y="40474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1737300" y="11960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7"/>
          </p:nvPr>
        </p:nvSpPr>
        <p:spPr>
          <a:xfrm>
            <a:off x="1737300" y="17663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8"/>
          </p:nvPr>
        </p:nvSpPr>
        <p:spPr>
          <a:xfrm>
            <a:off x="1737300" y="23366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9"/>
          </p:nvPr>
        </p:nvSpPr>
        <p:spPr>
          <a:xfrm>
            <a:off x="1737300" y="29069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0"/>
          </p:nvPr>
        </p:nvSpPr>
        <p:spPr>
          <a:xfrm>
            <a:off x="1737300" y="34772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1"/>
          </p:nvPr>
        </p:nvSpPr>
        <p:spPr>
          <a:xfrm>
            <a:off x="1737300" y="404750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43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715975" y="1759925"/>
            <a:ext cx="3952800" cy="15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6404875" y="918125"/>
            <a:ext cx="1263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07775" y="3357725"/>
            <a:ext cx="2608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83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4985194" y="14063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2"/>
          </p:nvPr>
        </p:nvSpPr>
        <p:spPr>
          <a:xfrm>
            <a:off x="1211006" y="14063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2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5767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4177350" y="1482775"/>
            <a:ext cx="3594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2"/>
          </p:nvPr>
        </p:nvSpPr>
        <p:spPr>
          <a:xfrm>
            <a:off x="4177350" y="2543850"/>
            <a:ext cx="3594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ubTitle" idx="3"/>
          </p:nvPr>
        </p:nvSpPr>
        <p:spPr>
          <a:xfrm>
            <a:off x="4177350" y="3604925"/>
            <a:ext cx="3594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ubTitle" idx="4"/>
          </p:nvPr>
        </p:nvSpPr>
        <p:spPr>
          <a:xfrm>
            <a:off x="2105250" y="1482775"/>
            <a:ext cx="1843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5"/>
          </p:nvPr>
        </p:nvSpPr>
        <p:spPr>
          <a:xfrm>
            <a:off x="2105250" y="2543850"/>
            <a:ext cx="1843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6"/>
          </p:nvPr>
        </p:nvSpPr>
        <p:spPr>
          <a:xfrm>
            <a:off x="2105250" y="3604925"/>
            <a:ext cx="1843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328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20000" y="1698600"/>
            <a:ext cx="42948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5692800" y="1478100"/>
            <a:ext cx="2738100" cy="264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906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291500" y="1759925"/>
            <a:ext cx="3952800" cy="15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918125"/>
            <a:ext cx="1263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244300" y="3357725"/>
            <a:ext cx="2608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05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48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ubTitle" idx="1"/>
          </p:nvPr>
        </p:nvSpPr>
        <p:spPr>
          <a:xfrm>
            <a:off x="873513" y="2862825"/>
            <a:ext cx="2197200" cy="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2"/>
          </p:nvPr>
        </p:nvSpPr>
        <p:spPr>
          <a:xfrm>
            <a:off x="3473412" y="2862825"/>
            <a:ext cx="2197200" cy="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ubTitle" idx="3"/>
          </p:nvPr>
        </p:nvSpPr>
        <p:spPr>
          <a:xfrm>
            <a:off x="6073288" y="2862825"/>
            <a:ext cx="2197200" cy="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4"/>
          </p:nvPr>
        </p:nvSpPr>
        <p:spPr>
          <a:xfrm>
            <a:off x="873513" y="2487525"/>
            <a:ext cx="219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5"/>
          </p:nvPr>
        </p:nvSpPr>
        <p:spPr>
          <a:xfrm>
            <a:off x="3473412" y="2487525"/>
            <a:ext cx="219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6"/>
          </p:nvPr>
        </p:nvSpPr>
        <p:spPr>
          <a:xfrm>
            <a:off x="6073288" y="2487525"/>
            <a:ext cx="219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2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220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643550" y="1724975"/>
            <a:ext cx="5856900" cy="10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643550" y="2921423"/>
            <a:ext cx="5856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26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59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57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77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696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29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25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533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343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udoc.echr.coe.int/rum#{%22documentcollectionid2%22:[%22GRANDCHAMBER%22,%22CHAMBER%22],%22itemid%22:[%22001-237968%22]}" TargetMode="External"/><Relationship Id="rId7" Type="http://schemas.openxmlformats.org/officeDocument/2006/relationships/hyperlink" Target="https://hudoc.echr.coe.int/rum#{%22documentcollectionid2%22:[%22GRANDCHAMBER%22,%22CHAMBER%22],%22itemid%22:[%22001-238014%22]}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hudoc.echr.coe.int/rum#{%22documentcollectionid2%22:[%22GRANDCHAMBER%22,%22CHAMBER%22],%22itemid%22:[%22001-238017%22]}" TargetMode="External"/><Relationship Id="rId5" Type="http://schemas.openxmlformats.org/officeDocument/2006/relationships/hyperlink" Target="https://hudoc.echr.coe.int/rum#{%22documentcollectionid2%22:[%22GRANDCHAMBER%22,%22CHAMBER%22],%22itemid%22:[%22001-238016%22]}" TargetMode="External"/><Relationship Id="rId4" Type="http://schemas.openxmlformats.org/officeDocument/2006/relationships/hyperlink" Target="https://hudoc.echr.coe.int/rum#{%22documentcollectionid2%22:[%22GRANDCHAMBER%22,%22CHAMBER%22],%22itemid%22:[%22001-237962%22]}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ctrTitle"/>
          </p:nvPr>
        </p:nvSpPr>
        <p:spPr>
          <a:xfrm>
            <a:off x="1249764" y="1062474"/>
            <a:ext cx="6644471" cy="2574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hotărârilor Curții Europene a Drepturilor Omului emise în perioada </a:t>
            </a:r>
            <a:b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14.11- 19.11.2024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55;p40"/>
          <p:cNvSpPr txBox="1">
            <a:spLocks noGrp="1"/>
          </p:cNvSpPr>
          <p:nvPr>
            <p:ph type="subTitle" idx="1"/>
          </p:nvPr>
        </p:nvSpPr>
        <p:spPr>
          <a:xfrm>
            <a:off x="2844605" y="58861"/>
            <a:ext cx="3454788" cy="848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" pitchFamily="2" charset="0"/>
              </a:rPr>
              <a:t>Universitatea</a:t>
            </a:r>
            <a:r>
              <a:rPr lang="en" b="1" dirty="0">
                <a:latin typeface="Times" pitchFamily="2" charset="0"/>
              </a:rPr>
              <a:t> de Stat din Moldova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" pitchFamily="2" charset="0"/>
              </a:rPr>
              <a:t>Facultatea</a:t>
            </a:r>
            <a:r>
              <a:rPr lang="en" b="1" dirty="0">
                <a:latin typeface="Times" pitchFamily="2" charset="0"/>
              </a:rPr>
              <a:t> de </a:t>
            </a:r>
            <a:r>
              <a:rPr lang="en" b="1" dirty="0" err="1">
                <a:latin typeface="Times" pitchFamily="2" charset="0"/>
              </a:rPr>
              <a:t>Drept</a:t>
            </a:r>
            <a:r>
              <a:rPr lang="en" b="1" dirty="0">
                <a:latin typeface="Times" pitchFamily="2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" pitchFamily="2" charset="0"/>
              </a:rPr>
              <a:t>Master </a:t>
            </a:r>
            <a:r>
              <a:rPr lang="en" b="1" dirty="0" err="1">
                <a:latin typeface="Times" pitchFamily="2" charset="0"/>
              </a:rPr>
              <a:t>Drept</a:t>
            </a:r>
            <a:r>
              <a:rPr lang="en" b="1" dirty="0">
                <a:latin typeface="Times" pitchFamily="2" charset="0"/>
              </a:rPr>
              <a:t> </a:t>
            </a:r>
            <a:r>
              <a:rPr lang="en" b="1" dirty="0" err="1">
                <a:latin typeface="Times" pitchFamily="2" charset="0"/>
              </a:rPr>
              <a:t>Internațional</a:t>
            </a:r>
            <a:endParaRPr b="1" dirty="0">
              <a:latin typeface="Times" pitchFamily="2" charset="0"/>
            </a:endParaRPr>
          </a:p>
        </p:txBody>
      </p:sp>
      <p:sp>
        <p:nvSpPr>
          <p:cNvPr id="9" name="Google Shape;255;p40">
            <a:extLst>
              <a:ext uri="{FF2B5EF4-FFF2-40B4-BE49-F238E27FC236}">
                <a16:creationId xmlns:a16="http://schemas.microsoft.com/office/drawing/2014/main" id="{AE6B972D-28A3-D947-FA4C-50937689CB96}"/>
              </a:ext>
            </a:extLst>
          </p:cNvPr>
          <p:cNvSpPr txBox="1">
            <a:spLocks/>
          </p:cNvSpPr>
          <p:nvPr/>
        </p:nvSpPr>
        <p:spPr>
          <a:xfrm>
            <a:off x="5903022" y="3637425"/>
            <a:ext cx="2969062" cy="91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/>
            <a:r>
              <a:rPr lang="en-US" b="1" dirty="0">
                <a:latin typeface="Times" pitchFamily="2" charset="0"/>
              </a:rPr>
              <a:t>A </a:t>
            </a:r>
            <a:r>
              <a:rPr lang="en-US" b="1" dirty="0" err="1">
                <a:latin typeface="Times" pitchFamily="2" charset="0"/>
              </a:rPr>
              <a:t>elaborat</a:t>
            </a:r>
            <a:r>
              <a:rPr lang="en-US" b="1" dirty="0">
                <a:latin typeface="Times" pitchFamily="2" charset="0"/>
              </a:rPr>
              <a:t>: </a:t>
            </a:r>
            <a:r>
              <a:rPr lang="en-US" b="1" dirty="0" err="1">
                <a:latin typeface="Times" pitchFamily="2" charset="0"/>
              </a:rPr>
              <a:t>Panas</a:t>
            </a:r>
            <a:r>
              <a:rPr lang="en-US" b="1" dirty="0">
                <a:latin typeface="Times" pitchFamily="2" charset="0"/>
              </a:rPr>
              <a:t> Valeria</a:t>
            </a:r>
          </a:p>
          <a:p>
            <a:pPr marL="0" indent="0" algn="r"/>
            <a:r>
              <a:rPr lang="en-US" b="1" dirty="0" err="1">
                <a:latin typeface="Times" pitchFamily="2" charset="0"/>
              </a:rPr>
              <a:t>Coordonator</a:t>
            </a:r>
            <a:r>
              <a:rPr lang="en-US" b="1" dirty="0">
                <a:latin typeface="Times" pitchFamily="2" charset="0"/>
              </a:rPr>
              <a:t>: </a:t>
            </a:r>
            <a:r>
              <a:rPr lang="en-US" b="1" dirty="0" err="1">
                <a:latin typeface="Times" pitchFamily="2" charset="0"/>
              </a:rPr>
              <a:t>Sârcu</a:t>
            </a:r>
            <a:r>
              <a:rPr lang="en-US" b="1" dirty="0">
                <a:latin typeface="Times" pitchFamily="2" charset="0"/>
              </a:rPr>
              <a:t> Diana</a:t>
            </a:r>
          </a:p>
          <a:p>
            <a:pPr marL="0" indent="0" algn="r"/>
            <a:r>
              <a:rPr lang="en-US" b="1" dirty="0">
                <a:latin typeface="Times" pitchFamily="2" charset="0"/>
              </a:rPr>
              <a:t>dr. hab. </a:t>
            </a:r>
            <a:r>
              <a:rPr lang="en-US" b="1" dirty="0" err="1">
                <a:latin typeface="Times" pitchFamily="2" charset="0"/>
              </a:rPr>
              <a:t>în</a:t>
            </a:r>
            <a:r>
              <a:rPr lang="en-US" b="1" dirty="0">
                <a:latin typeface="Times" pitchFamily="2" charset="0"/>
              </a:rPr>
              <a:t> </a:t>
            </a:r>
            <a:r>
              <a:rPr lang="en-US" b="1" dirty="0" err="1">
                <a:latin typeface="Times" pitchFamily="2" charset="0"/>
              </a:rPr>
              <a:t>drept</a:t>
            </a:r>
            <a:r>
              <a:rPr lang="en-US" b="1" dirty="0">
                <a:latin typeface="Times" pitchFamily="2" charset="0"/>
              </a:rPr>
              <a:t>, conf. univ.  </a:t>
            </a:r>
          </a:p>
        </p:txBody>
      </p:sp>
      <p:sp>
        <p:nvSpPr>
          <p:cNvPr id="10" name="Google Shape;255;p40">
            <a:extLst>
              <a:ext uri="{FF2B5EF4-FFF2-40B4-BE49-F238E27FC236}">
                <a16:creationId xmlns:a16="http://schemas.microsoft.com/office/drawing/2014/main" id="{12D257C6-C961-0FA1-4A2A-802C25158955}"/>
              </a:ext>
            </a:extLst>
          </p:cNvPr>
          <p:cNvSpPr txBox="1">
            <a:spLocks/>
          </p:cNvSpPr>
          <p:nvPr/>
        </p:nvSpPr>
        <p:spPr>
          <a:xfrm>
            <a:off x="3663318" y="4724421"/>
            <a:ext cx="1658716" cy="41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b="1" dirty="0" err="1">
                <a:latin typeface="Times" pitchFamily="2" charset="0"/>
              </a:rPr>
              <a:t>Chișinău</a:t>
            </a:r>
            <a:r>
              <a:rPr lang="en-US" b="1" dirty="0">
                <a:latin typeface="Times" pitchFamily="2" charset="0"/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A498-886A-6490-3993-928484D9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9" y="181505"/>
            <a:ext cx="3278563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Aprecierea Curții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6FBC9-7BDD-1B47-9E88-8576C58F2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08" y="754205"/>
            <a:ext cx="8578983" cy="3895287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CEDO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disbarmentul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(ex.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corupția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permisivă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garanțiile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proporționalitatea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disproporționată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descurajator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raporteze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nereguli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disbarmentul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al CEDO.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compensație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5.000 EUR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prejudiciul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1.000 EUR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Totodată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Comitetului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Miniștrilor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supravegherea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restabilirea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x-none" sz="1400" u="sng" dirty="0">
              <a:latin typeface="Times" pitchFamily="2" charset="0"/>
            </a:endParaRPr>
          </a:p>
        </p:txBody>
      </p:sp>
      <p:grpSp>
        <p:nvGrpSpPr>
          <p:cNvPr id="4" name="Google Shape;733;p68">
            <a:extLst>
              <a:ext uri="{FF2B5EF4-FFF2-40B4-BE49-F238E27FC236}">
                <a16:creationId xmlns:a16="http://schemas.microsoft.com/office/drawing/2014/main" id="{1963F53B-03CF-F829-E85E-9BAE0CCAD2D5}"/>
              </a:ext>
            </a:extLst>
          </p:cNvPr>
          <p:cNvGrpSpPr/>
          <p:nvPr/>
        </p:nvGrpSpPr>
        <p:grpSpPr>
          <a:xfrm>
            <a:off x="3721876" y="291905"/>
            <a:ext cx="351896" cy="351901"/>
            <a:chOff x="10303541" y="5035812"/>
            <a:chExt cx="596332" cy="596341"/>
          </a:xfrm>
        </p:grpSpPr>
        <p:sp>
          <p:nvSpPr>
            <p:cNvPr id="5" name="Google Shape;734;p68">
              <a:extLst>
                <a:ext uri="{FF2B5EF4-FFF2-40B4-BE49-F238E27FC236}">
                  <a16:creationId xmlns:a16="http://schemas.microsoft.com/office/drawing/2014/main" id="{D69BE11E-C1AC-7E22-F0EF-098B89D2F145}"/>
                </a:ext>
              </a:extLst>
            </p:cNvPr>
            <p:cNvSpPr/>
            <p:nvPr/>
          </p:nvSpPr>
          <p:spPr>
            <a:xfrm>
              <a:off x="10303541" y="5106863"/>
              <a:ext cx="227165" cy="349420"/>
            </a:xfrm>
            <a:custGeom>
              <a:avLst/>
              <a:gdLst/>
              <a:ahLst/>
              <a:cxnLst/>
              <a:rect l="l" t="t" r="r" b="b"/>
              <a:pathLst>
                <a:path w="227165" h="349420" extrusionOk="0">
                  <a:moveTo>
                    <a:pt x="199519" y="69888"/>
                  </a:moveTo>
                  <a:lnTo>
                    <a:pt x="227166" y="69888"/>
                  </a:lnTo>
                  <a:lnTo>
                    <a:pt x="227166" y="0"/>
                  </a:lnTo>
                  <a:lnTo>
                    <a:pt x="183000" y="0"/>
                  </a:lnTo>
                  <a:cubicBezTo>
                    <a:pt x="172129" y="0"/>
                    <a:pt x="161345" y="2559"/>
                    <a:pt x="151758" y="7387"/>
                  </a:cubicBezTo>
                  <a:lnTo>
                    <a:pt x="103997" y="31242"/>
                  </a:lnTo>
                  <a:cubicBezTo>
                    <a:pt x="99203" y="33664"/>
                    <a:pt x="93725" y="34948"/>
                    <a:pt x="88333" y="34948"/>
                  </a:cubicBezTo>
                  <a:lnTo>
                    <a:pt x="34922" y="34948"/>
                  </a:lnTo>
                  <a:cubicBezTo>
                    <a:pt x="15664" y="34948"/>
                    <a:pt x="0" y="50629"/>
                    <a:pt x="0" y="69888"/>
                  </a:cubicBezTo>
                  <a:cubicBezTo>
                    <a:pt x="0" y="89146"/>
                    <a:pt x="15664" y="104827"/>
                    <a:pt x="34922" y="104827"/>
                  </a:cubicBezTo>
                  <a:lnTo>
                    <a:pt x="73354" y="104827"/>
                  </a:lnTo>
                  <a:lnTo>
                    <a:pt x="2653" y="217862"/>
                  </a:lnTo>
                  <a:cubicBezTo>
                    <a:pt x="1797" y="219318"/>
                    <a:pt x="85" y="224282"/>
                    <a:pt x="85" y="226867"/>
                  </a:cubicBezTo>
                  <a:cubicBezTo>
                    <a:pt x="85" y="226961"/>
                    <a:pt x="0" y="227038"/>
                    <a:pt x="0" y="227124"/>
                  </a:cubicBezTo>
                  <a:lnTo>
                    <a:pt x="0" y="244593"/>
                  </a:lnTo>
                  <a:cubicBezTo>
                    <a:pt x="0" y="302395"/>
                    <a:pt x="47077" y="349421"/>
                    <a:pt x="104853" y="349421"/>
                  </a:cubicBezTo>
                  <a:cubicBezTo>
                    <a:pt x="162628" y="349421"/>
                    <a:pt x="209705" y="302395"/>
                    <a:pt x="209705" y="244593"/>
                  </a:cubicBezTo>
                  <a:lnTo>
                    <a:pt x="209705" y="227124"/>
                  </a:lnTo>
                  <a:cubicBezTo>
                    <a:pt x="209705" y="224547"/>
                    <a:pt x="207907" y="219352"/>
                    <a:pt x="206966" y="217862"/>
                  </a:cubicBezTo>
                  <a:lnTo>
                    <a:pt x="130787" y="95960"/>
                  </a:lnTo>
                  <a:lnTo>
                    <a:pt x="168192" y="77292"/>
                  </a:lnTo>
                  <a:cubicBezTo>
                    <a:pt x="177864" y="72447"/>
                    <a:pt x="188649" y="69888"/>
                    <a:pt x="199434" y="69888"/>
                  </a:cubicBezTo>
                  <a:close/>
                  <a:moveTo>
                    <a:pt x="160660" y="209654"/>
                  </a:moveTo>
                  <a:lnTo>
                    <a:pt x="49045" y="209654"/>
                  </a:lnTo>
                  <a:lnTo>
                    <a:pt x="104853" y="120320"/>
                  </a:lnTo>
                  <a:lnTo>
                    <a:pt x="160660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35;p68">
              <a:extLst>
                <a:ext uri="{FF2B5EF4-FFF2-40B4-BE49-F238E27FC236}">
                  <a16:creationId xmlns:a16="http://schemas.microsoft.com/office/drawing/2014/main" id="{FC69DAE6-D82E-8EFD-4F66-E7919B8C1577}"/>
                </a:ext>
              </a:extLst>
            </p:cNvPr>
            <p:cNvSpPr/>
            <p:nvPr/>
          </p:nvSpPr>
          <p:spPr>
            <a:xfrm>
              <a:off x="10443315" y="5562274"/>
              <a:ext cx="316868" cy="69879"/>
            </a:xfrm>
            <a:custGeom>
              <a:avLst/>
              <a:gdLst/>
              <a:ahLst/>
              <a:cxnLst/>
              <a:rect l="l" t="t" r="r" b="b"/>
              <a:pathLst>
                <a:path w="316868" h="69879" extrusionOk="0">
                  <a:moveTo>
                    <a:pt x="281861" y="0"/>
                  </a:moveTo>
                  <a:lnTo>
                    <a:pt x="34922" y="0"/>
                  </a:lnTo>
                  <a:cubicBezTo>
                    <a:pt x="15664" y="0"/>
                    <a:pt x="0" y="15647"/>
                    <a:pt x="0" y="34940"/>
                  </a:cubicBezTo>
                  <a:lnTo>
                    <a:pt x="0" y="52409"/>
                  </a:lnTo>
                  <a:cubicBezTo>
                    <a:pt x="0" y="62056"/>
                    <a:pt x="7875" y="69879"/>
                    <a:pt x="17461" y="69879"/>
                  </a:cubicBezTo>
                  <a:lnTo>
                    <a:pt x="299407" y="69879"/>
                  </a:lnTo>
                  <a:cubicBezTo>
                    <a:pt x="308994" y="69879"/>
                    <a:pt x="316869" y="62056"/>
                    <a:pt x="316869" y="52409"/>
                  </a:cubicBezTo>
                  <a:lnTo>
                    <a:pt x="316869" y="34940"/>
                  </a:lnTo>
                  <a:cubicBezTo>
                    <a:pt x="316869" y="15638"/>
                    <a:pt x="301205" y="0"/>
                    <a:pt x="28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36;p68">
              <a:extLst>
                <a:ext uri="{FF2B5EF4-FFF2-40B4-BE49-F238E27FC236}">
                  <a16:creationId xmlns:a16="http://schemas.microsoft.com/office/drawing/2014/main" id="{73FECC21-9D44-BADE-D797-02A2B0840359}"/>
                </a:ext>
              </a:extLst>
            </p:cNvPr>
            <p:cNvSpPr/>
            <p:nvPr/>
          </p:nvSpPr>
          <p:spPr>
            <a:xfrm>
              <a:off x="10672792" y="5106863"/>
              <a:ext cx="227081" cy="349420"/>
            </a:xfrm>
            <a:custGeom>
              <a:avLst/>
              <a:gdLst/>
              <a:ahLst/>
              <a:cxnLst/>
              <a:rect l="l" t="t" r="r" b="b"/>
              <a:pathLst>
                <a:path w="227081" h="349420" extrusionOk="0">
                  <a:moveTo>
                    <a:pt x="153812" y="104827"/>
                  </a:moveTo>
                  <a:lnTo>
                    <a:pt x="192158" y="104827"/>
                  </a:lnTo>
                  <a:cubicBezTo>
                    <a:pt x="211417" y="104827"/>
                    <a:pt x="227081" y="89146"/>
                    <a:pt x="227081" y="69888"/>
                  </a:cubicBezTo>
                  <a:cubicBezTo>
                    <a:pt x="227081" y="50629"/>
                    <a:pt x="211417" y="34948"/>
                    <a:pt x="192158" y="34948"/>
                  </a:cubicBezTo>
                  <a:lnTo>
                    <a:pt x="138748" y="34948"/>
                  </a:lnTo>
                  <a:cubicBezTo>
                    <a:pt x="133441" y="34948"/>
                    <a:pt x="128049" y="33681"/>
                    <a:pt x="123170" y="31259"/>
                  </a:cubicBezTo>
                  <a:lnTo>
                    <a:pt x="82770" y="11076"/>
                  </a:lnTo>
                  <a:cubicBezTo>
                    <a:pt x="68305" y="3826"/>
                    <a:pt x="52127" y="0"/>
                    <a:pt x="35864" y="0"/>
                  </a:cubicBezTo>
                  <a:lnTo>
                    <a:pt x="0" y="0"/>
                  </a:lnTo>
                  <a:lnTo>
                    <a:pt x="0" y="69888"/>
                  </a:lnTo>
                  <a:lnTo>
                    <a:pt x="19430" y="69888"/>
                  </a:lnTo>
                  <a:cubicBezTo>
                    <a:pt x="35608" y="69888"/>
                    <a:pt x="51784" y="73705"/>
                    <a:pt x="66335" y="80964"/>
                  </a:cubicBezTo>
                  <a:lnTo>
                    <a:pt x="96293" y="95968"/>
                  </a:lnTo>
                  <a:lnTo>
                    <a:pt x="20115" y="217862"/>
                  </a:lnTo>
                  <a:cubicBezTo>
                    <a:pt x="19173" y="219360"/>
                    <a:pt x="17461" y="224607"/>
                    <a:pt x="17461" y="227124"/>
                  </a:cubicBezTo>
                  <a:lnTo>
                    <a:pt x="17461" y="244593"/>
                  </a:lnTo>
                  <a:cubicBezTo>
                    <a:pt x="17461" y="302395"/>
                    <a:pt x="64453" y="349421"/>
                    <a:pt x="122314" y="349421"/>
                  </a:cubicBezTo>
                  <a:cubicBezTo>
                    <a:pt x="180090" y="349421"/>
                    <a:pt x="227081" y="302395"/>
                    <a:pt x="227081" y="244593"/>
                  </a:cubicBezTo>
                  <a:lnTo>
                    <a:pt x="227081" y="227124"/>
                  </a:lnTo>
                  <a:cubicBezTo>
                    <a:pt x="227081" y="224701"/>
                    <a:pt x="225455" y="219386"/>
                    <a:pt x="224427" y="217862"/>
                  </a:cubicBezTo>
                  <a:lnTo>
                    <a:pt x="153812" y="104827"/>
                  </a:lnTo>
                  <a:close/>
                  <a:moveTo>
                    <a:pt x="66507" y="209654"/>
                  </a:moveTo>
                  <a:lnTo>
                    <a:pt x="122314" y="120320"/>
                  </a:lnTo>
                  <a:lnTo>
                    <a:pt x="178121" y="209654"/>
                  </a:lnTo>
                  <a:lnTo>
                    <a:pt x="66507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37;p68">
              <a:extLst>
                <a:ext uri="{FF2B5EF4-FFF2-40B4-BE49-F238E27FC236}">
                  <a16:creationId xmlns:a16="http://schemas.microsoft.com/office/drawing/2014/main" id="{0E74E58D-23BB-E397-DB18-3FF536859A0D}"/>
                </a:ext>
              </a:extLst>
            </p:cNvPr>
            <p:cNvSpPr/>
            <p:nvPr/>
          </p:nvSpPr>
          <p:spPr>
            <a:xfrm>
              <a:off x="10566827" y="5035812"/>
              <a:ext cx="69845" cy="491514"/>
            </a:xfrm>
            <a:custGeom>
              <a:avLst/>
              <a:gdLst/>
              <a:ahLst/>
              <a:cxnLst/>
              <a:rect l="l" t="t" r="r" b="b"/>
              <a:pathLst>
                <a:path w="69845" h="491514" extrusionOk="0">
                  <a:moveTo>
                    <a:pt x="34922" y="0"/>
                  </a:moveTo>
                  <a:cubicBezTo>
                    <a:pt x="15578" y="0"/>
                    <a:pt x="0" y="15646"/>
                    <a:pt x="0" y="34939"/>
                  </a:cubicBezTo>
                  <a:lnTo>
                    <a:pt x="0" y="491515"/>
                  </a:lnTo>
                  <a:lnTo>
                    <a:pt x="69845" y="491515"/>
                  </a:lnTo>
                  <a:lnTo>
                    <a:pt x="69845" y="34939"/>
                  </a:lnTo>
                  <a:cubicBezTo>
                    <a:pt x="69845" y="15638"/>
                    <a:pt x="54181" y="0"/>
                    <a:pt x="3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42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1916756" y="816449"/>
            <a:ext cx="5080728" cy="10657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TSIOLIS v. GREECE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title" idx="2"/>
          </p:nvPr>
        </p:nvSpPr>
        <p:spPr>
          <a:xfrm>
            <a:off x="3715975" y="158763"/>
            <a:ext cx="126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</a:t>
            </a:r>
            <a:endParaRPr sz="4400" dirty="0"/>
          </a:p>
        </p:txBody>
      </p:sp>
      <p:sp>
        <p:nvSpPr>
          <p:cNvPr id="5" name="Google Shape;307;p45">
            <a:extLst>
              <a:ext uri="{FF2B5EF4-FFF2-40B4-BE49-F238E27FC236}">
                <a16:creationId xmlns:a16="http://schemas.microsoft.com/office/drawing/2014/main" id="{132DD43F-86FC-EEDA-48D1-9CB1AA42E90F}"/>
              </a:ext>
            </a:extLst>
          </p:cNvPr>
          <p:cNvSpPr txBox="1">
            <a:spLocks/>
          </p:cNvSpPr>
          <p:nvPr/>
        </p:nvSpPr>
        <p:spPr>
          <a:xfrm>
            <a:off x="1723501" y="2202401"/>
            <a:ext cx="5696998" cy="21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respingerea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Supremă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Grecia,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despăgubire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Tsiolis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echitabil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§ 1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(CEDO).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1400" dirty="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5"/>
          <p:cNvSpPr txBox="1">
            <a:spLocks noGrp="1"/>
          </p:cNvSpPr>
          <p:nvPr>
            <p:ph type="title"/>
          </p:nvPr>
        </p:nvSpPr>
        <p:spPr>
          <a:xfrm>
            <a:off x="713238" y="127310"/>
            <a:ext cx="34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fapt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57758F5E-6BE1-C63D-007F-63ABDBE4AEF3}"/>
              </a:ext>
            </a:extLst>
          </p:cNvPr>
          <p:cNvSpPr txBox="1">
            <a:spLocks/>
          </p:cNvSpPr>
          <p:nvPr/>
        </p:nvSpPr>
        <p:spPr>
          <a:xfrm>
            <a:off x="77492" y="700010"/>
            <a:ext cx="8989016" cy="44434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 algn="just">
              <a:buFont typeface="Arial" panose="020B0604020202020204" pitchFamily="34" charset="0"/>
              <a:buChar char="•"/>
            </a:pPr>
            <a:endParaRPr lang="x-none" dirty="0">
              <a:latin typeface="Times" pitchFamily="2" charset="0"/>
            </a:endParaRP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006653CF-20FE-351E-2C20-B7FCD5BFBD70}"/>
              </a:ext>
            </a:extLst>
          </p:cNvPr>
          <p:cNvSpPr txBox="1">
            <a:spLocks/>
          </p:cNvSpPr>
          <p:nvPr/>
        </p:nvSpPr>
        <p:spPr>
          <a:xfrm>
            <a:off x="756808" y="782664"/>
            <a:ext cx="7503789" cy="40528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x-none" dirty="0">
              <a:latin typeface="Times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3FF38-1BA0-498C-99ED-E404AC56C87F}"/>
              </a:ext>
            </a:extLst>
          </p:cNvPr>
          <p:cNvSpPr/>
          <p:nvPr/>
        </p:nvSpPr>
        <p:spPr>
          <a:xfrm>
            <a:off x="883403" y="1272710"/>
            <a:ext cx="8108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Tsiolis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autorizație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piscicolă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apropierea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Golfului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Ambracian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respinsă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proprietatea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(„Zona A”).</a:t>
            </a:r>
          </a:p>
          <a:p>
            <a:pPr>
              <a:buFont typeface="+mj-lt"/>
              <a:buAutoNum type="arabicPeriod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intentat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despăgubiri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susținând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restricțiile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inadmisibilitate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invocând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prescripție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Supremă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ulterior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declarându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inadmisibil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nerespectarea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cerințelor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>
            <a:spLocks noGrp="1"/>
          </p:cNvSpPr>
          <p:nvPr>
            <p:ph type="title"/>
          </p:nvPr>
        </p:nvSpPr>
        <p:spPr>
          <a:xfrm>
            <a:off x="402842" y="91219"/>
            <a:ext cx="37745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drept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B2F99-C26C-4039-8679-A38B8FB5B2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2842" y="1011698"/>
            <a:ext cx="870405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Dispozițiile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CEDO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§ 1: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echitabil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incluzând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efectiv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1: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aplicabilă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1650/1986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mediului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Stabilește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restricțiile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drepturile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despăgubire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2362/1995: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Reglementează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termenul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prescripție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cinci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cererile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statului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3900/2010: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cerințe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stricte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admisibilitatea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Supreme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8"/>
          <p:cNvSpPr txBox="1">
            <a:spLocks noGrp="1"/>
          </p:cNvSpPr>
          <p:nvPr>
            <p:ph type="title"/>
          </p:nvPr>
        </p:nvSpPr>
        <p:spPr>
          <a:xfrm>
            <a:off x="492925" y="1412"/>
            <a:ext cx="30475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Aprecierea</a:t>
            </a:r>
            <a:r>
              <a:rPr lang="en" sz="2800" b="1" dirty="0">
                <a:latin typeface="Times" pitchFamily="2" charset="0"/>
              </a:rPr>
              <a:t> </a:t>
            </a:r>
            <a:r>
              <a:rPr lang="en" sz="2800" b="1" dirty="0" err="1">
                <a:latin typeface="Times" pitchFamily="2" charset="0"/>
              </a:rPr>
              <a:t>Curții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719" name="Google Shape;719;p68"/>
          <p:cNvSpPr txBox="1">
            <a:spLocks noGrp="1"/>
          </p:cNvSpPr>
          <p:nvPr>
            <p:ph type="subTitle" idx="1"/>
          </p:nvPr>
        </p:nvSpPr>
        <p:spPr>
          <a:xfrm>
            <a:off x="1353930" y="982334"/>
            <a:ext cx="7703303" cy="3738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CEDO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respingerea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motive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echitabil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Cerințele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jurisprudență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admisibilitate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jurisprudență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Proporționalitatea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 Supreme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împiedicat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fond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Grecia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§ 1 din CEDO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refuzul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subliniat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admisibilitatea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i="1" dirty="0">
              <a:latin typeface="Times" pitchFamily="2" charset="0"/>
            </a:endParaRPr>
          </a:p>
        </p:txBody>
      </p:sp>
      <p:grpSp>
        <p:nvGrpSpPr>
          <p:cNvPr id="733" name="Google Shape;733;p68"/>
          <p:cNvGrpSpPr/>
          <p:nvPr/>
        </p:nvGrpSpPr>
        <p:grpSpPr>
          <a:xfrm>
            <a:off x="3476115" y="111811"/>
            <a:ext cx="351896" cy="351901"/>
            <a:chOff x="10303541" y="5035812"/>
            <a:chExt cx="596332" cy="596341"/>
          </a:xfrm>
        </p:grpSpPr>
        <p:sp>
          <p:nvSpPr>
            <p:cNvPr id="734" name="Google Shape;734;p68"/>
            <p:cNvSpPr/>
            <p:nvPr/>
          </p:nvSpPr>
          <p:spPr>
            <a:xfrm>
              <a:off x="10303541" y="5106863"/>
              <a:ext cx="227165" cy="349420"/>
            </a:xfrm>
            <a:custGeom>
              <a:avLst/>
              <a:gdLst/>
              <a:ahLst/>
              <a:cxnLst/>
              <a:rect l="l" t="t" r="r" b="b"/>
              <a:pathLst>
                <a:path w="227165" h="349420" extrusionOk="0">
                  <a:moveTo>
                    <a:pt x="199519" y="69888"/>
                  </a:moveTo>
                  <a:lnTo>
                    <a:pt x="227166" y="69888"/>
                  </a:lnTo>
                  <a:lnTo>
                    <a:pt x="227166" y="0"/>
                  </a:lnTo>
                  <a:lnTo>
                    <a:pt x="183000" y="0"/>
                  </a:lnTo>
                  <a:cubicBezTo>
                    <a:pt x="172129" y="0"/>
                    <a:pt x="161345" y="2559"/>
                    <a:pt x="151758" y="7387"/>
                  </a:cubicBezTo>
                  <a:lnTo>
                    <a:pt x="103997" y="31242"/>
                  </a:lnTo>
                  <a:cubicBezTo>
                    <a:pt x="99203" y="33664"/>
                    <a:pt x="93725" y="34948"/>
                    <a:pt x="88333" y="34948"/>
                  </a:cubicBezTo>
                  <a:lnTo>
                    <a:pt x="34922" y="34948"/>
                  </a:lnTo>
                  <a:cubicBezTo>
                    <a:pt x="15664" y="34948"/>
                    <a:pt x="0" y="50629"/>
                    <a:pt x="0" y="69888"/>
                  </a:cubicBezTo>
                  <a:cubicBezTo>
                    <a:pt x="0" y="89146"/>
                    <a:pt x="15664" y="104827"/>
                    <a:pt x="34922" y="104827"/>
                  </a:cubicBezTo>
                  <a:lnTo>
                    <a:pt x="73354" y="104827"/>
                  </a:lnTo>
                  <a:lnTo>
                    <a:pt x="2653" y="217862"/>
                  </a:lnTo>
                  <a:cubicBezTo>
                    <a:pt x="1797" y="219318"/>
                    <a:pt x="85" y="224282"/>
                    <a:pt x="85" y="226867"/>
                  </a:cubicBezTo>
                  <a:cubicBezTo>
                    <a:pt x="85" y="226961"/>
                    <a:pt x="0" y="227038"/>
                    <a:pt x="0" y="227124"/>
                  </a:cubicBezTo>
                  <a:lnTo>
                    <a:pt x="0" y="244593"/>
                  </a:lnTo>
                  <a:cubicBezTo>
                    <a:pt x="0" y="302395"/>
                    <a:pt x="47077" y="349421"/>
                    <a:pt x="104853" y="349421"/>
                  </a:cubicBezTo>
                  <a:cubicBezTo>
                    <a:pt x="162628" y="349421"/>
                    <a:pt x="209705" y="302395"/>
                    <a:pt x="209705" y="244593"/>
                  </a:cubicBezTo>
                  <a:lnTo>
                    <a:pt x="209705" y="227124"/>
                  </a:lnTo>
                  <a:cubicBezTo>
                    <a:pt x="209705" y="224547"/>
                    <a:pt x="207907" y="219352"/>
                    <a:pt x="206966" y="217862"/>
                  </a:cubicBezTo>
                  <a:lnTo>
                    <a:pt x="130787" y="95960"/>
                  </a:lnTo>
                  <a:lnTo>
                    <a:pt x="168192" y="77292"/>
                  </a:lnTo>
                  <a:cubicBezTo>
                    <a:pt x="177864" y="72447"/>
                    <a:pt x="188649" y="69888"/>
                    <a:pt x="199434" y="69888"/>
                  </a:cubicBezTo>
                  <a:close/>
                  <a:moveTo>
                    <a:pt x="160660" y="209654"/>
                  </a:moveTo>
                  <a:lnTo>
                    <a:pt x="49045" y="209654"/>
                  </a:lnTo>
                  <a:lnTo>
                    <a:pt x="104853" y="120320"/>
                  </a:lnTo>
                  <a:lnTo>
                    <a:pt x="160660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10443315" y="5562274"/>
              <a:ext cx="316868" cy="69879"/>
            </a:xfrm>
            <a:custGeom>
              <a:avLst/>
              <a:gdLst/>
              <a:ahLst/>
              <a:cxnLst/>
              <a:rect l="l" t="t" r="r" b="b"/>
              <a:pathLst>
                <a:path w="316868" h="69879" extrusionOk="0">
                  <a:moveTo>
                    <a:pt x="281861" y="0"/>
                  </a:moveTo>
                  <a:lnTo>
                    <a:pt x="34922" y="0"/>
                  </a:lnTo>
                  <a:cubicBezTo>
                    <a:pt x="15664" y="0"/>
                    <a:pt x="0" y="15647"/>
                    <a:pt x="0" y="34940"/>
                  </a:cubicBezTo>
                  <a:lnTo>
                    <a:pt x="0" y="52409"/>
                  </a:lnTo>
                  <a:cubicBezTo>
                    <a:pt x="0" y="62056"/>
                    <a:pt x="7875" y="69879"/>
                    <a:pt x="17461" y="69879"/>
                  </a:cubicBezTo>
                  <a:lnTo>
                    <a:pt x="299407" y="69879"/>
                  </a:lnTo>
                  <a:cubicBezTo>
                    <a:pt x="308994" y="69879"/>
                    <a:pt x="316869" y="62056"/>
                    <a:pt x="316869" y="52409"/>
                  </a:cubicBezTo>
                  <a:lnTo>
                    <a:pt x="316869" y="34940"/>
                  </a:lnTo>
                  <a:cubicBezTo>
                    <a:pt x="316869" y="15638"/>
                    <a:pt x="301205" y="0"/>
                    <a:pt x="28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10672792" y="5106863"/>
              <a:ext cx="227081" cy="349420"/>
            </a:xfrm>
            <a:custGeom>
              <a:avLst/>
              <a:gdLst/>
              <a:ahLst/>
              <a:cxnLst/>
              <a:rect l="l" t="t" r="r" b="b"/>
              <a:pathLst>
                <a:path w="227081" h="349420" extrusionOk="0">
                  <a:moveTo>
                    <a:pt x="153812" y="104827"/>
                  </a:moveTo>
                  <a:lnTo>
                    <a:pt x="192158" y="104827"/>
                  </a:lnTo>
                  <a:cubicBezTo>
                    <a:pt x="211417" y="104827"/>
                    <a:pt x="227081" y="89146"/>
                    <a:pt x="227081" y="69888"/>
                  </a:cubicBezTo>
                  <a:cubicBezTo>
                    <a:pt x="227081" y="50629"/>
                    <a:pt x="211417" y="34948"/>
                    <a:pt x="192158" y="34948"/>
                  </a:cubicBezTo>
                  <a:lnTo>
                    <a:pt x="138748" y="34948"/>
                  </a:lnTo>
                  <a:cubicBezTo>
                    <a:pt x="133441" y="34948"/>
                    <a:pt x="128049" y="33681"/>
                    <a:pt x="123170" y="31259"/>
                  </a:cubicBezTo>
                  <a:lnTo>
                    <a:pt x="82770" y="11076"/>
                  </a:lnTo>
                  <a:cubicBezTo>
                    <a:pt x="68305" y="3826"/>
                    <a:pt x="52127" y="0"/>
                    <a:pt x="35864" y="0"/>
                  </a:cubicBezTo>
                  <a:lnTo>
                    <a:pt x="0" y="0"/>
                  </a:lnTo>
                  <a:lnTo>
                    <a:pt x="0" y="69888"/>
                  </a:lnTo>
                  <a:lnTo>
                    <a:pt x="19430" y="69888"/>
                  </a:lnTo>
                  <a:cubicBezTo>
                    <a:pt x="35608" y="69888"/>
                    <a:pt x="51784" y="73705"/>
                    <a:pt x="66335" y="80964"/>
                  </a:cubicBezTo>
                  <a:lnTo>
                    <a:pt x="96293" y="95968"/>
                  </a:lnTo>
                  <a:lnTo>
                    <a:pt x="20115" y="217862"/>
                  </a:lnTo>
                  <a:cubicBezTo>
                    <a:pt x="19173" y="219360"/>
                    <a:pt x="17461" y="224607"/>
                    <a:pt x="17461" y="227124"/>
                  </a:cubicBezTo>
                  <a:lnTo>
                    <a:pt x="17461" y="244593"/>
                  </a:lnTo>
                  <a:cubicBezTo>
                    <a:pt x="17461" y="302395"/>
                    <a:pt x="64453" y="349421"/>
                    <a:pt x="122314" y="349421"/>
                  </a:cubicBezTo>
                  <a:cubicBezTo>
                    <a:pt x="180090" y="349421"/>
                    <a:pt x="227081" y="302395"/>
                    <a:pt x="227081" y="244593"/>
                  </a:cubicBezTo>
                  <a:lnTo>
                    <a:pt x="227081" y="227124"/>
                  </a:lnTo>
                  <a:cubicBezTo>
                    <a:pt x="227081" y="224701"/>
                    <a:pt x="225455" y="219386"/>
                    <a:pt x="224427" y="217862"/>
                  </a:cubicBezTo>
                  <a:lnTo>
                    <a:pt x="153812" y="104827"/>
                  </a:lnTo>
                  <a:close/>
                  <a:moveTo>
                    <a:pt x="66507" y="209654"/>
                  </a:moveTo>
                  <a:lnTo>
                    <a:pt x="122314" y="120320"/>
                  </a:lnTo>
                  <a:lnTo>
                    <a:pt x="178121" y="209654"/>
                  </a:lnTo>
                  <a:lnTo>
                    <a:pt x="66507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10566827" y="5035812"/>
              <a:ext cx="69845" cy="491514"/>
            </a:xfrm>
            <a:custGeom>
              <a:avLst/>
              <a:gdLst/>
              <a:ahLst/>
              <a:cxnLst/>
              <a:rect l="l" t="t" r="r" b="b"/>
              <a:pathLst>
                <a:path w="69845" h="491514" extrusionOk="0">
                  <a:moveTo>
                    <a:pt x="34922" y="0"/>
                  </a:moveTo>
                  <a:cubicBezTo>
                    <a:pt x="15578" y="0"/>
                    <a:pt x="0" y="15646"/>
                    <a:pt x="0" y="34939"/>
                  </a:cubicBezTo>
                  <a:lnTo>
                    <a:pt x="0" y="491515"/>
                  </a:lnTo>
                  <a:lnTo>
                    <a:pt x="69845" y="491515"/>
                  </a:lnTo>
                  <a:lnTo>
                    <a:pt x="69845" y="34939"/>
                  </a:lnTo>
                  <a:cubicBezTo>
                    <a:pt x="69845" y="15638"/>
                    <a:pt x="54181" y="0"/>
                    <a:pt x="3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99;p44">
            <a:extLst>
              <a:ext uri="{FF2B5EF4-FFF2-40B4-BE49-F238E27FC236}">
                <a16:creationId xmlns:a16="http://schemas.microsoft.com/office/drawing/2014/main" id="{CC949440-5F77-BB17-29A7-301965A5D905}"/>
              </a:ext>
            </a:extLst>
          </p:cNvPr>
          <p:cNvSpPr txBox="1">
            <a:spLocks/>
          </p:cNvSpPr>
          <p:nvPr/>
        </p:nvSpPr>
        <p:spPr>
          <a:xfrm>
            <a:off x="3715975" y="158763"/>
            <a:ext cx="1263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r"/>
            <a:r>
              <a:rPr lang="en" sz="4400" dirty="0"/>
              <a:t>04</a:t>
            </a:r>
          </a:p>
        </p:txBody>
      </p:sp>
      <p:sp>
        <p:nvSpPr>
          <p:cNvPr id="9" name="Google Shape;298;p44">
            <a:extLst>
              <a:ext uri="{FF2B5EF4-FFF2-40B4-BE49-F238E27FC236}">
                <a16:creationId xmlns:a16="http://schemas.microsoft.com/office/drawing/2014/main" id="{BCBFA41D-70DC-8440-E0E1-41D2C7346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6756" y="816449"/>
            <a:ext cx="5080728" cy="1219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VIERU v. THE REPUBLIC OF MOLDOVA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7;p45">
            <a:extLst>
              <a:ext uri="{FF2B5EF4-FFF2-40B4-BE49-F238E27FC236}">
                <a16:creationId xmlns:a16="http://schemas.microsoft.com/office/drawing/2014/main" id="{8834F255-1FC0-7396-7DDA-1F4C8EA5C26C}"/>
              </a:ext>
            </a:extLst>
          </p:cNvPr>
          <p:cNvSpPr txBox="1">
            <a:spLocks/>
          </p:cNvSpPr>
          <p:nvPr/>
        </p:nvSpPr>
        <p:spPr>
          <a:xfrm>
            <a:off x="1009468" y="2202925"/>
            <a:ext cx="6895303" cy="257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Vieru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(CEDO)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neglijență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Acuzațiile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vizează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suferită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culminând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decesul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r>
              <a:rPr lang="ro-RO" sz="1400" dirty="0">
                <a:solidFill>
                  <a:schemeClr val="tx1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     </a:t>
            </a:r>
            <a:endParaRPr lang="en-US" sz="1400" dirty="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4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386785" y="135059"/>
            <a:ext cx="44874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Fapt</a:t>
            </a:r>
            <a:r>
              <a:rPr lang="en" sz="2800" b="1" dirty="0">
                <a:latin typeface="Times" pitchFamily="2" charset="0"/>
              </a:rPr>
              <a:t> 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307" name="Google Shape;307;p45"/>
          <p:cNvSpPr txBox="1">
            <a:spLocks noGrp="1"/>
          </p:cNvSpPr>
          <p:nvPr>
            <p:ph type="subTitle" idx="1"/>
          </p:nvPr>
        </p:nvSpPr>
        <p:spPr>
          <a:xfrm>
            <a:off x="2189220" y="1051531"/>
            <a:ext cx="6571112" cy="3956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Font typeface="Wingdings" pitchFamily="2" charset="2"/>
              <a:buChar char="Ø"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2012,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supusă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repetat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psihologice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fostul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soț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I.C.,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ciuda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multiplelor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divorțul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finalizat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agresiunile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2016,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suferit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cădere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etajul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cinci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accident,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decedat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ulterior din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rănilor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Investigațiile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criticate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întârzieri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superficialitate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incapacitatea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fenomenul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ansamblu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1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F536-9F3B-13BA-7A86-6AE2314F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0"/>
            <a:ext cx="4394441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Circumstanțe de Drept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7494F1-4876-1CE0-9D1A-23024CEB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565" y="910764"/>
            <a:ext cx="7364523" cy="3321971"/>
          </a:xfrm>
        </p:spPr>
        <p:txBody>
          <a:bodyPr/>
          <a:lstStyle/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"/>
              <a:tabLst>
                <a:tab pos="228600" algn="l"/>
                <a:tab pos="215900" algn="l"/>
              </a:tabLst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bazează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încălcări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protejează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interzic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tratamentele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inumane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degradante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gen,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din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susținând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eșuat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prevină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sancționeze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perpetuând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model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instituțional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9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F536-9F3B-13BA-7A86-6AE2314F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0"/>
            <a:ext cx="4394441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Aprecierea curții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7494F1-4876-1CE0-9D1A-23024CEB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986" y="492534"/>
            <a:ext cx="7077521" cy="4257697"/>
          </a:xfrm>
        </p:spPr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remarcat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moldovene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eșuat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Investigațiile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arătat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riscului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recurente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model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amplificat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vulnerabilitatea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concluzionat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refuzul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2016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inadecvată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riscurilor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implicate.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CEDO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obligațiile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escaladarea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culminând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decesul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s-a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evidențiat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gen,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deficitară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femeilor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general.</a:t>
            </a:r>
          </a:p>
          <a:p>
            <a:pPr marL="0" lvl="0" indent="0" algn="just">
              <a:spcAft>
                <a:spcPts val="1200"/>
              </a:spcAft>
              <a:tabLst>
                <a:tab pos="228600" algn="l"/>
                <a:tab pos="215900" algn="l"/>
              </a:tabLst>
            </a:pPr>
            <a:endParaRPr lang="x-none" sz="1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1916756" y="816449"/>
            <a:ext cx="5080728" cy="17553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CLIPEA AND GROSU v. THE REPUBLIC OF MOLDOVA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Caprasimo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title" idx="2"/>
          </p:nvPr>
        </p:nvSpPr>
        <p:spPr>
          <a:xfrm>
            <a:off x="3715975" y="158763"/>
            <a:ext cx="126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05</a:t>
            </a:r>
            <a:endParaRPr sz="4400" dirty="0"/>
          </a:p>
        </p:txBody>
      </p:sp>
      <p:sp>
        <p:nvSpPr>
          <p:cNvPr id="5" name="Google Shape;307;p45">
            <a:extLst>
              <a:ext uri="{FF2B5EF4-FFF2-40B4-BE49-F238E27FC236}">
                <a16:creationId xmlns:a16="http://schemas.microsoft.com/office/drawing/2014/main" id="{132DD43F-86FC-EEDA-48D1-9CB1AA42E90F}"/>
              </a:ext>
            </a:extLst>
          </p:cNvPr>
          <p:cNvSpPr txBox="1">
            <a:spLocks/>
          </p:cNvSpPr>
          <p:nvPr/>
        </p:nvSpPr>
        <p:spPr>
          <a:xfrm>
            <a:off x="2258949" y="2332079"/>
            <a:ext cx="6598050" cy="265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" pitchFamily="2" charset="0"/>
              </a:rPr>
              <a:t>Introducere</a:t>
            </a:r>
            <a:r>
              <a:rPr lang="en-US" sz="1400" b="1" dirty="0">
                <a:solidFill>
                  <a:schemeClr val="tx1"/>
                </a:solidFill>
                <a:latin typeface="Times" pitchFamily="2" charset="0"/>
              </a:rPr>
              <a:t>: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  <a:p>
            <a:pPr indent="180340" algn="just"/>
            <a:r>
              <a:rPr lang="ro-RO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dizabilități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psihiatric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Chișinău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acuzat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interzicerea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inumane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demnitatea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sănătatea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1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3035259" y="54287"/>
            <a:ext cx="28601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" panose="02020603050405020304" pitchFamily="18" charset="0"/>
                <a:cs typeface="Times" panose="02020603050405020304" pitchFamily="18" charset="0"/>
              </a:rPr>
              <a:t>C U P R I N S</a:t>
            </a:r>
            <a:endParaRPr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2" name="Google Shape;282;p42"/>
          <p:cNvSpPr txBox="1">
            <a:spLocks noGrp="1"/>
          </p:cNvSpPr>
          <p:nvPr>
            <p:ph type="subTitle" idx="6"/>
          </p:nvPr>
        </p:nvSpPr>
        <p:spPr>
          <a:xfrm>
            <a:off x="1063410" y="809571"/>
            <a:ext cx="3570866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ZAKRZEWSKI vs. POLAND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Caprasimo"/>
            </a:endParaRPr>
          </a:p>
        </p:txBody>
      </p:sp>
      <p:sp>
        <p:nvSpPr>
          <p:cNvPr id="276" name="Google Shape;276;p42"/>
          <p:cNvSpPr txBox="1">
            <a:spLocks noGrp="1"/>
          </p:cNvSpPr>
          <p:nvPr>
            <p:ph type="title" idx="7"/>
          </p:nvPr>
        </p:nvSpPr>
        <p:spPr>
          <a:xfrm>
            <a:off x="498439" y="85402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title" idx="8"/>
          </p:nvPr>
        </p:nvSpPr>
        <p:spPr>
          <a:xfrm>
            <a:off x="465321" y="2482122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04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title" idx="9"/>
          </p:nvPr>
        </p:nvSpPr>
        <p:spPr>
          <a:xfrm>
            <a:off x="456966" y="135827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title" idx="13"/>
          </p:nvPr>
        </p:nvSpPr>
        <p:spPr>
          <a:xfrm>
            <a:off x="465321" y="309217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05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80" name="Google Shape;280;p42"/>
          <p:cNvSpPr txBox="1">
            <a:spLocks noGrp="1"/>
          </p:cNvSpPr>
          <p:nvPr>
            <p:ph type="title" idx="14"/>
          </p:nvPr>
        </p:nvSpPr>
        <p:spPr>
          <a:xfrm>
            <a:off x="465321" y="192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83" name="Google Shape;283;p42"/>
          <p:cNvSpPr txBox="1">
            <a:spLocks noGrp="1"/>
          </p:cNvSpPr>
          <p:nvPr>
            <p:ph type="subTitle" idx="16"/>
          </p:nvPr>
        </p:nvSpPr>
        <p:spPr>
          <a:xfrm>
            <a:off x="1063410" y="1342658"/>
            <a:ext cx="4167562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b="1" dirty="0"/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AFGAN MAMMADOV v. AZERBAIJAN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Caprasimo"/>
            </a:endParaRPr>
          </a:p>
        </p:txBody>
      </p:sp>
      <p:sp>
        <p:nvSpPr>
          <p:cNvPr id="284" name="Google Shape;284;p42"/>
          <p:cNvSpPr txBox="1">
            <a:spLocks noGrp="1"/>
          </p:cNvSpPr>
          <p:nvPr>
            <p:ph type="subTitle" idx="17"/>
          </p:nvPr>
        </p:nvSpPr>
        <p:spPr>
          <a:xfrm>
            <a:off x="1063410" y="1920198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TSIOLIS v. GREECE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  <a:sym typeface="Caprasimo"/>
            </a:endParaRPr>
          </a:p>
        </p:txBody>
      </p:sp>
      <p:sp>
        <p:nvSpPr>
          <p:cNvPr id="285" name="Google Shape;285;p42"/>
          <p:cNvSpPr txBox="1">
            <a:spLocks noGrp="1"/>
          </p:cNvSpPr>
          <p:nvPr>
            <p:ph type="subTitle" idx="18"/>
          </p:nvPr>
        </p:nvSpPr>
        <p:spPr>
          <a:xfrm>
            <a:off x="1063410" y="2530250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b="1" dirty="0"/>
              <a:t>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VIERU v. THE REPUBLIC OF MOLDOVA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  <a:sym typeface="Caprasimo"/>
            </a:endParaRPr>
          </a:p>
        </p:txBody>
      </p:sp>
      <p:sp>
        <p:nvSpPr>
          <p:cNvPr id="286" name="Google Shape;286;p42"/>
          <p:cNvSpPr txBox="1">
            <a:spLocks noGrp="1"/>
          </p:cNvSpPr>
          <p:nvPr>
            <p:ph type="subTitle" idx="19"/>
          </p:nvPr>
        </p:nvSpPr>
        <p:spPr>
          <a:xfrm>
            <a:off x="1063410" y="3133329"/>
            <a:ext cx="2688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CLIPEA AND GROSU v. THE REPUBLIC OF MOLDOVA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  <a:sym typeface="Caprasimo"/>
            </a:endParaRPr>
          </a:p>
        </p:txBody>
      </p:sp>
      <p:sp>
        <p:nvSpPr>
          <p:cNvPr id="29" name="Google Shape;283;p42">
            <a:extLst>
              <a:ext uri="{FF2B5EF4-FFF2-40B4-BE49-F238E27FC236}">
                <a16:creationId xmlns:a16="http://schemas.microsoft.com/office/drawing/2014/main" id="{9CADA4DA-5BE3-431A-854E-EBECD69D5296}"/>
              </a:ext>
            </a:extLst>
          </p:cNvPr>
          <p:cNvSpPr txBox="1">
            <a:spLocks/>
          </p:cNvSpPr>
          <p:nvPr/>
        </p:nvSpPr>
        <p:spPr>
          <a:xfrm>
            <a:off x="5554205" y="809571"/>
            <a:ext cx="3529725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57175" lvl="0" indent="-257175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1800" kern="12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L="557213" lvl="1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857250" lvl="2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200150" lvl="3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1543050" lvl="4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1885950" lvl="5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228850" lvl="6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2571750" lvl="7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2914650" lvl="8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endParaRPr lang="en-US" dirty="0">
              <a:latin typeface="Times" pitchFamily="2" charset="0"/>
            </a:endParaRPr>
          </a:p>
        </p:txBody>
      </p:sp>
      <p:sp>
        <p:nvSpPr>
          <p:cNvPr id="30" name="Google Shape;284;p42">
            <a:extLst>
              <a:ext uri="{FF2B5EF4-FFF2-40B4-BE49-F238E27FC236}">
                <a16:creationId xmlns:a16="http://schemas.microsoft.com/office/drawing/2014/main" id="{FA2A9DAE-EE97-415C-98C8-E773FC19387F}"/>
              </a:ext>
            </a:extLst>
          </p:cNvPr>
          <p:cNvSpPr txBox="1">
            <a:spLocks/>
          </p:cNvSpPr>
          <p:nvPr/>
        </p:nvSpPr>
        <p:spPr>
          <a:xfrm>
            <a:off x="5518982" y="3044771"/>
            <a:ext cx="2688900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57175" lvl="0" indent="-257175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1800" kern="12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L="557213" lvl="1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857250" lvl="2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200150" lvl="3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1543050" lvl="4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1885950" lvl="5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228850" lvl="6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2571750" lvl="7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2914650" lvl="8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1" name="Google Shape;284;p42">
            <a:extLst>
              <a:ext uri="{FF2B5EF4-FFF2-40B4-BE49-F238E27FC236}">
                <a16:creationId xmlns:a16="http://schemas.microsoft.com/office/drawing/2014/main" id="{B109AB5D-A234-422C-AEC8-46EC40A74035}"/>
              </a:ext>
            </a:extLst>
          </p:cNvPr>
          <p:cNvSpPr txBox="1">
            <a:spLocks/>
          </p:cNvSpPr>
          <p:nvPr/>
        </p:nvSpPr>
        <p:spPr>
          <a:xfrm>
            <a:off x="5554205" y="2457460"/>
            <a:ext cx="2688900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57175" lvl="0" indent="-257175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1800" kern="12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L="557213" lvl="1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857250" lvl="2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200150" lvl="3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1543050" lvl="4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1885950" lvl="5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228850" lvl="6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2571750" lvl="7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2914650" lvl="8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2" name="Google Shape;284;p42">
            <a:extLst>
              <a:ext uri="{FF2B5EF4-FFF2-40B4-BE49-F238E27FC236}">
                <a16:creationId xmlns:a16="http://schemas.microsoft.com/office/drawing/2014/main" id="{755260CD-27F4-44DD-B278-8AB2159B13E6}"/>
              </a:ext>
            </a:extLst>
          </p:cNvPr>
          <p:cNvSpPr txBox="1">
            <a:spLocks/>
          </p:cNvSpPr>
          <p:nvPr/>
        </p:nvSpPr>
        <p:spPr>
          <a:xfrm>
            <a:off x="5582728" y="1927171"/>
            <a:ext cx="2688900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57175" lvl="0" indent="-257175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1800" kern="12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L="557213" lvl="1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857250" lvl="2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200150" lvl="3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1543050" lvl="4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1885950" lvl="5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228850" lvl="6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2571750" lvl="7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2914650" lvl="8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3" name="Google Shape;284;p42">
            <a:extLst>
              <a:ext uri="{FF2B5EF4-FFF2-40B4-BE49-F238E27FC236}">
                <a16:creationId xmlns:a16="http://schemas.microsoft.com/office/drawing/2014/main" id="{6AD5F613-5B0C-4B55-B264-4144AC4044DA}"/>
              </a:ext>
            </a:extLst>
          </p:cNvPr>
          <p:cNvSpPr txBox="1">
            <a:spLocks/>
          </p:cNvSpPr>
          <p:nvPr/>
        </p:nvSpPr>
        <p:spPr>
          <a:xfrm>
            <a:off x="5554205" y="1342658"/>
            <a:ext cx="2688900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57175" lvl="0" indent="-257175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1800" kern="1200">
                <a:solidFill>
                  <a:schemeClr val="dk1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L="557213" lvl="1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857250" lvl="2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200150" lvl="3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1543050" lvl="4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1885950" lvl="5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2228850" lvl="6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2571750" lvl="7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2914650" lvl="8" indent="-17145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bas Neue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5"/>
          <p:cNvSpPr txBox="1">
            <a:spLocks noGrp="1"/>
          </p:cNvSpPr>
          <p:nvPr>
            <p:ph type="title"/>
          </p:nvPr>
        </p:nvSpPr>
        <p:spPr>
          <a:xfrm>
            <a:off x="750061" y="248611"/>
            <a:ext cx="34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fapt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57758F5E-6BE1-C63D-007F-63ABDBE4AEF3}"/>
              </a:ext>
            </a:extLst>
          </p:cNvPr>
          <p:cNvSpPr txBox="1">
            <a:spLocks/>
          </p:cNvSpPr>
          <p:nvPr/>
        </p:nvSpPr>
        <p:spPr>
          <a:xfrm>
            <a:off x="77492" y="700010"/>
            <a:ext cx="8989016" cy="44434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 algn="just">
              <a:buFont typeface="Arial" panose="020B0604020202020204" pitchFamily="34" charset="0"/>
              <a:buChar char="•"/>
            </a:pPr>
            <a:endParaRPr lang="x-none" dirty="0">
              <a:latin typeface="Times" pitchFamily="2" charset="0"/>
            </a:endParaRP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006653CF-20FE-351E-2C20-B7FCD5BFBD70}"/>
              </a:ext>
            </a:extLst>
          </p:cNvPr>
          <p:cNvSpPr txBox="1">
            <a:spLocks/>
          </p:cNvSpPr>
          <p:nvPr/>
        </p:nvSpPr>
        <p:spPr>
          <a:xfrm>
            <a:off x="346102" y="594379"/>
            <a:ext cx="8232209" cy="45981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itchFamily="2" charset="2"/>
              <a:buChar char="Ø"/>
            </a:pPr>
            <a:endParaRPr lang="x-none" dirty="0">
              <a:latin typeface="Times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7FDB23-64BE-4FAB-A9AD-0FD76F46A175}"/>
              </a:ext>
            </a:extLst>
          </p:cNvPr>
          <p:cNvSpPr/>
          <p:nvPr/>
        </p:nvSpPr>
        <p:spPr>
          <a:xfrm>
            <a:off x="1121308" y="1220682"/>
            <a:ext cx="75237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Spitalul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Psihiatric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insalubre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neglijarea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igienei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personalului.Investigațiile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investigate,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procuratura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refuzul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psihiatrice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5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>
            <a:spLocks noGrp="1"/>
          </p:cNvSpPr>
          <p:nvPr>
            <p:ph type="title"/>
          </p:nvPr>
        </p:nvSpPr>
        <p:spPr>
          <a:xfrm>
            <a:off x="469587" y="324825"/>
            <a:ext cx="37745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drept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EFA9E51-3B28-B4D0-E014-39F07743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218" y="1574047"/>
            <a:ext cx="7203147" cy="356945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nu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degradant.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Interzicerea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dizabilității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obligațiilor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x-none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1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8"/>
          <p:cNvSpPr txBox="1">
            <a:spLocks noGrp="1"/>
          </p:cNvSpPr>
          <p:nvPr>
            <p:ph type="title"/>
          </p:nvPr>
        </p:nvSpPr>
        <p:spPr>
          <a:xfrm>
            <a:off x="492925" y="1412"/>
            <a:ext cx="30475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Aprecierea</a:t>
            </a:r>
            <a:r>
              <a:rPr lang="en" sz="2800" b="1" dirty="0">
                <a:latin typeface="Times" pitchFamily="2" charset="0"/>
              </a:rPr>
              <a:t> </a:t>
            </a:r>
            <a:r>
              <a:rPr lang="en" sz="2800" b="1" dirty="0" err="1">
                <a:latin typeface="Times" pitchFamily="2" charset="0"/>
              </a:rPr>
              <a:t>Curții</a:t>
            </a:r>
            <a:endParaRPr sz="2800" b="1" dirty="0">
              <a:latin typeface="Times" pitchFamily="2" charset="0"/>
            </a:endParaRPr>
          </a:p>
        </p:txBody>
      </p:sp>
      <p:grpSp>
        <p:nvGrpSpPr>
          <p:cNvPr id="733" name="Google Shape;733;p68"/>
          <p:cNvGrpSpPr/>
          <p:nvPr/>
        </p:nvGrpSpPr>
        <p:grpSpPr>
          <a:xfrm>
            <a:off x="3476115" y="111811"/>
            <a:ext cx="351896" cy="351901"/>
            <a:chOff x="10303541" y="5035812"/>
            <a:chExt cx="596332" cy="596341"/>
          </a:xfrm>
        </p:grpSpPr>
        <p:sp>
          <p:nvSpPr>
            <p:cNvPr id="734" name="Google Shape;734;p68"/>
            <p:cNvSpPr/>
            <p:nvPr/>
          </p:nvSpPr>
          <p:spPr>
            <a:xfrm>
              <a:off x="10303541" y="5106863"/>
              <a:ext cx="227165" cy="349420"/>
            </a:xfrm>
            <a:custGeom>
              <a:avLst/>
              <a:gdLst/>
              <a:ahLst/>
              <a:cxnLst/>
              <a:rect l="l" t="t" r="r" b="b"/>
              <a:pathLst>
                <a:path w="227165" h="349420" extrusionOk="0">
                  <a:moveTo>
                    <a:pt x="199519" y="69888"/>
                  </a:moveTo>
                  <a:lnTo>
                    <a:pt x="227166" y="69888"/>
                  </a:lnTo>
                  <a:lnTo>
                    <a:pt x="227166" y="0"/>
                  </a:lnTo>
                  <a:lnTo>
                    <a:pt x="183000" y="0"/>
                  </a:lnTo>
                  <a:cubicBezTo>
                    <a:pt x="172129" y="0"/>
                    <a:pt x="161345" y="2559"/>
                    <a:pt x="151758" y="7387"/>
                  </a:cubicBezTo>
                  <a:lnTo>
                    <a:pt x="103997" y="31242"/>
                  </a:lnTo>
                  <a:cubicBezTo>
                    <a:pt x="99203" y="33664"/>
                    <a:pt x="93725" y="34948"/>
                    <a:pt x="88333" y="34948"/>
                  </a:cubicBezTo>
                  <a:lnTo>
                    <a:pt x="34922" y="34948"/>
                  </a:lnTo>
                  <a:cubicBezTo>
                    <a:pt x="15664" y="34948"/>
                    <a:pt x="0" y="50629"/>
                    <a:pt x="0" y="69888"/>
                  </a:cubicBezTo>
                  <a:cubicBezTo>
                    <a:pt x="0" y="89146"/>
                    <a:pt x="15664" y="104827"/>
                    <a:pt x="34922" y="104827"/>
                  </a:cubicBezTo>
                  <a:lnTo>
                    <a:pt x="73354" y="104827"/>
                  </a:lnTo>
                  <a:lnTo>
                    <a:pt x="2653" y="217862"/>
                  </a:lnTo>
                  <a:cubicBezTo>
                    <a:pt x="1797" y="219318"/>
                    <a:pt x="85" y="224282"/>
                    <a:pt x="85" y="226867"/>
                  </a:cubicBezTo>
                  <a:cubicBezTo>
                    <a:pt x="85" y="226961"/>
                    <a:pt x="0" y="227038"/>
                    <a:pt x="0" y="227124"/>
                  </a:cubicBezTo>
                  <a:lnTo>
                    <a:pt x="0" y="244593"/>
                  </a:lnTo>
                  <a:cubicBezTo>
                    <a:pt x="0" y="302395"/>
                    <a:pt x="47077" y="349421"/>
                    <a:pt x="104853" y="349421"/>
                  </a:cubicBezTo>
                  <a:cubicBezTo>
                    <a:pt x="162628" y="349421"/>
                    <a:pt x="209705" y="302395"/>
                    <a:pt x="209705" y="244593"/>
                  </a:cubicBezTo>
                  <a:lnTo>
                    <a:pt x="209705" y="227124"/>
                  </a:lnTo>
                  <a:cubicBezTo>
                    <a:pt x="209705" y="224547"/>
                    <a:pt x="207907" y="219352"/>
                    <a:pt x="206966" y="217862"/>
                  </a:cubicBezTo>
                  <a:lnTo>
                    <a:pt x="130787" y="95960"/>
                  </a:lnTo>
                  <a:lnTo>
                    <a:pt x="168192" y="77292"/>
                  </a:lnTo>
                  <a:cubicBezTo>
                    <a:pt x="177864" y="72447"/>
                    <a:pt x="188649" y="69888"/>
                    <a:pt x="199434" y="69888"/>
                  </a:cubicBezTo>
                  <a:close/>
                  <a:moveTo>
                    <a:pt x="160660" y="209654"/>
                  </a:moveTo>
                  <a:lnTo>
                    <a:pt x="49045" y="209654"/>
                  </a:lnTo>
                  <a:lnTo>
                    <a:pt x="104853" y="120320"/>
                  </a:lnTo>
                  <a:lnTo>
                    <a:pt x="160660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10443315" y="5562274"/>
              <a:ext cx="316868" cy="69879"/>
            </a:xfrm>
            <a:custGeom>
              <a:avLst/>
              <a:gdLst/>
              <a:ahLst/>
              <a:cxnLst/>
              <a:rect l="l" t="t" r="r" b="b"/>
              <a:pathLst>
                <a:path w="316868" h="69879" extrusionOk="0">
                  <a:moveTo>
                    <a:pt x="281861" y="0"/>
                  </a:moveTo>
                  <a:lnTo>
                    <a:pt x="34922" y="0"/>
                  </a:lnTo>
                  <a:cubicBezTo>
                    <a:pt x="15664" y="0"/>
                    <a:pt x="0" y="15647"/>
                    <a:pt x="0" y="34940"/>
                  </a:cubicBezTo>
                  <a:lnTo>
                    <a:pt x="0" y="52409"/>
                  </a:lnTo>
                  <a:cubicBezTo>
                    <a:pt x="0" y="62056"/>
                    <a:pt x="7875" y="69879"/>
                    <a:pt x="17461" y="69879"/>
                  </a:cubicBezTo>
                  <a:lnTo>
                    <a:pt x="299407" y="69879"/>
                  </a:lnTo>
                  <a:cubicBezTo>
                    <a:pt x="308994" y="69879"/>
                    <a:pt x="316869" y="62056"/>
                    <a:pt x="316869" y="52409"/>
                  </a:cubicBezTo>
                  <a:lnTo>
                    <a:pt x="316869" y="34940"/>
                  </a:lnTo>
                  <a:cubicBezTo>
                    <a:pt x="316869" y="15638"/>
                    <a:pt x="301205" y="0"/>
                    <a:pt x="28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10672792" y="5106863"/>
              <a:ext cx="227081" cy="349420"/>
            </a:xfrm>
            <a:custGeom>
              <a:avLst/>
              <a:gdLst/>
              <a:ahLst/>
              <a:cxnLst/>
              <a:rect l="l" t="t" r="r" b="b"/>
              <a:pathLst>
                <a:path w="227081" h="349420" extrusionOk="0">
                  <a:moveTo>
                    <a:pt x="153812" y="104827"/>
                  </a:moveTo>
                  <a:lnTo>
                    <a:pt x="192158" y="104827"/>
                  </a:lnTo>
                  <a:cubicBezTo>
                    <a:pt x="211417" y="104827"/>
                    <a:pt x="227081" y="89146"/>
                    <a:pt x="227081" y="69888"/>
                  </a:cubicBezTo>
                  <a:cubicBezTo>
                    <a:pt x="227081" y="50629"/>
                    <a:pt x="211417" y="34948"/>
                    <a:pt x="192158" y="34948"/>
                  </a:cubicBezTo>
                  <a:lnTo>
                    <a:pt x="138748" y="34948"/>
                  </a:lnTo>
                  <a:cubicBezTo>
                    <a:pt x="133441" y="34948"/>
                    <a:pt x="128049" y="33681"/>
                    <a:pt x="123170" y="31259"/>
                  </a:cubicBezTo>
                  <a:lnTo>
                    <a:pt x="82770" y="11076"/>
                  </a:lnTo>
                  <a:cubicBezTo>
                    <a:pt x="68305" y="3826"/>
                    <a:pt x="52127" y="0"/>
                    <a:pt x="35864" y="0"/>
                  </a:cubicBezTo>
                  <a:lnTo>
                    <a:pt x="0" y="0"/>
                  </a:lnTo>
                  <a:lnTo>
                    <a:pt x="0" y="69888"/>
                  </a:lnTo>
                  <a:lnTo>
                    <a:pt x="19430" y="69888"/>
                  </a:lnTo>
                  <a:cubicBezTo>
                    <a:pt x="35608" y="69888"/>
                    <a:pt x="51784" y="73705"/>
                    <a:pt x="66335" y="80964"/>
                  </a:cubicBezTo>
                  <a:lnTo>
                    <a:pt x="96293" y="95968"/>
                  </a:lnTo>
                  <a:lnTo>
                    <a:pt x="20115" y="217862"/>
                  </a:lnTo>
                  <a:cubicBezTo>
                    <a:pt x="19173" y="219360"/>
                    <a:pt x="17461" y="224607"/>
                    <a:pt x="17461" y="227124"/>
                  </a:cubicBezTo>
                  <a:lnTo>
                    <a:pt x="17461" y="244593"/>
                  </a:lnTo>
                  <a:cubicBezTo>
                    <a:pt x="17461" y="302395"/>
                    <a:pt x="64453" y="349421"/>
                    <a:pt x="122314" y="349421"/>
                  </a:cubicBezTo>
                  <a:cubicBezTo>
                    <a:pt x="180090" y="349421"/>
                    <a:pt x="227081" y="302395"/>
                    <a:pt x="227081" y="244593"/>
                  </a:cubicBezTo>
                  <a:lnTo>
                    <a:pt x="227081" y="227124"/>
                  </a:lnTo>
                  <a:cubicBezTo>
                    <a:pt x="227081" y="224701"/>
                    <a:pt x="225455" y="219386"/>
                    <a:pt x="224427" y="217862"/>
                  </a:cubicBezTo>
                  <a:lnTo>
                    <a:pt x="153812" y="104827"/>
                  </a:lnTo>
                  <a:close/>
                  <a:moveTo>
                    <a:pt x="66507" y="209654"/>
                  </a:moveTo>
                  <a:lnTo>
                    <a:pt x="122314" y="120320"/>
                  </a:lnTo>
                  <a:lnTo>
                    <a:pt x="178121" y="209654"/>
                  </a:lnTo>
                  <a:lnTo>
                    <a:pt x="66507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10566827" y="5035812"/>
              <a:ext cx="69845" cy="491514"/>
            </a:xfrm>
            <a:custGeom>
              <a:avLst/>
              <a:gdLst/>
              <a:ahLst/>
              <a:cxnLst/>
              <a:rect l="l" t="t" r="r" b="b"/>
              <a:pathLst>
                <a:path w="69845" h="491514" extrusionOk="0">
                  <a:moveTo>
                    <a:pt x="34922" y="0"/>
                  </a:moveTo>
                  <a:cubicBezTo>
                    <a:pt x="15578" y="0"/>
                    <a:pt x="0" y="15646"/>
                    <a:pt x="0" y="34939"/>
                  </a:cubicBezTo>
                  <a:lnTo>
                    <a:pt x="0" y="491515"/>
                  </a:lnTo>
                  <a:lnTo>
                    <a:pt x="69845" y="491515"/>
                  </a:lnTo>
                  <a:lnTo>
                    <a:pt x="69845" y="34939"/>
                  </a:lnTo>
                  <a:cubicBezTo>
                    <a:pt x="69845" y="15638"/>
                    <a:pt x="54181" y="0"/>
                    <a:pt x="3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ADB1C5-6998-46E3-982B-12DA0A2728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5097" y="1304704"/>
            <a:ext cx="873890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concluzionat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insalubre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constituit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degradant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ales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vulnerabilitatea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reclamanților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Investigația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superficială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lipsită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promptitudine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rigurozitate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kumimoji="0" lang="ru-MD" altLang="ru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abordare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discriminatorie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diagnosticul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dizabilitate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intelectuală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submina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credibilitatea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reclamanților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sistemică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discriminare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dizabilități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Moldova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9;p68">
            <a:extLst>
              <a:ext uri="{FF2B5EF4-FFF2-40B4-BE49-F238E27FC236}">
                <a16:creationId xmlns:a16="http://schemas.microsoft.com/office/drawing/2014/main" id="{79F6A1FB-1A7D-F15C-C3A3-2886B61454D7}"/>
              </a:ext>
            </a:extLst>
          </p:cNvPr>
          <p:cNvSpPr txBox="1">
            <a:spLocks/>
          </p:cNvSpPr>
          <p:nvPr/>
        </p:nvSpPr>
        <p:spPr>
          <a:xfrm>
            <a:off x="1192136" y="934731"/>
            <a:ext cx="7114729" cy="3865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1400"/>
              </a:spcBef>
              <a:spcAft>
                <a:spcPts val="300"/>
              </a:spcAft>
              <a:buFont typeface="Wingdings" pitchFamily="2" charset="2"/>
              <a:buChar char="v"/>
              <a:tabLst>
                <a:tab pos="215900" algn="l"/>
              </a:tabLs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D6554E-7212-4AE1-BABD-E937E0CEE7B4}"/>
              </a:ext>
            </a:extLst>
          </p:cNvPr>
          <p:cNvSpPr/>
          <p:nvPr/>
        </p:nvSpPr>
        <p:spPr>
          <a:xfrm>
            <a:off x="1398298" y="686726"/>
            <a:ext cx="7538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dizabilități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subliniind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13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 txBox="1">
            <a:spLocks noGrp="1"/>
          </p:cNvSpPr>
          <p:nvPr>
            <p:ph type="title"/>
          </p:nvPr>
        </p:nvSpPr>
        <p:spPr>
          <a:xfrm>
            <a:off x="1148057" y="287736"/>
            <a:ext cx="3726613" cy="755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Times" panose="02020603050405020304" pitchFamily="18" charset="0"/>
                <a:cs typeface="Times" panose="02020603050405020304" pitchFamily="18" charset="0"/>
              </a:rPr>
              <a:t>Bibliografie</a:t>
            </a:r>
            <a:endParaRPr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3" name="Google Shape;503;p56"/>
          <p:cNvSpPr txBox="1">
            <a:spLocks noGrp="1"/>
          </p:cNvSpPr>
          <p:nvPr>
            <p:ph type="subTitle" idx="1"/>
          </p:nvPr>
        </p:nvSpPr>
        <p:spPr>
          <a:xfrm>
            <a:off x="953876" y="1290441"/>
            <a:ext cx="7562725" cy="3708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https://hudoc.echr.coe.int/rum#{%22documentcollectionid2%22:[%22GRANDCHAMBER%22,%22CHAMBER%22],%22itemid%22:[%22001-237968%22]}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https://hudoc.echr.coe.int/rum#{%22documentcollectionid2%22:[%22GRANDCHAMBER%22,%22CHAMBER%22],%22itemid%22:[%22001-237962%22]}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https://hudoc.echr.coe.int/rum#{%22documentcollectionid2%22:[%22GRANDCHAMBER%22,%22CHAMBER%22],%22itemid%22:[%22001-238016%22]}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https://hudoc.echr.coe.int/rum#{%22documentcollectionid2%22:[%22GRANDCHAMBER%22,%22CHAMBER%22],%22itemid%22:[%22001-238017%22]}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https://hudoc.echr.coe.int/rum#{%22documentcollectionid2%22:[%22GRANDCHAMBER%22,%22CHAMBER%22],%22itemid%22:[%22001-238014%22]}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endParaRPr lang="en-US" dirty="0"/>
          </a:p>
          <a:p>
            <a:pPr marL="342900" lvl="0" indent="-342900" algn="just">
              <a:buAutoNum type="arabicPeriod"/>
            </a:pPr>
            <a:endParaRPr lang="en-US" dirty="0"/>
          </a:p>
          <a:p>
            <a:pPr marL="342900" lvl="0" indent="-342900" algn="just">
              <a:buAutoNum type="arabicPeriod"/>
            </a:pPr>
            <a:endParaRPr lang="en-US" dirty="0"/>
          </a:p>
          <a:p>
            <a:pPr marL="342900" lvl="0" indent="-342900" algn="just">
              <a:buAutoNum type="arabicPeriod"/>
            </a:pPr>
            <a:endParaRPr lang="en-US" dirty="0"/>
          </a:p>
          <a:p>
            <a:pPr marL="342900" lvl="0" indent="-342900" algn="just"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6"/>
          <p:cNvSpPr txBox="1">
            <a:spLocks noGrp="1"/>
          </p:cNvSpPr>
          <p:nvPr>
            <p:ph type="title"/>
          </p:nvPr>
        </p:nvSpPr>
        <p:spPr>
          <a:xfrm>
            <a:off x="2449361" y="1428526"/>
            <a:ext cx="3929492" cy="2081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latin typeface="Times" pitchFamily="2" charset="0"/>
              </a:rPr>
              <a:t>Vă</a:t>
            </a:r>
            <a:r>
              <a:rPr lang="en" sz="4400" b="1" dirty="0">
                <a:latin typeface="Times" pitchFamily="2" charset="0"/>
              </a:rPr>
              <a:t> </a:t>
            </a:r>
            <a:r>
              <a:rPr lang="en" sz="4400" b="1" dirty="0" err="1">
                <a:latin typeface="Times" pitchFamily="2" charset="0"/>
              </a:rPr>
              <a:t>mulțumesc</a:t>
            </a:r>
            <a:r>
              <a:rPr lang="en" sz="4400" b="1" dirty="0">
                <a:latin typeface="Times" pitchFamily="2" charset="0"/>
              </a:rPr>
              <a:t> </a:t>
            </a:r>
            <a:r>
              <a:rPr lang="en" sz="4400" b="1" dirty="0" err="1">
                <a:latin typeface="Times" pitchFamily="2" charset="0"/>
              </a:rPr>
              <a:t>pentru</a:t>
            </a:r>
            <a:r>
              <a:rPr lang="en" sz="4400" b="1" dirty="0">
                <a:latin typeface="Times" pitchFamily="2" charset="0"/>
              </a:rPr>
              <a:t> </a:t>
            </a:r>
            <a:r>
              <a:rPr lang="en" sz="4400" b="1" dirty="0" err="1">
                <a:latin typeface="Times" pitchFamily="2" charset="0"/>
              </a:rPr>
              <a:t>atenție</a:t>
            </a:r>
            <a:r>
              <a:rPr lang="en" sz="4400" b="1" dirty="0">
                <a:latin typeface="Times" pitchFamily="2" charset="0"/>
              </a:rPr>
              <a:t>!</a:t>
            </a:r>
            <a:endParaRPr sz="4400" b="1" dirty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2164191" y="1511127"/>
            <a:ext cx="4567644" cy="1877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ZAKRZEWSKI vs. POLAND</a:t>
            </a:r>
            <a:br>
              <a:rPr lang="en-US" dirty="0">
                <a:latin typeface="Times" pitchFamily="2" charset="0"/>
                <a:sym typeface="Caprasimo"/>
              </a:rPr>
            </a:br>
            <a:endParaRPr dirty="0"/>
          </a:p>
        </p:txBody>
      </p:sp>
      <p:sp>
        <p:nvSpPr>
          <p:cNvPr id="299" name="Google Shape;299;p44"/>
          <p:cNvSpPr txBox="1">
            <a:spLocks noGrp="1"/>
          </p:cNvSpPr>
          <p:nvPr>
            <p:ph type="title" idx="2"/>
          </p:nvPr>
        </p:nvSpPr>
        <p:spPr>
          <a:xfrm>
            <a:off x="3715975" y="158763"/>
            <a:ext cx="126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" name="Google Shape;307;p45">
            <a:extLst>
              <a:ext uri="{FF2B5EF4-FFF2-40B4-BE49-F238E27FC236}">
                <a16:creationId xmlns:a16="http://schemas.microsoft.com/office/drawing/2014/main" id="{132DD43F-86FC-EEDA-48D1-9CB1AA42E90F}"/>
              </a:ext>
            </a:extLst>
          </p:cNvPr>
          <p:cNvSpPr txBox="1">
            <a:spLocks/>
          </p:cNvSpPr>
          <p:nvPr/>
        </p:nvSpPr>
        <p:spPr>
          <a:xfrm>
            <a:off x="1988676" y="2571750"/>
            <a:ext cx="4918674" cy="279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Azul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 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(CEDO),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Litigiul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pornit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contestată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nejustificată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386785" y="135059"/>
            <a:ext cx="44874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Circumstanțe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Google Shape;307;p45"/>
          <p:cNvSpPr txBox="1">
            <a:spLocks noGrp="1"/>
          </p:cNvSpPr>
          <p:nvPr>
            <p:ph type="subTitle" idx="1"/>
          </p:nvPr>
        </p:nvSpPr>
        <p:spPr>
          <a:xfrm>
            <a:off x="856240" y="1167685"/>
            <a:ext cx="7336310" cy="3429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Mammadov, avocat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Aceștia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acuzau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director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corupție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ilegală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avocat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abateri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trimiterea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ulterior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nefondată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defăimătoare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concluzionând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hotărâre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judecătorească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dirty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F536-9F3B-13BA-7A86-6AE2314F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07" y="69280"/>
            <a:ext cx="4394441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Circumstanțe de Drept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7494F1-4876-1CE0-9D1A-23024CEB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567" y="1206773"/>
            <a:ext cx="7795761" cy="421517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libertății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Restricțiile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proporționale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justificate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legitim.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avocatura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stipulează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avocat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incompatibile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/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1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A498-886A-6490-3993-928484D9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3278563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Aprecierea Curții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6FBC9-7BDD-1B47-9E88-8576C58F2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27" y="717250"/>
            <a:ext cx="8578983" cy="4301517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excesivă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descurajator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libera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proporțională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democratică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Proporționalitate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justificare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disproporționată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consultanței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S-a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compensații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5.000 de euro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1.000 de euro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cheltuieli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judecată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CEDO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restabilirea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supravegherea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Comitetului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Miniștrilor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endParaRPr lang="en-US" sz="1400" dirty="0">
              <a:latin typeface="Times" pitchFamily="2" charset="0"/>
            </a:endParaRPr>
          </a:p>
        </p:txBody>
      </p:sp>
      <p:grpSp>
        <p:nvGrpSpPr>
          <p:cNvPr id="4" name="Google Shape;733;p68">
            <a:extLst>
              <a:ext uri="{FF2B5EF4-FFF2-40B4-BE49-F238E27FC236}">
                <a16:creationId xmlns:a16="http://schemas.microsoft.com/office/drawing/2014/main" id="{9696B440-0307-0AAC-F5F8-7003E8F9F2E1}"/>
              </a:ext>
            </a:extLst>
          </p:cNvPr>
          <p:cNvGrpSpPr/>
          <p:nvPr/>
        </p:nvGrpSpPr>
        <p:grpSpPr>
          <a:xfrm>
            <a:off x="3646667" y="102623"/>
            <a:ext cx="351896" cy="351901"/>
            <a:chOff x="10303541" y="5035812"/>
            <a:chExt cx="596332" cy="596341"/>
          </a:xfrm>
        </p:grpSpPr>
        <p:sp>
          <p:nvSpPr>
            <p:cNvPr id="5" name="Google Shape;734;p68">
              <a:extLst>
                <a:ext uri="{FF2B5EF4-FFF2-40B4-BE49-F238E27FC236}">
                  <a16:creationId xmlns:a16="http://schemas.microsoft.com/office/drawing/2014/main" id="{281E9963-6E64-C06B-A723-11990F3A00FA}"/>
                </a:ext>
              </a:extLst>
            </p:cNvPr>
            <p:cNvSpPr/>
            <p:nvPr/>
          </p:nvSpPr>
          <p:spPr>
            <a:xfrm>
              <a:off x="10303541" y="5106863"/>
              <a:ext cx="227165" cy="349420"/>
            </a:xfrm>
            <a:custGeom>
              <a:avLst/>
              <a:gdLst/>
              <a:ahLst/>
              <a:cxnLst/>
              <a:rect l="l" t="t" r="r" b="b"/>
              <a:pathLst>
                <a:path w="227165" h="349420" extrusionOk="0">
                  <a:moveTo>
                    <a:pt x="199519" y="69888"/>
                  </a:moveTo>
                  <a:lnTo>
                    <a:pt x="227166" y="69888"/>
                  </a:lnTo>
                  <a:lnTo>
                    <a:pt x="227166" y="0"/>
                  </a:lnTo>
                  <a:lnTo>
                    <a:pt x="183000" y="0"/>
                  </a:lnTo>
                  <a:cubicBezTo>
                    <a:pt x="172129" y="0"/>
                    <a:pt x="161345" y="2559"/>
                    <a:pt x="151758" y="7387"/>
                  </a:cubicBezTo>
                  <a:lnTo>
                    <a:pt x="103997" y="31242"/>
                  </a:lnTo>
                  <a:cubicBezTo>
                    <a:pt x="99203" y="33664"/>
                    <a:pt x="93725" y="34948"/>
                    <a:pt x="88333" y="34948"/>
                  </a:cubicBezTo>
                  <a:lnTo>
                    <a:pt x="34922" y="34948"/>
                  </a:lnTo>
                  <a:cubicBezTo>
                    <a:pt x="15664" y="34948"/>
                    <a:pt x="0" y="50629"/>
                    <a:pt x="0" y="69888"/>
                  </a:cubicBezTo>
                  <a:cubicBezTo>
                    <a:pt x="0" y="89146"/>
                    <a:pt x="15664" y="104827"/>
                    <a:pt x="34922" y="104827"/>
                  </a:cubicBezTo>
                  <a:lnTo>
                    <a:pt x="73354" y="104827"/>
                  </a:lnTo>
                  <a:lnTo>
                    <a:pt x="2653" y="217862"/>
                  </a:lnTo>
                  <a:cubicBezTo>
                    <a:pt x="1797" y="219318"/>
                    <a:pt x="85" y="224282"/>
                    <a:pt x="85" y="226867"/>
                  </a:cubicBezTo>
                  <a:cubicBezTo>
                    <a:pt x="85" y="226961"/>
                    <a:pt x="0" y="227038"/>
                    <a:pt x="0" y="227124"/>
                  </a:cubicBezTo>
                  <a:lnTo>
                    <a:pt x="0" y="244593"/>
                  </a:lnTo>
                  <a:cubicBezTo>
                    <a:pt x="0" y="302395"/>
                    <a:pt x="47077" y="349421"/>
                    <a:pt x="104853" y="349421"/>
                  </a:cubicBezTo>
                  <a:cubicBezTo>
                    <a:pt x="162628" y="349421"/>
                    <a:pt x="209705" y="302395"/>
                    <a:pt x="209705" y="244593"/>
                  </a:cubicBezTo>
                  <a:lnTo>
                    <a:pt x="209705" y="227124"/>
                  </a:lnTo>
                  <a:cubicBezTo>
                    <a:pt x="209705" y="224547"/>
                    <a:pt x="207907" y="219352"/>
                    <a:pt x="206966" y="217862"/>
                  </a:cubicBezTo>
                  <a:lnTo>
                    <a:pt x="130787" y="95960"/>
                  </a:lnTo>
                  <a:lnTo>
                    <a:pt x="168192" y="77292"/>
                  </a:lnTo>
                  <a:cubicBezTo>
                    <a:pt x="177864" y="72447"/>
                    <a:pt x="188649" y="69888"/>
                    <a:pt x="199434" y="69888"/>
                  </a:cubicBezTo>
                  <a:close/>
                  <a:moveTo>
                    <a:pt x="160660" y="209654"/>
                  </a:moveTo>
                  <a:lnTo>
                    <a:pt x="49045" y="209654"/>
                  </a:lnTo>
                  <a:lnTo>
                    <a:pt x="104853" y="120320"/>
                  </a:lnTo>
                  <a:lnTo>
                    <a:pt x="160660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35;p68">
              <a:extLst>
                <a:ext uri="{FF2B5EF4-FFF2-40B4-BE49-F238E27FC236}">
                  <a16:creationId xmlns:a16="http://schemas.microsoft.com/office/drawing/2014/main" id="{8627A70E-4F58-1855-7E5B-CBFFC3480C6E}"/>
                </a:ext>
              </a:extLst>
            </p:cNvPr>
            <p:cNvSpPr/>
            <p:nvPr/>
          </p:nvSpPr>
          <p:spPr>
            <a:xfrm>
              <a:off x="10443315" y="5562274"/>
              <a:ext cx="316868" cy="69879"/>
            </a:xfrm>
            <a:custGeom>
              <a:avLst/>
              <a:gdLst/>
              <a:ahLst/>
              <a:cxnLst/>
              <a:rect l="l" t="t" r="r" b="b"/>
              <a:pathLst>
                <a:path w="316868" h="69879" extrusionOk="0">
                  <a:moveTo>
                    <a:pt x="281861" y="0"/>
                  </a:moveTo>
                  <a:lnTo>
                    <a:pt x="34922" y="0"/>
                  </a:lnTo>
                  <a:cubicBezTo>
                    <a:pt x="15664" y="0"/>
                    <a:pt x="0" y="15647"/>
                    <a:pt x="0" y="34940"/>
                  </a:cubicBezTo>
                  <a:lnTo>
                    <a:pt x="0" y="52409"/>
                  </a:lnTo>
                  <a:cubicBezTo>
                    <a:pt x="0" y="62056"/>
                    <a:pt x="7875" y="69879"/>
                    <a:pt x="17461" y="69879"/>
                  </a:cubicBezTo>
                  <a:lnTo>
                    <a:pt x="299407" y="69879"/>
                  </a:lnTo>
                  <a:cubicBezTo>
                    <a:pt x="308994" y="69879"/>
                    <a:pt x="316869" y="62056"/>
                    <a:pt x="316869" y="52409"/>
                  </a:cubicBezTo>
                  <a:lnTo>
                    <a:pt x="316869" y="34940"/>
                  </a:lnTo>
                  <a:cubicBezTo>
                    <a:pt x="316869" y="15638"/>
                    <a:pt x="301205" y="0"/>
                    <a:pt x="28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36;p68">
              <a:extLst>
                <a:ext uri="{FF2B5EF4-FFF2-40B4-BE49-F238E27FC236}">
                  <a16:creationId xmlns:a16="http://schemas.microsoft.com/office/drawing/2014/main" id="{7812291D-0046-B184-9888-10B4F2DD4022}"/>
                </a:ext>
              </a:extLst>
            </p:cNvPr>
            <p:cNvSpPr/>
            <p:nvPr/>
          </p:nvSpPr>
          <p:spPr>
            <a:xfrm>
              <a:off x="10672792" y="5106863"/>
              <a:ext cx="227081" cy="349420"/>
            </a:xfrm>
            <a:custGeom>
              <a:avLst/>
              <a:gdLst/>
              <a:ahLst/>
              <a:cxnLst/>
              <a:rect l="l" t="t" r="r" b="b"/>
              <a:pathLst>
                <a:path w="227081" h="349420" extrusionOk="0">
                  <a:moveTo>
                    <a:pt x="153812" y="104827"/>
                  </a:moveTo>
                  <a:lnTo>
                    <a:pt x="192158" y="104827"/>
                  </a:lnTo>
                  <a:cubicBezTo>
                    <a:pt x="211417" y="104827"/>
                    <a:pt x="227081" y="89146"/>
                    <a:pt x="227081" y="69888"/>
                  </a:cubicBezTo>
                  <a:cubicBezTo>
                    <a:pt x="227081" y="50629"/>
                    <a:pt x="211417" y="34948"/>
                    <a:pt x="192158" y="34948"/>
                  </a:cubicBezTo>
                  <a:lnTo>
                    <a:pt x="138748" y="34948"/>
                  </a:lnTo>
                  <a:cubicBezTo>
                    <a:pt x="133441" y="34948"/>
                    <a:pt x="128049" y="33681"/>
                    <a:pt x="123170" y="31259"/>
                  </a:cubicBezTo>
                  <a:lnTo>
                    <a:pt x="82770" y="11076"/>
                  </a:lnTo>
                  <a:cubicBezTo>
                    <a:pt x="68305" y="3826"/>
                    <a:pt x="52127" y="0"/>
                    <a:pt x="35864" y="0"/>
                  </a:cubicBezTo>
                  <a:lnTo>
                    <a:pt x="0" y="0"/>
                  </a:lnTo>
                  <a:lnTo>
                    <a:pt x="0" y="69888"/>
                  </a:lnTo>
                  <a:lnTo>
                    <a:pt x="19430" y="69888"/>
                  </a:lnTo>
                  <a:cubicBezTo>
                    <a:pt x="35608" y="69888"/>
                    <a:pt x="51784" y="73705"/>
                    <a:pt x="66335" y="80964"/>
                  </a:cubicBezTo>
                  <a:lnTo>
                    <a:pt x="96293" y="95968"/>
                  </a:lnTo>
                  <a:lnTo>
                    <a:pt x="20115" y="217862"/>
                  </a:lnTo>
                  <a:cubicBezTo>
                    <a:pt x="19173" y="219360"/>
                    <a:pt x="17461" y="224607"/>
                    <a:pt x="17461" y="227124"/>
                  </a:cubicBezTo>
                  <a:lnTo>
                    <a:pt x="17461" y="244593"/>
                  </a:lnTo>
                  <a:cubicBezTo>
                    <a:pt x="17461" y="302395"/>
                    <a:pt x="64453" y="349421"/>
                    <a:pt x="122314" y="349421"/>
                  </a:cubicBezTo>
                  <a:cubicBezTo>
                    <a:pt x="180090" y="349421"/>
                    <a:pt x="227081" y="302395"/>
                    <a:pt x="227081" y="244593"/>
                  </a:cubicBezTo>
                  <a:lnTo>
                    <a:pt x="227081" y="227124"/>
                  </a:lnTo>
                  <a:cubicBezTo>
                    <a:pt x="227081" y="224701"/>
                    <a:pt x="225455" y="219386"/>
                    <a:pt x="224427" y="217862"/>
                  </a:cubicBezTo>
                  <a:lnTo>
                    <a:pt x="153812" y="104827"/>
                  </a:lnTo>
                  <a:close/>
                  <a:moveTo>
                    <a:pt x="66507" y="209654"/>
                  </a:moveTo>
                  <a:lnTo>
                    <a:pt x="122314" y="120320"/>
                  </a:lnTo>
                  <a:lnTo>
                    <a:pt x="178121" y="209654"/>
                  </a:lnTo>
                  <a:lnTo>
                    <a:pt x="66507" y="2096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37;p68">
              <a:extLst>
                <a:ext uri="{FF2B5EF4-FFF2-40B4-BE49-F238E27FC236}">
                  <a16:creationId xmlns:a16="http://schemas.microsoft.com/office/drawing/2014/main" id="{254813D6-1E49-44AF-D1B7-1F5F334E2D84}"/>
                </a:ext>
              </a:extLst>
            </p:cNvPr>
            <p:cNvSpPr/>
            <p:nvPr/>
          </p:nvSpPr>
          <p:spPr>
            <a:xfrm>
              <a:off x="10566827" y="5035812"/>
              <a:ext cx="69845" cy="491514"/>
            </a:xfrm>
            <a:custGeom>
              <a:avLst/>
              <a:gdLst/>
              <a:ahLst/>
              <a:cxnLst/>
              <a:rect l="l" t="t" r="r" b="b"/>
              <a:pathLst>
                <a:path w="69845" h="491514" extrusionOk="0">
                  <a:moveTo>
                    <a:pt x="34922" y="0"/>
                  </a:moveTo>
                  <a:cubicBezTo>
                    <a:pt x="15578" y="0"/>
                    <a:pt x="0" y="15646"/>
                    <a:pt x="0" y="34939"/>
                  </a:cubicBezTo>
                  <a:lnTo>
                    <a:pt x="0" y="491515"/>
                  </a:lnTo>
                  <a:lnTo>
                    <a:pt x="69845" y="491515"/>
                  </a:lnTo>
                  <a:lnTo>
                    <a:pt x="69845" y="34939"/>
                  </a:lnTo>
                  <a:cubicBezTo>
                    <a:pt x="69845" y="15638"/>
                    <a:pt x="54181" y="0"/>
                    <a:pt x="3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9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99;p44">
            <a:extLst>
              <a:ext uri="{FF2B5EF4-FFF2-40B4-BE49-F238E27FC236}">
                <a16:creationId xmlns:a16="http://schemas.microsoft.com/office/drawing/2014/main" id="{CC949440-5F77-BB17-29A7-301965A5D905}"/>
              </a:ext>
            </a:extLst>
          </p:cNvPr>
          <p:cNvSpPr txBox="1">
            <a:spLocks/>
          </p:cNvSpPr>
          <p:nvPr/>
        </p:nvSpPr>
        <p:spPr>
          <a:xfrm>
            <a:off x="3642556" y="0"/>
            <a:ext cx="1263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r"/>
            <a:r>
              <a:rPr lang="en" sz="4800" dirty="0"/>
              <a:t>02</a:t>
            </a:r>
          </a:p>
        </p:txBody>
      </p:sp>
      <p:sp>
        <p:nvSpPr>
          <p:cNvPr id="9" name="Google Shape;298;p44">
            <a:extLst>
              <a:ext uri="{FF2B5EF4-FFF2-40B4-BE49-F238E27FC236}">
                <a16:creationId xmlns:a16="http://schemas.microsoft.com/office/drawing/2014/main" id="{BCBFA41D-70DC-8440-E0E1-41D2C7346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0059" y="841800"/>
            <a:ext cx="5080728" cy="1056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AFGAN MAMMADOV v. AZERBAIJAN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7;p45">
            <a:extLst>
              <a:ext uri="{FF2B5EF4-FFF2-40B4-BE49-F238E27FC236}">
                <a16:creationId xmlns:a16="http://schemas.microsoft.com/office/drawing/2014/main" id="{8834F255-1FC0-7396-7DDA-1F4C8EA5C26C}"/>
              </a:ext>
            </a:extLst>
          </p:cNvPr>
          <p:cNvSpPr txBox="1">
            <a:spLocks/>
          </p:cNvSpPr>
          <p:nvPr/>
        </p:nvSpPr>
        <p:spPr>
          <a:xfrm>
            <a:off x="793666" y="2367400"/>
            <a:ext cx="7903145" cy="256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dk2"/>
                </a:solidFill>
                <a:latin typeface="Caprasimo"/>
                <a:ea typeface="Caprasimo"/>
                <a:cs typeface="Caprasimo"/>
                <a:sym typeface="Caprasim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prasimo"/>
              <a:buNone/>
              <a:defRPr sz="6000" b="0" i="0" u="none" strike="noStrike" cap="none">
                <a:solidFill>
                  <a:schemeClr val="lt1"/>
                </a:solidFill>
                <a:latin typeface="Caprasimo"/>
                <a:ea typeface="Caprasimo"/>
                <a:cs typeface="Caprasimo"/>
                <a:sym typeface="Caprasimo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disbarmentul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avocat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incompatibile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avocat.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încalcă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Convenției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(CEDO).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(CEDO)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pronunțată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14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386785" y="135059"/>
            <a:ext cx="44874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Times" pitchFamily="2" charset="0"/>
              </a:rPr>
              <a:t>Circumstanțe</a:t>
            </a:r>
            <a:r>
              <a:rPr lang="en" sz="2800" b="1" dirty="0">
                <a:latin typeface="Times" pitchFamily="2" charset="0"/>
              </a:rPr>
              <a:t> de </a:t>
            </a:r>
            <a:r>
              <a:rPr lang="en" sz="2800" b="1" dirty="0" err="1">
                <a:latin typeface="Times" pitchFamily="2" charset="0"/>
              </a:rPr>
              <a:t>Fapt</a:t>
            </a:r>
            <a:r>
              <a:rPr lang="en" sz="2800" b="1" dirty="0">
                <a:latin typeface="Times" pitchFamily="2" charset="0"/>
              </a:rPr>
              <a:t> </a:t>
            </a:r>
            <a:endParaRPr sz="2800" b="1" dirty="0">
              <a:latin typeface="Time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DEE6B-0606-446A-BC4A-0C6CA78856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63613" y="1625337"/>
            <a:ext cx="782554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kumimoji="0" lang="ru-MD" altLang="ru-MD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ru-M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MD" altLang="ru-M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Afgan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Mammadov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membru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Baroului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2012,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alți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depus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plângere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directorului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consultanței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acuzându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corupție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abuz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vânzarea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mandate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investigatori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reclamantul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transferat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consultanță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juridică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ulterior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supus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MD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kumimoji="0" lang="ru-MD" altLang="ru-MD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disbarment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dispus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Mammadov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Barou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concluziilor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Comisiei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calificat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plângerea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calomnioasă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incompatibilă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etica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kumimoji="0" lang="ru-MD" altLang="ru-M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1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F536-9F3B-13BA-7A86-6AE2314F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0"/>
            <a:ext cx="4394441" cy="572700"/>
          </a:xfrm>
        </p:spPr>
        <p:txBody>
          <a:bodyPr/>
          <a:lstStyle/>
          <a:p>
            <a:r>
              <a:rPr lang="x-none" sz="2800" b="1" dirty="0">
                <a:latin typeface="Times" pitchFamily="2" charset="0"/>
              </a:rPr>
              <a:t>Circumstanțe de Drept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A47F7E8-427F-4844-B9CA-81F7AB0B7F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5162" y="1171366"/>
            <a:ext cx="822158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Dispozițiile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avocații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avocat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Azerbaidjan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16: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Prevede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obligația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avocaților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etica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acțiunile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ilegale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22: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Stabilește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răspunderea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disciplinară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excluderea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Barou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deciziilor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instanțelor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Comisiei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Disciplinare</a:t>
            </a:r>
            <a:r>
              <a:rPr kumimoji="0" lang="ru-MD" altLang="ru-M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conduită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avocaților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adoptat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ulterior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cazului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decembrie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2012).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M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kumimoji="0" lang="ru-MD" altLang="ru-M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aplicabil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Articolul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CEDO: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Protejează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Recomandarea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R(2000)21 a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Subliniază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importanța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independenței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avocaților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sancțiuni</a:t>
            </a:r>
            <a:r>
              <a:rPr kumimoji="0" lang="ru-MD" altLang="ru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MD" altLang="ru-MD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nejustificate</a:t>
            </a:r>
            <a:r>
              <a:rPr kumimoji="0" lang="ru-MD" altLang="ru-M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MD" altLang="ru-M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273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</TotalTime>
  <Words>2263</Words>
  <Application>Microsoft Office PowerPoint</Application>
  <PresentationFormat>Экран (16:9)</PresentationFormat>
  <Paragraphs>176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Wingdings</vt:lpstr>
      <vt:lpstr>Caprasimo</vt:lpstr>
      <vt:lpstr>Bebas Neue</vt:lpstr>
      <vt:lpstr>Lato</vt:lpstr>
      <vt:lpstr>Anaheim</vt:lpstr>
      <vt:lpstr>Arial</vt:lpstr>
      <vt:lpstr>Calibri</vt:lpstr>
      <vt:lpstr>Wingdings 3</vt:lpstr>
      <vt:lpstr>Times</vt:lpstr>
      <vt:lpstr>Times New Roman</vt:lpstr>
      <vt:lpstr>Nunito Light</vt:lpstr>
      <vt:lpstr>Century Gothic</vt:lpstr>
      <vt:lpstr>Легкий дым</vt:lpstr>
      <vt:lpstr>Analiza hotărârilor Curții Europene a Drepturilor Omului emise în perioada  14.11- 19.11.2024</vt:lpstr>
      <vt:lpstr>C U P R I N S</vt:lpstr>
      <vt:lpstr>ZAKRZEWSKI vs. POLAND </vt:lpstr>
      <vt:lpstr>Circumstanțe de Fapt </vt:lpstr>
      <vt:lpstr>Circumstanțe de Drept </vt:lpstr>
      <vt:lpstr>Aprecierea Curții</vt:lpstr>
      <vt:lpstr>AFGAN MAMMADOV v. AZERBAIJAN</vt:lpstr>
      <vt:lpstr>Circumstanțe de Fapt </vt:lpstr>
      <vt:lpstr>Circumstanțe de Drept </vt:lpstr>
      <vt:lpstr>Aprecierea Curții</vt:lpstr>
      <vt:lpstr>TSIOLIS v. GREECE</vt:lpstr>
      <vt:lpstr>Circumstanțe de fapt</vt:lpstr>
      <vt:lpstr>Circumstanțe de drept</vt:lpstr>
      <vt:lpstr>Aprecierea Curții</vt:lpstr>
      <vt:lpstr>VIERU v. THE REPUBLIC OF MOLDOVA</vt:lpstr>
      <vt:lpstr>Circumstanțe de Fapt </vt:lpstr>
      <vt:lpstr>Circumstanțe de Drept </vt:lpstr>
      <vt:lpstr>Aprecierea curții</vt:lpstr>
      <vt:lpstr>CLIPEA AND GROSU v. THE REPUBLIC OF MOLDOVA </vt:lpstr>
      <vt:lpstr>Circumstanțe de fapt</vt:lpstr>
      <vt:lpstr>Circumstanțe de drept</vt:lpstr>
      <vt:lpstr>Aprecierea Curții</vt:lpstr>
      <vt:lpstr>Презентация PowerPoint</vt:lpstr>
      <vt:lpstr>Bibliografie</vt:lpstr>
      <vt:lpstr>Vă mulțumesc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hotărârilor Curții Europene a Drepturilor Omului emise în perioada  05.11- 07.11.2024</dc:title>
  <dc:creator>User</dc:creator>
  <cp:lastModifiedBy>MARAFET</cp:lastModifiedBy>
  <cp:revision>34</cp:revision>
  <dcterms:modified xsi:type="dcterms:W3CDTF">2024-12-17T16:53:06Z</dcterms:modified>
</cp:coreProperties>
</file>