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sldIdLst>
    <p:sldId id="256" r:id="rId2"/>
    <p:sldId id="258" r:id="rId3"/>
    <p:sldId id="28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/>
    <p:restoredTop sz="94643"/>
  </p:normalViewPr>
  <p:slideViewPr>
    <p:cSldViewPr snapToGrid="0">
      <p:cViewPr varScale="1">
        <p:scale>
          <a:sx n="102" d="100"/>
          <a:sy n="102" d="100"/>
        </p:scale>
        <p:origin x="7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c, Oxana" userId="33b70050-1310-4b9f-9abd-d2e2d422a0b4" providerId="ADAL" clId="{49F3E1A2-36D1-494F-B117-4C47966D851D}"/>
    <pc:docChg chg="modSld">
      <pc:chgData name="Isac, Oxana" userId="33b70050-1310-4b9f-9abd-d2e2d422a0b4" providerId="ADAL" clId="{49F3E1A2-36D1-494F-B117-4C47966D851D}" dt="2025-05-21T10:32:33.378" v="26" actId="20577"/>
      <pc:docMkLst>
        <pc:docMk/>
      </pc:docMkLst>
      <pc:sldChg chg="modSp mod">
        <pc:chgData name="Isac, Oxana" userId="33b70050-1310-4b9f-9abd-d2e2d422a0b4" providerId="ADAL" clId="{49F3E1A2-36D1-494F-B117-4C47966D851D}" dt="2025-05-21T10:32:33.378" v="26" actId="20577"/>
        <pc:sldMkLst>
          <pc:docMk/>
          <pc:sldMk cId="2092871099" sldId="256"/>
        </pc:sldMkLst>
        <pc:spChg chg="mod">
          <ac:chgData name="Isac, Oxana" userId="33b70050-1310-4b9f-9abd-d2e2d422a0b4" providerId="ADAL" clId="{49F3E1A2-36D1-494F-B117-4C47966D851D}" dt="2025-05-21T10:32:33.378" v="26" actId="20577"/>
          <ac:spMkLst>
            <pc:docMk/>
            <pc:sldMk cId="2092871099" sldId="256"/>
            <ac:spMk id="3" creationId="{02C0522C-4359-2EF4-6F40-C47347AB92AF}"/>
          </ac:spMkLst>
        </pc:spChg>
        <pc:spChg chg="mod">
          <ac:chgData name="Isac, Oxana" userId="33b70050-1310-4b9f-9abd-d2e2d422a0b4" providerId="ADAL" clId="{49F3E1A2-36D1-494F-B117-4C47966D851D}" dt="2025-05-21T10:30:40.447" v="14" actId="20577"/>
          <ac:spMkLst>
            <pc:docMk/>
            <pc:sldMk cId="2092871099" sldId="256"/>
            <ac:spMk id="9" creationId="{B7EA28AC-4EC9-2028-0FD3-0AA5E1A2F3D2}"/>
          </ac:spMkLst>
        </pc:spChg>
      </pc:sldChg>
      <pc:sldChg chg="modSp mod">
        <pc:chgData name="Isac, Oxana" userId="33b70050-1310-4b9f-9abd-d2e2d422a0b4" providerId="ADAL" clId="{49F3E1A2-36D1-494F-B117-4C47966D851D}" dt="2025-05-21T10:30:59.116" v="16" actId="20577"/>
        <pc:sldMkLst>
          <pc:docMk/>
          <pc:sldMk cId="3120215425" sldId="258"/>
        </pc:sldMkLst>
        <pc:spChg chg="mod">
          <ac:chgData name="Isac, Oxana" userId="33b70050-1310-4b9f-9abd-d2e2d422a0b4" providerId="ADAL" clId="{49F3E1A2-36D1-494F-B117-4C47966D851D}" dt="2025-05-21T10:30:59.116" v="16" actId="20577"/>
          <ac:spMkLst>
            <pc:docMk/>
            <pc:sldMk cId="3120215425" sldId="258"/>
            <ac:spMk id="3" creationId="{515F3BB1-8ACB-B099-1465-6CDCA8403A89}"/>
          </ac:spMkLst>
        </pc:spChg>
      </pc:sldChg>
      <pc:sldChg chg="modSp mod">
        <pc:chgData name="Isac, Oxana" userId="33b70050-1310-4b9f-9abd-d2e2d422a0b4" providerId="ADAL" clId="{49F3E1A2-36D1-494F-B117-4C47966D851D}" dt="2025-05-21T10:31:36.680" v="18" actId="1076"/>
        <pc:sldMkLst>
          <pc:docMk/>
          <pc:sldMk cId="4142632235" sldId="277"/>
        </pc:sldMkLst>
        <pc:spChg chg="mod">
          <ac:chgData name="Isac, Oxana" userId="33b70050-1310-4b9f-9abd-d2e2d422a0b4" providerId="ADAL" clId="{49F3E1A2-36D1-494F-B117-4C47966D851D}" dt="2025-05-21T10:31:36.680" v="18" actId="1076"/>
          <ac:spMkLst>
            <pc:docMk/>
            <pc:sldMk cId="4142632235" sldId="277"/>
            <ac:spMk id="10" creationId="{3A2DF695-AEB5-1735-45AD-2F8F295179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4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861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9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5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1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0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bn.idsi.md/sites/default/files/imag_file/43-58_3.pdf" TargetMode="External"/><Relationship Id="rId2" Type="http://schemas.openxmlformats.org/officeDocument/2006/relationships/hyperlink" Target="https://administrare.info/domenii/drept/8060-rolul-mijloacelor-de-informare-in-masa-in-formarea-si-dezvoltarea-opiniei-publice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ibn.idsi.md/vizualizare_articol/80590" TargetMode="External"/><Relationship Id="rId4" Type="http://schemas.openxmlformats.org/officeDocument/2006/relationships/hyperlink" Target="https://biblioemi.abrm.md/functiile-media-tipurile-de-medi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3ED37-09B8-D7D5-22D3-19AE315FB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-16873"/>
            <a:ext cx="7522255" cy="1176815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 DE STAT DIN MOLDOVA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DEPARTEMENTUL  SOCIOLOGIE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ASISTENȚĂ SOCIALĂ</a:t>
            </a:r>
            <a:endParaRPr lang="ru-MD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C0522C-4359-2EF4-6F40-C47347AB9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303" y="2588544"/>
            <a:ext cx="8637072" cy="977621"/>
          </a:xfrm>
        </p:spPr>
        <p:txBody>
          <a:bodyPr>
            <a:noAutofit/>
          </a:bodyPr>
          <a:lstStyle/>
          <a:p>
            <a:pPr algn="ctr"/>
            <a:r>
              <a:rPr lang="ro-RO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Mass-media- factor al formării opiniei PUBLICE</a:t>
            </a:r>
            <a:endParaRPr lang="ru-MD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символ, эмблема, герб, нашивка&#10;&#10;Автоматически созданное описание">
            <a:extLst>
              <a:ext uri="{FF2B5EF4-FFF2-40B4-BE49-F238E27FC236}">
                <a16:creationId xmlns:a16="http://schemas.microsoft.com/office/drawing/2014/main" id="{5A171A3B-E38B-9D55-7841-FE07509D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6" y="1002082"/>
            <a:ext cx="1731896" cy="1810619"/>
          </a:xfrm>
          <a:prstGeom prst="rect">
            <a:avLst/>
          </a:prstGeom>
          <a:noFill/>
        </p:spPr>
      </p:pic>
      <p:pic>
        <p:nvPicPr>
          <p:cNvPr id="7" name="Рисунок 6" descr="Изображение выглядит как логотип, символ, Торговая марка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DCD447F-A445-91B6-5968-91EEB51E0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035" y="908154"/>
            <a:ext cx="1957279" cy="1810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EA28AC-4EC9-2028-0FD3-0AA5E1A2F3D2}"/>
              </a:ext>
            </a:extLst>
          </p:cNvPr>
          <p:cNvSpPr txBox="1"/>
          <p:nvPr/>
        </p:nvSpPr>
        <p:spPr>
          <a:xfrm>
            <a:off x="5042050" y="4282995"/>
            <a:ext cx="714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Isac Oxana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sociologie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conferențiar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universitar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F17BB-AC68-20B6-B65C-A22CFF8099D7}"/>
              </a:ext>
            </a:extLst>
          </p:cNvPr>
          <p:cNvSpPr txBox="1"/>
          <p:nvPr/>
        </p:nvSpPr>
        <p:spPr>
          <a:xfrm>
            <a:off x="2776757" y="6292489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CHIȘINĂU 2025</a:t>
            </a:r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209287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93D18-D1F8-9FEF-74DE-E9A0B8261D77}"/>
              </a:ext>
            </a:extLst>
          </p:cNvPr>
          <p:cNvSpPr txBox="1"/>
          <p:nvPr/>
        </p:nvSpPr>
        <p:spPr>
          <a:xfrm>
            <a:off x="673100" y="31999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PRINCIPIILE MASS-MEDIA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B6610-F6C7-8C25-0D36-79DB58893777}"/>
              </a:ext>
            </a:extLst>
          </p:cNvPr>
          <p:cNvSpPr txBox="1"/>
          <p:nvPr/>
        </p:nvSpPr>
        <p:spPr>
          <a:xfrm>
            <a:off x="88900" y="1443841"/>
            <a:ext cx="55499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Obiectivitatea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Adevărul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corecte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verificate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distorsiuni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Jurnaliștii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evite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perspectivă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echilibrată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Expresie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independentă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democratică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o 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transparența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societății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publicului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promovării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violenței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dezinformării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Diversitatea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Pluralismul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multiple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diversitatea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monopolizării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actor.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F7202-6870-E7F1-CED2-D1B28C467E5B}"/>
              </a:ext>
            </a:extLst>
          </p:cNvPr>
          <p:cNvSpPr txBox="1"/>
          <p:nvPr/>
        </p:nvSpPr>
        <p:spPr>
          <a:xfrm>
            <a:off x="3213100" y="848499"/>
            <a:ext cx="767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funcționează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principii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esențiale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corectitudinea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obiectivitatea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6C237-118B-99A1-FD8A-5056F5EBC521}"/>
              </a:ext>
            </a:extLst>
          </p:cNvPr>
          <p:cNvSpPr txBox="1"/>
          <p:nvPr/>
        </p:nvSpPr>
        <p:spPr>
          <a:xfrm>
            <a:off x="5981700" y="1669852"/>
            <a:ext cx="6210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Protejarea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Drepturilor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private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demnității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știrilor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reputația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Accesibilitatea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Transparența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variate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difuzat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Etica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Jurnaliștii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codurile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deontologice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conflictelor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interese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integrității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jurnalistice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352AC-1AEA-A7CD-6B9A-4CA58C50BA25}"/>
              </a:ext>
            </a:extLst>
          </p:cNvPr>
          <p:cNvSpPr txBox="1"/>
          <p:nvPr/>
        </p:nvSpPr>
        <p:spPr>
          <a:xfrm>
            <a:off x="5981700" y="5537537"/>
            <a:ext cx="611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principii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mass-media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credibilă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esențială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funcționarea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societăți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democratice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5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2F5E4D-B55D-83AE-A5B2-4FA53D033E89}"/>
              </a:ext>
            </a:extLst>
          </p:cNvPr>
          <p:cNvSpPr txBox="1"/>
          <p:nvPr/>
        </p:nvSpPr>
        <p:spPr>
          <a:xfrm>
            <a:off x="2387600" y="551934"/>
            <a:ext cx="713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CONCLUZIE GENERALĂ MASS-MEDIA</a:t>
            </a:r>
            <a:endParaRPr lang="ru-MD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18113-163B-E0BB-47D1-C5A28E8E5103}"/>
              </a:ext>
            </a:extLst>
          </p:cNvPr>
          <p:cNvSpPr txBox="1"/>
          <p:nvPr/>
        </p:nvSpPr>
        <p:spPr>
          <a:xfrm>
            <a:off x="5613400" y="1433543"/>
            <a:ext cx="6578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percepțiilor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influențând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gândirea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colectivă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dezbatere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realității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stabilește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agenda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 de 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presa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platformele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sensibiliza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gândirea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facilitând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diverse perspective. Pe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riscuri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precum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dezinformarea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propaganda pot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 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rămână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instrument benefic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adopte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atitudine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sursele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promoveze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îndeplini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fundamental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democrației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dezvoltării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echilibrate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D566C6-D827-126C-4236-7D2092A5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1971"/>
            <a:ext cx="4597400" cy="40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DBFC92-4C95-16C8-5382-68F1DD94A85C}"/>
              </a:ext>
            </a:extLst>
          </p:cNvPr>
          <p:cNvSpPr txBox="1"/>
          <p:nvPr/>
        </p:nvSpPr>
        <p:spPr>
          <a:xfrm>
            <a:off x="1193800" y="1519535"/>
            <a:ext cx="9486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Rolul</a:t>
            </a:r>
            <a:r>
              <a:rPr lang="en-US" b="1" i="0" u="none" strike="noStrike" dirty="0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mijloacelor</a:t>
            </a:r>
            <a:r>
              <a:rPr lang="en-US" b="1" i="0" u="none" strike="noStrike" dirty="0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b="1" i="0" u="none" strike="noStrike" dirty="0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masa in </a:t>
            </a: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b="1" i="0" u="none" strike="noStrike" dirty="0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="1" i="0" u="none" strike="noStrike" dirty="0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b="1" i="0" u="none" strike="noStrike" dirty="0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opiniei</a:t>
            </a:r>
            <a:r>
              <a:rPr lang="en-US" b="1" i="0" u="none" strike="noStrike" dirty="0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226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1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Accesat</a:t>
            </a:r>
            <a:r>
              <a:rPr lang="en-US" b="1" dirty="0">
                <a:solidFill>
                  <a:srgbClr val="222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https://administrare.info/domenii/drept/8060-rolul-mijloacelor-de-informare-in-masa-in-formarea-si-dezvoltarea-opiniei-publice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E0541-6FB3-E475-E86C-2E66843ECD49}"/>
              </a:ext>
            </a:extLst>
          </p:cNvPr>
          <p:cNvSpPr txBox="1"/>
          <p:nvPr/>
        </p:nvSpPr>
        <p:spPr>
          <a:xfrm>
            <a:off x="1193800" y="2505670"/>
            <a:ext cx="8597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UNELE ASPECTE ALE POTENȚIALULUI INFORMAȚIONAL AL PRESEI DIN REPUBLICA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MOLDOVA.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Accesat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https://ibn.idsi.md/sites/default/files/imag_file/43-58_3.pdf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4F771-B2A3-F428-D5E7-90F5F1FE6E60}"/>
              </a:ext>
            </a:extLst>
          </p:cNvPr>
          <p:cNvSpPr txBox="1"/>
          <p:nvPr/>
        </p:nvSpPr>
        <p:spPr>
          <a:xfrm>
            <a:off x="1193800" y="3491806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Funcțiile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media. </a:t>
            </a:r>
            <a:r>
              <a:rPr lang="en-US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Tipurile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media. </a:t>
            </a:r>
            <a:r>
              <a:rPr lang="en-US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Accesat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https://biblioemi.abrm.md/functiile-media-tipurile-de-media/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36762-B5A3-3158-4E01-32F7B684DF8C}"/>
              </a:ext>
            </a:extLst>
          </p:cNvPr>
          <p:cNvSpPr txBox="1"/>
          <p:nvPr/>
        </p:nvSpPr>
        <p:spPr>
          <a:xfrm>
            <a:off x="2444750" y="4705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VIII. BIBLIOGRAFIE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7A6F4-1F5A-D1E7-405C-FED4CD37F2AF}"/>
              </a:ext>
            </a:extLst>
          </p:cNvPr>
          <p:cNvSpPr txBox="1"/>
          <p:nvPr/>
        </p:nvSpPr>
        <p:spPr>
          <a:xfrm>
            <a:off x="1193800" y="4409976"/>
            <a:ext cx="9486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Funcția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mecanismele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opiniei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0" u="none" strike="noStrike" dirty="0" err="1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Accesat</a:t>
            </a:r>
            <a:r>
              <a:rPr lang="en-US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b="1" i="0" u="none" strike="noStrike" dirty="0">
                <a:solidFill>
                  <a:srgbClr val="2D24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https://ibn.idsi.md/vizualizare_articol/80590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2759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D61406-6896-2B61-F325-822D7EBC4FFA}"/>
              </a:ext>
            </a:extLst>
          </p:cNvPr>
          <p:cNvSpPr txBox="1"/>
          <p:nvPr/>
        </p:nvSpPr>
        <p:spPr>
          <a:xfrm>
            <a:off x="1697276" y="1565587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f0"/>
              </a:rPr>
              <a:t>  </a:t>
            </a:r>
            <a:endParaRPr lang="en-US" b="0" i="0" u="none" strike="noStrike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33DC1-0D5E-B86B-2AC1-E31C99C92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E4810B-837B-D6BA-453F-0B79DAFECD4D}"/>
              </a:ext>
            </a:extLst>
          </p:cNvPr>
          <p:cNvSpPr txBox="1"/>
          <p:nvPr/>
        </p:nvSpPr>
        <p:spPr>
          <a:xfrm>
            <a:off x="6413500" y="6133525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mulțumesc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atenție</a:t>
            </a:r>
            <a:r>
              <a:rPr lang="en-US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2DF695-AEB5-1735-45AD-2F8F295179D1}"/>
              </a:ext>
            </a:extLst>
          </p:cNvPr>
          <p:cNvSpPr txBox="1"/>
          <p:nvPr/>
        </p:nvSpPr>
        <p:spPr>
          <a:xfrm>
            <a:off x="9642704" y="0"/>
            <a:ext cx="25492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,,Mass-media-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hipnotizorul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manipulează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-Mihai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Cucereavii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3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B986B-8E22-E49F-8624-49B3EFFD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PLANUL: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F3BB1-8ACB-B099-1465-6CDCA840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074993"/>
            <a:ext cx="10364452" cy="3424107"/>
          </a:xfrm>
        </p:spPr>
        <p:txBody>
          <a:bodyPr>
            <a:normAutofit lnSpcReduction="10000"/>
          </a:bodyPr>
          <a:lstStyle/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</a:p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Definiție</a:t>
            </a:r>
          </a:p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Teorie</a:t>
            </a:r>
          </a:p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Tipologia (acțiuni sociale, relații, comportamente)</a:t>
            </a:r>
          </a:p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IMPORTANȚA MASS-MEDIEI ÎN SOCIETATE</a:t>
            </a:r>
          </a:p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PRINCIPIILE MASS-MEDIA</a:t>
            </a:r>
          </a:p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CONCLUZIE GENERALĂ MASS-MEDIA</a:t>
            </a:r>
          </a:p>
          <a:p>
            <a:pPr marL="400050" indent="-400050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BIBLIOGRAFIE</a:t>
            </a:r>
            <a:endParaRPr lang="ru-MD" sz="1800" dirty="0"/>
          </a:p>
        </p:txBody>
      </p:sp>
    </p:spTree>
    <p:extLst>
      <p:ext uri="{BB962C8B-B14F-4D97-AF65-F5344CB8AC3E}">
        <p14:creationId xmlns:p14="http://schemas.microsoft.com/office/powerpoint/2010/main" val="312021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0B3832-D2CA-A762-153A-F4719FB8087B}"/>
              </a:ext>
            </a:extLst>
          </p:cNvPr>
          <p:cNvSpPr txBox="1"/>
          <p:nvPr/>
        </p:nvSpPr>
        <p:spPr>
          <a:xfrm>
            <a:off x="1054100" y="810716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Termenul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formulat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 media,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expresie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engleză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plural, care a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preluată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română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traducerea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semnificatia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Media (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mediile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mase)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cuprind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sursele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mediile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ajung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televiziune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radio, Internet,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aparitiile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periodice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ziare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foiletoane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presupune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produsul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usor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obtinut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accesibil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grupurile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Mediile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 un important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concretizat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urmatoarele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•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Transmiterea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informatiei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influentarea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opiniei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Divertisments.a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5FB6B-A13B-4161-A044-8FA490C9743D}"/>
              </a:ext>
            </a:extLst>
          </p:cNvPr>
          <p:cNvSpPr txBox="1"/>
          <p:nvPr/>
        </p:nvSpPr>
        <p:spPr>
          <a:xfrm>
            <a:off x="736600" y="4227036"/>
            <a:ext cx="9779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Cele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externe,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majoritate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puternice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ne-au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aduse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cunostință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mass-media.</a:t>
            </a:r>
          </a:p>
          <a:p>
            <a:pPr algn="just"/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depind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mass-media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fi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profite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cîștigă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mare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audiența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rând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acționează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minții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general,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probabil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televiziunea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utilizată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căci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audiența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se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rotunjeste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AE6-6FBF-5A50-6708-153420B118EC}"/>
              </a:ext>
            </a:extLst>
          </p:cNvPr>
          <p:cNvSpPr txBox="1"/>
          <p:nvPr/>
        </p:nvSpPr>
        <p:spPr>
          <a:xfrm>
            <a:off x="3048000" y="441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</a:p>
        </p:txBody>
      </p:sp>
    </p:spTree>
    <p:extLst>
      <p:ext uri="{BB962C8B-B14F-4D97-AF65-F5344CB8AC3E}">
        <p14:creationId xmlns:p14="http://schemas.microsoft.com/office/powerpoint/2010/main" val="26011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3ED962-7466-00EF-E67E-DD2E1B615056}"/>
              </a:ext>
            </a:extLst>
          </p:cNvPr>
          <p:cNvSpPr txBox="1"/>
          <p:nvPr/>
        </p:nvSpPr>
        <p:spPr>
          <a:xfrm>
            <a:off x="1308100" y="5845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Mass-media – Factor al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Formării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Opiniei</a:t>
            </a:r>
            <a:endParaRPr lang="ru-M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33DB0-B56F-4EA8-77B4-8F1D0C447E58}"/>
              </a:ext>
            </a:extLst>
          </p:cNvPr>
          <p:cNvSpPr txBox="1"/>
          <p:nvPr/>
        </p:nvSpPr>
        <p:spPr>
          <a:xfrm>
            <a:off x="913774" y="1302708"/>
            <a:ext cx="10364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ansamblul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mijloacelor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televiziune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radio,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scrisă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internet,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public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288EFC-15C8-35FF-DFC9-04552CC1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2267048"/>
            <a:ext cx="5422900" cy="45909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1BBFFD-FDF8-3544-F7AB-1EF08A17018B}"/>
              </a:ext>
            </a:extLst>
          </p:cNvPr>
          <p:cNvSpPr txBox="1"/>
          <p:nvPr/>
        </p:nvSpPr>
        <p:spPr>
          <a:xfrm>
            <a:off x="444500" y="2336199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factor al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formării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percepțiile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atitudinile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indivizilor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Furnizarea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știri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perspectivei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realității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Modul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consolidarea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normelor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agendei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Decide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subiecte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merită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atenție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mass-media nu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realitatea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ci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construirea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1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9655C8-7202-4DA8-9B48-995114026541}"/>
              </a:ext>
            </a:extLst>
          </p:cNvPr>
          <p:cNvSpPr txBox="1"/>
          <p:nvPr/>
        </p:nvSpPr>
        <p:spPr>
          <a:xfrm>
            <a:off x="876300" y="503535"/>
            <a:ext cx="9677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TEORIA MASS-MEDIA</a:t>
            </a:r>
          </a:p>
          <a:p>
            <a:endParaRPr lang="en-US" sz="24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publice.De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timpului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explica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impact: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49A4F-4186-C954-7371-FC357760716E}"/>
              </a:ext>
            </a:extLst>
          </p:cNvPr>
          <p:cNvSpPr txBox="1"/>
          <p:nvPr/>
        </p:nvSpPr>
        <p:spPr>
          <a:xfrm>
            <a:off x="685800" y="2136338"/>
            <a:ext cx="10515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Acului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Hipodermic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puternic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pasiv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Setării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Agendei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Media nu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dictează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gândim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ci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gândim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Cultivării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Expunerea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prelungită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percepția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realității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Spirala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Tăcerii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să-și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exprime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minoritari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Folosințelor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Gratificărilor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consumă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nevoile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8EBEA-CA86-59F7-3CDE-2F0B4D2F9930}"/>
              </a:ext>
            </a:extLst>
          </p:cNvPr>
          <p:cNvSpPr txBox="1"/>
          <p:nvPr/>
        </p:nvSpPr>
        <p:spPr>
          <a:xfrm>
            <a:off x="571500" y="5001736"/>
            <a:ext cx="9486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apar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riscuri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precum fake news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Mass-media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rămâne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factor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gândirea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înțelege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F087A1-3DA7-7E0F-4D52-E954A78FFC82}"/>
              </a:ext>
            </a:extLst>
          </p:cNvPr>
          <p:cNvSpPr txBox="1"/>
          <p:nvPr/>
        </p:nvSpPr>
        <p:spPr>
          <a:xfrm>
            <a:off x="800100" y="248335"/>
            <a:ext cx="1117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Tipologia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Acțiunilor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Relațiilor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Comportamentelor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</a:t>
            </a:r>
            <a:endParaRPr lang="ru-M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5DA027-F235-C1A4-8A6E-F77C9A42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2159000"/>
            <a:ext cx="3810000" cy="2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81DD9C-8E3C-3C8D-611D-884F62562F04}"/>
              </a:ext>
            </a:extLst>
          </p:cNvPr>
          <p:cNvSpPr txBox="1"/>
          <p:nvPr/>
        </p:nvSpPr>
        <p:spPr>
          <a:xfrm>
            <a:off x="292100" y="1421200"/>
            <a:ext cx="3657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intenția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raționale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un scop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marketing,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campanii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electorale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jurnalism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investigație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raționale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Campanii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conștientizare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ecologie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drepturile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afective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emoționale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Postări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conținut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motivațional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manipulator.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tradiționale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Mass-media care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menține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4F57D-2E6E-8FE4-0F48-91E9B2F52D22}"/>
              </a:ext>
            </a:extLst>
          </p:cNvPr>
          <p:cNvSpPr txBox="1"/>
          <p:nvPr/>
        </p:nvSpPr>
        <p:spPr>
          <a:xfrm>
            <a:off x="7912100" y="1559699"/>
            <a:ext cx="406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</a:t>
            </a:r>
          </a:p>
          <a:p>
            <a:pPr algn="l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Interacțiunile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indivizi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 pot fi: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Relațiile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jurnaliști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public (ex: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interviuri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oficiale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conferințe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comentarii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podcasturi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Colaborări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influenceri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branduri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Disputele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guverne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războaiele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dezinformarea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Competitivitate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Rivalitatea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publicații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platforme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audiență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44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2180AD-408D-C4EF-B88E-57D7E012BE9C}"/>
              </a:ext>
            </a:extLst>
          </p:cNvPr>
          <p:cNvSpPr txBox="1"/>
          <p:nvPr/>
        </p:nvSpPr>
        <p:spPr>
          <a:xfrm>
            <a:off x="419100" y="566678"/>
            <a:ext cx="75819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Mass-Media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Conformist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Acceptarea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normelor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dominante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Deviant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Propagarea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conspirației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fake news,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normelor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Altruist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Campanii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umanitare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sănătății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Egoist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Clickbait,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manipulare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profit,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influenceri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prioritizează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imaginea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63CA9-83D1-55C1-D190-0C018B67EC1F}"/>
              </a:ext>
            </a:extLst>
          </p:cNvPr>
          <p:cNvSpPr txBox="1"/>
          <p:nvPr/>
        </p:nvSpPr>
        <p:spPr>
          <a:xfrm>
            <a:off x="596900" y="46361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!!! Mass-media nu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informează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ci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influențează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dinamica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relațiile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comportamentele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indivizilor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036D26-9F87-B704-A326-4DCE3092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3060700"/>
            <a:ext cx="5499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AE2F64-E494-C567-C468-985F0FF44BA7}"/>
              </a:ext>
            </a:extLst>
          </p:cNvPr>
          <p:cNvSpPr txBox="1"/>
          <p:nvPr/>
        </p:nvSpPr>
        <p:spPr>
          <a:xfrm>
            <a:off x="2476500" y="399534"/>
            <a:ext cx="7835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IMPORTANȚA MASS-MEDIEI ÎN SOCIETATE</a:t>
            </a:r>
            <a:endParaRPr lang="ru-MD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7A8A9-86F1-EEAF-BB24-6C1709ECA0B7}"/>
              </a:ext>
            </a:extLst>
          </p:cNvPr>
          <p:cNvSpPr txBox="1"/>
          <p:nvPr/>
        </p:nvSpPr>
        <p:spPr>
          <a:xfrm>
            <a:off x="457200" y="1036935"/>
            <a:ext cx="859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multiple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influențează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8D8F32-0226-4E5F-68D8-6EC00E8A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1859002"/>
            <a:ext cx="5740400" cy="37777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F21DF9-E82A-6BAB-3401-C03281D2BD31}"/>
              </a:ext>
            </a:extLst>
          </p:cNvPr>
          <p:cNvSpPr txBox="1"/>
          <p:nvPr/>
        </p:nvSpPr>
        <p:spPr>
          <a:xfrm>
            <a:off x="203200" y="1859002"/>
            <a:ext cx="2921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Publicului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rapid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știri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evenimente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întreaga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cetățenilor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subiecte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public.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007B1-1B7C-A3B7-9BEB-4AD572690D3C}"/>
              </a:ext>
            </a:extLst>
          </p:cNvPr>
          <p:cNvSpPr txBox="1"/>
          <p:nvPr/>
        </p:nvSpPr>
        <p:spPr>
          <a:xfrm>
            <a:off x="203200" y="3890327"/>
            <a:ext cx="2921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Opiniei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stabilește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agenda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influențând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subiectelor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considerate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sunt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evenimentele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percepțiile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colective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BC05B0-FD6C-ED7A-D92F-98E766A243F8}"/>
              </a:ext>
            </a:extLst>
          </p:cNvPr>
          <p:cNvSpPr txBox="1"/>
          <p:nvPr/>
        </p:nvSpPr>
        <p:spPr>
          <a:xfrm>
            <a:off x="9067800" y="1859002"/>
            <a:ext cx="2743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Puterii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Transparenței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Jurnalismul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investigație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ajută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descoperirea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abuzurilor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corupției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democrației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1B63B7-1669-F72A-7068-C7C49CF50006}"/>
              </a:ext>
            </a:extLst>
          </p:cNvPr>
          <p:cNvSpPr txBox="1"/>
          <p:nvPr/>
        </p:nvSpPr>
        <p:spPr>
          <a:xfrm>
            <a:off x="8978900" y="4444325"/>
            <a:ext cx="292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Divertisment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Cultură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muzica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emisiunile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recreere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influențează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tendințele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păstrarea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tradițiilor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08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A9A641-1ABB-133F-C222-AC7B2A53F7CA}"/>
              </a:ext>
            </a:extLst>
          </p:cNvPr>
          <p:cNvSpPr txBox="1"/>
          <p:nvPr/>
        </p:nvSpPr>
        <p:spPr>
          <a:xfrm>
            <a:off x="330200" y="442436"/>
            <a:ext cx="4940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Conștientizare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Campaniile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sănătatea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ecologia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drepturile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omului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Platformele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facilitează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cunoștințe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16EE7-EB64-24F5-6C50-2D9234F4DFB3}"/>
              </a:ext>
            </a:extLst>
          </p:cNvPr>
          <p:cNvSpPr txBox="1"/>
          <p:nvPr/>
        </p:nvSpPr>
        <p:spPr>
          <a:xfrm>
            <a:off x="6921502" y="442436"/>
            <a:ext cx="50291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Impact Economic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Publicitate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canal principal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afacerilor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produselor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Creează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locuri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industria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jurnalismului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publicității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divertismentului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269CDD-0D6D-1E32-0B4D-A2E3D333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1919764"/>
            <a:ext cx="7194550" cy="35204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E1076C-94F7-B0BB-B3D6-B02A1814B8A0}"/>
              </a:ext>
            </a:extLst>
          </p:cNvPr>
          <p:cNvSpPr txBox="1"/>
          <p:nvPr/>
        </p:nvSpPr>
        <p:spPr>
          <a:xfrm>
            <a:off x="1701800" y="5573038"/>
            <a:ext cx="9182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Concluzie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Mass-media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forță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beneficii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riscuri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însoțit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gândire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dezinformarea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85888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24058</TotalTime>
  <Words>1557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ff0</vt:lpstr>
      <vt:lpstr>Source Sans Pro</vt:lpstr>
      <vt:lpstr>Times New Roman</vt:lpstr>
      <vt:lpstr>Tw Cen MT</vt:lpstr>
      <vt:lpstr>Wingdings</vt:lpstr>
      <vt:lpstr>Капля</vt:lpstr>
      <vt:lpstr>UNIVERSITATEA DE STAT DIN MOLDOVA DEPARTEMENTUL  SOCIOLOGIE ȘI ASISTENȚĂ SOCIALĂ</vt:lpstr>
      <vt:lpstr>PLANUL: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Cristina Plesca</dc:creator>
  <cp:lastModifiedBy>Isac, Oxana</cp:lastModifiedBy>
  <cp:revision>9</cp:revision>
  <dcterms:created xsi:type="dcterms:W3CDTF">2024-11-06T13:00:22Z</dcterms:created>
  <dcterms:modified xsi:type="dcterms:W3CDTF">2025-05-21T10:32:39Z</dcterms:modified>
</cp:coreProperties>
</file>