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2EF322-A8F5-4F22-B6A4-F4E2B88CB836}" v="37" dt="2025-05-21T10:34:38.7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92" autoAdjust="0"/>
    <p:restoredTop sz="94673" autoAdjust="0"/>
  </p:normalViewPr>
  <p:slideViewPr>
    <p:cSldViewPr>
      <p:cViewPr varScale="1">
        <p:scale>
          <a:sx n="102" d="100"/>
          <a:sy n="102" d="100"/>
        </p:scale>
        <p:origin x="1830" y="108"/>
      </p:cViewPr>
      <p:guideLst>
        <p:guide orient="horz" pos="2160"/>
        <p:guide pos="2880"/>
      </p:guideLst>
    </p:cSldViewPr>
  </p:slideViewPr>
  <p:outlineViewPr>
    <p:cViewPr>
      <p:scale>
        <a:sx n="33" d="100"/>
        <a:sy n="33" d="100"/>
      </p:scale>
      <p:origin x="14"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ac, Oxana" userId="33b70050-1310-4b9f-9abd-d2e2d422a0b4" providerId="ADAL" clId="{782EF322-A8F5-4F22-B6A4-F4E2B88CB836}"/>
    <pc:docChg chg="undo custSel delSld modSld modMainMaster">
      <pc:chgData name="Isac, Oxana" userId="33b70050-1310-4b9f-9abd-d2e2d422a0b4" providerId="ADAL" clId="{782EF322-A8F5-4F22-B6A4-F4E2B88CB836}" dt="2025-05-21T10:37:33.777" v="106" actId="179"/>
      <pc:docMkLst>
        <pc:docMk/>
      </pc:docMkLst>
      <pc:sldChg chg="addSp delSp modSp mod setBg">
        <pc:chgData name="Isac, Oxana" userId="33b70050-1310-4b9f-9abd-d2e2d422a0b4" providerId="ADAL" clId="{782EF322-A8F5-4F22-B6A4-F4E2B88CB836}" dt="2025-05-21T10:34:56.609" v="42" actId="26606"/>
        <pc:sldMkLst>
          <pc:docMk/>
          <pc:sldMk cId="0" sldId="256"/>
        </pc:sldMkLst>
        <pc:spChg chg="mod">
          <ac:chgData name="Isac, Oxana" userId="33b70050-1310-4b9f-9abd-d2e2d422a0b4" providerId="ADAL" clId="{782EF322-A8F5-4F22-B6A4-F4E2B88CB836}" dt="2025-05-21T10:34:56.609" v="42" actId="26606"/>
          <ac:spMkLst>
            <pc:docMk/>
            <pc:sldMk cId="0" sldId="256"/>
            <ac:spMk id="2" creationId="{00000000-0000-0000-0000-000000000000}"/>
          </ac:spMkLst>
        </pc:spChg>
        <pc:spChg chg="mod">
          <ac:chgData name="Isac, Oxana" userId="33b70050-1310-4b9f-9abd-d2e2d422a0b4" providerId="ADAL" clId="{782EF322-A8F5-4F22-B6A4-F4E2B88CB836}" dt="2025-05-21T10:34:56.609" v="42" actId="26606"/>
          <ac:spMkLst>
            <pc:docMk/>
            <pc:sldMk cId="0" sldId="256"/>
            <ac:spMk id="3" creationId="{00000000-0000-0000-0000-000000000000}"/>
          </ac:spMkLst>
        </pc:spChg>
        <pc:spChg chg="add del">
          <ac:chgData name="Isac, Oxana" userId="33b70050-1310-4b9f-9abd-d2e2d422a0b4" providerId="ADAL" clId="{782EF322-A8F5-4F22-B6A4-F4E2B88CB836}" dt="2025-05-21T10:34:56.609" v="41" actId="26606"/>
          <ac:spMkLst>
            <pc:docMk/>
            <pc:sldMk cId="0" sldId="256"/>
            <ac:spMk id="8" creationId="{FFD48BC7-DC40-47DE-87EE-9F4B6ECB9ABB}"/>
          </ac:spMkLst>
        </pc:spChg>
        <pc:spChg chg="add del">
          <ac:chgData name="Isac, Oxana" userId="33b70050-1310-4b9f-9abd-d2e2d422a0b4" providerId="ADAL" clId="{782EF322-A8F5-4F22-B6A4-F4E2B88CB836}" dt="2025-05-21T10:34:56.609" v="41" actId="26606"/>
          <ac:spMkLst>
            <pc:docMk/>
            <pc:sldMk cId="0" sldId="256"/>
            <ac:spMk id="10" creationId="{E502BBC7-2C76-46F3-BC24-5985BC13DB88}"/>
          </ac:spMkLst>
        </pc:spChg>
        <pc:spChg chg="add del">
          <ac:chgData name="Isac, Oxana" userId="33b70050-1310-4b9f-9abd-d2e2d422a0b4" providerId="ADAL" clId="{782EF322-A8F5-4F22-B6A4-F4E2B88CB836}" dt="2025-05-21T10:34:56.609" v="41" actId="26606"/>
          <ac:spMkLst>
            <pc:docMk/>
            <pc:sldMk cId="0" sldId="256"/>
            <ac:spMk id="12" creationId="{C7F28D52-2A5F-4D23-81AE-7CB8B591C7AF}"/>
          </ac:spMkLst>
        </pc:spChg>
        <pc:spChg chg="add del">
          <ac:chgData name="Isac, Oxana" userId="33b70050-1310-4b9f-9abd-d2e2d422a0b4" providerId="ADAL" clId="{782EF322-A8F5-4F22-B6A4-F4E2B88CB836}" dt="2025-05-21T10:34:56.609" v="41" actId="26606"/>
          <ac:spMkLst>
            <pc:docMk/>
            <pc:sldMk cId="0" sldId="256"/>
            <ac:spMk id="14" creationId="{3629484E-3792-4B3D-89AD-7C8A1ED0E0D4}"/>
          </ac:spMkLst>
        </pc:spChg>
        <pc:spChg chg="add">
          <ac:chgData name="Isac, Oxana" userId="33b70050-1310-4b9f-9abd-d2e2d422a0b4" providerId="ADAL" clId="{782EF322-A8F5-4F22-B6A4-F4E2B88CB836}" dt="2025-05-21T10:34:56.609" v="42" actId="26606"/>
          <ac:spMkLst>
            <pc:docMk/>
            <pc:sldMk cId="0" sldId="256"/>
            <ac:spMk id="16" creationId="{4522B21E-B2B9-4C72-9A71-C87EFD137480}"/>
          </ac:spMkLst>
        </pc:spChg>
        <pc:spChg chg="add">
          <ac:chgData name="Isac, Oxana" userId="33b70050-1310-4b9f-9abd-d2e2d422a0b4" providerId="ADAL" clId="{782EF322-A8F5-4F22-B6A4-F4E2B88CB836}" dt="2025-05-21T10:34:56.609" v="42" actId="26606"/>
          <ac:spMkLst>
            <pc:docMk/>
            <pc:sldMk cId="0" sldId="256"/>
            <ac:spMk id="17" creationId="{5EB7D2A2-F448-44D4-938C-DC84CBCB3B1E}"/>
          </ac:spMkLst>
        </pc:spChg>
        <pc:spChg chg="add">
          <ac:chgData name="Isac, Oxana" userId="33b70050-1310-4b9f-9abd-d2e2d422a0b4" providerId="ADAL" clId="{782EF322-A8F5-4F22-B6A4-F4E2B88CB836}" dt="2025-05-21T10:34:56.609" v="42" actId="26606"/>
          <ac:spMkLst>
            <pc:docMk/>
            <pc:sldMk cId="0" sldId="256"/>
            <ac:spMk id="18" creationId="{871AEA07-1E14-44B4-8E55-64EF049CD66F}"/>
          </ac:spMkLst>
        </pc:spChg>
        <pc:cxnChg chg="add">
          <ac:chgData name="Isac, Oxana" userId="33b70050-1310-4b9f-9abd-d2e2d422a0b4" providerId="ADAL" clId="{782EF322-A8F5-4F22-B6A4-F4E2B88CB836}" dt="2025-05-21T10:34:56.609" v="42" actId="26606"/>
          <ac:cxnSpMkLst>
            <pc:docMk/>
            <pc:sldMk cId="0" sldId="256"/>
            <ac:cxnSpMk id="19" creationId="{F7C8EA93-3210-4C62-99E9-153C275E3A87}"/>
          </ac:cxnSpMkLst>
        </pc:cxnChg>
      </pc:sldChg>
      <pc:sldChg chg="modSp mod modTransition">
        <pc:chgData name="Isac, Oxana" userId="33b70050-1310-4b9f-9abd-d2e2d422a0b4" providerId="ADAL" clId="{782EF322-A8F5-4F22-B6A4-F4E2B88CB836}" dt="2025-05-21T10:35:13.244" v="52" actId="11"/>
        <pc:sldMkLst>
          <pc:docMk/>
          <pc:sldMk cId="0" sldId="257"/>
        </pc:sldMkLst>
        <pc:spChg chg="mod">
          <ac:chgData name="Isac, Oxana" userId="33b70050-1310-4b9f-9abd-d2e2d422a0b4" providerId="ADAL" clId="{782EF322-A8F5-4F22-B6A4-F4E2B88CB836}" dt="2025-05-21T10:35:05.216" v="51" actId="20577"/>
          <ac:spMkLst>
            <pc:docMk/>
            <pc:sldMk cId="0" sldId="257"/>
            <ac:spMk id="2" creationId="{00000000-0000-0000-0000-000000000000}"/>
          </ac:spMkLst>
        </pc:spChg>
        <pc:spChg chg="mod">
          <ac:chgData name="Isac, Oxana" userId="33b70050-1310-4b9f-9abd-d2e2d422a0b4" providerId="ADAL" clId="{782EF322-A8F5-4F22-B6A4-F4E2B88CB836}" dt="2025-05-21T10:35:13.244" v="52" actId="11"/>
          <ac:spMkLst>
            <pc:docMk/>
            <pc:sldMk cId="0" sldId="257"/>
            <ac:spMk id="3" creationId="{00000000-0000-0000-0000-000000000000}"/>
          </ac:spMkLst>
        </pc:spChg>
      </pc:sldChg>
      <pc:sldChg chg="modTransition">
        <pc:chgData name="Isac, Oxana" userId="33b70050-1310-4b9f-9abd-d2e2d422a0b4" providerId="ADAL" clId="{782EF322-A8F5-4F22-B6A4-F4E2B88CB836}" dt="2025-05-21T10:34:38.796" v="36"/>
        <pc:sldMkLst>
          <pc:docMk/>
          <pc:sldMk cId="0" sldId="258"/>
        </pc:sldMkLst>
      </pc:sldChg>
      <pc:sldChg chg="modTransition">
        <pc:chgData name="Isac, Oxana" userId="33b70050-1310-4b9f-9abd-d2e2d422a0b4" providerId="ADAL" clId="{782EF322-A8F5-4F22-B6A4-F4E2B88CB836}" dt="2025-05-21T10:34:38.796" v="36"/>
        <pc:sldMkLst>
          <pc:docMk/>
          <pc:sldMk cId="0" sldId="259"/>
        </pc:sldMkLst>
      </pc:sldChg>
      <pc:sldChg chg="modTransition">
        <pc:chgData name="Isac, Oxana" userId="33b70050-1310-4b9f-9abd-d2e2d422a0b4" providerId="ADAL" clId="{782EF322-A8F5-4F22-B6A4-F4E2B88CB836}" dt="2025-05-21T10:34:38.796" v="36"/>
        <pc:sldMkLst>
          <pc:docMk/>
          <pc:sldMk cId="0" sldId="260"/>
        </pc:sldMkLst>
      </pc:sldChg>
      <pc:sldChg chg="modSp mod modTransition">
        <pc:chgData name="Isac, Oxana" userId="33b70050-1310-4b9f-9abd-d2e2d422a0b4" providerId="ADAL" clId="{782EF322-A8F5-4F22-B6A4-F4E2B88CB836}" dt="2025-05-21T10:35:49.231" v="54" actId="20577"/>
        <pc:sldMkLst>
          <pc:docMk/>
          <pc:sldMk cId="0" sldId="261"/>
        </pc:sldMkLst>
        <pc:spChg chg="mod">
          <ac:chgData name="Isac, Oxana" userId="33b70050-1310-4b9f-9abd-d2e2d422a0b4" providerId="ADAL" clId="{782EF322-A8F5-4F22-B6A4-F4E2B88CB836}" dt="2025-05-21T10:35:49.231" v="54" actId="20577"/>
          <ac:spMkLst>
            <pc:docMk/>
            <pc:sldMk cId="0" sldId="261"/>
            <ac:spMk id="3" creationId="{00000000-0000-0000-0000-000000000000}"/>
          </ac:spMkLst>
        </pc:spChg>
      </pc:sldChg>
      <pc:sldChg chg="modTransition">
        <pc:chgData name="Isac, Oxana" userId="33b70050-1310-4b9f-9abd-d2e2d422a0b4" providerId="ADAL" clId="{782EF322-A8F5-4F22-B6A4-F4E2B88CB836}" dt="2025-05-21T10:34:38.796" v="36"/>
        <pc:sldMkLst>
          <pc:docMk/>
          <pc:sldMk cId="0" sldId="262"/>
        </pc:sldMkLst>
      </pc:sldChg>
      <pc:sldChg chg="modSp mod modTransition">
        <pc:chgData name="Isac, Oxana" userId="33b70050-1310-4b9f-9abd-d2e2d422a0b4" providerId="ADAL" clId="{782EF322-A8F5-4F22-B6A4-F4E2B88CB836}" dt="2025-05-21T10:37:07.509" v="102" actId="20577"/>
        <pc:sldMkLst>
          <pc:docMk/>
          <pc:sldMk cId="0" sldId="263"/>
        </pc:sldMkLst>
        <pc:spChg chg="mod">
          <ac:chgData name="Isac, Oxana" userId="33b70050-1310-4b9f-9abd-d2e2d422a0b4" providerId="ADAL" clId="{782EF322-A8F5-4F22-B6A4-F4E2B88CB836}" dt="2025-05-21T10:37:07.509" v="102" actId="20577"/>
          <ac:spMkLst>
            <pc:docMk/>
            <pc:sldMk cId="0" sldId="263"/>
            <ac:spMk id="3" creationId="{00000000-0000-0000-0000-000000000000}"/>
          </ac:spMkLst>
        </pc:spChg>
      </pc:sldChg>
      <pc:sldChg chg="modSp mod modTransition">
        <pc:chgData name="Isac, Oxana" userId="33b70050-1310-4b9f-9abd-d2e2d422a0b4" providerId="ADAL" clId="{782EF322-A8F5-4F22-B6A4-F4E2B88CB836}" dt="2025-05-21T10:37:33.777" v="106" actId="179"/>
        <pc:sldMkLst>
          <pc:docMk/>
          <pc:sldMk cId="0" sldId="264"/>
        </pc:sldMkLst>
        <pc:spChg chg="mod">
          <ac:chgData name="Isac, Oxana" userId="33b70050-1310-4b9f-9abd-d2e2d422a0b4" providerId="ADAL" clId="{782EF322-A8F5-4F22-B6A4-F4E2B88CB836}" dt="2025-05-21T10:37:33.777" v="106" actId="179"/>
          <ac:spMkLst>
            <pc:docMk/>
            <pc:sldMk cId="0" sldId="264"/>
            <ac:spMk id="3" creationId="{00000000-0000-0000-0000-000000000000}"/>
          </ac:spMkLst>
        </pc:spChg>
      </pc:sldChg>
      <pc:sldChg chg="modTransition">
        <pc:chgData name="Isac, Oxana" userId="33b70050-1310-4b9f-9abd-d2e2d422a0b4" providerId="ADAL" clId="{782EF322-A8F5-4F22-B6A4-F4E2B88CB836}" dt="2025-05-21T10:34:38.796" v="36"/>
        <pc:sldMkLst>
          <pc:docMk/>
          <pc:sldMk cId="0" sldId="265"/>
        </pc:sldMkLst>
      </pc:sldChg>
      <pc:sldChg chg="modTransition">
        <pc:chgData name="Isac, Oxana" userId="33b70050-1310-4b9f-9abd-d2e2d422a0b4" providerId="ADAL" clId="{782EF322-A8F5-4F22-B6A4-F4E2B88CB836}" dt="2025-05-21T10:34:38.796" v="36"/>
        <pc:sldMkLst>
          <pc:docMk/>
          <pc:sldMk cId="0" sldId="266"/>
        </pc:sldMkLst>
      </pc:sldChg>
      <pc:sldChg chg="modTransition">
        <pc:chgData name="Isac, Oxana" userId="33b70050-1310-4b9f-9abd-d2e2d422a0b4" providerId="ADAL" clId="{782EF322-A8F5-4F22-B6A4-F4E2B88CB836}" dt="2025-05-21T10:34:38.796" v="36"/>
        <pc:sldMkLst>
          <pc:docMk/>
          <pc:sldMk cId="0" sldId="267"/>
        </pc:sldMkLst>
      </pc:sldChg>
      <pc:sldChg chg="modSp del">
        <pc:chgData name="Isac, Oxana" userId="33b70050-1310-4b9f-9abd-d2e2d422a0b4" providerId="ADAL" clId="{782EF322-A8F5-4F22-B6A4-F4E2B88CB836}" dt="2025-05-21T10:36:31.286" v="66" actId="2696"/>
        <pc:sldMkLst>
          <pc:docMk/>
          <pc:sldMk cId="0" sldId="268"/>
        </pc:sldMkLst>
        <pc:spChg chg="mod">
          <ac:chgData name="Isac, Oxana" userId="33b70050-1310-4b9f-9abd-d2e2d422a0b4" providerId="ADAL" clId="{782EF322-A8F5-4F22-B6A4-F4E2B88CB836}" dt="2025-05-21T10:34:38.796" v="36"/>
          <ac:spMkLst>
            <pc:docMk/>
            <pc:sldMk cId="0" sldId="268"/>
            <ac:spMk id="3" creationId="{00000000-0000-0000-0000-000000000000}"/>
          </ac:spMkLst>
        </pc:spChg>
      </pc:sldChg>
      <pc:sldMasterChg chg="modTransition">
        <pc:chgData name="Isac, Oxana" userId="33b70050-1310-4b9f-9abd-d2e2d422a0b4" providerId="ADAL" clId="{782EF322-A8F5-4F22-B6A4-F4E2B88CB836}" dt="2025-05-21T10:34:38.796" v="36"/>
        <pc:sldMasterMkLst>
          <pc:docMk/>
          <pc:sldMasterMk cId="2053235612" sldId="2147483660"/>
        </pc:sldMasterMkLst>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87B39-7F79-51B4-3F0F-152514CDF23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456F9BE-EDEE-D413-4086-726C82E28EB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18B9B90-0A1B-FAFD-D753-55603A795055}"/>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5" name="Footer Placeholder 4">
            <a:extLst>
              <a:ext uri="{FF2B5EF4-FFF2-40B4-BE49-F238E27FC236}">
                <a16:creationId xmlns:a16="http://schemas.microsoft.com/office/drawing/2014/main" id="{E543942D-5769-B64D-157D-DD1D2E0033EE}"/>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0304D282-9A02-64E7-5701-2869A8C6CA9E}"/>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798787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F2631-3DF8-7F1C-3F5C-54A0BF4930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1C4BDCE-8821-CAF0-3903-2C3C78DB69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D33D8E-EB7D-7852-F591-80F2965B151A}"/>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5" name="Footer Placeholder 4">
            <a:extLst>
              <a:ext uri="{FF2B5EF4-FFF2-40B4-BE49-F238E27FC236}">
                <a16:creationId xmlns:a16="http://schemas.microsoft.com/office/drawing/2014/main" id="{307F03A9-FC68-6E85-E223-0E1969FEE808}"/>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A07521DA-90EC-B834-1D94-38B6E863B642}"/>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915243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6C51C5-64A6-66BA-8D21-16C4011DD6E7}"/>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A3DBDF-E13E-3EC5-7B31-40CD47821BFE}"/>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F47722-E7F8-DBCE-482E-F4033C183B23}"/>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5" name="Footer Placeholder 4">
            <a:extLst>
              <a:ext uri="{FF2B5EF4-FFF2-40B4-BE49-F238E27FC236}">
                <a16:creationId xmlns:a16="http://schemas.microsoft.com/office/drawing/2014/main" id="{99F8C301-4EE6-BD1F-6511-38CDBB2AEFD6}"/>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A9C42228-904C-4B8C-8DD9-D7BFD81287EC}"/>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989180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6F2EF-F127-A401-D90C-721603F4D7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E86E88-AF3F-C75D-0CFC-BD54A5D157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3107AA-7B62-7786-7221-B3601CABE038}"/>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5" name="Footer Placeholder 4">
            <a:extLst>
              <a:ext uri="{FF2B5EF4-FFF2-40B4-BE49-F238E27FC236}">
                <a16:creationId xmlns:a16="http://schemas.microsoft.com/office/drawing/2014/main" id="{A81A9E9D-353E-D9B7-7DA5-1734C527B9DB}"/>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95CB4EE2-3EA1-3DA1-F3B8-0A95DF8C7102}"/>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29563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15DE4-3412-B99E-DD27-3C31AC5E4503}"/>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76FC150-B601-A176-1C36-5C2C9781F496}"/>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6120F9-D286-D84C-9347-03B8BFB46DE4}"/>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5" name="Footer Placeholder 4">
            <a:extLst>
              <a:ext uri="{FF2B5EF4-FFF2-40B4-BE49-F238E27FC236}">
                <a16:creationId xmlns:a16="http://schemas.microsoft.com/office/drawing/2014/main" id="{1829A138-517B-40EA-49B2-1B5A91094974}"/>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3FB21E3D-D04D-72B3-1611-DD7E3850025B}"/>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542686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9BBA5-620F-0C07-1482-0976A681A3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F7116D-F0C0-291B-977D-09534F19CCBF}"/>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46A9CC8-38D3-1BEE-8757-14685B9F5F2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C48848-2E58-4231-1C6F-A39FC9028A5C}"/>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6" name="Footer Placeholder 5">
            <a:extLst>
              <a:ext uri="{FF2B5EF4-FFF2-40B4-BE49-F238E27FC236}">
                <a16:creationId xmlns:a16="http://schemas.microsoft.com/office/drawing/2014/main" id="{3272B9D4-F6CD-5B61-A9DF-137474997005}"/>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CFA3C496-82C8-1D4D-8216-61003F7B45C5}"/>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254621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D8A5F-1CB9-6235-6C1E-775C4CCAD152}"/>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ED277F-3234-D399-5D54-EE500B8A184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264E006-AE0D-B2DA-9AEA-198456091A4B}"/>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1B07E1-DA96-97AD-E36E-C354D77CCEA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A78E788-12BA-5562-B56A-704C9D1E0F13}"/>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7DAD5E-B1BF-F6EE-77AB-8F6261CC27B4}"/>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8" name="Footer Placeholder 7">
            <a:extLst>
              <a:ext uri="{FF2B5EF4-FFF2-40B4-BE49-F238E27FC236}">
                <a16:creationId xmlns:a16="http://schemas.microsoft.com/office/drawing/2014/main" id="{99CD0890-B64D-C9AE-6103-9FD102DB51E4}"/>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a16="http://schemas.microsoft.com/office/drawing/2014/main" id="{65B32F49-1955-17B7-EE4F-1EEFAE061B05}"/>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707434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15CD8-AC36-571E-3B32-500EFD4A13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59893C3-8E91-6FAB-97AC-9A6E0052DAAA}"/>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4" name="Footer Placeholder 3">
            <a:extLst>
              <a:ext uri="{FF2B5EF4-FFF2-40B4-BE49-F238E27FC236}">
                <a16:creationId xmlns:a16="http://schemas.microsoft.com/office/drawing/2014/main" id="{8AF2749C-E8B0-E1BB-5374-EEDDF38D0544}"/>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a16="http://schemas.microsoft.com/office/drawing/2014/main" id="{EB5EB4F6-FD9C-AF55-89FF-B68F86F39119}"/>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934360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FF70E7-6832-6DC3-A1B1-4DC056038911}"/>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3" name="Footer Placeholder 2">
            <a:extLst>
              <a:ext uri="{FF2B5EF4-FFF2-40B4-BE49-F238E27FC236}">
                <a16:creationId xmlns:a16="http://schemas.microsoft.com/office/drawing/2014/main" id="{431815C8-BA1A-F877-5ABF-A22333AE8A5F}"/>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a16="http://schemas.microsoft.com/office/drawing/2014/main" id="{947FA835-1F3C-3EB7-963F-1659B8280F1A}"/>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699699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518DA-4C61-01E1-26B9-1B72EF7483E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67D1B7A8-2CA2-4846-C240-D4EDE3E874C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DEE39C9-CDA2-2D6E-404B-4F5979F7FB9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377686F-3B13-EFAB-B764-FE2C35DB67F9}"/>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6" name="Footer Placeholder 5">
            <a:extLst>
              <a:ext uri="{FF2B5EF4-FFF2-40B4-BE49-F238E27FC236}">
                <a16:creationId xmlns:a16="http://schemas.microsoft.com/office/drawing/2014/main" id="{C71A19DD-11D8-A6BC-8EE5-580A631CB432}"/>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C1754D70-51E2-33A5-92A5-449B317D10FB}"/>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1112036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E1F46-C773-B3DB-8F44-FDB2F3973CC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EFA3FE8-6BF1-DECD-1F8E-02FC2D90BE7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3F04F034-4B58-E0C3-13A2-F7BF7F9809B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BE129DA-64C1-C7B3-9BF7-96D662DE0CEA}"/>
              </a:ext>
            </a:extLst>
          </p:cNvPr>
          <p:cNvSpPr>
            <a:spLocks noGrp="1"/>
          </p:cNvSpPr>
          <p:nvPr>
            <p:ph type="dt" sz="half" idx="10"/>
          </p:nvPr>
        </p:nvSpPr>
        <p:spPr/>
        <p:txBody>
          <a:bodyPr/>
          <a:lstStyle/>
          <a:p>
            <a:fld id="{5B106E36-FD25-4E2D-B0AA-010F637433A0}" type="datetimeFigureOut">
              <a:rPr lang="ru-RU" smtClean="0"/>
              <a:pPr/>
              <a:t>21.05.2025</a:t>
            </a:fld>
            <a:endParaRPr lang="ru-RU"/>
          </a:p>
        </p:txBody>
      </p:sp>
      <p:sp>
        <p:nvSpPr>
          <p:cNvPr id="6" name="Footer Placeholder 5">
            <a:extLst>
              <a:ext uri="{FF2B5EF4-FFF2-40B4-BE49-F238E27FC236}">
                <a16:creationId xmlns:a16="http://schemas.microsoft.com/office/drawing/2014/main" id="{950E9850-BC6E-D039-1A0B-7001C92EAA29}"/>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D74F7F84-5380-1D48-224D-D550430BE34E}"/>
              </a:ext>
            </a:extLst>
          </p:cNvPr>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598482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741475-5874-270E-FF0F-696A15F1A2E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84F12C-1099-9778-01D5-0A80BE55933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DFEBF1-3316-4CC3-B127-F45ABAF4227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5B106E36-FD25-4E2D-B0AA-010F637433A0}" type="datetimeFigureOut">
              <a:rPr lang="ru-RU" smtClean="0"/>
              <a:pPr/>
              <a:t>21.05.2025</a:t>
            </a:fld>
            <a:endParaRPr lang="ru-RU"/>
          </a:p>
        </p:txBody>
      </p:sp>
      <p:sp>
        <p:nvSpPr>
          <p:cNvPr id="5" name="Footer Placeholder 4">
            <a:extLst>
              <a:ext uri="{FF2B5EF4-FFF2-40B4-BE49-F238E27FC236}">
                <a16:creationId xmlns:a16="http://schemas.microsoft.com/office/drawing/2014/main" id="{18C39045-9BC5-189A-5FD2-1D60ED80B1E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ru-RU"/>
          </a:p>
        </p:txBody>
      </p:sp>
      <p:sp>
        <p:nvSpPr>
          <p:cNvPr id="6" name="Slide Number Placeholder 5">
            <a:extLst>
              <a:ext uri="{FF2B5EF4-FFF2-40B4-BE49-F238E27FC236}">
                <a16:creationId xmlns:a16="http://schemas.microsoft.com/office/drawing/2014/main" id="{3151C8B8-49A5-85B9-1B55-81454D69217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725C68B6-61C2-468F-89AB-4B9F7531AA68}" type="slidenum">
              <a:rPr lang="ru-RU" smtClean="0"/>
              <a:pPr/>
              <a:t>‹#›</a:t>
            </a:fld>
            <a:endParaRPr lang="ru-RU"/>
          </a:p>
        </p:txBody>
      </p:sp>
    </p:spTree>
    <p:extLst>
      <p:ext uri="{BB962C8B-B14F-4D97-AF65-F5344CB8AC3E}">
        <p14:creationId xmlns:p14="http://schemas.microsoft.com/office/powerpoint/2010/main" val="20532356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wipe dir="d"/>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9144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348" y="551962"/>
            <a:ext cx="8249304"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ctrTitle"/>
          </p:nvPr>
        </p:nvSpPr>
        <p:spPr>
          <a:xfrm>
            <a:off x="1143000" y="1293338"/>
            <a:ext cx="6858000" cy="3274592"/>
          </a:xfrm>
        </p:spPr>
        <p:txBody>
          <a:bodyPr anchor="ctr">
            <a:normAutofit/>
          </a:bodyPr>
          <a:lstStyle/>
          <a:p>
            <a:r>
              <a:rPr lang="vi-VN" sz="6300"/>
              <a:t>Globalizarea ca proces de integrare internațională</a:t>
            </a:r>
            <a:endParaRPr lang="ru-RU" sz="6300"/>
          </a:p>
        </p:txBody>
      </p:sp>
      <p:sp>
        <p:nvSpPr>
          <p:cNvPr id="3" name="Подзаголовок 2"/>
          <p:cNvSpPr>
            <a:spLocks noGrp="1"/>
          </p:cNvSpPr>
          <p:nvPr>
            <p:ph type="subTitle" idx="1"/>
          </p:nvPr>
        </p:nvSpPr>
        <p:spPr>
          <a:xfrm>
            <a:off x="1143000" y="5514052"/>
            <a:ext cx="6858000" cy="651910"/>
          </a:xfrm>
        </p:spPr>
        <p:txBody>
          <a:bodyPr anchor="ctr">
            <a:normAutofit/>
          </a:bodyPr>
          <a:lstStyle/>
          <a:p>
            <a:r>
              <a:rPr lang="es-ES" sz="700"/>
              <a:t> </a:t>
            </a:r>
          </a:p>
          <a:p>
            <a:r>
              <a:rPr lang="es-ES" sz="700">
                <a:latin typeface="Lucida Calligraphy" pitchFamily="66" charset="0"/>
              </a:rPr>
              <a:t>                                                   </a:t>
            </a:r>
          </a:p>
          <a:p>
            <a:r>
              <a:rPr lang="es-ES" sz="700">
                <a:latin typeface="Lucida Calligraphy" pitchFamily="66" charset="0"/>
              </a:rPr>
              <a:t> </a:t>
            </a:r>
            <a:r>
              <a:rPr lang="ro-RO" sz="700">
                <a:latin typeface="Lucida Calligraphy" pitchFamily="66" charset="0"/>
              </a:rPr>
              <a:t>Oxana Isac, dr., conf. universitar</a:t>
            </a:r>
            <a:endParaRPr lang="ru-RU" sz="700"/>
          </a:p>
        </p:txBody>
      </p:sp>
      <p:cxnSp>
        <p:nvCxnSpPr>
          <p:cNvPr id="19" name="Straight Connector 18">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47348" y="6354708"/>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Tm="5000">
    <p:wipe dir="d"/>
    <p:sndAc>
      <p:stSnd>
        <p:snd r:embed="rId2" name="drumroll.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p:spPr>
        <p:txBody>
          <a:bodyPr>
            <a:normAutofit fontScale="92500" lnSpcReduction="20000"/>
          </a:bodyPr>
          <a:lstStyle/>
          <a:p>
            <a:pPr>
              <a:buNone/>
            </a:pPr>
            <a:r>
              <a:rPr lang="en-US" b="1" dirty="0">
                <a:latin typeface="Arial" pitchFamily="34" charset="0"/>
                <a:cs typeface="Arial" pitchFamily="34" charset="0"/>
              </a:rPr>
              <a:t>         </a:t>
            </a:r>
          </a:p>
          <a:p>
            <a:pPr>
              <a:buNone/>
            </a:pPr>
            <a:r>
              <a:rPr lang="en-US" sz="3000" b="1" dirty="0">
                <a:latin typeface="Times New Roman" pitchFamily="18" charset="0"/>
                <a:cs typeface="Times New Roman" pitchFamily="18" charset="0"/>
              </a:rPr>
              <a:t>               </a:t>
            </a:r>
            <a:r>
              <a:rPr lang="vi-VN" sz="3000" b="1" dirty="0">
                <a:latin typeface="Times New Roman" pitchFamily="18" charset="0"/>
                <a:cs typeface="Times New Roman" pitchFamily="18" charset="0"/>
              </a:rPr>
              <a:t>Provocări și perspective pentru viitor</a:t>
            </a:r>
            <a:endParaRPr lang="en-US" sz="3000" dirty="0">
              <a:latin typeface="Times New Roman" pitchFamily="18" charset="0"/>
              <a:cs typeface="Times New Roman" pitchFamily="18" charset="0"/>
            </a:endParaRPr>
          </a:p>
          <a:p>
            <a:pPr>
              <a:buNone/>
            </a:pPr>
            <a:r>
              <a:rPr lang="en-US" sz="2200" dirty="0">
                <a:latin typeface="Times New Roman" pitchFamily="18" charset="0"/>
                <a:cs typeface="Times New Roman" pitchFamily="18" charset="0"/>
              </a:rPr>
              <a:t>      </a:t>
            </a:r>
            <a:r>
              <a:rPr lang="vi-VN" sz="2200" b="1" dirty="0">
                <a:latin typeface="Times New Roman" pitchFamily="18" charset="0"/>
                <a:cs typeface="Times New Roman" pitchFamily="18" charset="0"/>
              </a:rPr>
              <a:t>Provocări pentru viitor</a:t>
            </a:r>
            <a:r>
              <a:rPr lang="vi-VN" sz="2200" dirty="0">
                <a:latin typeface="Times New Roman" pitchFamily="18" charset="0"/>
                <a:cs typeface="Times New Roman" pitchFamily="18" charset="0"/>
              </a:rPr>
              <a:t>:</a:t>
            </a:r>
          </a:p>
          <a:p>
            <a:r>
              <a:rPr lang="vi-VN" sz="2300" dirty="0">
                <a:latin typeface="Times New Roman" pitchFamily="18" charset="0"/>
                <a:cs typeface="Times New Roman" pitchFamily="18" charset="0"/>
              </a:rPr>
              <a:t>Inegalitățile sociale:</a:t>
            </a:r>
            <a:endParaRPr lang="en-US" sz="2300" dirty="0">
              <a:latin typeface="Times New Roman" pitchFamily="18" charset="0"/>
              <a:cs typeface="Times New Roman" pitchFamily="18" charset="0"/>
            </a:endParaRPr>
          </a:p>
          <a:p>
            <a:pPr>
              <a:buNone/>
            </a:pPr>
            <a:r>
              <a:rPr lang="en-US" sz="2300" dirty="0">
                <a:latin typeface="Times New Roman" pitchFamily="18" charset="0"/>
                <a:cs typeface="Times New Roman" pitchFamily="18" charset="0"/>
              </a:rPr>
              <a:t>     </a:t>
            </a:r>
            <a:r>
              <a:rPr lang="vi-VN" sz="2300" dirty="0">
                <a:latin typeface="Times New Roman" pitchFamily="18" charset="0"/>
                <a:cs typeface="Times New Roman" pitchFamily="18" charset="0"/>
              </a:rPr>
              <a:t> Creșterea inegalităților economice și sociale va necesita soluții globale eficiente.</a:t>
            </a:r>
          </a:p>
          <a:p>
            <a:r>
              <a:rPr lang="vi-VN" sz="2300" dirty="0">
                <a:latin typeface="Times New Roman" pitchFamily="18" charset="0"/>
                <a:cs typeface="Times New Roman" pitchFamily="18" charset="0"/>
              </a:rPr>
              <a:t>Migrarea: </a:t>
            </a:r>
            <a:endParaRPr lang="en-US" sz="2300" dirty="0">
              <a:latin typeface="Times New Roman" pitchFamily="18" charset="0"/>
              <a:cs typeface="Times New Roman" pitchFamily="18" charset="0"/>
            </a:endParaRPr>
          </a:p>
          <a:p>
            <a:pPr>
              <a:buNone/>
            </a:pPr>
            <a:r>
              <a:rPr lang="en-US" sz="2300" dirty="0">
                <a:latin typeface="Times New Roman" pitchFamily="18" charset="0"/>
                <a:cs typeface="Times New Roman" pitchFamily="18" charset="0"/>
              </a:rPr>
              <a:t>      </a:t>
            </a:r>
            <a:r>
              <a:rPr lang="vi-VN" sz="2300" dirty="0">
                <a:latin typeface="Times New Roman" pitchFamily="18" charset="0"/>
                <a:cs typeface="Times New Roman" pitchFamily="18" charset="0"/>
              </a:rPr>
              <a:t>Integrarea refugiaților și migrarea vor pune presiune pe sistemele de asistență socială.</a:t>
            </a:r>
          </a:p>
          <a:p>
            <a:r>
              <a:rPr lang="vi-VN" sz="2300" dirty="0">
                <a:latin typeface="Times New Roman" pitchFamily="18" charset="0"/>
                <a:cs typeface="Times New Roman" pitchFamily="18" charset="0"/>
              </a:rPr>
              <a:t>Schimbările climatice: </a:t>
            </a:r>
            <a:endParaRPr lang="en-US" sz="2300" dirty="0">
              <a:latin typeface="Times New Roman" pitchFamily="18" charset="0"/>
              <a:cs typeface="Times New Roman" pitchFamily="18" charset="0"/>
            </a:endParaRPr>
          </a:p>
          <a:p>
            <a:pPr>
              <a:buNone/>
            </a:pPr>
            <a:r>
              <a:rPr lang="en-US" sz="2300" dirty="0">
                <a:latin typeface="Times New Roman" pitchFamily="18" charset="0"/>
                <a:cs typeface="Times New Roman" pitchFamily="18" charset="0"/>
              </a:rPr>
              <a:t>      </a:t>
            </a:r>
            <a:r>
              <a:rPr lang="vi-VN" sz="2300" dirty="0">
                <a:latin typeface="Times New Roman" pitchFamily="18" charset="0"/>
                <a:cs typeface="Times New Roman" pitchFamily="18" charset="0"/>
              </a:rPr>
              <a:t>Dezastrele naturale vor afecta comunitățile vulnerabile și vor necesita intervenții rapide.</a:t>
            </a:r>
          </a:p>
          <a:p>
            <a:r>
              <a:rPr lang="vi-VN" sz="2300" dirty="0">
                <a:latin typeface="Times New Roman" pitchFamily="18" charset="0"/>
                <a:cs typeface="Times New Roman" pitchFamily="18" charset="0"/>
              </a:rPr>
              <a:t>Tehnologia: </a:t>
            </a:r>
            <a:endParaRPr lang="en-US" sz="2300" dirty="0">
              <a:latin typeface="Times New Roman" pitchFamily="18" charset="0"/>
              <a:cs typeface="Times New Roman" pitchFamily="18" charset="0"/>
            </a:endParaRPr>
          </a:p>
          <a:p>
            <a:pPr>
              <a:buNone/>
            </a:pPr>
            <a:r>
              <a:rPr lang="en-US" sz="2300" dirty="0">
                <a:latin typeface="Times New Roman" pitchFamily="18" charset="0"/>
                <a:cs typeface="Times New Roman" pitchFamily="18" charset="0"/>
              </a:rPr>
              <a:t>      </a:t>
            </a:r>
            <a:r>
              <a:rPr lang="vi-VN" sz="2300" dirty="0">
                <a:latin typeface="Times New Roman" pitchFamily="18" charset="0"/>
                <a:cs typeface="Times New Roman" pitchFamily="18" charset="0"/>
              </a:rPr>
              <a:t>Automatizarea poate crea noi provocări, inclusiv locuri de muncă pierdute și acces inegal la tehnologie.</a:t>
            </a:r>
          </a:p>
          <a:p>
            <a:r>
              <a:rPr lang="vi-VN" sz="2300" dirty="0">
                <a:latin typeface="Times New Roman" pitchFamily="18" charset="0"/>
                <a:cs typeface="Times New Roman" pitchFamily="18" charset="0"/>
              </a:rPr>
              <a:t>Supraaglomerarea sistemelor sociale:</a:t>
            </a:r>
            <a:endParaRPr lang="en-US" sz="2300" dirty="0">
              <a:latin typeface="Times New Roman" pitchFamily="18" charset="0"/>
              <a:cs typeface="Times New Roman" pitchFamily="18" charset="0"/>
            </a:endParaRPr>
          </a:p>
          <a:p>
            <a:pPr>
              <a:buNone/>
            </a:pPr>
            <a:r>
              <a:rPr lang="en-US" sz="2300" dirty="0">
                <a:latin typeface="Times New Roman" pitchFamily="18" charset="0"/>
                <a:cs typeface="Times New Roman" pitchFamily="18" charset="0"/>
              </a:rPr>
              <a:t>    </a:t>
            </a:r>
            <a:r>
              <a:rPr lang="vi-VN" sz="2300" dirty="0">
                <a:latin typeface="Times New Roman" pitchFamily="18" charset="0"/>
                <a:cs typeface="Times New Roman" pitchFamily="18" charset="0"/>
              </a:rPr>
              <a:t> Creșterea populației și cerințelor de asistență socială vor pune presiune pe resursele disponibile.</a:t>
            </a:r>
          </a:p>
          <a:p>
            <a:endParaRPr lang="ru-RU" dirty="0"/>
          </a:p>
        </p:txBody>
      </p:sp>
    </p:spTree>
  </p:cSld>
  <p:clrMapOvr>
    <a:masterClrMapping/>
  </p:clrMapOvr>
  <p:transition spd="med">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a:bodyPr>
          <a:lstStyle/>
          <a:p>
            <a:pPr>
              <a:buNone/>
            </a:pPr>
            <a:r>
              <a:rPr lang="en-US" b="1" dirty="0">
                <a:latin typeface="Times New Roman" pitchFamily="18" charset="0"/>
                <a:cs typeface="Times New Roman" pitchFamily="18" charset="0"/>
              </a:rPr>
              <a:t>          </a:t>
            </a:r>
            <a:r>
              <a:rPr lang="vi-VN" b="1" dirty="0">
                <a:latin typeface="Times New Roman" pitchFamily="18" charset="0"/>
                <a:cs typeface="Times New Roman" pitchFamily="18" charset="0"/>
              </a:rPr>
              <a:t>Perspective pentru viitor:</a:t>
            </a:r>
          </a:p>
          <a:p>
            <a:r>
              <a:rPr lang="vi-VN" sz="2100" b="1" dirty="0">
                <a:latin typeface="Times New Roman" pitchFamily="18" charset="0"/>
                <a:cs typeface="Times New Roman" pitchFamily="18" charset="0"/>
              </a:rPr>
              <a:t>Politici sociale globale coordonate</a:t>
            </a:r>
            <a:r>
              <a:rPr lang="vi-VN" sz="2100" dirty="0">
                <a:latin typeface="Times New Roman" pitchFamily="18" charset="0"/>
                <a:cs typeface="Times New Roman" pitchFamily="18" charset="0"/>
              </a:rPr>
              <a:t>:</a:t>
            </a:r>
            <a:endParaRPr lang="en-US" sz="2100" dirty="0">
              <a:latin typeface="Times New Roman" pitchFamily="18" charset="0"/>
              <a:cs typeface="Times New Roman" pitchFamily="18" charset="0"/>
            </a:endParaRPr>
          </a:p>
          <a:p>
            <a:pPr>
              <a:buNone/>
            </a:pPr>
            <a:r>
              <a:rPr lang="en-US" sz="2100" dirty="0">
                <a:latin typeface="Times New Roman" pitchFamily="18" charset="0"/>
                <a:cs typeface="Times New Roman" pitchFamily="18" charset="0"/>
              </a:rPr>
              <a:t>     </a:t>
            </a:r>
            <a:r>
              <a:rPr lang="vi-VN" sz="2100" dirty="0">
                <a:latin typeface="Times New Roman" pitchFamily="18" charset="0"/>
                <a:cs typeface="Times New Roman" pitchFamily="18" charset="0"/>
              </a:rPr>
              <a:t> Colaborarea internațională va fi esențială pentru combaterea problemelor globale.</a:t>
            </a:r>
          </a:p>
          <a:p>
            <a:r>
              <a:rPr lang="vi-VN" sz="2100" b="1" dirty="0">
                <a:latin typeface="Times New Roman" pitchFamily="18" charset="0"/>
                <a:cs typeface="Times New Roman" pitchFamily="18" charset="0"/>
              </a:rPr>
              <a:t>Tehnologia în asistența socială</a:t>
            </a:r>
            <a:r>
              <a:rPr lang="vi-VN" sz="2100" dirty="0">
                <a:latin typeface="Times New Roman" pitchFamily="18" charset="0"/>
                <a:cs typeface="Times New Roman" pitchFamily="18" charset="0"/>
              </a:rPr>
              <a:t>: </a:t>
            </a:r>
            <a:endParaRPr lang="en-US" sz="2100" dirty="0">
              <a:latin typeface="Times New Roman" pitchFamily="18" charset="0"/>
              <a:cs typeface="Times New Roman" pitchFamily="18" charset="0"/>
            </a:endParaRPr>
          </a:p>
          <a:p>
            <a:pPr>
              <a:buNone/>
            </a:pPr>
            <a:r>
              <a:rPr lang="en-US" sz="2100" dirty="0">
                <a:latin typeface="Times New Roman" pitchFamily="18" charset="0"/>
                <a:cs typeface="Times New Roman" pitchFamily="18" charset="0"/>
              </a:rPr>
              <a:t>      </a:t>
            </a:r>
            <a:r>
              <a:rPr lang="vi-VN" sz="2100" dirty="0">
                <a:latin typeface="Times New Roman" pitchFamily="18" charset="0"/>
                <a:cs typeface="Times New Roman" pitchFamily="18" charset="0"/>
              </a:rPr>
              <a:t>Va îmbunătăți accesul la servicii prin platforme online.</a:t>
            </a:r>
          </a:p>
          <a:p>
            <a:r>
              <a:rPr lang="vi-VN" sz="2100" b="1" dirty="0">
                <a:latin typeface="Times New Roman" pitchFamily="18" charset="0"/>
                <a:cs typeface="Times New Roman" pitchFamily="18" charset="0"/>
              </a:rPr>
              <a:t>Abordări integrate</a:t>
            </a:r>
            <a:r>
              <a:rPr lang="vi-VN" sz="2100" dirty="0">
                <a:latin typeface="Times New Roman" pitchFamily="18" charset="0"/>
                <a:cs typeface="Times New Roman" pitchFamily="18" charset="0"/>
              </a:rPr>
              <a:t>: </a:t>
            </a:r>
            <a:endParaRPr lang="en-US" sz="2100" dirty="0">
              <a:latin typeface="Times New Roman" pitchFamily="18" charset="0"/>
              <a:cs typeface="Times New Roman" pitchFamily="18" charset="0"/>
            </a:endParaRPr>
          </a:p>
          <a:p>
            <a:pPr>
              <a:buNone/>
            </a:pPr>
            <a:r>
              <a:rPr lang="en-US" sz="2100" dirty="0">
                <a:latin typeface="Times New Roman" pitchFamily="18" charset="0"/>
                <a:cs typeface="Times New Roman" pitchFamily="18" charset="0"/>
              </a:rPr>
              <a:t>      </a:t>
            </a:r>
            <a:r>
              <a:rPr lang="vi-VN" sz="2100" dirty="0">
                <a:latin typeface="Times New Roman" pitchFamily="18" charset="0"/>
                <a:cs typeface="Times New Roman" pitchFamily="18" charset="0"/>
              </a:rPr>
              <a:t>Se va pune accent pe soluții holistice, care includ educația, sănătatea și locuințele.</a:t>
            </a:r>
          </a:p>
          <a:p>
            <a:r>
              <a:rPr lang="vi-VN" sz="2100" b="1" dirty="0">
                <a:latin typeface="Times New Roman" pitchFamily="18" charset="0"/>
                <a:cs typeface="Times New Roman" pitchFamily="18" charset="0"/>
              </a:rPr>
              <a:t>Colaborare internațională</a:t>
            </a:r>
            <a:r>
              <a:rPr lang="vi-VN" sz="2100" dirty="0">
                <a:latin typeface="Times New Roman" pitchFamily="18" charset="0"/>
                <a:cs typeface="Times New Roman" pitchFamily="18" charset="0"/>
              </a:rPr>
              <a:t>: </a:t>
            </a:r>
            <a:endParaRPr lang="en-US" sz="2100" dirty="0">
              <a:latin typeface="Times New Roman" pitchFamily="18" charset="0"/>
              <a:cs typeface="Times New Roman" pitchFamily="18" charset="0"/>
            </a:endParaRPr>
          </a:p>
          <a:p>
            <a:pPr>
              <a:buNone/>
            </a:pPr>
            <a:r>
              <a:rPr lang="en-US" sz="2100" dirty="0">
                <a:latin typeface="Times New Roman" pitchFamily="18" charset="0"/>
                <a:cs typeface="Times New Roman" pitchFamily="18" charset="0"/>
              </a:rPr>
              <a:t>      </a:t>
            </a:r>
            <a:r>
              <a:rPr lang="vi-VN" sz="2100" dirty="0">
                <a:latin typeface="Times New Roman" pitchFamily="18" charset="0"/>
                <a:cs typeface="Times New Roman" pitchFamily="18" charset="0"/>
              </a:rPr>
              <a:t>Parteneriatele internaționale vor răspunde mai eficient provocărilor globale.</a:t>
            </a:r>
          </a:p>
          <a:p>
            <a:r>
              <a:rPr lang="vi-VN" sz="2100" b="1" dirty="0">
                <a:latin typeface="Times New Roman" pitchFamily="18" charset="0"/>
                <a:cs typeface="Times New Roman" pitchFamily="18" charset="0"/>
              </a:rPr>
              <a:t>Focus pe prevenție</a:t>
            </a:r>
            <a:r>
              <a:rPr lang="vi-VN" sz="2100" dirty="0">
                <a:latin typeface="Times New Roman" pitchFamily="18" charset="0"/>
                <a:cs typeface="Times New Roman" pitchFamily="18" charset="0"/>
              </a:rPr>
              <a:t>: </a:t>
            </a:r>
            <a:endParaRPr lang="en-US" sz="2100" dirty="0">
              <a:latin typeface="Times New Roman" pitchFamily="18" charset="0"/>
              <a:cs typeface="Times New Roman" pitchFamily="18" charset="0"/>
            </a:endParaRPr>
          </a:p>
          <a:p>
            <a:pPr>
              <a:buNone/>
            </a:pPr>
            <a:r>
              <a:rPr lang="en-US" sz="2100" dirty="0">
                <a:latin typeface="Times New Roman" pitchFamily="18" charset="0"/>
                <a:cs typeface="Times New Roman" pitchFamily="18" charset="0"/>
              </a:rPr>
              <a:t>      </a:t>
            </a:r>
            <a:r>
              <a:rPr lang="vi-VN" sz="2100" dirty="0">
                <a:latin typeface="Times New Roman" pitchFamily="18" charset="0"/>
                <a:cs typeface="Times New Roman" pitchFamily="18" charset="0"/>
              </a:rPr>
              <a:t>Se va pune accent pe prevenirea problemelor sociale prin educație și intervenții timpurii.</a:t>
            </a:r>
          </a:p>
          <a:p>
            <a:endParaRPr lang="ru-RU" dirty="0"/>
          </a:p>
        </p:txBody>
      </p:sp>
    </p:spTree>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a:bodyPr>
          <a:lstStyle/>
          <a:p>
            <a:pPr>
              <a:buNone/>
            </a:pPr>
            <a:r>
              <a:rPr lang="en-US" sz="1600" b="1" dirty="0">
                <a:latin typeface="Times New Roman" pitchFamily="18" charset="0"/>
                <a:cs typeface="Times New Roman" pitchFamily="18" charset="0"/>
              </a:rPr>
              <a:t>                                                        </a:t>
            </a:r>
            <a:r>
              <a:rPr lang="vi-VN" sz="1600" b="1" dirty="0">
                <a:latin typeface="Times New Roman" pitchFamily="18" charset="0"/>
                <a:cs typeface="Times New Roman" pitchFamily="18" charset="0"/>
              </a:rPr>
              <a:t>Concluzii generale</a:t>
            </a:r>
            <a:r>
              <a:rPr lang="vi-VN" sz="1600" dirty="0">
                <a:latin typeface="Times New Roman" pitchFamily="18" charset="0"/>
                <a:cs typeface="Times New Roman" pitchFamily="18" charset="0"/>
              </a:rPr>
              <a:t>:</a:t>
            </a:r>
          </a:p>
          <a:p>
            <a:endParaRPr lang="en-US" sz="1600" b="1" dirty="0">
              <a:latin typeface="Times New Roman" pitchFamily="18" charset="0"/>
              <a:cs typeface="Times New Roman" pitchFamily="18" charset="0"/>
            </a:endParaRPr>
          </a:p>
          <a:p>
            <a:r>
              <a:rPr lang="vi-VN" sz="1600" b="1" dirty="0">
                <a:latin typeface="Times New Roman" pitchFamily="18" charset="0"/>
                <a:cs typeface="Times New Roman" pitchFamily="18" charset="0"/>
              </a:rPr>
              <a:t>Globalizarea în asistența socială</a:t>
            </a:r>
            <a:r>
              <a:rPr lang="vi-VN" sz="1600" dirty="0">
                <a:latin typeface="Times New Roman" pitchFamily="18" charset="0"/>
                <a:cs typeface="Times New Roman" pitchFamily="18" charset="0"/>
              </a:rPr>
              <a:t> a adus o mai mare interconectare între state și organizații internaționale, facilitând schimbul de bune practici și resurse pentru a răspunde provocărilor sociale globale.</a:t>
            </a:r>
          </a:p>
          <a:p>
            <a:endParaRPr lang="en-US" sz="1600" b="1" dirty="0">
              <a:latin typeface="Times New Roman" pitchFamily="18" charset="0"/>
              <a:cs typeface="Times New Roman" pitchFamily="18" charset="0"/>
            </a:endParaRPr>
          </a:p>
          <a:p>
            <a:r>
              <a:rPr lang="vi-VN" sz="1600" b="1" dirty="0">
                <a:latin typeface="Times New Roman" pitchFamily="18" charset="0"/>
                <a:cs typeface="Times New Roman" pitchFamily="18" charset="0"/>
              </a:rPr>
              <a:t>Colaborarea internațională</a:t>
            </a:r>
            <a:r>
              <a:rPr lang="vi-VN" sz="1600" dirty="0">
                <a:latin typeface="Times New Roman" pitchFamily="18" charset="0"/>
                <a:cs typeface="Times New Roman" pitchFamily="18" charset="0"/>
              </a:rPr>
              <a:t> este esențială pentru abordarea problemelor comune, precum sărăcia, migrarea, inegalitățile și crizele umanitare. Organizațiile internaționale, cum ar fi ONU, IFSW, și UNICEF, au jucat un rol cheie în stabilirea unor standarde și strategii globale.</a:t>
            </a:r>
          </a:p>
          <a:p>
            <a:endParaRPr lang="en-US" sz="1600" b="1" dirty="0">
              <a:latin typeface="Times New Roman" pitchFamily="18" charset="0"/>
              <a:cs typeface="Times New Roman" pitchFamily="18" charset="0"/>
            </a:endParaRPr>
          </a:p>
          <a:p>
            <a:r>
              <a:rPr lang="vi-VN" sz="1600" b="1" dirty="0">
                <a:latin typeface="Times New Roman" pitchFamily="18" charset="0"/>
                <a:cs typeface="Times New Roman" pitchFamily="18" charset="0"/>
              </a:rPr>
              <a:t>Beneficiile globalizării</a:t>
            </a:r>
            <a:r>
              <a:rPr lang="vi-VN" sz="1600" dirty="0">
                <a:latin typeface="Times New Roman" pitchFamily="18" charset="0"/>
                <a:cs typeface="Times New Roman" pitchFamily="18" charset="0"/>
              </a:rPr>
              <a:t> în domeniul asistenței sociale sunt vizibile în accesul îmbunătățit la resurse, promovarea drepturilor omului și inovațiile tehnologice care îmbunătățesc intervențiile și serviciile sociale.</a:t>
            </a:r>
          </a:p>
          <a:p>
            <a:endParaRPr lang="en-US" sz="1600" b="1" dirty="0">
              <a:latin typeface="Times New Roman" pitchFamily="18" charset="0"/>
              <a:cs typeface="Times New Roman" pitchFamily="18" charset="0"/>
            </a:endParaRPr>
          </a:p>
          <a:p>
            <a:r>
              <a:rPr lang="vi-VN" sz="1600" b="1" dirty="0">
                <a:latin typeface="Times New Roman" pitchFamily="18" charset="0"/>
                <a:cs typeface="Times New Roman" pitchFamily="18" charset="0"/>
              </a:rPr>
              <a:t>Provocările globale</a:t>
            </a:r>
            <a:r>
              <a:rPr lang="vi-VN" sz="1600" dirty="0">
                <a:latin typeface="Times New Roman" pitchFamily="18" charset="0"/>
                <a:cs typeface="Times New Roman" pitchFamily="18" charset="0"/>
              </a:rPr>
              <a:t>, cum ar fi schimbările climatice, migrarea forțată, inegalitățile economice și digitale, continuă să pună presiune pe sistemele de asistență socială, necesitând soluții sustenabile și coordonate.</a:t>
            </a:r>
          </a:p>
          <a:p>
            <a:endParaRPr lang="en-US" sz="1600" b="1" dirty="0">
              <a:latin typeface="Times New Roman" pitchFamily="18" charset="0"/>
              <a:cs typeface="Times New Roman" pitchFamily="18" charset="0"/>
            </a:endParaRPr>
          </a:p>
          <a:p>
            <a:r>
              <a:rPr lang="vi-VN" sz="1600" b="1" dirty="0">
                <a:latin typeface="Times New Roman" pitchFamily="18" charset="0"/>
                <a:cs typeface="Times New Roman" pitchFamily="18" charset="0"/>
              </a:rPr>
              <a:t>Perspectivele pentru viitor</a:t>
            </a:r>
            <a:r>
              <a:rPr lang="vi-VN" sz="1600" dirty="0">
                <a:latin typeface="Times New Roman" pitchFamily="18" charset="0"/>
                <a:cs typeface="Times New Roman" pitchFamily="18" charset="0"/>
              </a:rPr>
              <a:t> includ o colaborare internațională mai </a:t>
            </a:r>
            <a:r>
              <a:rPr lang="vi-VN" sz="1600" b="1" dirty="0">
                <a:latin typeface="Times New Roman" pitchFamily="18" charset="0"/>
                <a:cs typeface="Times New Roman" pitchFamily="18" charset="0"/>
              </a:rPr>
              <a:t>puternică</a:t>
            </a:r>
            <a:r>
              <a:rPr lang="vi-VN" sz="1600" dirty="0">
                <a:latin typeface="Times New Roman" pitchFamily="18" charset="0"/>
                <a:cs typeface="Times New Roman" pitchFamily="18" charset="0"/>
              </a:rPr>
              <a:t>, integrarea tehnologiilor moderne în asistența socială, și dezvoltarea unor politici de prevenție și soluții holistice pentru a răspunde nevoilor comunităților vulnerabile.</a:t>
            </a:r>
          </a:p>
          <a:p>
            <a:endParaRPr lang="ru-RU" sz="1600" dirty="0">
              <a:latin typeface="Times New Roman" pitchFamily="18" charset="0"/>
              <a:cs typeface="Times New Roman" pitchFamily="18" charset="0"/>
            </a:endParaRPr>
          </a:p>
        </p:txBody>
      </p:sp>
    </p:spTree>
  </p:cSld>
  <p:clrMapOvr>
    <a:masterClrMapping/>
  </p:clrMapOvr>
  <p:transition spd="med">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a:latin typeface="Times New Roman" pitchFamily="18" charset="0"/>
                <a:cs typeface="Times New Roman" pitchFamily="18" charset="0"/>
              </a:rPr>
              <a:t>Planul</a:t>
            </a:r>
            <a:r>
              <a:rPr lang="en-US" dirty="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noAutofit/>
          </a:bodyPr>
          <a:lstStyle/>
          <a:p>
            <a:pPr marL="514350" indent="-514350">
              <a:buFont typeface="+mj-lt"/>
              <a:buAutoNum type="arabicPeriod"/>
            </a:pPr>
            <a:r>
              <a:rPr lang="ro-RO" sz="2800" dirty="0">
                <a:latin typeface="Times New Roman" pitchFamily="18" charset="0"/>
                <a:cs typeface="Times New Roman" pitchFamily="18" charset="0"/>
              </a:rPr>
              <a:t>Introducere</a:t>
            </a:r>
          </a:p>
          <a:p>
            <a:pPr marL="514350" indent="-514350">
              <a:buFont typeface="+mj-lt"/>
              <a:buAutoNum type="arabicPeriod"/>
            </a:pPr>
            <a:r>
              <a:rPr lang="vi-VN" sz="2800" dirty="0">
                <a:latin typeface="Times New Roman" pitchFamily="18" charset="0"/>
                <a:cs typeface="Times New Roman" pitchFamily="18" charset="0"/>
              </a:rPr>
              <a:t>Contextul istoric și evoluția globalizării</a:t>
            </a:r>
            <a:endParaRPr lang="en-US" sz="2800" dirty="0">
              <a:latin typeface="Times New Roman" pitchFamily="18" charset="0"/>
              <a:cs typeface="Times New Roman" pitchFamily="18" charset="0"/>
            </a:endParaRPr>
          </a:p>
          <a:p>
            <a:pPr marL="514350" indent="-514350">
              <a:buFont typeface="+mj-lt"/>
              <a:buAutoNum type="arabicPeriod"/>
            </a:pPr>
            <a:r>
              <a:rPr lang="en-US" sz="2800" dirty="0">
                <a:latin typeface="Times New Roman" pitchFamily="18" charset="0"/>
                <a:cs typeface="Times New Roman" pitchFamily="18" charset="0"/>
              </a:rPr>
              <a:t>I</a:t>
            </a:r>
            <a:r>
              <a:rPr lang="vi-VN" sz="2800" dirty="0">
                <a:latin typeface="Times New Roman" pitchFamily="18" charset="0"/>
                <a:cs typeface="Times New Roman" pitchFamily="18" charset="0"/>
              </a:rPr>
              <a:t>mpactul globalizării asupra asistenței sociale</a:t>
            </a:r>
            <a:endParaRPr lang="en-US" sz="2800" dirty="0">
              <a:latin typeface="Times New Roman" pitchFamily="18" charset="0"/>
              <a:cs typeface="Times New Roman" pitchFamily="18" charset="0"/>
            </a:endParaRPr>
          </a:p>
          <a:p>
            <a:pPr marL="514350" indent="-514350">
              <a:buFont typeface="+mj-lt"/>
              <a:buAutoNum type="arabicPeriod"/>
            </a:pPr>
            <a:r>
              <a:rPr lang="vi-VN" sz="2800" dirty="0">
                <a:latin typeface="Times New Roman" pitchFamily="18" charset="0"/>
                <a:cs typeface="Times New Roman" pitchFamily="18" charset="0"/>
              </a:rPr>
              <a:t>Colaborarea internațională în asistența socială</a:t>
            </a:r>
            <a:endParaRPr lang="en-US" sz="2800" dirty="0">
              <a:latin typeface="Times New Roman" pitchFamily="18" charset="0"/>
              <a:cs typeface="Times New Roman" pitchFamily="18" charset="0"/>
            </a:endParaRPr>
          </a:p>
          <a:p>
            <a:pPr marL="514350" indent="-514350">
              <a:buFont typeface="+mj-lt"/>
              <a:buAutoNum type="arabicPeriod"/>
            </a:pPr>
            <a:r>
              <a:rPr lang="fr-FR" sz="2800" dirty="0">
                <a:latin typeface="Times New Roman" pitchFamily="18" charset="0"/>
                <a:cs typeface="Times New Roman" pitchFamily="18" charset="0"/>
              </a:rPr>
              <a:t>Exemple de bune practici globale în asistența socială</a:t>
            </a:r>
          </a:p>
          <a:p>
            <a:pPr marL="514350" indent="-514350">
              <a:buFont typeface="+mj-lt"/>
              <a:buAutoNum type="arabicPeriod"/>
            </a:pPr>
            <a:r>
              <a:rPr lang="vi-VN" sz="2800" dirty="0">
                <a:latin typeface="Times New Roman" pitchFamily="18" charset="0"/>
                <a:cs typeface="Times New Roman" pitchFamily="18" charset="0"/>
              </a:rPr>
              <a:t>Provocări și perspective pentru viitor</a:t>
            </a:r>
            <a:endParaRPr lang="en-US" sz="2800" dirty="0">
              <a:latin typeface="Times New Roman" pitchFamily="18" charset="0"/>
              <a:cs typeface="Times New Roman" pitchFamily="18" charset="0"/>
            </a:endParaRPr>
          </a:p>
          <a:p>
            <a:pPr marL="514350" indent="-514350">
              <a:buFont typeface="+mj-lt"/>
              <a:buAutoNum type="arabicPeriod"/>
            </a:pPr>
            <a:r>
              <a:rPr lang="ro-RO" sz="2800" dirty="0">
                <a:latin typeface="Times New Roman" pitchFamily="18" charset="0"/>
                <a:cs typeface="Times New Roman" pitchFamily="18" charset="0"/>
              </a:rPr>
              <a:t>Concluzii</a:t>
            </a:r>
            <a:endParaRPr lang="en-US" sz="2800" dirty="0">
              <a:latin typeface="Times New Roman" pitchFamily="18" charset="0"/>
              <a:cs typeface="Times New Roman" pitchFamily="18" charset="0"/>
            </a:endParaRPr>
          </a:p>
          <a:p>
            <a:pPr>
              <a:buNone/>
            </a:pPr>
            <a:endParaRPr lang="en-US" sz="2800" dirty="0">
              <a:latin typeface="Arial" pitchFamily="34" charset="0"/>
              <a:cs typeface="Arial" pitchFamily="34" charset="0"/>
            </a:endParaRPr>
          </a:p>
          <a:p>
            <a:endParaRPr lang="en-US" sz="2800" dirty="0">
              <a:latin typeface="Arial" pitchFamily="34" charset="0"/>
              <a:cs typeface="Arial" pitchFamily="34" charset="0"/>
            </a:endParaRPr>
          </a:p>
          <a:p>
            <a:endParaRPr lang="fr-FR" sz="2800" dirty="0">
              <a:latin typeface="Arial" pitchFamily="34" charset="0"/>
              <a:cs typeface="Arial" pitchFamily="34" charset="0"/>
            </a:endParaRPr>
          </a:p>
        </p:txBody>
      </p:sp>
    </p:spTree>
  </p:cSld>
  <p:clrMapOvr>
    <a:masterClrMapping/>
  </p:clrMapOvr>
  <p:transition spd="med">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048672"/>
          </a:xfrm>
        </p:spPr>
        <p:txBody>
          <a:bodyPr/>
          <a:lstStyle/>
          <a:p>
            <a:pPr>
              <a:buNone/>
            </a:pPr>
            <a:r>
              <a:rPr lang="en-US" sz="2800" b="1" dirty="0">
                <a:latin typeface="Times New Roman" pitchFamily="18" charset="0"/>
                <a:cs typeface="Times New Roman" pitchFamily="18" charset="0"/>
              </a:rPr>
              <a:t>                            </a:t>
            </a:r>
            <a:r>
              <a:rPr lang="ro-RO" sz="2800" b="1" dirty="0">
                <a:latin typeface="Times New Roman" pitchFamily="18" charset="0"/>
                <a:cs typeface="Times New Roman" pitchFamily="18" charset="0"/>
              </a:rPr>
              <a:t>Ce este globalizarea?</a:t>
            </a:r>
            <a:endParaRPr lang="en-US" sz="2800" b="1" dirty="0">
              <a:latin typeface="Times New Roman" pitchFamily="18" charset="0"/>
              <a:cs typeface="Times New Roman" pitchFamily="18" charset="0"/>
            </a:endParaRPr>
          </a:p>
          <a:p>
            <a:r>
              <a:rPr lang="vi-VN" sz="1800" dirty="0">
                <a:latin typeface="Times New Roman" pitchFamily="18" charset="0"/>
                <a:cs typeface="Times New Roman" pitchFamily="18" charset="0"/>
              </a:rPr>
              <a:t>Globalizarea este tendința în care țările încearcă să se integreze și să se completeze reciproc, determinate de progresul tehnologic, politicile de investiții și reformele comerciale.</a:t>
            </a:r>
            <a:r>
              <a:rPr lang="en-US" sz="1800" dirty="0">
                <a:latin typeface="Times New Roman" pitchFamily="18" charset="0"/>
                <a:cs typeface="Times New Roman" pitchFamily="18" charset="0"/>
              </a:rPr>
              <a:t>(</a:t>
            </a:r>
            <a:r>
              <a:rPr lang="ro-RO" sz="1800" dirty="0">
                <a:latin typeface="Times New Roman" pitchFamily="18" charset="0"/>
                <a:cs typeface="Times New Roman" pitchFamily="18" charset="0"/>
              </a:rPr>
              <a:t>ONU (2015)</a:t>
            </a:r>
            <a:r>
              <a:rPr lang="en-US" sz="1800" dirty="0">
                <a:latin typeface="Times New Roman" pitchFamily="18" charset="0"/>
                <a:cs typeface="Times New Roman" pitchFamily="18" charset="0"/>
              </a:rPr>
              <a:t>)</a:t>
            </a:r>
          </a:p>
          <a:p>
            <a:r>
              <a:rPr lang="vi-VN" sz="1800" dirty="0">
                <a:latin typeface="Times New Roman" pitchFamily="18" charset="0"/>
                <a:cs typeface="Times New Roman" pitchFamily="18" charset="0"/>
              </a:rPr>
              <a:t>Globalizarea este un fenomen complex, caracterizat prin creșterea mobilității transfrontaliere a capitalului, persoanelor și informațiilor</a:t>
            </a:r>
            <a:r>
              <a:rPr lang="en-US" sz="1800" dirty="0">
                <a:latin typeface="Times New Roman" pitchFamily="18" charset="0"/>
                <a:cs typeface="Times New Roman" pitchFamily="18" charset="0"/>
              </a:rPr>
              <a:t>.(</a:t>
            </a:r>
            <a:r>
              <a:rPr lang="ro-RO" sz="1800" dirty="0">
                <a:latin typeface="Times New Roman" pitchFamily="18" charset="0"/>
                <a:cs typeface="Times New Roman" pitchFamily="18" charset="0"/>
              </a:rPr>
              <a:t>McKendrick &amp; Taylor (2012)</a:t>
            </a:r>
            <a:r>
              <a:rPr lang="en-US" sz="1800" dirty="0">
                <a:latin typeface="Times New Roman" pitchFamily="18" charset="0"/>
                <a:cs typeface="Times New Roman" pitchFamily="18" charset="0"/>
              </a:rPr>
              <a:t>)</a:t>
            </a:r>
          </a:p>
          <a:p>
            <a:r>
              <a:rPr lang="vi-VN" sz="1800" dirty="0">
                <a:latin typeface="Times New Roman" pitchFamily="18" charset="0"/>
                <a:cs typeface="Times New Roman" pitchFamily="18" charset="0"/>
              </a:rPr>
              <a:t>Globalizarea este o forță transformatoare care conectează economii și societăți în moduri fără precedent. Aceasta poate aduce beneficii economice, dar poate duce și la diseminarea inegalităților și la creșterea vulnerabilității populațiilor marginalizate.</a:t>
            </a:r>
            <a:r>
              <a:rPr lang="en-US" sz="1800" dirty="0">
                <a:latin typeface="Times New Roman" pitchFamily="18" charset="0"/>
                <a:cs typeface="Times New Roman" pitchFamily="18" charset="0"/>
              </a:rPr>
              <a:t>(</a:t>
            </a:r>
            <a:r>
              <a:rPr lang="ro-RO" sz="1800" dirty="0">
                <a:latin typeface="Times New Roman" pitchFamily="18" charset="0"/>
                <a:cs typeface="Times New Roman" pitchFamily="18" charset="0"/>
              </a:rPr>
              <a:t>World Health Organization (2018)</a:t>
            </a:r>
            <a:r>
              <a:rPr lang="en-US" sz="1800" dirty="0">
                <a:latin typeface="Times New Roman" pitchFamily="18" charset="0"/>
                <a:cs typeface="Times New Roman" pitchFamily="18" charset="0"/>
              </a:rPr>
              <a:t>)</a:t>
            </a:r>
          </a:p>
          <a:p>
            <a:r>
              <a:rPr lang="vi-VN" sz="1800" dirty="0">
                <a:latin typeface="Times New Roman" pitchFamily="18" charset="0"/>
                <a:cs typeface="Times New Roman" pitchFamily="18" charset="0"/>
              </a:rPr>
              <a:t>Globalizarea presupune creșterea interconectivității economiilor și a oamenilor din întreaga lume, iar acest fenomen afectează profund practica asistenței sociale, încurajând schimbul de cunoștințe și dezvoltarea unor soluții pentru provocările comune</a:t>
            </a:r>
            <a:r>
              <a:rPr lang="ro-RO" sz="1800" dirty="0">
                <a:latin typeface="Times New Roman" pitchFamily="18" charset="0"/>
                <a:cs typeface="Times New Roman" pitchFamily="18" charset="0"/>
              </a:rPr>
              <a:t>(IFSW)</a:t>
            </a:r>
            <a:endParaRPr lang="en-US" sz="1800" dirty="0">
              <a:latin typeface="Times New Roman" pitchFamily="18" charset="0"/>
              <a:cs typeface="Times New Roman" pitchFamily="18" charset="0"/>
            </a:endParaRPr>
          </a:p>
          <a:p>
            <a:r>
              <a:rPr lang="vi-VN" sz="1800" dirty="0">
                <a:latin typeface="Times New Roman" pitchFamily="18" charset="0"/>
                <a:cs typeface="Times New Roman" pitchFamily="18" charset="0"/>
              </a:rPr>
              <a:t>Globalizarea se manifestă în principal prin circulația rapidă a capitalului și tehnologiilor, având atât efecte negative, cât și pozitive asupra practicii de asistență socială. Ea poate accelera dezvoltarea unor politici sociale globale, dar și agrava inegalitățile economice.</a:t>
            </a:r>
            <a:r>
              <a:rPr lang="en-US" sz="1800" dirty="0">
                <a:latin typeface="Times New Roman" pitchFamily="18" charset="0"/>
                <a:cs typeface="Times New Roman" pitchFamily="18" charset="0"/>
              </a:rPr>
              <a:t>(</a:t>
            </a:r>
            <a:r>
              <a:rPr lang="ro-RO" sz="1800" dirty="0">
                <a:latin typeface="Times New Roman" pitchFamily="18" charset="0"/>
                <a:cs typeface="Times New Roman" pitchFamily="18" charset="0"/>
              </a:rPr>
              <a:t>Dominelli, L. (2004)</a:t>
            </a:r>
            <a:r>
              <a:rPr lang="en-US" sz="1800" dirty="0">
                <a:latin typeface="Times New Roman" pitchFamily="18" charset="0"/>
                <a:cs typeface="Times New Roman" pitchFamily="18" charset="0"/>
              </a:rPr>
              <a:t>)</a:t>
            </a:r>
          </a:p>
          <a:p>
            <a:endParaRPr lang="en-US" sz="1600" dirty="0"/>
          </a:p>
          <a:p>
            <a:endParaRPr lang="ru-RU" sz="1600" dirty="0"/>
          </a:p>
        </p:txBody>
      </p:sp>
    </p:spTree>
  </p:cSld>
  <p:clrMapOvr>
    <a:masterClrMapping/>
  </p:clrMapOvr>
  <p:transition spd="med">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p:spPr>
        <p:txBody>
          <a:bodyPr>
            <a:normAutofit fontScale="25000" lnSpcReduction="20000"/>
          </a:bodyPr>
          <a:lstStyle/>
          <a:p>
            <a:pPr>
              <a:buNone/>
            </a:pPr>
            <a:r>
              <a:rPr lang="en-US" b="1" dirty="0"/>
              <a:t>                         </a:t>
            </a:r>
          </a:p>
          <a:p>
            <a:pPr>
              <a:buNone/>
            </a:pPr>
            <a:r>
              <a:rPr lang="en-US" sz="11200" b="1" dirty="0"/>
              <a:t>    </a:t>
            </a:r>
            <a:r>
              <a:rPr lang="vi-VN" sz="11200" b="1" dirty="0">
                <a:latin typeface="+mj-lt"/>
              </a:rPr>
              <a:t>Istoricul globalizării în asistența socială:</a:t>
            </a:r>
            <a:endParaRPr lang="en-US" sz="11200" b="1" dirty="0">
              <a:latin typeface="+mj-lt"/>
            </a:endParaRPr>
          </a:p>
          <a:p>
            <a:pPr>
              <a:buNone/>
            </a:pPr>
            <a:endParaRPr lang="vi-VN" sz="5500" dirty="0">
              <a:latin typeface="+mj-lt"/>
            </a:endParaRPr>
          </a:p>
          <a:p>
            <a:r>
              <a:rPr lang="vi-VN" sz="7200" b="1" dirty="0">
                <a:latin typeface="+mj-lt"/>
              </a:rPr>
              <a:t>Perioada pre-globalizării (până în secolul XIX)</a:t>
            </a:r>
            <a:r>
              <a:rPr lang="vi-VN" sz="7200" dirty="0">
                <a:latin typeface="+mj-lt"/>
              </a:rPr>
              <a:t>:</a:t>
            </a:r>
            <a:endParaRPr lang="en-US" sz="7200" dirty="0">
              <a:latin typeface="+mj-lt"/>
            </a:endParaRPr>
          </a:p>
          <a:p>
            <a:pPr>
              <a:buNone/>
            </a:pPr>
            <a:r>
              <a:rPr lang="en-US" sz="7200" dirty="0">
                <a:latin typeface="+mj-lt"/>
              </a:rPr>
              <a:t>      </a:t>
            </a:r>
            <a:r>
              <a:rPr lang="vi-VN" sz="7200" dirty="0">
                <a:latin typeface="+mj-lt"/>
              </a:rPr>
              <a:t> </a:t>
            </a:r>
            <a:r>
              <a:rPr lang="en-US" sz="7200" dirty="0">
                <a:latin typeface="+mj-lt"/>
              </a:rPr>
              <a:t>  </a:t>
            </a:r>
            <a:r>
              <a:rPr lang="vi-VN" sz="7200" dirty="0">
                <a:latin typeface="+mj-lt"/>
              </a:rPr>
              <a:t>Asistența socială era locală, axată pe caritate și ajutorul comunitar. Nu existau instituții internaționale sau colaborări globale.</a:t>
            </a:r>
          </a:p>
          <a:p>
            <a:r>
              <a:rPr lang="vi-VN" sz="7200" b="1" dirty="0">
                <a:latin typeface="+mj-lt"/>
              </a:rPr>
              <a:t>Revoluția industrială și începuturile asistenței sociale (secolele XVIII-XIX)</a:t>
            </a:r>
            <a:r>
              <a:rPr lang="vi-VN" sz="7200" dirty="0">
                <a:latin typeface="+mj-lt"/>
              </a:rPr>
              <a:t>: </a:t>
            </a:r>
            <a:endParaRPr lang="en-US" sz="7200" dirty="0">
              <a:latin typeface="+mj-lt"/>
            </a:endParaRPr>
          </a:p>
          <a:p>
            <a:pPr>
              <a:buNone/>
            </a:pPr>
            <a:r>
              <a:rPr lang="en-US" sz="7200" dirty="0">
                <a:latin typeface="+mj-lt"/>
              </a:rPr>
              <a:t>       </a:t>
            </a:r>
            <a:r>
              <a:rPr lang="vi-VN" sz="7200" dirty="0">
                <a:latin typeface="+mj-lt"/>
              </a:rPr>
              <a:t>Industrializarea a adus noi provocări sociale, cum ar fi urbanizarea și sărăcia. Încep să apară primele organizații de caritate și asistență socială.</a:t>
            </a:r>
          </a:p>
          <a:p>
            <a:r>
              <a:rPr lang="vi-VN" sz="7200" b="1" dirty="0">
                <a:latin typeface="+mj-lt"/>
              </a:rPr>
              <a:t>Perioada post-Război Mondial (1945-1970)</a:t>
            </a:r>
            <a:r>
              <a:rPr lang="vi-VN" sz="7200" dirty="0">
                <a:latin typeface="+mj-lt"/>
              </a:rPr>
              <a:t>: </a:t>
            </a:r>
            <a:endParaRPr lang="en-US" sz="7200" dirty="0">
              <a:latin typeface="+mj-lt"/>
            </a:endParaRPr>
          </a:p>
          <a:p>
            <a:pPr>
              <a:buNone/>
            </a:pPr>
            <a:r>
              <a:rPr lang="en-US" sz="7200" dirty="0">
                <a:latin typeface="+mj-lt"/>
              </a:rPr>
              <a:t>       </a:t>
            </a:r>
            <a:r>
              <a:rPr lang="vi-VN" sz="7200" dirty="0">
                <a:latin typeface="+mj-lt"/>
              </a:rPr>
              <a:t>După al Doilea Război Mondial, încep să se creeze instituții internaționale, cum ar fi ONU și FMI, care sprijină dezvoltarea politicilor sociale globale. Asistența socială devine o practică profesională reglementată.</a:t>
            </a:r>
          </a:p>
          <a:p>
            <a:r>
              <a:rPr lang="vi-VN" sz="7200" b="1" dirty="0">
                <a:latin typeface="+mj-lt"/>
              </a:rPr>
              <a:t>Globalizarea și profesionalizarea (1980-2000)</a:t>
            </a:r>
            <a:r>
              <a:rPr lang="vi-VN" sz="7200" dirty="0">
                <a:latin typeface="+mj-lt"/>
              </a:rPr>
              <a:t>: </a:t>
            </a:r>
            <a:endParaRPr lang="en-US" sz="7200" dirty="0">
              <a:latin typeface="+mj-lt"/>
            </a:endParaRPr>
          </a:p>
          <a:p>
            <a:pPr>
              <a:buNone/>
            </a:pPr>
            <a:r>
              <a:rPr lang="en-US" sz="7200" dirty="0">
                <a:latin typeface="+mj-lt"/>
              </a:rPr>
              <a:t>       </a:t>
            </a:r>
            <a:r>
              <a:rPr lang="vi-VN" sz="7200" dirty="0">
                <a:latin typeface="+mj-lt"/>
              </a:rPr>
              <a:t>Creșterea mobilității internaționale și interdependenței economice a influențat și domeniul asistenței sociale. Organizațiile internaționale, cum ar fi IFSW (International Federation of Social Workers), au promovat valori universale de drepturi ale omului și justiție socială.</a:t>
            </a:r>
          </a:p>
          <a:p>
            <a:r>
              <a:rPr lang="vi-VN" sz="7200" b="1" dirty="0">
                <a:latin typeface="+mj-lt"/>
              </a:rPr>
              <a:t>Globalizarea digitală și diversificarea practicii (2000-prezent)</a:t>
            </a:r>
            <a:r>
              <a:rPr lang="vi-VN" sz="7200" dirty="0">
                <a:latin typeface="+mj-lt"/>
              </a:rPr>
              <a:t>: Tehnologiile moderne și rețelele sociale au transformat practica asistenței sociale, facilitând comunicarea internațională și schimbul de bune practici. Globalizarea a adus atât oportunități pentru îmbunătățirea accesului la servicii sociale, cât și provocări legate de migrarea și inegalitățile globale.</a:t>
            </a:r>
          </a:p>
          <a:p>
            <a:endParaRPr lang="ru-RU" dirty="0"/>
          </a:p>
        </p:txBody>
      </p:sp>
    </p:spTree>
  </p:cSld>
  <p:clrMapOvr>
    <a:masterClrMapping/>
  </p:clrMapOvr>
  <p:transition spd="med">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p:spPr>
        <p:txBody>
          <a:bodyPr>
            <a:normAutofit/>
          </a:bodyPr>
          <a:lstStyle/>
          <a:p>
            <a:pPr>
              <a:buNone/>
            </a:pPr>
            <a:r>
              <a:rPr lang="en-US" sz="2100" b="1" dirty="0"/>
              <a:t>            </a:t>
            </a:r>
          </a:p>
          <a:p>
            <a:pPr>
              <a:buNone/>
            </a:pPr>
            <a:r>
              <a:rPr lang="en-US" sz="2800" b="1" dirty="0"/>
              <a:t>     </a:t>
            </a:r>
            <a:r>
              <a:rPr lang="vi-VN" sz="2800" b="1" dirty="0">
                <a:latin typeface="+mj-lt"/>
              </a:rPr>
              <a:t>Etapele cheie ale globalizării în asistența socială:</a:t>
            </a:r>
            <a:endParaRPr lang="en-US" sz="2800" b="1" dirty="0">
              <a:latin typeface="+mj-lt"/>
            </a:endParaRPr>
          </a:p>
          <a:p>
            <a:pPr>
              <a:buNone/>
            </a:pPr>
            <a:endParaRPr lang="vi-VN" sz="2100" b="1" dirty="0">
              <a:latin typeface="+mj-lt"/>
            </a:endParaRPr>
          </a:p>
          <a:p>
            <a:r>
              <a:rPr lang="vi-VN" sz="2100" b="1" dirty="0">
                <a:latin typeface="+mj-lt"/>
              </a:rPr>
              <a:t>Internaționalizarea carității și ajutorului social (secolul XIX)</a:t>
            </a:r>
            <a:r>
              <a:rPr lang="vi-VN" sz="2100" dirty="0">
                <a:latin typeface="+mj-lt"/>
              </a:rPr>
              <a:t>: Apare preocuparea pentru sărăcie și protecția socială.</a:t>
            </a:r>
          </a:p>
          <a:p>
            <a:r>
              <a:rPr lang="vi-VN" sz="2100" b="1" dirty="0">
                <a:latin typeface="+mj-lt"/>
              </a:rPr>
              <a:t>Profesionalizarea asistenței sociale (secolul XX)</a:t>
            </a:r>
            <a:r>
              <a:rPr lang="vi-VN" sz="2100" dirty="0">
                <a:latin typeface="+mj-lt"/>
              </a:rPr>
              <a:t>: Crearea de standarde și reglementări internaționale pentru practica de asistență socială.</a:t>
            </a:r>
          </a:p>
          <a:p>
            <a:r>
              <a:rPr lang="vi-VN" sz="2100" b="1" dirty="0">
                <a:latin typeface="+mj-lt"/>
              </a:rPr>
              <a:t>Globalizarea valorilor sociale (1980-2000)</a:t>
            </a:r>
            <a:r>
              <a:rPr lang="vi-VN" sz="2100" dirty="0">
                <a:latin typeface="+mj-lt"/>
              </a:rPr>
              <a:t>: Promovarea drepturilor omului și a justiției sociale la nivel global.</a:t>
            </a:r>
          </a:p>
          <a:p>
            <a:r>
              <a:rPr lang="vi-VN" sz="2100" b="1" dirty="0">
                <a:latin typeface="+mj-lt"/>
              </a:rPr>
              <a:t>Utilizarea tehnologiilor digitale (2000-prezent)</a:t>
            </a:r>
            <a:r>
              <a:rPr lang="vi-VN" sz="2100" dirty="0">
                <a:latin typeface="+mj-lt"/>
              </a:rPr>
              <a:t>: Creșterea interconectivității și a schimbului de informații în practică.</a:t>
            </a:r>
          </a:p>
          <a:p>
            <a:endParaRPr lang="ru-RU" dirty="0"/>
          </a:p>
        </p:txBody>
      </p:sp>
    </p:spTree>
  </p:cSld>
  <p:clrMapOvr>
    <a:masterClrMapping/>
  </p:clrMapOvr>
  <p:transition spd="med">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p:spPr>
        <p:txBody>
          <a:bodyPr>
            <a:normAutofit lnSpcReduction="10000"/>
          </a:bodyPr>
          <a:lstStyle/>
          <a:p>
            <a:pPr>
              <a:buNone/>
            </a:pPr>
            <a:r>
              <a:rPr lang="en-US" b="1" dirty="0"/>
              <a:t>         </a:t>
            </a:r>
          </a:p>
          <a:p>
            <a:pPr>
              <a:buNone/>
            </a:pPr>
            <a:r>
              <a:rPr lang="en-US" b="1" dirty="0">
                <a:latin typeface="Times New Roman" pitchFamily="18" charset="0"/>
                <a:cs typeface="Times New Roman" pitchFamily="18" charset="0"/>
              </a:rPr>
              <a:t>    </a:t>
            </a:r>
            <a:r>
              <a:rPr lang="vi-VN" sz="3000" b="1" dirty="0">
                <a:latin typeface="Times New Roman" pitchFamily="18" charset="0"/>
                <a:cs typeface="Times New Roman" pitchFamily="18" charset="0"/>
              </a:rPr>
              <a:t>Impactul globalizării asupra asistenței sociale:</a:t>
            </a:r>
            <a:endParaRPr lang="en-US" sz="3000" b="1"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a:t>
            </a:r>
            <a:r>
              <a:rPr lang="vi-VN" sz="2300" dirty="0">
                <a:latin typeface="Times New Roman" pitchFamily="18" charset="0"/>
                <a:cs typeface="Times New Roman" pitchFamily="18" charset="0"/>
              </a:rPr>
              <a:t>Globalizarea aduce oportunități de colaborare și acces la resurse,dar și provocări legate de inegalități și gestionarea migrației</a:t>
            </a:r>
            <a:endParaRPr lang="en-US" sz="2300" b="1" dirty="0">
              <a:latin typeface="Times New Roman" pitchFamily="18" charset="0"/>
              <a:cs typeface="Times New Roman" pitchFamily="18" charset="0"/>
            </a:endParaRPr>
          </a:p>
          <a:p>
            <a:pPr>
              <a:buNone/>
            </a:pPr>
            <a:r>
              <a:rPr lang="en-US" b="1" dirty="0">
                <a:latin typeface="Times New Roman" pitchFamily="18" charset="0"/>
                <a:cs typeface="Times New Roman" pitchFamily="18" charset="0"/>
              </a:rPr>
              <a:t>     </a:t>
            </a:r>
            <a:r>
              <a:rPr lang="vi-VN" sz="2400" b="1" dirty="0">
                <a:latin typeface="Times New Roman" pitchFamily="18" charset="0"/>
                <a:cs typeface="Times New Roman" pitchFamily="18" charset="0"/>
              </a:rPr>
              <a:t>Beneficii:</a:t>
            </a:r>
          </a:p>
          <a:p>
            <a:r>
              <a:rPr lang="vi-VN" sz="2100" b="1" dirty="0">
                <a:latin typeface="Times New Roman" pitchFamily="18" charset="0"/>
                <a:cs typeface="Times New Roman" pitchFamily="18" charset="0"/>
              </a:rPr>
              <a:t>Acces îmbunătățit la resurse și informații</a:t>
            </a:r>
            <a:r>
              <a:rPr lang="vi-VN" sz="2100" dirty="0">
                <a:latin typeface="Times New Roman" pitchFamily="18" charset="0"/>
                <a:cs typeface="Times New Roman" pitchFamily="18" charset="0"/>
              </a:rPr>
              <a:t>: Globalizarea facilitează schimbul de bune practici și cunoștințe între profesioniștii din asistența socială la nivel global.</a:t>
            </a:r>
          </a:p>
          <a:p>
            <a:r>
              <a:rPr lang="vi-VN" sz="2100" b="1" dirty="0">
                <a:latin typeface="Times New Roman" pitchFamily="18" charset="0"/>
                <a:cs typeface="Times New Roman" pitchFamily="18" charset="0"/>
              </a:rPr>
              <a:t>Promovarea drepturilor omului</a:t>
            </a:r>
            <a:r>
              <a:rPr lang="vi-VN" sz="2100" dirty="0">
                <a:latin typeface="Times New Roman" pitchFamily="18" charset="0"/>
                <a:cs typeface="Times New Roman" pitchFamily="18" charset="0"/>
              </a:rPr>
              <a:t>: Globalizarea a favorizat recunoașterea și promovarea drepturilor fundamentale ale omului, inclusiv drepturile sociale și economice.</a:t>
            </a:r>
          </a:p>
          <a:p>
            <a:r>
              <a:rPr lang="vi-VN" sz="2100" b="1" dirty="0">
                <a:latin typeface="Times New Roman" pitchFamily="18" charset="0"/>
                <a:cs typeface="Times New Roman" pitchFamily="18" charset="0"/>
              </a:rPr>
              <a:t>Colaborare internațională</a:t>
            </a:r>
            <a:r>
              <a:rPr lang="vi-VN" sz="2100" dirty="0">
                <a:latin typeface="Times New Roman" pitchFamily="18" charset="0"/>
                <a:cs typeface="Times New Roman" pitchFamily="18" charset="0"/>
              </a:rPr>
              <a:t>: Organizațiile internaționale și rețelele profesionale (ex. IFSW) au contribuit la dezvoltarea standardelor globale pentru practica asistenței sociale.</a:t>
            </a:r>
          </a:p>
          <a:p>
            <a:r>
              <a:rPr lang="vi-VN" sz="2100" b="1" dirty="0">
                <a:latin typeface="Times New Roman" pitchFamily="18" charset="0"/>
                <a:cs typeface="Times New Roman" pitchFamily="18" charset="0"/>
              </a:rPr>
              <a:t>Tehnologii moderne</a:t>
            </a:r>
            <a:r>
              <a:rPr lang="vi-VN" sz="2100" dirty="0">
                <a:latin typeface="Times New Roman" pitchFamily="18" charset="0"/>
                <a:cs typeface="Times New Roman" pitchFamily="18" charset="0"/>
              </a:rPr>
              <a:t>: Avansul tehnologic a îmbunătățit accesul la servicii sociale, prin telemedicină și consultanță online, facilitând intervențiile rapide în diverse regiuni.</a:t>
            </a:r>
          </a:p>
          <a:p>
            <a:endParaRPr lang="ru-RU" dirty="0"/>
          </a:p>
        </p:txBody>
      </p:sp>
    </p:spTree>
  </p:cSld>
  <p:clrMapOvr>
    <a:masterClrMapping/>
  </p:clrMapOvr>
  <p:transition spd="med">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p:spPr>
        <p:txBody>
          <a:bodyPr>
            <a:normAutofit/>
          </a:bodyPr>
          <a:lstStyle/>
          <a:p>
            <a:pPr>
              <a:buNone/>
            </a:pPr>
            <a:r>
              <a:rPr lang="en-US" sz="1800" b="1" dirty="0"/>
              <a:t>  </a:t>
            </a:r>
          </a:p>
          <a:p>
            <a:pPr>
              <a:buNone/>
            </a:pPr>
            <a:r>
              <a:rPr lang="en-US" sz="1800" b="1" dirty="0">
                <a:latin typeface="Times New Roman" pitchFamily="18" charset="0"/>
                <a:cs typeface="Times New Roman" pitchFamily="18" charset="0"/>
              </a:rPr>
              <a:t>                                                           </a:t>
            </a:r>
            <a:r>
              <a:rPr lang="vi-VN" sz="2800" b="1" dirty="0">
                <a:latin typeface="Times New Roman" pitchFamily="18" charset="0"/>
                <a:cs typeface="Times New Roman" pitchFamily="18" charset="0"/>
              </a:rPr>
              <a:t>Provocări</a:t>
            </a:r>
            <a:r>
              <a:rPr lang="vi-VN" sz="2400" b="1" dirty="0">
                <a:latin typeface="Times New Roman" pitchFamily="18" charset="0"/>
                <a:cs typeface="Times New Roman" pitchFamily="18" charset="0"/>
              </a:rPr>
              <a:t>:</a:t>
            </a:r>
            <a:endParaRPr lang="en-US" sz="2400" b="1" dirty="0">
              <a:latin typeface="Times New Roman" pitchFamily="18" charset="0"/>
              <a:cs typeface="Times New Roman" pitchFamily="18" charset="0"/>
            </a:endParaRPr>
          </a:p>
          <a:p>
            <a:pPr>
              <a:buNone/>
            </a:pPr>
            <a:endParaRPr lang="vi-VN" sz="1800" b="1" dirty="0">
              <a:latin typeface="Times New Roman" pitchFamily="18" charset="0"/>
              <a:cs typeface="Times New Roman" pitchFamily="18" charset="0"/>
            </a:endParaRPr>
          </a:p>
          <a:p>
            <a:r>
              <a:rPr lang="vi-VN" sz="1800" b="1" dirty="0">
                <a:latin typeface="Times New Roman" pitchFamily="18" charset="0"/>
                <a:cs typeface="Times New Roman" pitchFamily="18" charset="0"/>
              </a:rPr>
              <a:t>Inegalități și marginalizare</a:t>
            </a:r>
            <a:r>
              <a:rPr lang="vi-VN" sz="1800" dirty="0">
                <a:latin typeface="Times New Roman" pitchFamily="18" charset="0"/>
                <a:cs typeface="Times New Roman" pitchFamily="18" charset="0"/>
              </a:rPr>
              <a:t>: Globalizarea poate adânci inegalitățile economice și sociale, lăsând anumite grupuri vulnerabile fără acces adecvat la servicii.</a:t>
            </a:r>
          </a:p>
          <a:p>
            <a:r>
              <a:rPr lang="vi-VN" sz="1800" b="1" dirty="0">
                <a:latin typeface="Times New Roman" pitchFamily="18" charset="0"/>
                <a:cs typeface="Times New Roman" pitchFamily="18" charset="0"/>
              </a:rPr>
              <a:t>Migrarea forțată</a:t>
            </a:r>
            <a:r>
              <a:rPr lang="vi-VN" sz="1800" dirty="0">
                <a:latin typeface="Times New Roman" pitchFamily="18" charset="0"/>
                <a:cs typeface="Times New Roman" pitchFamily="18" charset="0"/>
              </a:rPr>
              <a:t>: Creșterea migrației și a refugiaților impune o presiune suplimentară asupra sistemelor de asistență socială din țările gazdă.</a:t>
            </a:r>
          </a:p>
          <a:p>
            <a:r>
              <a:rPr lang="vi-VN" sz="1800" b="1" dirty="0">
                <a:latin typeface="Times New Roman" pitchFamily="18" charset="0"/>
                <a:cs typeface="Times New Roman" pitchFamily="18" charset="0"/>
              </a:rPr>
              <a:t>Presiunea asupra resurselor</a:t>
            </a:r>
            <a:r>
              <a:rPr lang="vi-VN" sz="1800" dirty="0">
                <a:latin typeface="Times New Roman" pitchFamily="18" charset="0"/>
                <a:cs typeface="Times New Roman" pitchFamily="18" charset="0"/>
              </a:rPr>
              <a:t>: Creșterea interconectivității economice poate duce la supraîncărcarea sistemelor de protecție socială din anumite regiuni.</a:t>
            </a:r>
          </a:p>
          <a:p>
            <a:r>
              <a:rPr lang="vi-VN" sz="1800" b="1" dirty="0">
                <a:latin typeface="Times New Roman" pitchFamily="18" charset="0"/>
                <a:cs typeface="Times New Roman" pitchFamily="18" charset="0"/>
              </a:rPr>
              <a:t>Diferențe culturale și regionale</a:t>
            </a:r>
            <a:r>
              <a:rPr lang="vi-VN" sz="1800" dirty="0">
                <a:latin typeface="Times New Roman" pitchFamily="18" charset="0"/>
                <a:cs typeface="Times New Roman" pitchFamily="18" charset="0"/>
              </a:rPr>
              <a:t>: Diversitatea culturală și politicile sociale diferite între țări pot face dificilă implementarea unor soluții universale în asistența socială</a:t>
            </a:r>
          </a:p>
        </p:txBody>
      </p:sp>
    </p:spTree>
  </p:cSld>
  <p:clrMapOvr>
    <a:masterClrMapping/>
  </p:clrMapOvr>
  <p:transition spd="med">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480720"/>
          </a:xfrm>
        </p:spPr>
        <p:txBody>
          <a:bodyPr>
            <a:normAutofit fontScale="92500" lnSpcReduction="20000"/>
          </a:bodyPr>
          <a:lstStyle/>
          <a:p>
            <a:pPr>
              <a:buNone/>
            </a:pPr>
            <a:r>
              <a:rPr lang="en-US" sz="2600" b="1" dirty="0"/>
              <a:t>            </a:t>
            </a:r>
          </a:p>
          <a:p>
            <a:pPr>
              <a:buNone/>
            </a:pPr>
            <a:r>
              <a:rPr lang="en-US" sz="3300" b="1" dirty="0"/>
              <a:t>  </a:t>
            </a:r>
            <a:r>
              <a:rPr lang="vi-VN" sz="3300" b="1" dirty="0">
                <a:latin typeface="Times New Roman" pitchFamily="18" charset="0"/>
                <a:cs typeface="Times New Roman" pitchFamily="18" charset="0"/>
              </a:rPr>
              <a:t>Colaborarea internațională în </a:t>
            </a:r>
            <a:r>
              <a:rPr lang="ro-RO" sz="3300" b="1" dirty="0">
                <a:latin typeface="Times New Roman" pitchFamily="18" charset="0"/>
                <a:cs typeface="Times New Roman" pitchFamily="18" charset="0"/>
              </a:rPr>
              <a:t>domenii </a:t>
            </a:r>
            <a:r>
              <a:rPr lang="vi-VN" sz="3300" b="1" dirty="0">
                <a:latin typeface="Times New Roman" pitchFamily="18" charset="0"/>
                <a:cs typeface="Times New Roman" pitchFamily="18" charset="0"/>
              </a:rPr>
              <a:t>social</a:t>
            </a:r>
            <a:r>
              <a:rPr lang="ro-RO" sz="3300" b="1" dirty="0">
                <a:latin typeface="Times New Roman" pitchFamily="18" charset="0"/>
                <a:cs typeface="Times New Roman" pitchFamily="18" charset="0"/>
              </a:rPr>
              <a:t>e</a:t>
            </a:r>
            <a:r>
              <a:rPr lang="vi-VN" sz="3300" dirty="0">
                <a:latin typeface="Times New Roman" pitchFamily="18" charset="0"/>
                <a:cs typeface="Times New Roman" pitchFamily="18" charset="0"/>
              </a:rPr>
              <a:t> </a:t>
            </a:r>
            <a:endParaRPr lang="en-US" sz="3300" dirty="0">
              <a:latin typeface="Times New Roman" pitchFamily="18" charset="0"/>
              <a:cs typeface="Times New Roman" pitchFamily="18" charset="0"/>
            </a:endParaRPr>
          </a:p>
          <a:p>
            <a:pPr>
              <a:buNone/>
            </a:pPr>
            <a:r>
              <a:rPr lang="en-US" sz="2600" dirty="0">
                <a:latin typeface="Times New Roman" pitchFamily="18" charset="0"/>
                <a:cs typeface="Times New Roman" pitchFamily="18" charset="0"/>
              </a:rPr>
              <a:t>      </a:t>
            </a:r>
          </a:p>
          <a:p>
            <a:pPr>
              <a:buNone/>
            </a:pPr>
            <a:r>
              <a:rPr lang="en-US" sz="2600" dirty="0">
                <a:latin typeface="Times New Roman" pitchFamily="18" charset="0"/>
                <a:cs typeface="Times New Roman" pitchFamily="18" charset="0"/>
              </a:rPr>
              <a:t>     </a:t>
            </a:r>
            <a:r>
              <a:rPr lang="en-US" sz="1900" dirty="0">
                <a:latin typeface="Times New Roman" pitchFamily="18" charset="0"/>
                <a:cs typeface="Times New Roman" pitchFamily="18" charset="0"/>
              </a:rPr>
              <a:t>S</a:t>
            </a:r>
            <a:r>
              <a:rPr lang="vi-VN" sz="1900" dirty="0">
                <a:latin typeface="Times New Roman" pitchFamily="18" charset="0"/>
                <a:cs typeface="Times New Roman" pitchFamily="18" charset="0"/>
              </a:rPr>
              <a:t>e referă la cooperarea între profesioniștii și organizațiile din domeniu, din diferite țări, pentru a răspunde eficient provocărilor globale și a îmbunătăți condițiile sociale și economice.</a:t>
            </a:r>
          </a:p>
          <a:p>
            <a:pPr>
              <a:buNone/>
            </a:pPr>
            <a:r>
              <a:rPr lang="en-US" sz="1900" b="1" dirty="0">
                <a:latin typeface="Times New Roman" pitchFamily="18" charset="0"/>
                <a:cs typeface="Times New Roman" pitchFamily="18" charset="0"/>
              </a:rPr>
              <a:t>       </a:t>
            </a:r>
            <a:r>
              <a:rPr lang="vi-VN" sz="1900" b="1" dirty="0">
                <a:latin typeface="Times New Roman" pitchFamily="18" charset="0"/>
                <a:cs typeface="Times New Roman" pitchFamily="18" charset="0"/>
              </a:rPr>
              <a:t>Aspecte cheie:</a:t>
            </a:r>
          </a:p>
          <a:p>
            <a:r>
              <a:rPr lang="vi-VN" sz="1900" dirty="0">
                <a:latin typeface="Times New Roman" pitchFamily="18" charset="0"/>
                <a:cs typeface="Times New Roman" pitchFamily="18" charset="0"/>
              </a:rPr>
              <a:t>Standardizarea practicii:</a:t>
            </a:r>
            <a:endParaRPr lang="en-US" sz="1900" dirty="0">
              <a:latin typeface="Times New Roman" pitchFamily="18" charset="0"/>
              <a:cs typeface="Times New Roman" pitchFamily="18" charset="0"/>
            </a:endParaRPr>
          </a:p>
          <a:p>
            <a:pPr>
              <a:buNone/>
            </a:pPr>
            <a:r>
              <a:rPr lang="en-US" sz="1900" dirty="0">
                <a:latin typeface="Times New Roman" pitchFamily="18" charset="0"/>
                <a:cs typeface="Times New Roman" pitchFamily="18" charset="0"/>
              </a:rPr>
              <a:t>     </a:t>
            </a:r>
            <a:r>
              <a:rPr lang="vi-VN" sz="1900" dirty="0">
                <a:latin typeface="Times New Roman" pitchFamily="18" charset="0"/>
                <a:cs typeface="Times New Roman" pitchFamily="18" charset="0"/>
              </a:rPr>
              <a:t> </a:t>
            </a:r>
            <a:r>
              <a:rPr lang="en-US" sz="1900" dirty="0">
                <a:latin typeface="Times New Roman" pitchFamily="18" charset="0"/>
                <a:cs typeface="Times New Roman" pitchFamily="18" charset="0"/>
              </a:rPr>
              <a:t> </a:t>
            </a:r>
            <a:r>
              <a:rPr lang="vi-VN" sz="1900" dirty="0">
                <a:latin typeface="Times New Roman" pitchFamily="18" charset="0"/>
                <a:cs typeface="Times New Roman" pitchFamily="18" charset="0"/>
              </a:rPr>
              <a:t>Organizații internaționale precum IFSW (International Federation of Social Workers) și IASSW (International Association of Schools of Social Work) stabilesc standarde și valori comune pentru practica asistenței sociale.</a:t>
            </a:r>
          </a:p>
          <a:p>
            <a:r>
              <a:rPr lang="vi-VN" sz="1900" dirty="0">
                <a:latin typeface="Times New Roman" pitchFamily="18" charset="0"/>
                <a:cs typeface="Times New Roman" pitchFamily="18" charset="0"/>
              </a:rPr>
              <a:t>Schimb de bune practici:</a:t>
            </a:r>
            <a:endParaRPr lang="en-US" sz="1900" dirty="0">
              <a:latin typeface="Times New Roman" pitchFamily="18" charset="0"/>
              <a:cs typeface="Times New Roman" pitchFamily="18" charset="0"/>
            </a:endParaRPr>
          </a:p>
          <a:p>
            <a:pPr>
              <a:buNone/>
            </a:pPr>
            <a:r>
              <a:rPr lang="en-US" sz="1900" dirty="0">
                <a:latin typeface="Times New Roman" pitchFamily="18" charset="0"/>
                <a:cs typeface="Times New Roman" pitchFamily="18" charset="0"/>
              </a:rPr>
              <a:t>      </a:t>
            </a:r>
            <a:r>
              <a:rPr lang="vi-VN" sz="1900" dirty="0">
                <a:latin typeface="Times New Roman" pitchFamily="18" charset="0"/>
                <a:cs typeface="Times New Roman" pitchFamily="18" charset="0"/>
              </a:rPr>
              <a:t> Colaborarea permite schimbul de experiențe și soluții eficiente între profesioniștii din diverse culturi și sisteme sociale, facilitând implementarea unor politici de asistență socială inovative.</a:t>
            </a:r>
          </a:p>
          <a:p>
            <a:r>
              <a:rPr lang="vi-VN" sz="1900" dirty="0">
                <a:latin typeface="Times New Roman" pitchFamily="18" charset="0"/>
                <a:cs typeface="Times New Roman" pitchFamily="18" charset="0"/>
              </a:rPr>
              <a:t>Răspuns global la crize: </a:t>
            </a:r>
            <a:endParaRPr lang="en-US" sz="1900" dirty="0">
              <a:latin typeface="Times New Roman" pitchFamily="18" charset="0"/>
              <a:cs typeface="Times New Roman" pitchFamily="18" charset="0"/>
            </a:endParaRPr>
          </a:p>
          <a:p>
            <a:pPr>
              <a:buNone/>
            </a:pPr>
            <a:r>
              <a:rPr lang="en-US" sz="1900" dirty="0">
                <a:latin typeface="Times New Roman" pitchFamily="18" charset="0"/>
                <a:cs typeface="Times New Roman" pitchFamily="18" charset="0"/>
              </a:rPr>
              <a:t>       </a:t>
            </a:r>
            <a:r>
              <a:rPr lang="vi-VN" sz="1900" dirty="0">
                <a:latin typeface="Times New Roman" pitchFamily="18" charset="0"/>
                <a:cs typeface="Times New Roman" pitchFamily="18" charset="0"/>
              </a:rPr>
              <a:t>În cazuri de crize umanitare sau migrație, organizațiile internaționale (de exemplu, ONU, Crucea Roșie) coordonează eforturile de asistență socială pentru a oferi sprijin refugiaților și persoanelor afectate de conflicte.</a:t>
            </a:r>
          </a:p>
          <a:p>
            <a:r>
              <a:rPr lang="vi-VN" sz="1900" dirty="0">
                <a:latin typeface="Times New Roman" pitchFamily="18" charset="0"/>
                <a:cs typeface="Times New Roman" pitchFamily="18" charset="0"/>
              </a:rPr>
              <a:t>Dezvoltare durabilă și drepturi sociale: </a:t>
            </a:r>
            <a:endParaRPr lang="en-US" sz="1900" dirty="0">
              <a:latin typeface="Times New Roman" pitchFamily="18" charset="0"/>
              <a:cs typeface="Times New Roman" pitchFamily="18" charset="0"/>
            </a:endParaRPr>
          </a:p>
          <a:p>
            <a:pPr>
              <a:buNone/>
            </a:pPr>
            <a:r>
              <a:rPr lang="en-US" sz="1900" dirty="0">
                <a:latin typeface="Times New Roman" pitchFamily="18" charset="0"/>
                <a:cs typeface="Times New Roman" pitchFamily="18" charset="0"/>
              </a:rPr>
              <a:t>       </a:t>
            </a:r>
            <a:r>
              <a:rPr lang="vi-VN" sz="1900" dirty="0">
                <a:latin typeface="Times New Roman" pitchFamily="18" charset="0"/>
                <a:cs typeface="Times New Roman" pitchFamily="18" charset="0"/>
              </a:rPr>
              <a:t>Colaborarea internațională ajută la implementarea programelor pentru reducerea sărăciei, protecția drepturilor omului și promovarea egalității, contribuind la obiectivele de dezvoltare durabilă ale Agenda 2030.</a:t>
            </a:r>
          </a:p>
          <a:p>
            <a:endParaRPr lang="ru-RU" dirty="0"/>
          </a:p>
        </p:txBody>
      </p:sp>
    </p:spTree>
  </p:cSld>
  <p:clrMapOvr>
    <a:masterClrMapping/>
  </p:clrMapOvr>
  <p:transition spd="med">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85000" lnSpcReduction="20000"/>
          </a:bodyPr>
          <a:lstStyle/>
          <a:p>
            <a:pPr>
              <a:buNone/>
            </a:pPr>
            <a:r>
              <a:rPr lang="en-US" sz="5100" b="1" dirty="0"/>
              <a:t> </a:t>
            </a:r>
            <a:r>
              <a:rPr lang="vi-VN" sz="4700" b="1" dirty="0">
                <a:latin typeface="Times New Roman" pitchFamily="18" charset="0"/>
                <a:cs typeface="Times New Roman" pitchFamily="18" charset="0"/>
              </a:rPr>
              <a:t>Proiecte comune în </a:t>
            </a:r>
            <a:r>
              <a:rPr lang="ro-RO" sz="4700" b="1" dirty="0">
                <a:latin typeface="Times New Roman" pitchFamily="18" charset="0"/>
                <a:cs typeface="Times New Roman" pitchFamily="18" charset="0"/>
              </a:rPr>
              <a:t>sfera</a:t>
            </a:r>
            <a:r>
              <a:rPr lang="vi-VN" sz="4700" b="1" dirty="0">
                <a:latin typeface="Times New Roman" pitchFamily="18" charset="0"/>
                <a:cs typeface="Times New Roman" pitchFamily="18" charset="0"/>
              </a:rPr>
              <a:t> socială</a:t>
            </a:r>
            <a:r>
              <a:rPr lang="vi-VN" sz="4700" dirty="0">
                <a:latin typeface="Times New Roman" pitchFamily="18" charset="0"/>
                <a:cs typeface="Times New Roman" pitchFamily="18" charset="0"/>
              </a:rPr>
              <a:t> </a:t>
            </a:r>
            <a:endParaRPr lang="en-US" sz="4700"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a:t>
            </a:r>
            <a:endParaRPr lang="ro-RO"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I</a:t>
            </a:r>
            <a:r>
              <a:rPr lang="vi-VN" dirty="0">
                <a:latin typeface="Times New Roman" pitchFamily="18" charset="0"/>
                <a:cs typeface="Times New Roman" pitchFamily="18" charset="0"/>
              </a:rPr>
              <a:t>nițiative</a:t>
            </a:r>
            <a:r>
              <a:rPr lang="en-US" dirty="0">
                <a:latin typeface="Times New Roman" pitchFamily="18" charset="0"/>
                <a:cs typeface="Times New Roman" pitchFamily="18" charset="0"/>
              </a:rPr>
              <a:t>le</a:t>
            </a:r>
            <a:r>
              <a:rPr lang="vi-VN" dirty="0">
                <a:latin typeface="Times New Roman" pitchFamily="18" charset="0"/>
                <a:cs typeface="Times New Roman" pitchFamily="18" charset="0"/>
              </a:rPr>
              <a:t> internaționale care implică colaborarea între organizații și profesioniști</a:t>
            </a:r>
            <a:r>
              <a:rPr lang="ro-RO" dirty="0">
                <a:latin typeface="Times New Roman" pitchFamily="18" charset="0"/>
                <a:cs typeface="Times New Roman" pitchFamily="18" charset="0"/>
              </a:rPr>
              <a:t> </a:t>
            </a:r>
            <a:r>
              <a:rPr lang="vi-VN" dirty="0">
                <a:latin typeface="Times New Roman" pitchFamily="18" charset="0"/>
                <a:cs typeface="Times New Roman" pitchFamily="18" charset="0"/>
              </a:rPr>
              <a:t>pentru a aborda probleme sociale globale.</a:t>
            </a:r>
          </a:p>
          <a:p>
            <a:pPr>
              <a:buNone/>
            </a:pPr>
            <a:r>
              <a:rPr lang="en-US" b="1" dirty="0">
                <a:latin typeface="Times New Roman" pitchFamily="18" charset="0"/>
                <a:cs typeface="Times New Roman" pitchFamily="18" charset="0"/>
              </a:rPr>
              <a:t>      </a:t>
            </a:r>
            <a:r>
              <a:rPr lang="vi-VN" b="1" dirty="0">
                <a:latin typeface="Times New Roman" pitchFamily="18" charset="0"/>
                <a:cs typeface="Times New Roman" pitchFamily="18" charset="0"/>
              </a:rPr>
              <a:t>Exemple de proiecte:</a:t>
            </a:r>
          </a:p>
          <a:p>
            <a:r>
              <a:rPr lang="vi-VN" b="1" dirty="0">
                <a:latin typeface="Times New Roman" pitchFamily="18" charset="0"/>
                <a:cs typeface="Times New Roman" pitchFamily="18" charset="0"/>
              </a:rPr>
              <a:t>Suport pentru refugiați</a:t>
            </a:r>
            <a:r>
              <a:rPr lang="vi-VN"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Colaborarea între UNHCR și Crucea Roșie pentru integrarea refugiaților în societăți și oferirea de servicii de protecție.</a:t>
            </a:r>
          </a:p>
          <a:p>
            <a:r>
              <a:rPr lang="vi-VN" b="1" dirty="0">
                <a:latin typeface="Times New Roman" pitchFamily="18" charset="0"/>
                <a:cs typeface="Times New Roman" pitchFamily="18" charset="0"/>
              </a:rPr>
              <a:t>Combaterea sărăciei</a:t>
            </a:r>
            <a:r>
              <a:rPr lang="vi-VN"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Proiecte de dezvoltare economică implementate de World Bank pentru reducerea sărăciei în regiunile sărace.</a:t>
            </a:r>
          </a:p>
          <a:p>
            <a:r>
              <a:rPr lang="vi-VN" b="1" dirty="0">
                <a:latin typeface="Times New Roman" pitchFamily="18" charset="0"/>
                <a:cs typeface="Times New Roman" pitchFamily="18" charset="0"/>
              </a:rPr>
              <a:t>Formare continuă pentru asistenți sociali</a:t>
            </a:r>
            <a:r>
              <a:rPr lang="vi-VN"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Colaborări între universități și organizații precum IFSW pentru crearea unor programe educaționale comune.</a:t>
            </a:r>
          </a:p>
          <a:p>
            <a:r>
              <a:rPr lang="vi-VN" b="1" dirty="0">
                <a:latin typeface="Times New Roman" pitchFamily="18" charset="0"/>
                <a:cs typeface="Times New Roman" pitchFamily="18" charset="0"/>
              </a:rPr>
              <a:t>Drepturile copiilor</a:t>
            </a:r>
            <a:r>
              <a:rPr lang="vi-VN"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Proiecte de protecție a copiilor, desfășurate de UNICEF, pentru prevenirea abuzurilor și muncii forțate.</a:t>
            </a:r>
          </a:p>
          <a:p>
            <a:r>
              <a:rPr lang="vi-VN" b="1" dirty="0">
                <a:latin typeface="Times New Roman" pitchFamily="18" charset="0"/>
                <a:cs typeface="Times New Roman" pitchFamily="18" charset="0"/>
              </a:rPr>
              <a:t>Protecție socială în caz de dezastre: </a:t>
            </a:r>
            <a:endParaRPr lang="en-US" b="1"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Colaborare în intervenții rapide după dezastre naturale, oferind ajutor și suport comunităților afectate.</a:t>
            </a:r>
          </a:p>
          <a:p>
            <a:endParaRPr lang="ru-RU" dirty="0"/>
          </a:p>
        </p:txBody>
      </p:sp>
    </p:spTree>
  </p:cSld>
  <p:clrMapOvr>
    <a:masterClrMapping/>
  </p:clrMapOvr>
  <p:transition spd="med">
    <p:wipe dir="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256</TotalTime>
  <Words>1429</Words>
  <Application>Microsoft Office PowerPoint</Application>
  <PresentationFormat>On-screen Show (4:3)</PresentationFormat>
  <Paragraphs>115</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Lucida Calligraphy</vt:lpstr>
      <vt:lpstr>Times New Roman</vt:lpstr>
      <vt:lpstr>Office Theme</vt:lpstr>
      <vt:lpstr>Globalizarea ca proces de integrare internațională</vt:lpstr>
      <vt:lpstr>Planul: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Globalizarea ca proces de integrare internațională</dc:title>
  <dc:creator>Lori</dc:creator>
  <cp:lastModifiedBy>Isac, Oxana</cp:lastModifiedBy>
  <cp:revision>24</cp:revision>
  <dcterms:created xsi:type="dcterms:W3CDTF">2025-03-09T08:10:47Z</dcterms:created>
  <dcterms:modified xsi:type="dcterms:W3CDTF">2025-05-21T10:37:42Z</dcterms:modified>
</cp:coreProperties>
</file>