
<file path=[Content_Types].xml><?xml version="1.0" encoding="utf-8"?>
<Types xmlns="http://schemas.openxmlformats.org/package/2006/content-types">
  <Default Extension="au" ContentType="audio/basi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581CE-F4E3-4612-A264-153693C410FF}" v="621" dt="2025-09-06T08:00:44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05.09.2025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7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05.09.2025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189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05.09.2025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3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05.09.2025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27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05.09.2025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14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05.09.2025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96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05.09.2025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1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05.09.2025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699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05.09.2025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9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05.09.2025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38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05.09.2025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50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05.09.2025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9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au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 descr="What Is Network Security? Basics and Types of Security for Networks">
            <a:extLst>
              <a:ext uri="{FF2B5EF4-FFF2-40B4-BE49-F238E27FC236}">
                <a16:creationId xmlns:a16="http://schemas.microsoft.com/office/drawing/2014/main" id="{CF18CBB1-A53B-B2CB-7D5F-BF9A22EF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09" r="23298" b="2482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o-RO" sz="480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Securitatea rețelelor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ro-RO" sz="2000">
                <a:solidFill>
                  <a:schemeClr val="bg1"/>
                </a:solidFill>
                <a:latin typeface="Times New Roman"/>
                <a:cs typeface="Times New Roman"/>
              </a:rPr>
              <a:t>Tema 1: </a:t>
            </a:r>
            <a:r>
              <a:rPr lang="ro-RO" sz="2000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Recapitulare concepte fundamentale de rețele de calculatoare</a:t>
            </a:r>
            <a:endParaRPr lang="ro-RO" sz="2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944CA5D-5D64-D807-65B8-90D7E081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ro-RO" dirty="0"/>
              <a:t>Modelul OSI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3B979E0-922D-A0C9-0F21-C017EEEE1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o-RO" sz="2000">
                <a:latin typeface="Times New Roman"/>
                <a:ea typeface="+mn-lt"/>
                <a:cs typeface="+mn-lt"/>
              </a:rPr>
              <a:t>🔹 </a:t>
            </a:r>
            <a:r>
              <a:rPr lang="ro-RO" sz="2000" b="1">
                <a:latin typeface="Times New Roman"/>
                <a:ea typeface="+mn-lt"/>
                <a:cs typeface="+mn-lt"/>
              </a:rPr>
              <a:t>Dispozitivele de rețea funcționează pe primele 3 niveluri (OSI):</a:t>
            </a:r>
            <a:endParaRPr lang="ro-RO" sz="2000">
              <a:latin typeface="Times New Roman"/>
              <a:cs typeface="Times New Roman"/>
            </a:endParaRPr>
          </a:p>
          <a:p>
            <a:r>
              <a:rPr lang="ro-RO" sz="2000" b="1">
                <a:latin typeface="Times New Roman"/>
                <a:ea typeface="+mn-lt"/>
                <a:cs typeface="+mn-lt"/>
              </a:rPr>
              <a:t>Network (Rețea)</a:t>
            </a:r>
            <a:r>
              <a:rPr lang="ro-RO" sz="2000">
                <a:latin typeface="Times New Roman"/>
                <a:ea typeface="+mn-lt"/>
                <a:cs typeface="+mn-lt"/>
              </a:rPr>
              <a:t> – Routere (routers)</a:t>
            </a:r>
            <a:endParaRPr lang="ro-RO" sz="2000">
              <a:latin typeface="Times New Roman"/>
              <a:cs typeface="Times New Roman"/>
            </a:endParaRPr>
          </a:p>
          <a:p>
            <a:r>
              <a:rPr lang="ro-RO" sz="2000" b="1">
                <a:latin typeface="Times New Roman"/>
                <a:ea typeface="+mn-lt"/>
                <a:cs typeface="+mn-lt"/>
              </a:rPr>
              <a:t>Data Link (Legătură de date)</a:t>
            </a:r>
            <a:r>
              <a:rPr lang="ro-RO" sz="2000">
                <a:latin typeface="Times New Roman"/>
                <a:ea typeface="+mn-lt"/>
                <a:cs typeface="+mn-lt"/>
              </a:rPr>
              <a:t> – Switch-uri (switches), Poduri (bridges)</a:t>
            </a:r>
            <a:endParaRPr lang="ro-RO" sz="2000">
              <a:latin typeface="Times New Roman"/>
              <a:cs typeface="Times New Roman"/>
            </a:endParaRPr>
          </a:p>
          <a:p>
            <a:r>
              <a:rPr lang="ro-RO" sz="2000" b="1">
                <a:latin typeface="Times New Roman"/>
                <a:ea typeface="+mn-lt"/>
                <a:cs typeface="+mn-lt"/>
              </a:rPr>
              <a:t>Physical (Fizic)</a:t>
            </a:r>
            <a:r>
              <a:rPr lang="ro-RO" sz="2000">
                <a:latin typeface="Times New Roman"/>
                <a:ea typeface="+mn-lt"/>
                <a:cs typeface="+mn-lt"/>
              </a:rPr>
              <a:t> – Hub-uri (hubs), Repetitoare (repeaters)</a:t>
            </a:r>
            <a:endParaRPr lang="ro-RO" sz="2000">
              <a:latin typeface="Times New Roman"/>
              <a:cs typeface="Times New Roman"/>
            </a:endParaRPr>
          </a:p>
          <a:p>
            <a:endParaRPr lang="ro-RO" sz="2000">
              <a:latin typeface="Times New Roman"/>
              <a:cs typeface="Times New Roman"/>
            </a:endParaRPr>
          </a:p>
        </p:txBody>
      </p:sp>
      <p:pic>
        <p:nvPicPr>
          <p:cNvPr id="4" name="Imagine 3" descr="O imagine care conține text, Font, captură de ecran, alb&#10;&#10;Conținutul generat de inteligența artificială poate fi incorect.">
            <a:extLst>
              <a:ext uri="{FF2B5EF4-FFF2-40B4-BE49-F238E27FC236}">
                <a16:creationId xmlns:a16="http://schemas.microsoft.com/office/drawing/2014/main" id="{E6A7D5AA-EAA8-5280-98B9-47EEE8495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233" y="717012"/>
            <a:ext cx="2818403" cy="5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8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ubstituent conținut 3" descr="O imagine care conține text, captură de ecran&#10;&#10;Conținutul generat de inteligența artificială poate fi incorect.">
            <a:extLst>
              <a:ext uri="{FF2B5EF4-FFF2-40B4-BE49-F238E27FC236}">
                <a16:creationId xmlns:a16="http://schemas.microsoft.com/office/drawing/2014/main" id="{26D08AD8-95CA-3D34-7E5C-50F6354F9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847" y="891540"/>
            <a:ext cx="7512755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5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2642C8F-E237-539C-DF58-15082B4F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err="1">
                <a:latin typeface="Times New Roman"/>
                <a:cs typeface="Times New Roman"/>
              </a:rPr>
              <a:t>Incapsularea</a:t>
            </a:r>
            <a:r>
              <a:rPr lang="ro-RO" dirty="0">
                <a:latin typeface="Times New Roman"/>
                <a:cs typeface="Times New Roman"/>
              </a:rPr>
              <a:t> si decapsularea</a:t>
            </a:r>
            <a:endParaRPr lang="ro-RO"/>
          </a:p>
        </p:txBody>
      </p:sp>
      <p:pic>
        <p:nvPicPr>
          <p:cNvPr id="4" name="Substituent conținut 3" descr="What Osi Layer Is A Firewall – Softwareg.com.au">
            <a:extLst>
              <a:ext uri="{FF2B5EF4-FFF2-40B4-BE49-F238E27FC236}">
                <a16:creationId xmlns:a16="http://schemas.microsoft.com/office/drawing/2014/main" id="{1D7DB0EF-A4B2-3381-640F-2DB091767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786" y="1825625"/>
            <a:ext cx="64464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0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ubstituent conținut 3" descr="O imagine care conține text, captură de ecran, Font, proiectare&#10;&#10;Conținutul generat de inteligența artificială poate fi incorect.">
            <a:extLst>
              <a:ext uri="{FF2B5EF4-FFF2-40B4-BE49-F238E27FC236}">
                <a16:creationId xmlns:a16="http://schemas.microsoft.com/office/drawing/2014/main" id="{4885CD8B-45D6-D627-F1B6-E5CCC61B5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38826"/>
            <a:ext cx="10905066" cy="39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5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A3F560E-DBA4-829B-E951-9C6A521C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Protocoalele pentru Modelul OSI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ubstituent conținut 4">
            <a:extLst>
              <a:ext uri="{FF2B5EF4-FFF2-40B4-BE49-F238E27FC236}">
                <a16:creationId xmlns:a16="http://schemas.microsoft.com/office/drawing/2014/main" id="{73F9B339-5C68-6451-D302-68A6F8193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253399"/>
              </p:ext>
            </p:extLst>
          </p:nvPr>
        </p:nvGraphicFramePr>
        <p:xfrm>
          <a:off x="5922492" y="1200226"/>
          <a:ext cx="5536002" cy="4398798"/>
        </p:xfrm>
        <a:graphic>
          <a:graphicData uri="http://schemas.openxmlformats.org/drawingml/2006/table">
            <a:tbl>
              <a:tblPr bandRow="1">
                <a:solidFill>
                  <a:schemeClr val="accent1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647630">
                  <a:extLst>
                    <a:ext uri="{9D8B030D-6E8A-4147-A177-3AD203B41FA5}">
                      <a16:colId xmlns:a16="http://schemas.microsoft.com/office/drawing/2014/main" val="2610518122"/>
                    </a:ext>
                  </a:extLst>
                </a:gridCol>
                <a:gridCol w="1948547">
                  <a:extLst>
                    <a:ext uri="{9D8B030D-6E8A-4147-A177-3AD203B41FA5}">
                      <a16:colId xmlns:a16="http://schemas.microsoft.com/office/drawing/2014/main" val="3616731480"/>
                    </a:ext>
                  </a:extLst>
                </a:gridCol>
                <a:gridCol w="1939825">
                  <a:extLst>
                    <a:ext uri="{9D8B030D-6E8A-4147-A177-3AD203B41FA5}">
                      <a16:colId xmlns:a16="http://schemas.microsoft.com/office/drawing/2014/main" val="2422648406"/>
                    </a:ext>
                  </a:extLst>
                </a:gridCol>
              </a:tblGrid>
              <a:tr h="6056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b="1" cap="none" spc="0">
                          <a:solidFill>
                            <a:schemeClr val="tx1"/>
                          </a:solidFill>
                        </a:rPr>
                        <a:t>Nivel</a:t>
                      </a:r>
                      <a:endParaRPr lang="ro-RO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b="1" cap="none" spc="0">
                          <a:solidFill>
                            <a:schemeClr val="tx1"/>
                          </a:solidFill>
                        </a:rPr>
                        <a:t>PDU (Unitatea de Date Protocol)</a:t>
                      </a:r>
                      <a:endParaRPr lang="ro-RO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b="1" cap="none" spc="0">
                          <a:solidFill>
                            <a:schemeClr val="tx1"/>
                          </a:solidFill>
                        </a:rPr>
                        <a:t>Protocoale</a:t>
                      </a:r>
                      <a:endParaRPr lang="ro-RO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487081"/>
                  </a:ext>
                </a:extLst>
              </a:tr>
              <a:tr h="6056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b="1" cap="none" spc="0">
                          <a:solidFill>
                            <a:schemeClr val="tx1"/>
                          </a:solidFill>
                        </a:rPr>
                        <a:t>7 – Aplicație</a:t>
                      </a:r>
                      <a:endParaRPr lang="ro-RO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Date (Data)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HTTP, FTP, SMTP, SIP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357000"/>
                  </a:ext>
                </a:extLst>
              </a:tr>
              <a:tr h="3823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b="1" cap="none" spc="0">
                          <a:solidFill>
                            <a:schemeClr val="tx1"/>
                          </a:solidFill>
                        </a:rPr>
                        <a:t>6 – Prezentare</a:t>
                      </a:r>
                      <a:endParaRPr lang="ro-RO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Flux (Stream)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JPEG, MPEG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483244"/>
                  </a:ext>
                </a:extLst>
              </a:tr>
              <a:tr h="6056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b="1" cap="none" spc="0">
                          <a:solidFill>
                            <a:schemeClr val="tx1"/>
                          </a:solidFill>
                        </a:rPr>
                        <a:t>5 – Sesiune</a:t>
                      </a:r>
                      <a:endParaRPr lang="ro-RO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Sesiune (Session)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L2TP, PPTP, NetBIOS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532732"/>
                  </a:ext>
                </a:extLst>
              </a:tr>
              <a:tr h="3823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b="1" cap="none" spc="0">
                          <a:solidFill>
                            <a:schemeClr val="tx1"/>
                          </a:solidFill>
                        </a:rPr>
                        <a:t>4 – Transport</a:t>
                      </a:r>
                      <a:endParaRPr lang="ro-RO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Segment (Segment)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TCP, UDP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803014"/>
                  </a:ext>
                </a:extLst>
              </a:tr>
              <a:tr h="6056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b="1" cap="none" spc="0">
                          <a:solidFill>
                            <a:schemeClr val="tx1"/>
                          </a:solidFill>
                        </a:rPr>
                        <a:t>3 – Rețea</a:t>
                      </a:r>
                      <a:endParaRPr lang="ro-RO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Pachet/Datagramă (Packet/Datagram)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IP, IPX, OSPF, RIP, IPSec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52594"/>
                  </a:ext>
                </a:extLst>
              </a:tr>
              <a:tr h="6056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b="1" cap="none" spc="0">
                          <a:solidFill>
                            <a:schemeClr val="tx1"/>
                          </a:solidFill>
                        </a:rPr>
                        <a:t>2 – Legătură de date</a:t>
                      </a:r>
                      <a:endParaRPr lang="ro-RO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Cadru (Frame)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IEEE 802.2, IEEE 802.11, PPP, HDLC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612923"/>
                  </a:ext>
                </a:extLst>
              </a:tr>
              <a:tr h="6056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b="1" cap="none" spc="0">
                          <a:solidFill>
                            <a:schemeClr val="tx1"/>
                          </a:solidFill>
                        </a:rPr>
                        <a:t>1 – Fizic</a:t>
                      </a:r>
                      <a:endParaRPr lang="ro-RO" sz="1500" cap="none" spc="0">
                        <a:solidFill>
                          <a:schemeClr val="tx1"/>
                        </a:solidFill>
                      </a:endParaRP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Bit (Bit)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500" cap="none" spc="0">
                          <a:solidFill>
                            <a:schemeClr val="tx1"/>
                          </a:solidFill>
                        </a:rPr>
                        <a:t>IEEE 802.2, IEEE 802.11</a:t>
                      </a:r>
                    </a:p>
                  </a:txBody>
                  <a:tcPr marL="83733" marR="83733" marT="41867" marB="837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DAE3F3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55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37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640A533-A6E7-E4CE-69E1-53A8E934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latin typeface="Times New Roman"/>
                <a:cs typeface="Times New Roman"/>
              </a:rPr>
              <a:t>OSI Model </a:t>
            </a:r>
            <a:r>
              <a:rPr lang="ro-RO" err="1">
                <a:latin typeface="Times New Roman"/>
                <a:cs typeface="Times New Roman"/>
              </a:rPr>
              <a:t>vs</a:t>
            </a:r>
            <a:r>
              <a:rPr lang="ro-RO">
                <a:latin typeface="Times New Roman"/>
                <a:cs typeface="Times New Roman"/>
              </a:rPr>
              <a:t> TCP/IP Model</a:t>
            </a:r>
          </a:p>
        </p:txBody>
      </p:sp>
      <p:pic>
        <p:nvPicPr>
          <p:cNvPr id="4" name="Substituent conținut 3" descr="A Refresher Course on OSI &amp; TCP/IP - Real Time Automation, Inc.">
            <a:extLst>
              <a:ext uri="{FF2B5EF4-FFF2-40B4-BE49-F238E27FC236}">
                <a16:creationId xmlns:a16="http://schemas.microsoft.com/office/drawing/2014/main" id="{AA78E317-5020-5F5C-FB5C-57600ECFC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1091"/>
            <a:ext cx="10515600" cy="38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8CADBA52-AD21-E4A2-0E26-26820448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o-RO" sz="5400">
                <a:latin typeface="Times New Roman"/>
                <a:ea typeface="+mj-lt"/>
                <a:cs typeface="+mj-lt"/>
              </a:rPr>
              <a:t>Probleme și soluții pe niveluri OSI</a:t>
            </a:r>
            <a:endParaRPr lang="ro-RO" sz="5400">
              <a:latin typeface="Times New Roman"/>
              <a:cs typeface="Times New Roman"/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ubstituent conținut 4">
            <a:extLst>
              <a:ext uri="{FF2B5EF4-FFF2-40B4-BE49-F238E27FC236}">
                <a16:creationId xmlns:a16="http://schemas.microsoft.com/office/drawing/2014/main" id="{E0FE9EFB-3517-5448-4091-ABF5F3B49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029637"/>
              </p:ext>
            </p:extLst>
          </p:nvPr>
        </p:nvGraphicFramePr>
        <p:xfrm>
          <a:off x="838200" y="2371465"/>
          <a:ext cx="10515602" cy="36621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69787">
                  <a:extLst>
                    <a:ext uri="{9D8B030D-6E8A-4147-A177-3AD203B41FA5}">
                      <a16:colId xmlns:a16="http://schemas.microsoft.com/office/drawing/2014/main" val="2823121501"/>
                    </a:ext>
                  </a:extLst>
                </a:gridCol>
                <a:gridCol w="3576028">
                  <a:extLst>
                    <a:ext uri="{9D8B030D-6E8A-4147-A177-3AD203B41FA5}">
                      <a16:colId xmlns:a16="http://schemas.microsoft.com/office/drawing/2014/main" val="1232875105"/>
                    </a:ext>
                  </a:extLst>
                </a:gridCol>
                <a:gridCol w="3469787">
                  <a:extLst>
                    <a:ext uri="{9D8B030D-6E8A-4147-A177-3AD203B41FA5}">
                      <a16:colId xmlns:a16="http://schemas.microsoft.com/office/drawing/2014/main" val="2571002657"/>
                    </a:ext>
                  </a:extLst>
                </a:gridCol>
              </a:tblGrid>
              <a:tr h="3028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 b="1">
                          <a:latin typeface="Times New Roman"/>
                        </a:rPr>
                        <a:t>Nivel</a:t>
                      </a:r>
                      <a:endParaRPr lang="ro-RO" sz="1400">
                        <a:latin typeface="Times New Roman"/>
                      </a:endParaRP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 b="1">
                          <a:latin typeface="Times New Roman"/>
                        </a:rPr>
                        <a:t>Problemă</a:t>
                      </a:r>
                      <a:endParaRPr lang="ro-RO" sz="1400">
                        <a:latin typeface="Times New Roman"/>
                      </a:endParaRP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 b="1">
                          <a:latin typeface="Times New Roman"/>
                        </a:rPr>
                        <a:t>Soluție</a:t>
                      </a:r>
                      <a:endParaRPr lang="ro-RO" sz="1400">
                        <a:latin typeface="Times New Roman"/>
                      </a:endParaRP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873991"/>
                  </a:ext>
                </a:extLst>
              </a:tr>
              <a:tr h="5093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 b="1">
                          <a:latin typeface="Times New Roman"/>
                        </a:rPr>
                        <a:t>7 – Aplicație</a:t>
                      </a:r>
                      <a:endParaRPr lang="ro-RO" sz="1400">
                        <a:latin typeface="Times New Roman"/>
                      </a:endParaRP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Programul nu funcționează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Verifică setările programului, reinstalează aplicația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203460"/>
                  </a:ext>
                </a:extLst>
              </a:tr>
              <a:tr h="5093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 b="1">
                          <a:latin typeface="Times New Roman"/>
                        </a:rPr>
                        <a:t>6 – Prezentare</a:t>
                      </a:r>
                      <a:endParaRPr lang="ro-RO" sz="1400">
                        <a:latin typeface="Times New Roman"/>
                      </a:endParaRP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Programul nu funcționează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Verifică setările programului, reinstalează aplicația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746191"/>
                  </a:ext>
                </a:extLst>
              </a:tr>
              <a:tr h="5093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 b="1">
                          <a:latin typeface="Times New Roman"/>
                        </a:rPr>
                        <a:t>5 – Sesiune</a:t>
                      </a:r>
                      <a:endParaRPr lang="ro-RO" sz="1400">
                        <a:latin typeface="Times New Roman"/>
                      </a:endParaRP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DNS nu se rezolvă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Verifică funcționarea serverului DNS și a clientului DNS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703629"/>
                  </a:ext>
                </a:extLst>
              </a:tr>
              <a:tr h="5093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 b="1">
                          <a:latin typeface="Times New Roman"/>
                        </a:rPr>
                        <a:t>4 – Transport</a:t>
                      </a:r>
                      <a:endParaRPr lang="ro-RO" sz="1400">
                        <a:latin typeface="Times New Roman"/>
                      </a:endParaRP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Există „ping”, dar programele nu au acces prin rețea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Testare cu </a:t>
                      </a:r>
                      <a:r>
                        <a:rPr lang="ro-RO" sz="1400" i="1">
                          <a:latin typeface="Times New Roman"/>
                        </a:rPr>
                        <a:t>telnet</a:t>
                      </a:r>
                      <a:r>
                        <a:rPr lang="ro-RO" sz="1400">
                          <a:latin typeface="Times New Roman"/>
                        </a:rPr>
                        <a:t> pe port, verifică setările programului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192765"/>
                  </a:ext>
                </a:extLst>
              </a:tr>
              <a:tr h="3028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 b="1">
                          <a:latin typeface="Times New Roman"/>
                        </a:rPr>
                        <a:t>3 – Rețea</a:t>
                      </a:r>
                      <a:endParaRPr lang="ro-RO" sz="1400">
                        <a:latin typeface="Times New Roman"/>
                      </a:endParaRP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Nu există „ping”, dar adresa MAC este vizibilă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Verifică setările IP, firewall-ul, rutele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643244"/>
                  </a:ext>
                </a:extLst>
              </a:tr>
              <a:tr h="5093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 b="1">
                          <a:latin typeface="Times New Roman"/>
                        </a:rPr>
                        <a:t>2 – Legătură de date</a:t>
                      </a:r>
                      <a:endParaRPr lang="ro-RO" sz="1400">
                        <a:latin typeface="Times New Roman"/>
                      </a:endParaRP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Nu există conexiune, adresele MAC nu sunt vizibile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Verifică driverul plăcii de rețea și funcționalitatea acesteia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348409"/>
                  </a:ext>
                </a:extLst>
              </a:tr>
              <a:tr h="5093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 b="1">
                          <a:latin typeface="Times New Roman"/>
                        </a:rPr>
                        <a:t>1 – Fizic</a:t>
                      </a:r>
                      <a:endParaRPr lang="ro-RO" sz="1400">
                        <a:latin typeface="Times New Roman"/>
                      </a:endParaRP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Nu există „link” sau sincronizare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400">
                          <a:latin typeface="Times New Roman"/>
                        </a:rPr>
                        <a:t>Verifică cablurile, conectorii, setările Wi-Fi, funcționalitatea plăcii de rețea</a:t>
                      </a:r>
                    </a:p>
                  </a:txBody>
                  <a:tcPr marL="68837" marR="68837" marT="34418" marB="344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34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367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164FE753-33C5-D675-3300-ACC92B78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o-RO" sz="4800">
                <a:latin typeface="Times New Roman"/>
                <a:cs typeface="Times New Roman"/>
              </a:rPr>
              <a:t>Continuare: DHCP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5D24BF2-CC6B-E4A6-46A2-35914F7AE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ro-RO" sz="2400">
                <a:latin typeface="Times New Roman"/>
                <a:cs typeface="Times New Roman"/>
              </a:rPr>
              <a:t>Conținut</a:t>
            </a:r>
          </a:p>
          <a:p>
            <a:r>
              <a:rPr lang="ro-RO" sz="2400">
                <a:latin typeface="Times New Roman"/>
                <a:ea typeface="+mn-lt"/>
                <a:cs typeface="+mn-lt"/>
              </a:rPr>
              <a:t>Protocolul ARP</a:t>
            </a:r>
            <a:endParaRPr lang="ro-RO" sz="2400">
              <a:latin typeface="Times New Roman"/>
              <a:cs typeface="Times New Roman"/>
            </a:endParaRPr>
          </a:p>
          <a:p>
            <a:r>
              <a:rPr lang="ro-RO" sz="2400">
                <a:latin typeface="Times New Roman"/>
                <a:ea typeface="+mn-lt"/>
                <a:cs typeface="+mn-lt"/>
              </a:rPr>
              <a:t>Protocolul DHCP</a:t>
            </a:r>
            <a:endParaRPr lang="ro-RO" sz="2400">
              <a:latin typeface="Times New Roman"/>
              <a:cs typeface="Times New Roman"/>
            </a:endParaRPr>
          </a:p>
          <a:p>
            <a:endParaRPr lang="ro-RO" sz="2400">
              <a:latin typeface="Times New Roman"/>
              <a:cs typeface="Times New Roman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158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2922C676-86AF-8EC0-E288-80AB44294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o-RO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  <a:t>Nivelul Legătură de Date: </a:t>
            </a:r>
            <a:r>
              <a:rPr lang="ro-RO" b="1">
                <a:solidFill>
                  <a:srgbClr val="FFFFFF"/>
                </a:solidFill>
                <a:latin typeface="Times New Roman"/>
                <a:ea typeface="+mj-lt"/>
                <a:cs typeface="+mj-lt"/>
              </a:rPr>
              <a:t>Adresare fizică</a:t>
            </a:r>
            <a:endParaRPr lang="ro-RO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1F5C2C8-D758-52B7-B489-B7C3D5BD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ro-RO" sz="1800" b="1">
              <a:latin typeface="Times New Roman"/>
              <a:cs typeface="Times New Roman"/>
            </a:endParaRPr>
          </a:p>
          <a:p>
            <a:r>
              <a:rPr lang="ro-RO" sz="1800">
                <a:latin typeface="Times New Roman"/>
                <a:ea typeface="+mn-lt"/>
                <a:cs typeface="+mn-lt"/>
              </a:rPr>
              <a:t>Fiecare dispozitiv trebuie să aibă o adresă fizică unică pentru accesul la rețea.</a:t>
            </a:r>
            <a:endParaRPr lang="ro-RO" sz="1800">
              <a:latin typeface="Times New Roman"/>
              <a:cs typeface="Times New Roman"/>
            </a:endParaRPr>
          </a:p>
          <a:p>
            <a:r>
              <a:rPr lang="ro-RO" sz="1800" b="1">
                <a:latin typeface="Times New Roman"/>
                <a:ea typeface="+mn-lt"/>
                <a:cs typeface="+mn-lt"/>
              </a:rPr>
              <a:t>Adresa MAC (Media Access Control </a:t>
            </a:r>
            <a:r>
              <a:rPr lang="ro-RO" sz="1800" b="1" err="1">
                <a:latin typeface="Times New Roman"/>
                <a:ea typeface="+mn-lt"/>
                <a:cs typeface="+mn-lt"/>
              </a:rPr>
              <a:t>address</a:t>
            </a:r>
            <a:r>
              <a:rPr lang="ro-RO" sz="1800" b="1">
                <a:latin typeface="Times New Roman"/>
                <a:ea typeface="+mn-lt"/>
                <a:cs typeface="+mn-lt"/>
              </a:rPr>
              <a:t>)</a:t>
            </a:r>
            <a:r>
              <a:rPr lang="ro-RO" sz="1800">
                <a:latin typeface="Times New Roman"/>
                <a:ea typeface="+mn-lt"/>
                <a:cs typeface="+mn-lt"/>
              </a:rPr>
              <a:t> – definește adresarea dispozitivului, fiind legată de protocolul de la nivelul legătură de date.</a:t>
            </a:r>
            <a:endParaRPr lang="ro-RO" sz="1800">
              <a:latin typeface="Times New Roman"/>
              <a:cs typeface="Times New Roman"/>
            </a:endParaRPr>
          </a:p>
          <a:p>
            <a:r>
              <a:rPr lang="ro-RO" sz="1800" b="1">
                <a:latin typeface="Times New Roman"/>
                <a:ea typeface="+mn-lt"/>
                <a:cs typeface="+mn-lt"/>
              </a:rPr>
              <a:t>Formatul adresei MAC</a:t>
            </a:r>
            <a:r>
              <a:rPr lang="ro-RO" sz="1800">
                <a:latin typeface="Times New Roman"/>
                <a:ea typeface="+mn-lt"/>
                <a:cs typeface="+mn-lt"/>
              </a:rPr>
              <a:t> – 00:0C:42:20:97:68, 00-0C-42-20-97-68, 000C.4220.9768</a:t>
            </a:r>
            <a:endParaRPr lang="ro-RO" sz="1800">
              <a:latin typeface="Times New Roman"/>
              <a:cs typeface="Times New Roman"/>
            </a:endParaRPr>
          </a:p>
          <a:p>
            <a:r>
              <a:rPr lang="ro-RO" sz="1800" b="1">
                <a:latin typeface="Times New Roman"/>
                <a:ea typeface="+mn-lt"/>
                <a:cs typeface="+mn-lt"/>
              </a:rPr>
              <a:t>Lungime</a:t>
            </a:r>
            <a:r>
              <a:rPr lang="ro-RO" sz="1800">
                <a:latin typeface="Times New Roman"/>
                <a:ea typeface="+mn-lt"/>
                <a:cs typeface="+mn-lt"/>
              </a:rPr>
              <a:t> – 48 biți (6 octeți).</a:t>
            </a:r>
            <a:endParaRPr lang="ro-RO" sz="1800">
              <a:latin typeface="Times New Roman"/>
              <a:cs typeface="Times New Roman"/>
            </a:endParaRPr>
          </a:p>
          <a:p>
            <a:r>
              <a:rPr lang="ro-RO" sz="1800">
                <a:latin typeface="Times New Roman"/>
                <a:ea typeface="+mn-lt"/>
                <a:cs typeface="+mn-lt"/>
              </a:rPr>
              <a:t>Se utilizează cifre hexazecimale: 0,1,2,3,4,5,6,7,8,9,A,B,C,D,E,F.</a:t>
            </a:r>
            <a:endParaRPr lang="ro-RO" sz="1800">
              <a:latin typeface="Times New Roman"/>
              <a:cs typeface="Times New Roman"/>
            </a:endParaRPr>
          </a:p>
          <a:p>
            <a:r>
              <a:rPr lang="ro-RO" sz="1800">
                <a:latin typeface="Times New Roman"/>
                <a:ea typeface="+mn-lt"/>
                <a:cs typeface="+mn-lt"/>
              </a:rPr>
              <a:t>Este permanentă și asociată cu un anumit adaptor de rețea.</a:t>
            </a:r>
            <a:endParaRPr lang="ro-RO" sz="1800">
              <a:latin typeface="Times New Roman"/>
              <a:cs typeface="Times New Roman"/>
            </a:endParaRPr>
          </a:p>
          <a:p>
            <a:r>
              <a:rPr lang="ro-RO" sz="1800">
                <a:latin typeface="Times New Roman"/>
                <a:ea typeface="+mn-lt"/>
                <a:cs typeface="+mn-lt"/>
              </a:rPr>
              <a:t>Primele 3 octeți – identificatorul producătorului adaptorului de rețea, următorii – identificatorul adaptorului (ex.: coffer.com/</a:t>
            </a:r>
            <a:r>
              <a:rPr lang="ro-RO" sz="1800" err="1">
                <a:latin typeface="Times New Roman"/>
                <a:ea typeface="+mn-lt"/>
                <a:cs typeface="+mn-lt"/>
              </a:rPr>
              <a:t>mac_find</a:t>
            </a:r>
            <a:r>
              <a:rPr lang="ro-RO" sz="1800">
                <a:latin typeface="Times New Roman"/>
                <a:ea typeface="+mn-lt"/>
                <a:cs typeface="+mn-lt"/>
              </a:rPr>
              <a:t>, macvendors.com).</a:t>
            </a:r>
            <a:endParaRPr lang="ro-RO" sz="1800">
              <a:latin typeface="Times New Roman"/>
              <a:cs typeface="Times New Roman"/>
            </a:endParaRPr>
          </a:p>
          <a:p>
            <a:r>
              <a:rPr lang="ro-RO" sz="1800">
                <a:latin typeface="Times New Roman"/>
                <a:ea typeface="+mn-lt"/>
                <a:cs typeface="+mn-lt"/>
              </a:rPr>
              <a:t>Folosită pentru comunicarea în interiorul unei rețele LAN.</a:t>
            </a:r>
            <a:endParaRPr lang="ro-RO" sz="1800">
              <a:latin typeface="Times New Roman"/>
              <a:cs typeface="Times New Roman"/>
            </a:endParaRPr>
          </a:p>
          <a:p>
            <a:r>
              <a:rPr lang="ro-RO" sz="1800">
                <a:latin typeface="Times New Roman"/>
                <a:ea typeface="+mn-lt"/>
                <a:cs typeface="+mn-lt"/>
              </a:rPr>
              <a:t>Corespondența dintre MAC și IP – realizată prin protocolul </a:t>
            </a:r>
            <a:r>
              <a:rPr lang="ro-RO" sz="1800" b="1">
                <a:latin typeface="Times New Roman"/>
                <a:ea typeface="+mn-lt"/>
                <a:cs typeface="+mn-lt"/>
              </a:rPr>
              <a:t>ARP (</a:t>
            </a:r>
            <a:r>
              <a:rPr lang="ro-RO" sz="1800" b="1" err="1">
                <a:latin typeface="Times New Roman"/>
                <a:ea typeface="+mn-lt"/>
                <a:cs typeface="+mn-lt"/>
              </a:rPr>
              <a:t>Address</a:t>
            </a:r>
            <a:r>
              <a:rPr lang="ro-RO" sz="1800" b="1">
                <a:latin typeface="Times New Roman"/>
                <a:ea typeface="+mn-lt"/>
                <a:cs typeface="+mn-lt"/>
              </a:rPr>
              <a:t> </a:t>
            </a:r>
            <a:r>
              <a:rPr lang="ro-RO" sz="1800" b="1" err="1">
                <a:latin typeface="Times New Roman"/>
                <a:ea typeface="+mn-lt"/>
                <a:cs typeface="+mn-lt"/>
              </a:rPr>
              <a:t>Resolution</a:t>
            </a:r>
            <a:r>
              <a:rPr lang="ro-RO" sz="1800" b="1">
                <a:latin typeface="Times New Roman"/>
                <a:ea typeface="+mn-lt"/>
                <a:cs typeface="+mn-lt"/>
              </a:rPr>
              <a:t> Protocol)</a:t>
            </a:r>
            <a:r>
              <a:rPr lang="ro-RO" sz="1800">
                <a:latin typeface="Times New Roman"/>
                <a:ea typeface="+mn-lt"/>
                <a:cs typeface="+mn-lt"/>
              </a:rPr>
              <a:t>, cu ajutorul tabelului ARP.</a:t>
            </a:r>
            <a:endParaRPr lang="ro-RO"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8647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8078CE6B-2073-BE26-2F6C-B87386B7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ro-RO" sz="5400">
                <a:ea typeface="+mj-lt"/>
                <a:cs typeface="+mj-lt"/>
              </a:rPr>
              <a:t>Nivelurile Legătură de Date și Fizic</a:t>
            </a:r>
            <a:endParaRPr lang="ro-RO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 descr="Network Topologies - sagarfive">
            <a:extLst>
              <a:ext uri="{FF2B5EF4-FFF2-40B4-BE49-F238E27FC236}">
                <a16:creationId xmlns:a16="http://schemas.microsoft.com/office/drawing/2014/main" id="{A9E37A7C-1818-7196-974B-25B7A5F3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786544"/>
            <a:ext cx="6894576" cy="3602416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033CC1-19F2-D4A1-19B2-0FC03CAE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o-RO" sz="1900">
                <a:latin typeface="Times New Roman"/>
                <a:ea typeface="+mn-lt"/>
                <a:cs typeface="+mn-lt"/>
              </a:rPr>
              <a:t>Pot fi </a:t>
            </a:r>
            <a:r>
              <a:rPr lang="ro-RO" sz="1900" b="1">
                <a:latin typeface="Times New Roman"/>
                <a:ea typeface="+mn-lt"/>
                <a:cs typeface="+mn-lt"/>
              </a:rPr>
              <a:t>logice</a:t>
            </a:r>
            <a:r>
              <a:rPr lang="ro-RO" sz="1900">
                <a:latin typeface="Times New Roman"/>
                <a:ea typeface="+mn-lt"/>
                <a:cs typeface="+mn-lt"/>
              </a:rPr>
              <a:t> și </a:t>
            </a:r>
            <a:r>
              <a:rPr lang="ro-RO" sz="1900" b="1">
                <a:latin typeface="Times New Roman"/>
                <a:ea typeface="+mn-lt"/>
                <a:cs typeface="+mn-lt"/>
              </a:rPr>
              <a:t>fizice</a:t>
            </a:r>
            <a:r>
              <a:rPr lang="ro-RO" sz="1900">
                <a:latin typeface="Times New Roman"/>
                <a:ea typeface="+mn-lt"/>
                <a:cs typeface="+mn-lt"/>
              </a:rPr>
              <a:t>.</a:t>
            </a:r>
            <a:endParaRPr lang="ro-RO" sz="1900">
              <a:latin typeface="Times New Roman"/>
              <a:cs typeface="Times New Roman"/>
            </a:endParaRPr>
          </a:p>
          <a:p>
            <a:r>
              <a:rPr lang="ro-RO" sz="1900" b="1">
                <a:latin typeface="Times New Roman"/>
                <a:ea typeface="+mn-lt"/>
                <a:cs typeface="+mn-lt"/>
              </a:rPr>
              <a:t>Logice</a:t>
            </a:r>
            <a:r>
              <a:rPr lang="ro-RO" sz="1900">
                <a:latin typeface="Times New Roman"/>
                <a:ea typeface="+mn-lt"/>
                <a:cs typeface="+mn-lt"/>
              </a:rPr>
              <a:t> – metoda de acces a gazdelor la rețea (aleatoriu, cu jeton/token).</a:t>
            </a:r>
            <a:endParaRPr lang="ro-RO" sz="1900">
              <a:latin typeface="Times New Roman"/>
              <a:cs typeface="Times New Roman"/>
            </a:endParaRPr>
          </a:p>
          <a:p>
            <a:r>
              <a:rPr lang="ro-RO" sz="1900" b="1">
                <a:latin typeface="Times New Roman"/>
                <a:ea typeface="+mn-lt"/>
                <a:cs typeface="+mn-lt"/>
              </a:rPr>
              <a:t>Fizice</a:t>
            </a:r>
            <a:r>
              <a:rPr lang="ro-RO" sz="1900">
                <a:latin typeface="Times New Roman"/>
                <a:ea typeface="+mn-lt"/>
                <a:cs typeface="+mn-lt"/>
              </a:rPr>
              <a:t> – metoda de conectare a dispozitivelor.</a:t>
            </a:r>
            <a:endParaRPr lang="ro-RO" sz="19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153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5453E23-8D86-C649-218B-5289E4F8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ro-RO" sz="4800">
                <a:latin typeface="Times New Roman"/>
                <a:cs typeface="Times New Roman"/>
              </a:rPr>
              <a:t>Clasificarea rețelelor de calculatoare</a:t>
            </a:r>
            <a:endParaRPr lang="ro-RO" sz="4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A693285-1E8B-D808-6F8F-14E9D78F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7" y="2525168"/>
            <a:ext cx="5664604" cy="38686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ro-RO" sz="2000"/>
          </a:p>
          <a:p>
            <a:pPr marL="0" indent="0">
              <a:buNone/>
            </a:pPr>
            <a:r>
              <a:rPr lang="ro-RO" b="1" dirty="0">
                <a:latin typeface="Times New Roman"/>
                <a:ea typeface="+mn-lt"/>
                <a:cs typeface="+mn-lt"/>
              </a:rPr>
              <a:t>LAN – Local </a:t>
            </a:r>
            <a:r>
              <a:rPr lang="ro-RO" b="1" err="1">
                <a:latin typeface="Times New Roman"/>
                <a:ea typeface="+mn-lt"/>
                <a:cs typeface="+mn-lt"/>
              </a:rPr>
              <a:t>Area</a:t>
            </a:r>
            <a:r>
              <a:rPr lang="ro-RO" b="1" dirty="0">
                <a:latin typeface="Times New Roman"/>
                <a:ea typeface="+mn-lt"/>
                <a:cs typeface="+mn-lt"/>
              </a:rPr>
              <a:t> </a:t>
            </a:r>
            <a:r>
              <a:rPr lang="ro-RO" b="1" err="1">
                <a:latin typeface="Times New Roman"/>
                <a:ea typeface="+mn-lt"/>
                <a:cs typeface="+mn-lt"/>
              </a:rPr>
              <a:t>Network</a:t>
            </a:r>
            <a:r>
              <a:rPr lang="ro-RO" b="1" dirty="0">
                <a:latin typeface="Times New Roman"/>
                <a:ea typeface="+mn-lt"/>
                <a:cs typeface="+mn-lt"/>
              </a:rPr>
              <a:t> – Rețea Locală de Calculatoare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Dimensiuni mici și număr redus de dispozitive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Viteze mari de transfer al datelor: 10, 100, 1000, 10 000 Mbps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Rețea de acasă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Rețele interne ale întreprinderilor și companiilor</a:t>
            </a:r>
            <a:endParaRPr lang="ro-RO" dirty="0">
              <a:latin typeface="Times New Roman"/>
              <a:cs typeface="Times New Roman"/>
            </a:endParaRPr>
          </a:p>
          <a:p>
            <a:endParaRPr lang="ro-RO" sz="2000"/>
          </a:p>
        </p:txBody>
      </p:sp>
      <p:pic>
        <p:nvPicPr>
          <p:cNvPr id="4" name="Imagine 3" descr="O imagine care conține captură de ecran, televiziune, proiectare&#10;&#10;Conținutul generat de inteligența artificială poate fi incorect.">
            <a:extLst>
              <a:ext uri="{FF2B5EF4-FFF2-40B4-BE49-F238E27FC236}">
                <a16:creationId xmlns:a16="http://schemas.microsoft.com/office/drawing/2014/main" id="{2118FD1B-33E4-C404-3129-FA643A540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525904"/>
            <a:ext cx="5150277" cy="36309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2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B2E88731-BE59-9A06-F368-D36A568B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23" y="2819"/>
            <a:ext cx="3776199" cy="1330841"/>
          </a:xfrm>
        </p:spPr>
        <p:txBody>
          <a:bodyPr>
            <a:normAutofit/>
          </a:bodyPr>
          <a:lstStyle/>
          <a:p>
            <a:r>
              <a:rPr lang="ro-RO" dirty="0">
                <a:latin typeface="Times New Roman"/>
                <a:cs typeface="Times New Roman"/>
              </a:rPr>
              <a:t>Protocolul ARP</a:t>
            </a:r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6B9AD40-4397-5CA5-0DC3-D1A2C427A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01" y="1027141"/>
            <a:ext cx="6348909" cy="58298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o-RO" sz="2400" dirty="0">
                <a:latin typeface="Times New Roman"/>
                <a:ea typeface="+mn-lt"/>
                <a:cs typeface="+mn-lt"/>
              </a:rPr>
              <a:t>Determină corespondența dintre adresele IP și MAC ale gazdelor.</a:t>
            </a:r>
            <a:endParaRPr lang="ro-RO" sz="2400">
              <a:latin typeface="Times New Roman"/>
              <a:cs typeface="Times New Roman"/>
            </a:endParaRPr>
          </a:p>
          <a:p>
            <a:r>
              <a:rPr lang="ro-RO" sz="2400" dirty="0">
                <a:latin typeface="Times New Roman"/>
                <a:ea typeface="+mn-lt"/>
                <a:cs typeface="+mn-lt"/>
              </a:rPr>
              <a:t>Înainte de a trimite un pachet de date în rețea, un </a:t>
            </a:r>
            <a:r>
              <a:rPr lang="ro-RO" sz="2400" err="1">
                <a:latin typeface="Times New Roman"/>
                <a:ea typeface="+mn-lt"/>
                <a:cs typeface="+mn-lt"/>
              </a:rPr>
              <a:t>host</a:t>
            </a:r>
            <a:r>
              <a:rPr lang="ro-RO" sz="2400" dirty="0">
                <a:latin typeface="Times New Roman"/>
                <a:ea typeface="+mn-lt"/>
                <a:cs typeface="+mn-lt"/>
              </a:rPr>
              <a:t> încearcă să determine adresa MAC a destinatarului, pornind de la adresa IP a acestuia.</a:t>
            </a:r>
            <a:endParaRPr lang="ro-RO" sz="2400">
              <a:latin typeface="Times New Roman"/>
              <a:cs typeface="Times New Roman"/>
            </a:endParaRPr>
          </a:p>
          <a:p>
            <a:r>
              <a:rPr lang="ro-RO" sz="2400" dirty="0">
                <a:latin typeface="Times New Roman"/>
                <a:ea typeface="+mn-lt"/>
                <a:cs typeface="+mn-lt"/>
              </a:rPr>
              <a:t>Mai întâi se caută în cache-</a:t>
            </a:r>
            <a:r>
              <a:rPr lang="ro-RO" sz="2400" dirty="0" err="1">
                <a:latin typeface="Times New Roman"/>
                <a:ea typeface="+mn-lt"/>
                <a:cs typeface="+mn-lt"/>
              </a:rPr>
              <a:t>ul</a:t>
            </a:r>
            <a:r>
              <a:rPr lang="ro-RO" sz="2400" dirty="0">
                <a:latin typeface="Times New Roman"/>
                <a:ea typeface="+mn-lt"/>
                <a:cs typeface="+mn-lt"/>
              </a:rPr>
              <a:t> ARP (ARP cache).</a:t>
            </a:r>
            <a:endParaRPr lang="ro-RO" sz="2400">
              <a:latin typeface="Times New Roman"/>
              <a:cs typeface="Times New Roman"/>
            </a:endParaRPr>
          </a:p>
          <a:p>
            <a:r>
              <a:rPr lang="ro-RO" sz="2400" dirty="0">
                <a:latin typeface="Times New Roman"/>
                <a:ea typeface="+mn-lt"/>
                <a:cs typeface="+mn-lt"/>
              </a:rPr>
              <a:t>Dacă nu există înregistrare în cache, se trimite un </a:t>
            </a:r>
            <a:r>
              <a:rPr lang="ro-RO" sz="2400" b="1" err="1">
                <a:latin typeface="Times New Roman"/>
                <a:ea typeface="+mn-lt"/>
                <a:cs typeface="+mn-lt"/>
              </a:rPr>
              <a:t>broadcast</a:t>
            </a:r>
            <a:r>
              <a:rPr lang="ro-RO" sz="2400" b="1" dirty="0">
                <a:latin typeface="Times New Roman"/>
                <a:ea typeface="+mn-lt"/>
                <a:cs typeface="+mn-lt"/>
              </a:rPr>
              <a:t> ARP </a:t>
            </a:r>
            <a:r>
              <a:rPr lang="ro-RO" sz="2400" b="1" err="1">
                <a:latin typeface="Times New Roman"/>
                <a:ea typeface="+mn-lt"/>
                <a:cs typeface="+mn-lt"/>
              </a:rPr>
              <a:t>Request</a:t>
            </a:r>
            <a:r>
              <a:rPr lang="ro-RO" sz="2400" dirty="0">
                <a:latin typeface="Times New Roman"/>
                <a:ea typeface="+mn-lt"/>
                <a:cs typeface="+mn-lt"/>
              </a:rPr>
              <a:t> (ARP – cerere).</a:t>
            </a:r>
            <a:endParaRPr lang="ro-RO" sz="2400">
              <a:latin typeface="Times New Roman"/>
              <a:cs typeface="Times New Roman"/>
            </a:endParaRPr>
          </a:p>
          <a:p>
            <a:r>
              <a:rPr lang="ro-RO" sz="2400" dirty="0">
                <a:latin typeface="Times New Roman"/>
                <a:ea typeface="+mn-lt"/>
                <a:cs typeface="+mn-lt"/>
              </a:rPr>
              <a:t>Destinatarul răspunde cu un </a:t>
            </a:r>
            <a:r>
              <a:rPr lang="ro-RO" sz="2400" b="1" dirty="0">
                <a:latin typeface="Times New Roman"/>
                <a:ea typeface="+mn-lt"/>
                <a:cs typeface="+mn-lt"/>
              </a:rPr>
              <a:t>ARP </a:t>
            </a:r>
            <a:r>
              <a:rPr lang="ro-RO" sz="2400" b="1" err="1">
                <a:latin typeface="Times New Roman"/>
                <a:ea typeface="+mn-lt"/>
                <a:cs typeface="+mn-lt"/>
              </a:rPr>
              <a:t>Reply</a:t>
            </a:r>
            <a:r>
              <a:rPr lang="ro-RO" sz="2400" dirty="0">
                <a:latin typeface="Times New Roman"/>
                <a:ea typeface="+mn-lt"/>
                <a:cs typeface="+mn-lt"/>
              </a:rPr>
              <a:t> (ARP – răspuns), în care își indică adresa MAC.</a:t>
            </a:r>
            <a:endParaRPr lang="ro-RO" sz="2400">
              <a:latin typeface="Times New Roman"/>
              <a:cs typeface="Times New Roman"/>
            </a:endParaRPr>
          </a:p>
          <a:p>
            <a:r>
              <a:rPr lang="ro-RO" sz="2400" dirty="0">
                <a:latin typeface="Times New Roman"/>
                <a:ea typeface="+mn-lt"/>
                <a:cs typeface="+mn-lt"/>
              </a:rPr>
              <a:t>Noua înregistrare ARP este salvată în cache-</a:t>
            </a:r>
            <a:r>
              <a:rPr lang="ro-RO" sz="2400" dirty="0" err="1">
                <a:latin typeface="Times New Roman"/>
                <a:ea typeface="+mn-lt"/>
                <a:cs typeface="+mn-lt"/>
              </a:rPr>
              <a:t>ul</a:t>
            </a:r>
            <a:r>
              <a:rPr lang="ro-RO" sz="2400" dirty="0">
                <a:latin typeface="Times New Roman"/>
                <a:ea typeface="+mn-lt"/>
                <a:cs typeface="+mn-lt"/>
              </a:rPr>
              <a:t> ARP.</a:t>
            </a:r>
            <a:endParaRPr lang="ro-RO" sz="2400">
              <a:latin typeface="Times New Roman"/>
              <a:cs typeface="Times New Roman"/>
            </a:endParaRPr>
          </a:p>
          <a:p>
            <a:r>
              <a:rPr lang="ro-RO" sz="2400" dirty="0">
                <a:latin typeface="Times New Roman"/>
                <a:ea typeface="+mn-lt"/>
                <a:cs typeface="+mn-lt"/>
              </a:rPr>
              <a:t>Pachetul pleacă în rețea folosind adresa MAC a destinatarului.</a:t>
            </a:r>
            <a:endParaRPr lang="ro-RO" sz="2400" dirty="0">
              <a:latin typeface="Times New Roman"/>
              <a:cs typeface="Times New Roman"/>
            </a:endParaRPr>
          </a:p>
          <a:p>
            <a:endParaRPr lang="ro-RO" sz="1800">
              <a:latin typeface="Times New Roman"/>
              <a:cs typeface="Times New Roman"/>
            </a:endParaRPr>
          </a:p>
        </p:txBody>
      </p:sp>
      <p:pic>
        <p:nvPicPr>
          <p:cNvPr id="4" name="Imagine 3" descr="O imagine care conține text, captură de ecran, Font, carte de vizită&#10;&#10;Conținutul generat de inteligența artificială poate fi incorect.">
            <a:extLst>
              <a:ext uri="{FF2B5EF4-FFF2-40B4-BE49-F238E27FC236}">
                <a16:creationId xmlns:a16="http://schemas.microsoft.com/office/drawing/2014/main" id="{EEA3069B-1476-D53B-A999-05DF70B1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937573"/>
            <a:ext cx="4788505" cy="225059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29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084833D-0F72-9E62-5CDC-4890EA08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ro-RO" sz="4000"/>
              <a:t>ARP cache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5B60325-B14C-ED8A-0FDA-6D1C69AB6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2000">
                <a:latin typeface="Times New Roman"/>
                <a:ea typeface="+mn-lt"/>
                <a:cs typeface="+mn-lt"/>
              </a:rPr>
              <a:t>Fiecare host are un </a:t>
            </a:r>
            <a:r>
              <a:rPr lang="ro-RO" sz="2000" b="1">
                <a:latin typeface="Times New Roman"/>
                <a:ea typeface="+mn-lt"/>
                <a:cs typeface="+mn-lt"/>
              </a:rPr>
              <a:t>cache ARP</a:t>
            </a:r>
            <a:r>
              <a:rPr lang="ro-RO" sz="2000">
                <a:latin typeface="Times New Roman"/>
                <a:ea typeface="+mn-lt"/>
                <a:cs typeface="+mn-lt"/>
              </a:rPr>
              <a:t>.</a:t>
            </a:r>
            <a:endParaRPr lang="ro-RO" sz="2000">
              <a:latin typeface="Times New Roman"/>
              <a:cs typeface="Times New Roman"/>
            </a:endParaRPr>
          </a:p>
          <a:p>
            <a:r>
              <a:rPr lang="ro-RO" sz="2000">
                <a:latin typeface="Times New Roman"/>
                <a:ea typeface="+mn-lt"/>
                <a:cs typeface="+mn-lt"/>
              </a:rPr>
              <a:t>Se completează dinamic, inițial este gol.</a:t>
            </a:r>
            <a:endParaRPr lang="ro-RO" sz="2000">
              <a:latin typeface="Times New Roman"/>
              <a:cs typeface="Times New Roman"/>
            </a:endParaRPr>
          </a:p>
          <a:p>
            <a:r>
              <a:rPr lang="ro-RO" sz="2000">
                <a:latin typeface="Times New Roman"/>
                <a:ea typeface="+mn-lt"/>
                <a:cs typeface="+mn-lt"/>
              </a:rPr>
              <a:t>Vizualizare în </a:t>
            </a:r>
            <a:r>
              <a:rPr lang="ro-RO" sz="2000" b="1">
                <a:latin typeface="Times New Roman"/>
                <a:ea typeface="+mn-lt"/>
                <a:cs typeface="+mn-lt"/>
              </a:rPr>
              <a:t>Windows</a:t>
            </a:r>
            <a:r>
              <a:rPr lang="ro-RO" sz="2000">
                <a:latin typeface="Times New Roman"/>
                <a:ea typeface="+mn-lt"/>
                <a:cs typeface="+mn-lt"/>
              </a:rPr>
              <a:t>: </a:t>
            </a:r>
            <a:r>
              <a:rPr lang="ro-RO" sz="2000">
                <a:latin typeface="Times New Roman"/>
                <a:cs typeface="Times New Roman"/>
              </a:rPr>
              <a:t>arp -a</a:t>
            </a:r>
          </a:p>
          <a:p>
            <a:r>
              <a:rPr lang="ro-RO" sz="2000">
                <a:latin typeface="Times New Roman"/>
                <a:ea typeface="+mn-lt"/>
                <a:cs typeface="+mn-lt"/>
              </a:rPr>
              <a:t>Vizualizare în </a:t>
            </a:r>
            <a:r>
              <a:rPr lang="ro-RO" sz="2000" b="1">
                <a:latin typeface="Times New Roman"/>
                <a:ea typeface="+mn-lt"/>
                <a:cs typeface="+mn-lt"/>
              </a:rPr>
              <a:t>Mikrotik</a:t>
            </a:r>
            <a:r>
              <a:rPr lang="ro-RO" sz="2000">
                <a:latin typeface="Times New Roman"/>
                <a:ea typeface="+mn-lt"/>
                <a:cs typeface="+mn-lt"/>
              </a:rPr>
              <a:t>: </a:t>
            </a:r>
            <a:r>
              <a:rPr lang="ro-RO" sz="2000">
                <a:latin typeface="Times New Roman"/>
                <a:cs typeface="Times New Roman"/>
              </a:rPr>
              <a:t>ip -&gt; arp</a:t>
            </a:r>
          </a:p>
          <a:p>
            <a:endParaRPr lang="ro-RO" sz="2000">
              <a:latin typeface="Times New Roman"/>
              <a:cs typeface="Times New Roman"/>
            </a:endParaRPr>
          </a:p>
        </p:txBody>
      </p:sp>
      <p:pic>
        <p:nvPicPr>
          <p:cNvPr id="4" name="Imagine 3" descr="O imagine care conține text, captură de ecran, meniu, Font&#10;&#10;Conținutul generat de inteligența artificială poate fi incorect.">
            <a:extLst>
              <a:ext uri="{FF2B5EF4-FFF2-40B4-BE49-F238E27FC236}">
                <a16:creationId xmlns:a16="http://schemas.microsoft.com/office/drawing/2014/main" id="{7CA29FEB-C386-C064-4107-EF1E061C8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006" y="520285"/>
            <a:ext cx="2674552" cy="3272617"/>
          </a:xfrm>
          <a:prstGeom prst="rect">
            <a:avLst/>
          </a:prstGeom>
        </p:spPr>
      </p:pic>
      <p:pic>
        <p:nvPicPr>
          <p:cNvPr id="5" name="Imagine 4" descr="O imagine care conține text, captură de ecran, afișaj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0AFCFAB0-0637-6779-4D97-221810772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612" y="4103051"/>
            <a:ext cx="5666175" cy="196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86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CD96404-5E6D-B241-ECFE-C9872044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491"/>
            <a:ext cx="10515600" cy="1325563"/>
          </a:xfrm>
        </p:spPr>
        <p:txBody>
          <a:bodyPr/>
          <a:lstStyle/>
          <a:p>
            <a:pPr algn="ctr"/>
            <a:r>
              <a:rPr lang="ro-RO" sz="4000" dirty="0"/>
              <a:t>Protocolul DHCP - </a:t>
            </a:r>
            <a:r>
              <a:rPr lang="ro-RO" sz="4000" err="1">
                <a:ea typeface="+mj-lt"/>
                <a:cs typeface="+mj-lt"/>
              </a:rPr>
              <a:t>Dynamic</a:t>
            </a:r>
            <a:r>
              <a:rPr lang="ro-RO" sz="4000" dirty="0">
                <a:ea typeface="+mj-lt"/>
                <a:cs typeface="+mj-lt"/>
              </a:rPr>
              <a:t> </a:t>
            </a:r>
            <a:r>
              <a:rPr lang="ro-RO" sz="4000" err="1">
                <a:ea typeface="+mj-lt"/>
                <a:cs typeface="+mj-lt"/>
              </a:rPr>
              <a:t>Host</a:t>
            </a:r>
            <a:r>
              <a:rPr lang="ro-RO" sz="4000" dirty="0">
                <a:ea typeface="+mj-lt"/>
                <a:cs typeface="+mj-lt"/>
              </a:rPr>
              <a:t> </a:t>
            </a:r>
            <a:r>
              <a:rPr lang="ro-RO" sz="4000" err="1">
                <a:ea typeface="+mj-lt"/>
                <a:cs typeface="+mj-lt"/>
              </a:rPr>
              <a:t>Configuration</a:t>
            </a:r>
            <a:r>
              <a:rPr lang="ro-RO" sz="4000" dirty="0">
                <a:ea typeface="+mj-lt"/>
                <a:cs typeface="+mj-lt"/>
              </a:rPr>
              <a:t> Protocol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9CA61E9-7793-9925-AE35-662B690A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27" y="1689333"/>
            <a:ext cx="11822770" cy="49088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o-RO" b="1" dirty="0">
                <a:latin typeface="Times New Roman"/>
                <a:ea typeface="+mn-lt"/>
                <a:cs typeface="+mn-lt"/>
              </a:rPr>
              <a:t>Protocol de configurare dinamică a gazdelor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Permite automatizarea atribuirii setărilor de rețea (IP, mască, gateway etc.).</a:t>
            </a:r>
            <a:endParaRPr lang="ro-RO" dirty="0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Funcționează pe principiul </a:t>
            </a:r>
            <a:r>
              <a:rPr lang="ro-RO" b="1" dirty="0">
                <a:latin typeface="Times New Roman"/>
                <a:ea typeface="+mn-lt"/>
                <a:cs typeface="+mn-lt"/>
              </a:rPr>
              <a:t>client–server</a:t>
            </a:r>
            <a:r>
              <a:rPr lang="ro-RO" dirty="0">
                <a:latin typeface="Times New Roman"/>
                <a:ea typeface="+mn-lt"/>
                <a:cs typeface="+mn-lt"/>
              </a:rPr>
              <a:t>.</a:t>
            </a:r>
            <a:endParaRPr lang="ro-RO" dirty="0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Clienții și serverul trebuie să fie în aceeași rețea de nivel 2 (L2).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La pornire, clienții solicită setările de la server, trimițând </a:t>
            </a:r>
            <a:r>
              <a:rPr lang="ro-RO" b="1" err="1">
                <a:latin typeface="Times New Roman"/>
                <a:ea typeface="+mn-lt"/>
                <a:cs typeface="+mn-lt"/>
              </a:rPr>
              <a:t>broadcast</a:t>
            </a:r>
            <a:r>
              <a:rPr lang="ro-RO" b="1" dirty="0">
                <a:latin typeface="Times New Roman"/>
                <a:ea typeface="+mn-lt"/>
                <a:cs typeface="+mn-lt"/>
              </a:rPr>
              <a:t> </a:t>
            </a:r>
            <a:r>
              <a:rPr lang="ro-RO" b="1" err="1">
                <a:latin typeface="Times New Roman"/>
                <a:ea typeface="+mn-lt"/>
                <a:cs typeface="+mn-lt"/>
              </a:rPr>
              <a:t>requests</a:t>
            </a:r>
            <a:r>
              <a:rPr lang="ro-RO" dirty="0">
                <a:latin typeface="Times New Roman"/>
                <a:ea typeface="+mn-lt"/>
                <a:cs typeface="+mn-lt"/>
              </a:rPr>
              <a:t>.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Serverul răspunde la cereri, furnizând setările de rețea.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b="1" dirty="0">
                <a:latin typeface="Times New Roman"/>
                <a:ea typeface="+mn-lt"/>
                <a:cs typeface="+mn-lt"/>
              </a:rPr>
              <a:t>Roluri DHCP: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b="1" dirty="0">
                <a:latin typeface="Times New Roman"/>
                <a:ea typeface="+mn-lt"/>
                <a:cs typeface="+mn-lt"/>
              </a:rPr>
              <a:t>DHCP-server</a:t>
            </a:r>
            <a:r>
              <a:rPr lang="ro-RO" dirty="0">
                <a:latin typeface="Times New Roman"/>
                <a:ea typeface="+mn-lt"/>
                <a:cs typeface="+mn-lt"/>
              </a:rPr>
              <a:t> – distribuie setările de rețea.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b="1" dirty="0">
                <a:latin typeface="Times New Roman"/>
                <a:ea typeface="+mn-lt"/>
                <a:cs typeface="+mn-lt"/>
              </a:rPr>
              <a:t>DHCP-client</a:t>
            </a:r>
            <a:r>
              <a:rPr lang="ro-RO" dirty="0">
                <a:latin typeface="Times New Roman"/>
                <a:ea typeface="+mn-lt"/>
                <a:cs typeface="+mn-lt"/>
              </a:rPr>
              <a:t> – primește setările de rețea de la server.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b="1" dirty="0">
                <a:latin typeface="Times New Roman"/>
                <a:ea typeface="+mn-lt"/>
                <a:cs typeface="+mn-lt"/>
              </a:rPr>
              <a:t>DHCP-</a:t>
            </a:r>
            <a:r>
              <a:rPr lang="ro-RO" b="1" err="1">
                <a:latin typeface="Times New Roman"/>
                <a:ea typeface="+mn-lt"/>
                <a:cs typeface="+mn-lt"/>
              </a:rPr>
              <a:t>relay</a:t>
            </a:r>
            <a:r>
              <a:rPr lang="ro-RO" dirty="0">
                <a:latin typeface="Times New Roman"/>
                <a:ea typeface="+mn-lt"/>
                <a:cs typeface="+mn-lt"/>
              </a:rPr>
              <a:t> – transmite cererile de la client către serverul DHCP aflat într-o altă rețea.</a:t>
            </a:r>
            <a:endParaRPr lang="ro-RO">
              <a:latin typeface="Times New Roman"/>
              <a:cs typeface="Times New Roman"/>
            </a:endParaRPr>
          </a:p>
          <a:p>
            <a:endParaRPr lang="ro-RO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293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82FCD03-7B5B-D624-2956-5521FC92B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Protocolul DHCP</a:t>
            </a:r>
          </a:p>
        </p:txBody>
      </p:sp>
      <p:graphicFrame>
        <p:nvGraphicFramePr>
          <p:cNvPr id="5" name="Substituent conținut 4">
            <a:extLst>
              <a:ext uri="{FF2B5EF4-FFF2-40B4-BE49-F238E27FC236}">
                <a16:creationId xmlns:a16="http://schemas.microsoft.com/office/drawing/2014/main" id="{7AEABCF0-B42D-CBEA-CFC3-FB2D52D3EF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73473" y="1675227"/>
          <a:ext cx="8845053" cy="4394205"/>
        </p:xfrm>
        <a:graphic>
          <a:graphicData uri="http://schemas.openxmlformats.org/drawingml/2006/table">
            <a:tbl>
              <a:tblPr bandRow="1"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2559818">
                  <a:extLst>
                    <a:ext uri="{9D8B030D-6E8A-4147-A177-3AD203B41FA5}">
                      <a16:colId xmlns:a16="http://schemas.microsoft.com/office/drawing/2014/main" val="255857395"/>
                    </a:ext>
                  </a:extLst>
                </a:gridCol>
                <a:gridCol w="6285235">
                  <a:extLst>
                    <a:ext uri="{9D8B030D-6E8A-4147-A177-3AD203B41FA5}">
                      <a16:colId xmlns:a16="http://schemas.microsoft.com/office/drawing/2014/main" val="2407378404"/>
                    </a:ext>
                  </a:extLst>
                </a:gridCol>
              </a:tblGrid>
              <a:tr h="5173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b="1" cap="none" spc="0">
                          <a:solidFill>
                            <a:schemeClr val="bg1"/>
                          </a:solidFill>
                        </a:rPr>
                        <a:t>Mesaj DHCP</a:t>
                      </a:r>
                      <a:endParaRPr lang="ro-RO" sz="1700" cap="none" spc="0">
                        <a:solidFill>
                          <a:schemeClr val="bg1"/>
                        </a:solidFill>
                      </a:endParaRPr>
                    </a:p>
                  </a:txBody>
                  <a:tcPr marL="142101" marR="109308" marT="109308" marB="10930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b="1" cap="none" spc="0">
                          <a:solidFill>
                            <a:schemeClr val="bg1"/>
                          </a:solidFill>
                        </a:rPr>
                        <a:t>Destinație / Funcție</a:t>
                      </a:r>
                      <a:endParaRPr lang="ro-RO" sz="1700" cap="none" spc="0">
                        <a:solidFill>
                          <a:schemeClr val="bg1"/>
                        </a:solidFill>
                      </a:endParaRPr>
                    </a:p>
                  </a:txBody>
                  <a:tcPr marL="142101" marR="109308" marT="109308" marB="10930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956057"/>
                  </a:ext>
                </a:extLst>
              </a:tr>
              <a:tr h="5173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b="1" cap="none" spc="0">
                          <a:solidFill>
                            <a:schemeClr val="bg1"/>
                          </a:solidFill>
                        </a:rPr>
                        <a:t>DISCOVER</a:t>
                      </a:r>
                      <a:endParaRPr lang="ro-RO" sz="1700" cap="none" spc="0">
                        <a:solidFill>
                          <a:schemeClr val="bg1"/>
                        </a:solidFill>
                      </a:endParaRPr>
                    </a:p>
                  </a:txBody>
                  <a:tcPr marL="142101" marR="109308" marT="109308" marB="10930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cap="none" spc="0">
                          <a:solidFill>
                            <a:schemeClr val="bg1"/>
                          </a:solidFill>
                        </a:rPr>
                        <a:t>Căutarea serverului DHCP</a:t>
                      </a:r>
                    </a:p>
                  </a:txBody>
                  <a:tcPr marL="142101" marR="109308" marT="109308" marB="10930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35289"/>
                  </a:ext>
                </a:extLst>
              </a:tr>
              <a:tr h="5173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b="1" cap="none" spc="0">
                          <a:solidFill>
                            <a:schemeClr val="bg1"/>
                          </a:solidFill>
                        </a:rPr>
                        <a:t>OFFER</a:t>
                      </a:r>
                      <a:endParaRPr lang="ro-RO" sz="1700" cap="none" spc="0">
                        <a:solidFill>
                          <a:schemeClr val="bg1"/>
                        </a:solidFill>
                      </a:endParaRPr>
                    </a:p>
                  </a:txBody>
                  <a:tcPr marL="142101" marR="109308" marT="109308" marB="10930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cap="none" spc="0">
                          <a:solidFill>
                            <a:schemeClr val="bg1"/>
                          </a:solidFill>
                        </a:rPr>
                        <a:t>Oferirea unei adrese IP de către serverul DHCP clientului</a:t>
                      </a:r>
                    </a:p>
                  </a:txBody>
                  <a:tcPr marL="142101" marR="109308" marT="109308" marB="10930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18568"/>
                  </a:ext>
                </a:extLst>
              </a:tr>
              <a:tr h="5173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b="1" cap="none" spc="0">
                          <a:solidFill>
                            <a:schemeClr val="bg1"/>
                          </a:solidFill>
                        </a:rPr>
                        <a:t>REQUEST</a:t>
                      </a:r>
                      <a:endParaRPr lang="ro-RO" sz="1700" cap="none" spc="0">
                        <a:solidFill>
                          <a:schemeClr val="bg1"/>
                        </a:solidFill>
                      </a:endParaRPr>
                    </a:p>
                  </a:txBody>
                  <a:tcPr marL="142101" marR="109308" marT="109308" marB="10930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cap="none" spc="0">
                          <a:solidFill>
                            <a:schemeClr val="bg1"/>
                          </a:solidFill>
                        </a:rPr>
                        <a:t>Solicitarea adresei IP de către clientul DHCP</a:t>
                      </a:r>
                    </a:p>
                  </a:txBody>
                  <a:tcPr marL="142101" marR="109308" marT="109308" marB="10930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128390"/>
                  </a:ext>
                </a:extLst>
              </a:tr>
              <a:tr h="5173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b="1" cap="none" spc="0">
                          <a:solidFill>
                            <a:schemeClr val="bg1"/>
                          </a:solidFill>
                        </a:rPr>
                        <a:t>ACK</a:t>
                      </a:r>
                      <a:endParaRPr lang="ro-RO" sz="1700" cap="none" spc="0">
                        <a:solidFill>
                          <a:schemeClr val="bg1"/>
                        </a:solidFill>
                      </a:endParaRPr>
                    </a:p>
                  </a:txBody>
                  <a:tcPr marL="142101" marR="109308" marT="109308" marB="10930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cap="none" spc="0">
                          <a:solidFill>
                            <a:schemeClr val="bg1"/>
                          </a:solidFill>
                        </a:rPr>
                        <a:t>Confirmarea atribuirii adresei IP către client</a:t>
                      </a:r>
                    </a:p>
                  </a:txBody>
                  <a:tcPr marL="142101" marR="109308" marT="109308" marB="10930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767293"/>
                  </a:ext>
                </a:extLst>
              </a:tr>
              <a:tr h="5173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b="1" cap="none" spc="0">
                          <a:solidFill>
                            <a:schemeClr val="bg1"/>
                          </a:solidFill>
                        </a:rPr>
                        <a:t>NACK</a:t>
                      </a:r>
                      <a:endParaRPr lang="ro-RO" sz="1700" cap="none" spc="0">
                        <a:solidFill>
                          <a:schemeClr val="bg1"/>
                        </a:solidFill>
                      </a:endParaRPr>
                    </a:p>
                  </a:txBody>
                  <a:tcPr marL="142101" marR="109308" marT="109308" marB="10930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cap="none" spc="0">
                          <a:solidFill>
                            <a:schemeClr val="bg1"/>
                          </a:solidFill>
                        </a:rPr>
                        <a:t>Refuzul utilizării adresei IP solicitate de client</a:t>
                      </a:r>
                    </a:p>
                  </a:txBody>
                  <a:tcPr marL="142101" marR="109308" marT="109308" marB="10930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029920"/>
                  </a:ext>
                </a:extLst>
              </a:tr>
              <a:tr h="5173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b="1" cap="none" spc="0">
                          <a:solidFill>
                            <a:schemeClr val="bg1"/>
                          </a:solidFill>
                        </a:rPr>
                        <a:t>RELEASE</a:t>
                      </a:r>
                      <a:endParaRPr lang="ro-RO" sz="1700" cap="none" spc="0">
                        <a:solidFill>
                          <a:schemeClr val="bg1"/>
                        </a:solidFill>
                      </a:endParaRPr>
                    </a:p>
                  </a:txBody>
                  <a:tcPr marL="142101" marR="109308" marT="109308" marB="109308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cap="none" spc="0">
                          <a:solidFill>
                            <a:schemeClr val="bg1"/>
                          </a:solidFill>
                        </a:rPr>
                        <a:t>Eliberarea adresei IP</a:t>
                      </a:r>
                    </a:p>
                  </a:txBody>
                  <a:tcPr marL="142101" marR="109308" marT="109308" marB="10930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91249"/>
                  </a:ext>
                </a:extLst>
              </a:tr>
              <a:tr h="7724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b="1" cap="none" spc="0">
                          <a:solidFill>
                            <a:schemeClr val="bg1"/>
                          </a:solidFill>
                        </a:rPr>
                        <a:t>INFORM</a:t>
                      </a:r>
                      <a:endParaRPr lang="ro-RO" sz="1700" cap="none" spc="0">
                        <a:solidFill>
                          <a:schemeClr val="bg1"/>
                        </a:solidFill>
                      </a:endParaRPr>
                    </a:p>
                  </a:txBody>
                  <a:tcPr marL="142101" marR="109308" marT="109308" marB="10930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o-RO" sz="1700" cap="none" spc="0">
                          <a:solidFill>
                            <a:schemeClr val="bg1"/>
                          </a:solidFill>
                        </a:rPr>
                        <a:t>Solicitarea și transmiterea de informații suplimentare de configurare</a:t>
                      </a:r>
                    </a:p>
                  </a:txBody>
                  <a:tcPr marL="142101" marR="109308" marT="109308" marB="109308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511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541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What is DHCP DORA Process and How It Works?">
            <a:extLst>
              <a:ext uri="{FF2B5EF4-FFF2-40B4-BE49-F238E27FC236}">
                <a16:creationId xmlns:a16="http://schemas.microsoft.com/office/drawing/2014/main" id="{3129B843-ECCD-77DB-23FD-96F8A2917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954" y="643466"/>
            <a:ext cx="1046209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7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07A992AD-428D-841E-5058-DBFDF73A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ro-RO">
                <a:latin typeface="Times New Roman"/>
                <a:ea typeface="+mj-lt"/>
                <a:cs typeface="+mj-lt"/>
              </a:rPr>
              <a:t>MAN – Metropolitan Area Network – Rețea la nivel de oraș</a:t>
            </a:r>
            <a:endParaRPr lang="ro-RO">
              <a:latin typeface="Times New Roman"/>
              <a:cs typeface="Times New Roman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8BB7CA3-B92C-2C74-0F52-143C81EC4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2000">
                <a:latin typeface="Times New Roman"/>
                <a:ea typeface="+mn-lt"/>
                <a:cs typeface="+mn-lt"/>
              </a:rPr>
              <a:t>Viteze mari: 100, 1000, 10 000, 40 000, 100 000 Mbps</a:t>
            </a:r>
            <a:endParaRPr lang="ro-RO" sz="2000">
              <a:latin typeface="Times New Roman"/>
              <a:cs typeface="Times New Roman"/>
            </a:endParaRPr>
          </a:p>
          <a:p>
            <a:r>
              <a:rPr lang="ro-RO" sz="2000">
                <a:latin typeface="Times New Roman"/>
                <a:ea typeface="+mn-lt"/>
                <a:cs typeface="+mn-lt"/>
              </a:rPr>
              <a:t>Rețele ale operatorilor de telecomunicații sau ale companiilor mari</a:t>
            </a:r>
            <a:br>
              <a:rPr lang="ro-RO" sz="2000">
                <a:latin typeface="Times New Roman"/>
                <a:ea typeface="+mn-lt"/>
                <a:cs typeface="+mn-lt"/>
              </a:rPr>
            </a:br>
            <a:r>
              <a:rPr lang="ro-RO" sz="2000">
                <a:latin typeface="Times New Roman"/>
                <a:ea typeface="+mn-lt"/>
                <a:cs typeface="+mn-lt"/>
              </a:rPr>
              <a:t> în cadrul unui singur oraș/centru urban.</a:t>
            </a:r>
            <a:endParaRPr lang="ro-RO" sz="2000">
              <a:latin typeface="Times New Roman"/>
              <a:cs typeface="Times New Roman"/>
            </a:endParaRPr>
          </a:p>
          <a:p>
            <a:endParaRPr lang="ro-RO" sz="2000">
              <a:latin typeface="Times New Roman"/>
              <a:cs typeface="Times New Roman"/>
            </a:endParaRPr>
          </a:p>
        </p:txBody>
      </p:sp>
      <p:pic>
        <p:nvPicPr>
          <p:cNvPr id="4" name="Imagine 3" descr="O imagine care conține captură de ecran, diagramă, text&#10;&#10;Conținutul generat de inteligența artificială poate fi incorect.">
            <a:extLst>
              <a:ext uri="{FF2B5EF4-FFF2-40B4-BE49-F238E27FC236}">
                <a16:creationId xmlns:a16="http://schemas.microsoft.com/office/drawing/2014/main" id="{B97D2BDF-A99B-8859-A94E-453B7750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539" y="2484255"/>
            <a:ext cx="5036263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4AF7396-1011-4650-EFC8-7B4CA55B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o-RO" sz="4200">
                <a:latin typeface="Times New Roman"/>
                <a:ea typeface="+mj-lt"/>
                <a:cs typeface="+mj-lt"/>
              </a:rPr>
              <a:t>WAN – Wide Area Network – Rețea globală</a:t>
            </a:r>
            <a:endParaRPr lang="ro-RO" sz="4200">
              <a:latin typeface="Times New Roman"/>
              <a:cs typeface="Times New Roman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3DBF29E-B3F6-42B3-5E5C-DE37D7513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o-RO" sz="2200">
                <a:latin typeface="Times New Roman"/>
                <a:ea typeface="+mn-lt"/>
                <a:cs typeface="+mn-lt"/>
              </a:rPr>
              <a:t>Viteze mari: 1000, 10 000, 40 000, 100 000 Mbps</a:t>
            </a:r>
            <a:endParaRPr lang="ro-RO" sz="2200">
              <a:latin typeface="Times New Roman"/>
              <a:cs typeface="Times New Roman"/>
            </a:endParaRPr>
          </a:p>
          <a:p>
            <a:r>
              <a:rPr lang="ro-RO" sz="2200">
                <a:latin typeface="Times New Roman"/>
                <a:ea typeface="+mn-lt"/>
                <a:cs typeface="+mn-lt"/>
              </a:rPr>
              <a:t>Rețele ale operatorilor de comunicații de tip backbone, rețeaua Internet</a:t>
            </a:r>
            <a:endParaRPr lang="ro-RO" sz="2200">
              <a:latin typeface="Times New Roman"/>
              <a:cs typeface="Times New Roman"/>
            </a:endParaRPr>
          </a:p>
          <a:p>
            <a:endParaRPr lang="ro-RO" sz="2200">
              <a:latin typeface="Times New Roman"/>
              <a:cs typeface="Times New Roman"/>
            </a:endParaRPr>
          </a:p>
        </p:txBody>
      </p:sp>
      <p:pic>
        <p:nvPicPr>
          <p:cNvPr id="4" name="Imagine 3" descr="O imagine care conține text, calculator, cerc, proiectare&#10;&#10;Conținutul generat de inteligența artificială poate fi incorect.">
            <a:extLst>
              <a:ext uri="{FF2B5EF4-FFF2-40B4-BE49-F238E27FC236}">
                <a16:creationId xmlns:a16="http://schemas.microsoft.com/office/drawing/2014/main" id="{73A6B3B0-E780-6666-8D64-740FC0C2D5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11" r="10798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756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D35141B-75CD-DB83-3C90-DA4BE3F5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err="1">
                <a:solidFill>
                  <a:schemeClr val="bg1"/>
                </a:solidFill>
                <a:latin typeface="Times New Roman"/>
                <a:cs typeface="Times New Roman"/>
              </a:rPr>
              <a:t>Rețeaua</a:t>
            </a:r>
            <a:r>
              <a:rPr lang="en-US" sz="3200" kern="1200" dirty="0">
                <a:solidFill>
                  <a:schemeClr val="bg1"/>
                </a:solidFill>
                <a:latin typeface="Times New Roman"/>
                <a:cs typeface="Times New Roman"/>
              </a:rPr>
              <a:t> de Internet </a:t>
            </a:r>
          </a:p>
        </p:txBody>
      </p:sp>
      <p:pic>
        <p:nvPicPr>
          <p:cNvPr id="4" name="Substituent conținut 3" descr="O imagine care conține text, diagramă, Artă de copii, hartă&#10;&#10;Conținutul generat de inteligența artificială poate fi incorect.">
            <a:extLst>
              <a:ext uri="{FF2B5EF4-FFF2-40B4-BE49-F238E27FC236}">
                <a16:creationId xmlns:a16="http://schemas.microsoft.com/office/drawing/2014/main" id="{9E705ED8-F4B7-6E47-1F65-F2B223557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439" y="1675227"/>
            <a:ext cx="770912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3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7C2947E-693E-2358-5408-0AD41CD8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err="1">
                <a:solidFill>
                  <a:schemeClr val="bg1"/>
                </a:solidFill>
                <a:latin typeface="Times New Roman"/>
                <a:cs typeface="Times New Roman"/>
              </a:rPr>
              <a:t>Rețeaua</a:t>
            </a:r>
            <a:r>
              <a:rPr lang="en-US" sz="4800" dirty="0">
                <a:solidFill>
                  <a:schemeClr val="bg1"/>
                </a:solidFill>
                <a:latin typeface="Times New Roman"/>
                <a:cs typeface="Times New Roman"/>
              </a:rPr>
              <a:t> de Internet </a:t>
            </a:r>
            <a:endParaRPr lang="ro-RO" sz="4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Substituent conținut 3" descr="O imagine care conține text, captură de ecran, linie, Font&#10;&#10;Conținutul generat de inteligența artificială poate fi incorect.">
            <a:extLst>
              <a:ext uri="{FF2B5EF4-FFF2-40B4-BE49-F238E27FC236}">
                <a16:creationId xmlns:a16="http://schemas.microsoft.com/office/drawing/2014/main" id="{4C011958-39C1-D249-8C5F-498393C8F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327" y="1675227"/>
            <a:ext cx="777734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7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FA91B23-95C3-0194-D7A4-0E270F9F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>
                <a:latin typeface="Times New Roman"/>
                <a:cs typeface="Times New Roman"/>
              </a:rPr>
              <a:t>Protocoale de rețea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070646B-2FAD-F684-4403-0E51CCE4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56" y="1494014"/>
            <a:ext cx="11644488" cy="518389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ro-RO" dirty="0">
                <a:latin typeface="Times New Roman"/>
                <a:ea typeface="+mn-lt"/>
                <a:cs typeface="+mn-lt"/>
              </a:rPr>
              <a:t>Procesul de transmitere a datelor în rețea este un proces complex.</a:t>
            </a:r>
            <a:endParaRPr lang="ro-RO" dirty="0">
              <a:latin typeface="Times New Roman"/>
              <a:cs typeface="Times New Roman"/>
            </a:endParaRPr>
          </a:p>
          <a:p>
            <a:pPr algn="just"/>
            <a:r>
              <a:rPr lang="ro-RO">
                <a:latin typeface="Times New Roman"/>
                <a:ea typeface="+mn-lt"/>
                <a:cs typeface="+mn-lt"/>
              </a:rPr>
              <a:t>Pentru a facilita dezvoltarea echipamentului și software-ului, precum și pentru înțelegerea funcționării rețelelor, procesul de transmitere a datelor este împărțit în blocuri logice – niveluri.</a:t>
            </a:r>
            <a:endParaRPr lang="ro-RO">
              <a:latin typeface="Times New Roman"/>
              <a:cs typeface="Times New Roman"/>
            </a:endParaRPr>
          </a:p>
          <a:p>
            <a:pPr algn="just"/>
            <a:r>
              <a:rPr lang="ro-RO">
                <a:latin typeface="Times New Roman"/>
                <a:ea typeface="+mn-lt"/>
                <a:cs typeface="+mn-lt"/>
              </a:rPr>
              <a:t>La fiecare nivel funcționează propriile reguli – protocoale.</a:t>
            </a:r>
            <a:endParaRPr lang="ro-RO">
              <a:latin typeface="Times New Roman"/>
              <a:cs typeface="Times New Roman"/>
            </a:endParaRPr>
          </a:p>
          <a:p>
            <a:pPr algn="just"/>
            <a:r>
              <a:rPr lang="ro-RO">
                <a:latin typeface="Times New Roman"/>
                <a:ea typeface="+mn-lt"/>
                <a:cs typeface="+mn-lt"/>
              </a:rPr>
              <a:t>Protocolul reprezintă un set de reguli și acorduri care gestionează procesul de transmitere a datelor.</a:t>
            </a:r>
            <a:endParaRPr lang="ro-RO">
              <a:latin typeface="Times New Roman"/>
              <a:cs typeface="Times New Roman"/>
            </a:endParaRPr>
          </a:p>
          <a:p>
            <a:pPr algn="just"/>
            <a:r>
              <a:rPr lang="ro-RO" dirty="0">
                <a:latin typeface="Times New Roman"/>
                <a:ea typeface="+mn-lt"/>
                <a:cs typeface="+mn-lt"/>
              </a:rPr>
              <a:t>Protocoalele definesc formatul datelor transmise, corectarea erorilor, sincronizarea, construcția fizică a rețelelor și echipamentului de rețea.</a:t>
            </a:r>
            <a:endParaRPr lang="ro-RO" dirty="0">
              <a:latin typeface="Times New Roman"/>
              <a:cs typeface="Times New Roman"/>
            </a:endParaRPr>
          </a:p>
          <a:p>
            <a:pPr algn="just"/>
            <a:r>
              <a:rPr lang="ro-RO" dirty="0">
                <a:latin typeface="Times New Roman"/>
                <a:ea typeface="+mn-lt"/>
                <a:cs typeface="+mn-lt"/>
              </a:rPr>
              <a:t>Protocoalele sunt necesare pentru compatibilitatea echipamentelor de la diferiți producători.</a:t>
            </a:r>
            <a:endParaRPr lang="ro-RO" dirty="0">
              <a:latin typeface="Times New Roman"/>
              <a:cs typeface="Times New Roman"/>
            </a:endParaRPr>
          </a:p>
          <a:p>
            <a:pPr algn="just"/>
            <a:r>
              <a:rPr lang="ro-RO" dirty="0">
                <a:latin typeface="Times New Roman"/>
                <a:ea typeface="+mn-lt"/>
                <a:cs typeface="+mn-lt"/>
              </a:rPr>
              <a:t>Modelul de referință OSI (Open </a:t>
            </a:r>
            <a:r>
              <a:rPr lang="ro-RO" err="1">
                <a:latin typeface="Times New Roman"/>
                <a:ea typeface="+mn-lt"/>
                <a:cs typeface="+mn-lt"/>
              </a:rPr>
              <a:t>Systems</a:t>
            </a:r>
            <a:r>
              <a:rPr lang="ro-RO" dirty="0">
                <a:latin typeface="Times New Roman"/>
                <a:ea typeface="+mn-lt"/>
                <a:cs typeface="+mn-lt"/>
              </a:rPr>
              <a:t> </a:t>
            </a:r>
            <a:r>
              <a:rPr lang="ro-RO" err="1">
                <a:latin typeface="Times New Roman"/>
                <a:ea typeface="+mn-lt"/>
                <a:cs typeface="+mn-lt"/>
              </a:rPr>
              <a:t>Interconnection</a:t>
            </a:r>
            <a:r>
              <a:rPr lang="ro-RO" dirty="0">
                <a:latin typeface="Times New Roman"/>
                <a:ea typeface="+mn-lt"/>
                <a:cs typeface="+mn-lt"/>
              </a:rPr>
              <a:t> </a:t>
            </a:r>
            <a:r>
              <a:rPr lang="ro-RO" err="1">
                <a:latin typeface="Times New Roman"/>
                <a:ea typeface="+mn-lt"/>
                <a:cs typeface="+mn-lt"/>
              </a:rPr>
              <a:t>Reference</a:t>
            </a:r>
            <a:r>
              <a:rPr lang="ro-RO" dirty="0">
                <a:latin typeface="Times New Roman"/>
                <a:ea typeface="+mn-lt"/>
                <a:cs typeface="+mn-lt"/>
              </a:rPr>
              <a:t> Model) – modelul de interacțiune a sistemelor deschise.</a:t>
            </a:r>
            <a:endParaRPr lang="ro-RO" dirty="0">
              <a:latin typeface="Times New Roman"/>
              <a:cs typeface="Times New Roman"/>
            </a:endParaRPr>
          </a:p>
          <a:p>
            <a:pPr algn="just"/>
            <a:r>
              <a:rPr lang="ro-RO" dirty="0">
                <a:latin typeface="Times New Roman"/>
                <a:ea typeface="+mn-lt"/>
                <a:cs typeface="+mn-lt"/>
              </a:rPr>
              <a:t>Modelul (stiva) TCP/IP – modelul dominant în prezent (aproape identic cu OSI).</a:t>
            </a:r>
            <a:endParaRPr lang="ro-RO" dirty="0">
              <a:latin typeface="Times New Roman"/>
              <a:cs typeface="Times New Roman"/>
            </a:endParaRPr>
          </a:p>
          <a:p>
            <a:pPr algn="just"/>
            <a:endParaRPr lang="ro-RO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176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6CF8D64E-2B2B-E08F-FD35-3A0D8491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o-RO">
                <a:solidFill>
                  <a:srgbClr val="FFFFFF"/>
                </a:solidFill>
              </a:rPr>
              <a:t>Modelul OSI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C886CD7-B359-2F7A-1D2F-93B682D2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ro-RO" sz="2600" dirty="0">
                <a:latin typeface="Times New Roman"/>
                <a:ea typeface="+mn-lt"/>
                <a:cs typeface="+mn-lt"/>
              </a:rPr>
              <a:t>Împarte procesul de transmitere a datelor în </a:t>
            </a:r>
            <a:r>
              <a:rPr lang="ro-RO" sz="2600" b="1" dirty="0">
                <a:latin typeface="Times New Roman"/>
                <a:ea typeface="+mn-lt"/>
                <a:cs typeface="+mn-lt"/>
              </a:rPr>
              <a:t>7 niveluri</a:t>
            </a:r>
            <a:r>
              <a:rPr lang="ro-RO" sz="2600" dirty="0">
                <a:latin typeface="Times New Roman"/>
                <a:ea typeface="+mn-lt"/>
                <a:cs typeface="+mn-lt"/>
              </a:rPr>
              <a:t>:</a:t>
            </a:r>
            <a:endParaRPr lang="ro-RO" sz="2600" dirty="0">
              <a:latin typeface="Times New Roman"/>
              <a:cs typeface="Times New Roman"/>
            </a:endParaRPr>
          </a:p>
          <a:p>
            <a:r>
              <a:rPr lang="ro-RO" sz="2600" b="1" dirty="0" err="1">
                <a:latin typeface="Times New Roman"/>
                <a:ea typeface="+mn-lt"/>
                <a:cs typeface="+mn-lt"/>
              </a:rPr>
              <a:t>Application</a:t>
            </a:r>
            <a:r>
              <a:rPr lang="ro-RO" sz="2600" b="1" dirty="0">
                <a:latin typeface="Times New Roman"/>
                <a:ea typeface="+mn-lt"/>
                <a:cs typeface="+mn-lt"/>
              </a:rPr>
              <a:t> (7)</a:t>
            </a:r>
            <a:r>
              <a:rPr lang="ro-RO" sz="2600" dirty="0">
                <a:latin typeface="Times New Roman"/>
                <a:ea typeface="+mn-lt"/>
                <a:cs typeface="+mn-lt"/>
              </a:rPr>
              <a:t> – Nivelul aplicației (logic, aplicații)</a:t>
            </a:r>
            <a:endParaRPr lang="ro-RO" sz="2600" dirty="0">
              <a:latin typeface="Times New Roman"/>
              <a:cs typeface="Times New Roman"/>
            </a:endParaRPr>
          </a:p>
          <a:p>
            <a:r>
              <a:rPr lang="ro-RO" sz="2600" b="1" dirty="0" err="1">
                <a:latin typeface="Times New Roman"/>
                <a:ea typeface="+mn-lt"/>
                <a:cs typeface="+mn-lt"/>
              </a:rPr>
              <a:t>Presentation</a:t>
            </a:r>
            <a:r>
              <a:rPr lang="ro-RO" sz="2600" b="1" dirty="0">
                <a:latin typeface="Times New Roman"/>
                <a:ea typeface="+mn-lt"/>
                <a:cs typeface="+mn-lt"/>
              </a:rPr>
              <a:t> (6)</a:t>
            </a:r>
            <a:r>
              <a:rPr lang="ro-RO" sz="2600" dirty="0">
                <a:latin typeface="Times New Roman"/>
                <a:ea typeface="+mn-lt"/>
                <a:cs typeface="+mn-lt"/>
              </a:rPr>
              <a:t> – Nivelul de prezentare (logic, aplicații)</a:t>
            </a:r>
            <a:endParaRPr lang="ro-RO" sz="2600" dirty="0">
              <a:latin typeface="Times New Roman"/>
              <a:cs typeface="Times New Roman"/>
            </a:endParaRPr>
          </a:p>
          <a:p>
            <a:r>
              <a:rPr lang="ro-RO" sz="2600" b="1" dirty="0" err="1">
                <a:latin typeface="Times New Roman"/>
                <a:ea typeface="+mn-lt"/>
                <a:cs typeface="+mn-lt"/>
              </a:rPr>
              <a:t>Session</a:t>
            </a:r>
            <a:r>
              <a:rPr lang="ro-RO" sz="2600" b="1" dirty="0">
                <a:latin typeface="Times New Roman"/>
                <a:ea typeface="+mn-lt"/>
                <a:cs typeface="+mn-lt"/>
              </a:rPr>
              <a:t> (5)</a:t>
            </a:r>
            <a:r>
              <a:rPr lang="ro-RO" sz="2600" dirty="0">
                <a:latin typeface="Times New Roman"/>
                <a:ea typeface="+mn-lt"/>
                <a:cs typeface="+mn-lt"/>
              </a:rPr>
              <a:t> – Nivelul de sesiune (logic, aplicații)</a:t>
            </a:r>
            <a:endParaRPr lang="ro-RO" sz="2600" dirty="0">
              <a:latin typeface="Times New Roman"/>
              <a:cs typeface="Times New Roman"/>
            </a:endParaRPr>
          </a:p>
          <a:p>
            <a:r>
              <a:rPr lang="ro-RO" sz="2600" b="1" dirty="0">
                <a:latin typeface="Times New Roman"/>
                <a:ea typeface="+mn-lt"/>
                <a:cs typeface="+mn-lt"/>
              </a:rPr>
              <a:t>Transport (4)</a:t>
            </a:r>
            <a:r>
              <a:rPr lang="ro-RO" sz="2600" dirty="0">
                <a:latin typeface="Times New Roman"/>
                <a:ea typeface="+mn-lt"/>
                <a:cs typeface="+mn-lt"/>
              </a:rPr>
              <a:t> – Nivelul de transport (logic, rețea)</a:t>
            </a:r>
            <a:endParaRPr lang="ro-RO" sz="2600" dirty="0">
              <a:latin typeface="Times New Roman"/>
              <a:cs typeface="Times New Roman"/>
            </a:endParaRPr>
          </a:p>
          <a:p>
            <a:r>
              <a:rPr lang="ro-RO" sz="2600" b="1" dirty="0" err="1">
                <a:latin typeface="Times New Roman"/>
                <a:ea typeface="+mn-lt"/>
                <a:cs typeface="+mn-lt"/>
              </a:rPr>
              <a:t>Network</a:t>
            </a:r>
            <a:r>
              <a:rPr lang="ro-RO" sz="2600" dirty="0">
                <a:latin typeface="Times New Roman"/>
                <a:ea typeface="+mn-lt"/>
                <a:cs typeface="+mn-lt"/>
              </a:rPr>
              <a:t> (3)– Nivelul de rețea (logic, rețea)</a:t>
            </a:r>
            <a:endParaRPr lang="ro-RO" sz="2600" dirty="0">
              <a:latin typeface="Times New Roman"/>
              <a:cs typeface="Times New Roman"/>
            </a:endParaRPr>
          </a:p>
          <a:p>
            <a:r>
              <a:rPr lang="ro-RO" sz="2600" b="1" dirty="0">
                <a:latin typeface="Times New Roman"/>
                <a:ea typeface="+mn-lt"/>
                <a:cs typeface="+mn-lt"/>
              </a:rPr>
              <a:t>Data Link (2)</a:t>
            </a:r>
            <a:r>
              <a:rPr lang="ro-RO" sz="2600" dirty="0">
                <a:latin typeface="Times New Roman"/>
                <a:ea typeface="+mn-lt"/>
                <a:cs typeface="+mn-lt"/>
              </a:rPr>
              <a:t> – Nivelul legătură de date (fizic, rețea)</a:t>
            </a:r>
            <a:endParaRPr lang="ro-RO" sz="2600" dirty="0">
              <a:latin typeface="Times New Roman"/>
              <a:cs typeface="Times New Roman"/>
            </a:endParaRPr>
          </a:p>
          <a:p>
            <a:r>
              <a:rPr lang="ro-RO" sz="2600" b="1" dirty="0" err="1">
                <a:latin typeface="Times New Roman"/>
                <a:ea typeface="+mn-lt"/>
                <a:cs typeface="+mn-lt"/>
              </a:rPr>
              <a:t>Physical</a:t>
            </a:r>
            <a:r>
              <a:rPr lang="ro-RO" sz="2600" b="1" dirty="0">
                <a:latin typeface="Times New Roman"/>
                <a:ea typeface="+mn-lt"/>
                <a:cs typeface="+mn-lt"/>
              </a:rPr>
              <a:t> (1)</a:t>
            </a:r>
            <a:r>
              <a:rPr lang="ro-RO" sz="2600" dirty="0">
                <a:latin typeface="Times New Roman"/>
                <a:ea typeface="+mn-lt"/>
                <a:cs typeface="+mn-lt"/>
              </a:rPr>
              <a:t> – Nivelul fizic (fizic, rețea)</a:t>
            </a:r>
            <a:endParaRPr lang="ro-RO" sz="2600" dirty="0">
              <a:latin typeface="Times New Roman"/>
              <a:cs typeface="Times New Roman"/>
            </a:endParaRPr>
          </a:p>
          <a:p>
            <a:endParaRPr lang="ro-RO" sz="2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126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81FD1C30-199E-A284-D0BF-109C40BF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err="1">
                <a:latin typeface="Times New Roman"/>
                <a:cs typeface="Times New Roman"/>
              </a:rPr>
              <a:t>Modelul</a:t>
            </a:r>
            <a:r>
              <a:rPr lang="en-US" kern="1200" dirty="0">
                <a:latin typeface="Times New Roman"/>
                <a:cs typeface="Times New Roman"/>
              </a:rPr>
              <a:t> OSI</a:t>
            </a:r>
          </a:p>
        </p:txBody>
      </p:sp>
      <p:pic>
        <p:nvPicPr>
          <p:cNvPr id="4" name="Substituent conținut 3" descr="O imagine care conține text, poster, câine, mamifer&#10;&#10;Conținutul generat de inteligența artificială poate fi incorect.">
            <a:extLst>
              <a:ext uri="{FF2B5EF4-FFF2-40B4-BE49-F238E27FC236}">
                <a16:creationId xmlns:a16="http://schemas.microsoft.com/office/drawing/2014/main" id="{0C637F9F-BBC1-7097-C53A-55C6F2F28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5001" y="578738"/>
            <a:ext cx="38701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40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Ecran lat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24</vt:i4>
      </vt:variant>
    </vt:vector>
  </HeadingPairs>
  <TitlesOfParts>
    <vt:vector size="25" baseType="lpstr">
      <vt:lpstr>Temă Office</vt:lpstr>
      <vt:lpstr>Securitatea rețelelor</vt:lpstr>
      <vt:lpstr>Clasificarea rețelelor de calculatoare</vt:lpstr>
      <vt:lpstr>MAN – Metropolitan Area Network – Rețea la nivel de oraș</vt:lpstr>
      <vt:lpstr>WAN – Wide Area Network – Rețea globală</vt:lpstr>
      <vt:lpstr>Rețeaua de Internet </vt:lpstr>
      <vt:lpstr>Rețeaua de Internet </vt:lpstr>
      <vt:lpstr>Protocoale de rețea</vt:lpstr>
      <vt:lpstr>Modelul OSI</vt:lpstr>
      <vt:lpstr>Modelul OSI</vt:lpstr>
      <vt:lpstr>Modelul OSI</vt:lpstr>
      <vt:lpstr>Prezentare PowerPoint</vt:lpstr>
      <vt:lpstr>Incapsularea si decapsularea</vt:lpstr>
      <vt:lpstr>Prezentare PowerPoint</vt:lpstr>
      <vt:lpstr>Protocoalele pentru Modelul OSI</vt:lpstr>
      <vt:lpstr>OSI Model vs TCP/IP Model</vt:lpstr>
      <vt:lpstr>Probleme și soluții pe niveluri OSI</vt:lpstr>
      <vt:lpstr>Continuare: DHCP</vt:lpstr>
      <vt:lpstr>Nivelul Legătură de Date: Adresare fizică</vt:lpstr>
      <vt:lpstr>Nivelurile Legătură de Date și Fizic</vt:lpstr>
      <vt:lpstr>Protocolul ARP</vt:lpstr>
      <vt:lpstr>ARP cache</vt:lpstr>
      <vt:lpstr>Protocolul DHCP - Dynamic Host Configuration Protocol</vt:lpstr>
      <vt:lpstr>Protocolul DHCP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185</cp:revision>
  <dcterms:created xsi:type="dcterms:W3CDTF">2025-09-06T06:36:16Z</dcterms:created>
  <dcterms:modified xsi:type="dcterms:W3CDTF">2025-09-06T08:00:57Z</dcterms:modified>
</cp:coreProperties>
</file>