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B4A06-F816-AE9C-7BDB-B83ABDB50489}" v="161" dt="2025-09-06T08:25:17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2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4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8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1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2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3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2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1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4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9/6/2025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83F47-750E-A41F-1E5A-EFB05450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53AE3C-AC4F-907C-B473-B9A30D215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81933E-93BD-38CE-3C98-D10B2844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341299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B3B7A5C-39EE-77A0-28F9-DF513723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611650"/>
            <a:ext cx="70317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521208" y="978408"/>
            <a:ext cx="3410712" cy="53766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Routing</a:t>
            </a: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4636008" y="1042416"/>
            <a:ext cx="7031736" cy="53126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Conținut</a:t>
            </a:r>
            <a:endParaRPr lang="ro-RO" err="1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Adresarea</a:t>
            </a:r>
            <a:r>
              <a:rPr lang="en-US" dirty="0"/>
              <a:t> IP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Principiile</a:t>
            </a:r>
            <a:r>
              <a:rPr lang="en-US" dirty="0"/>
              <a:t> </a:t>
            </a:r>
            <a:r>
              <a:rPr lang="en-US" dirty="0" err="1"/>
              <a:t>rutării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rețele</a:t>
            </a:r>
            <a:r>
              <a:rPr lang="en-US" dirty="0"/>
              <a:t> IP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Tabelul</a:t>
            </a:r>
            <a:r>
              <a:rPr lang="en-US" dirty="0"/>
              <a:t> de </a:t>
            </a:r>
            <a:r>
              <a:rPr lang="en-US" dirty="0" err="1"/>
              <a:t>rutare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rute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rutelor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Rutare</a:t>
            </a:r>
            <a:r>
              <a:rPr lang="en-US" dirty="0"/>
              <a:t> </a:t>
            </a:r>
            <a:r>
              <a:rPr lang="en-US" dirty="0" err="1"/>
              <a:t>statică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Rutare</a:t>
            </a:r>
            <a:r>
              <a:rPr lang="en-US" dirty="0"/>
              <a:t> </a:t>
            </a:r>
            <a:r>
              <a:rPr lang="en-US" dirty="0" err="1"/>
              <a:t>dinamică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OSPF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3B73472-EC2F-6D30-B43B-95DC051F2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Principiile rutării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3759F45-7B28-5F79-9E01-CD52C3ACE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007108"/>
            <a:ext cx="11155680" cy="433882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o-RO" b="1" dirty="0">
                <a:ea typeface="+mn-lt"/>
                <a:cs typeface="+mn-lt"/>
              </a:rPr>
              <a:t>Comutarea</a:t>
            </a:r>
            <a:r>
              <a:rPr lang="ro-RO" dirty="0">
                <a:ea typeface="+mn-lt"/>
                <a:cs typeface="+mn-lt"/>
              </a:rPr>
              <a:t> – alegerea căii în interiorul aceleiași rețele IP (nivelul 2 OSI).</a:t>
            </a:r>
            <a:endParaRPr lang="ro-RO" dirty="0"/>
          </a:p>
          <a:p>
            <a:r>
              <a:rPr lang="ro-RO" b="1">
                <a:ea typeface="+mn-lt"/>
                <a:cs typeface="+mn-lt"/>
              </a:rPr>
              <a:t>Rutarea</a:t>
            </a:r>
            <a:r>
              <a:rPr lang="ro-RO">
                <a:ea typeface="+mn-lt"/>
                <a:cs typeface="+mn-lt"/>
              </a:rPr>
              <a:t> – determinarea celei mai scurte căi de transmitere a pachetelor IP între două </a:t>
            </a:r>
            <a:r>
              <a:rPr lang="ro-RO" err="1">
                <a:ea typeface="+mn-lt"/>
                <a:cs typeface="+mn-lt"/>
              </a:rPr>
              <a:t>hosturi</a:t>
            </a:r>
            <a:r>
              <a:rPr lang="ro-RO">
                <a:ea typeface="+mn-lt"/>
                <a:cs typeface="+mn-lt"/>
              </a:rPr>
              <a:t> sau rețele, în rețele IP complexe (nivelul 3 OSI).</a:t>
            </a:r>
            <a:endParaRPr lang="ro-RO"/>
          </a:p>
          <a:p>
            <a:r>
              <a:rPr lang="ro-RO" b="1" dirty="0">
                <a:ea typeface="+mn-lt"/>
                <a:cs typeface="+mn-lt"/>
              </a:rPr>
              <a:t>Criterii pentru calea cea mai scurtă:</a:t>
            </a:r>
            <a:r>
              <a:rPr lang="ro-RO" dirty="0">
                <a:ea typeface="+mn-lt"/>
                <a:cs typeface="+mn-lt"/>
              </a:rPr>
              <a:t> numărul de </a:t>
            </a:r>
            <a:r>
              <a:rPr lang="ro-RO" dirty="0" err="1">
                <a:ea typeface="+mn-lt"/>
                <a:cs typeface="+mn-lt"/>
              </a:rPr>
              <a:t>routere</a:t>
            </a:r>
            <a:r>
              <a:rPr lang="ro-RO" dirty="0">
                <a:ea typeface="+mn-lt"/>
                <a:cs typeface="+mn-lt"/>
              </a:rPr>
              <a:t>, latența, gradul de încărcare al canalului.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Comutarea are loc la </a:t>
            </a:r>
            <a:r>
              <a:rPr lang="ro-RO" b="1" dirty="0">
                <a:ea typeface="+mn-lt"/>
                <a:cs typeface="+mn-lt"/>
              </a:rPr>
              <a:t>nivelul 2 OSI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Rutarea are loc la </a:t>
            </a:r>
            <a:r>
              <a:rPr lang="ro-RO" b="1" dirty="0">
                <a:ea typeface="+mn-lt"/>
                <a:cs typeface="+mn-lt"/>
              </a:rPr>
              <a:t>nivelul 3 OSI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Alegerea celei mai scurte căi se face prin </a:t>
            </a:r>
            <a:r>
              <a:rPr lang="ro-RO" b="1" dirty="0">
                <a:ea typeface="+mn-lt"/>
                <a:cs typeface="+mn-lt"/>
              </a:rPr>
              <a:t>protocoale de rutare (</a:t>
            </a:r>
            <a:r>
              <a:rPr lang="ro-RO" b="1" dirty="0" err="1">
                <a:ea typeface="+mn-lt"/>
                <a:cs typeface="+mn-lt"/>
              </a:rPr>
              <a:t>routing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protocols</a:t>
            </a:r>
            <a:r>
              <a:rPr lang="ro-RO" b="1" dirty="0">
                <a:ea typeface="+mn-lt"/>
                <a:cs typeface="+mn-lt"/>
              </a:rPr>
              <a:t>)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Protocoale </a:t>
            </a:r>
            <a:r>
              <a:rPr lang="ro-RO" b="1" dirty="0" err="1">
                <a:ea typeface="+mn-lt"/>
                <a:cs typeface="+mn-lt"/>
              </a:rPr>
              <a:t>rutabile</a:t>
            </a:r>
            <a:r>
              <a:rPr lang="ro-RO" b="1" dirty="0">
                <a:ea typeface="+mn-lt"/>
                <a:cs typeface="+mn-lt"/>
              </a:rPr>
              <a:t> (</a:t>
            </a:r>
            <a:r>
              <a:rPr lang="ro-RO" b="1" dirty="0" err="1">
                <a:ea typeface="+mn-lt"/>
                <a:cs typeface="+mn-lt"/>
              </a:rPr>
              <a:t>routed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protocols</a:t>
            </a:r>
            <a:r>
              <a:rPr lang="ro-RO" b="1" dirty="0">
                <a:ea typeface="+mn-lt"/>
                <a:cs typeface="+mn-lt"/>
              </a:rPr>
              <a:t>)</a:t>
            </a:r>
            <a:r>
              <a:rPr lang="ro-RO" dirty="0">
                <a:ea typeface="+mn-lt"/>
                <a:cs typeface="+mn-lt"/>
              </a:rPr>
              <a:t> – protocoalele ale căror date sunt transmise (ex. IP, IPX).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Exemple de </a:t>
            </a:r>
            <a:r>
              <a:rPr lang="ro-RO" b="1" dirty="0">
                <a:ea typeface="+mn-lt"/>
                <a:cs typeface="+mn-lt"/>
              </a:rPr>
              <a:t>protocoale de rutare:</a:t>
            </a:r>
            <a:r>
              <a:rPr lang="ro-RO" dirty="0">
                <a:ea typeface="+mn-lt"/>
                <a:cs typeface="+mn-lt"/>
              </a:rPr>
              <a:t> Static, OSPF, BGP, RIP.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Exemple de </a:t>
            </a:r>
            <a:r>
              <a:rPr lang="ro-RO" b="1" dirty="0">
                <a:ea typeface="+mn-lt"/>
                <a:cs typeface="+mn-lt"/>
              </a:rPr>
              <a:t>protocoale </a:t>
            </a:r>
            <a:r>
              <a:rPr lang="ro-RO" b="1" dirty="0" err="1">
                <a:ea typeface="+mn-lt"/>
                <a:cs typeface="+mn-lt"/>
              </a:rPr>
              <a:t>rutabile</a:t>
            </a:r>
            <a:r>
              <a:rPr lang="ro-RO" b="1" dirty="0">
                <a:ea typeface="+mn-lt"/>
                <a:cs typeface="+mn-lt"/>
              </a:rPr>
              <a:t>:</a:t>
            </a:r>
            <a:r>
              <a:rPr lang="ro-RO" dirty="0">
                <a:ea typeface="+mn-lt"/>
                <a:cs typeface="+mn-lt"/>
              </a:rPr>
              <a:t> IP, IPX.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Protocolul IP este un protocol </a:t>
            </a:r>
            <a:r>
              <a:rPr lang="ro-RO" b="1" dirty="0">
                <a:ea typeface="+mn-lt"/>
                <a:cs typeface="+mn-lt"/>
              </a:rPr>
              <a:t>fără conexiune (</a:t>
            </a:r>
            <a:r>
              <a:rPr lang="ro-RO" b="1" dirty="0" err="1">
                <a:ea typeface="+mn-lt"/>
                <a:cs typeface="+mn-lt"/>
              </a:rPr>
              <a:t>connectionless</a:t>
            </a:r>
            <a:r>
              <a:rPr lang="ro-RO" b="1" dirty="0">
                <a:ea typeface="+mn-lt"/>
                <a:cs typeface="+mn-lt"/>
              </a:rPr>
              <a:t>)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Dispozitivele care aleg calea de transmitere a pachetelor IP:</a:t>
            </a: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 err="1">
                <a:ea typeface="+mn-lt"/>
                <a:cs typeface="+mn-lt"/>
              </a:rPr>
              <a:t>routerele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99397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D1BDCCC-E676-2A7E-BE11-2B8C23DB2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864561C3-014D-0DC3-51A6-1A9D5B491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115568"/>
          </a:xfrm>
        </p:spPr>
        <p:txBody>
          <a:bodyPr>
            <a:normAutofit/>
          </a:bodyPr>
          <a:lstStyle/>
          <a:p>
            <a:r>
              <a:rPr lang="ro-RO" b="0">
                <a:ea typeface="+mj-lt"/>
                <a:cs typeface="+mj-lt"/>
              </a:rPr>
              <a:t>Tabelul de rutare</a:t>
            </a:r>
            <a:endParaRPr lang="ro-RO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1C97B1-8A09-6383-8C65-A3B735778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ine 3" descr="O imagine care conține text, captură de ecran, afișaj, număr&#10;&#10;Conținutul generat de inteligența artificială poate fi incorect.">
            <a:extLst>
              <a:ext uri="{FF2B5EF4-FFF2-40B4-BE49-F238E27FC236}">
                <a16:creationId xmlns:a16="http://schemas.microsoft.com/office/drawing/2014/main" id="{A58E0C41-54B5-A00F-42B0-E6DE7338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8" y="2439667"/>
            <a:ext cx="5639091" cy="3792289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618C5B8-D0D3-1545-8ADC-B0109D37D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7104" y="2304288"/>
            <a:ext cx="512978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dirty="0">
                <a:ea typeface="+mn-lt"/>
                <a:cs typeface="+mn-lt"/>
              </a:rPr>
              <a:t>Pentru a nu determina separat calea către fiecare </a:t>
            </a:r>
            <a:r>
              <a:rPr lang="ro-RO" dirty="0" err="1">
                <a:ea typeface="+mn-lt"/>
                <a:cs typeface="+mn-lt"/>
              </a:rPr>
              <a:t>host</a:t>
            </a:r>
            <a:r>
              <a:rPr lang="ro-RO" dirty="0">
                <a:ea typeface="+mn-lt"/>
                <a:cs typeface="+mn-lt"/>
              </a:rPr>
              <a:t>, se stabilește calea către </a:t>
            </a:r>
            <a:r>
              <a:rPr lang="ro-RO" b="1" dirty="0">
                <a:ea typeface="+mn-lt"/>
                <a:cs typeface="+mn-lt"/>
              </a:rPr>
              <a:t>rețeaua (subrețeaua)</a:t>
            </a:r>
            <a:r>
              <a:rPr lang="ro-RO" dirty="0">
                <a:ea typeface="+mn-lt"/>
                <a:cs typeface="+mn-lt"/>
              </a:rPr>
              <a:t> unde se află </a:t>
            </a:r>
            <a:r>
              <a:rPr lang="ro-RO" dirty="0" err="1">
                <a:ea typeface="+mn-lt"/>
                <a:cs typeface="+mn-lt"/>
              </a:rPr>
              <a:t>hostul</a:t>
            </a:r>
            <a:r>
              <a:rPr lang="ro-RO" dirty="0">
                <a:ea typeface="+mn-lt"/>
                <a:cs typeface="+mn-lt"/>
              </a:rPr>
              <a:t>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Acest lucru economisește resurse și simplifică funcționarea protocoalelor de rutare.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11930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503593-B6D7-9133-DBBA-8F2D9575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Routing</a:t>
            </a:r>
            <a:r>
              <a:rPr lang="ro-RO" dirty="0"/>
              <a:t> Table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E195E5D1-7A26-583C-3E65-A6003A24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2" y="1710775"/>
            <a:ext cx="11952957" cy="501616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o-RO" dirty="0">
                <a:ea typeface="+mn-lt"/>
                <a:cs typeface="+mn-lt"/>
              </a:rPr>
              <a:t>Fiecare router creează </a:t>
            </a:r>
            <a:r>
              <a:rPr lang="ro-RO" b="1" dirty="0">
                <a:ea typeface="+mn-lt"/>
                <a:cs typeface="+mn-lt"/>
              </a:rPr>
              <a:t>propriul tabel de rutare</a:t>
            </a:r>
            <a:r>
              <a:rPr lang="ro-RO" dirty="0">
                <a:ea typeface="+mn-lt"/>
                <a:cs typeface="+mn-lt"/>
              </a:rPr>
              <a:t> către rețelele îndepărtate.</a:t>
            </a:r>
            <a:endParaRPr lang="ro-RO" dirty="0"/>
          </a:p>
          <a:p>
            <a:r>
              <a:rPr lang="ro-RO">
                <a:ea typeface="+mn-lt"/>
                <a:cs typeface="+mn-lt"/>
              </a:rPr>
              <a:t>Pentru fiecare pachet, alegerea căii se face prin căutare în tabelul de rutare al rețelei destinație.</a:t>
            </a:r>
            <a:endParaRPr lang="ro-RO"/>
          </a:p>
          <a:p>
            <a:r>
              <a:rPr lang="ro-RO">
                <a:ea typeface="+mn-lt"/>
                <a:cs typeface="+mn-lt"/>
              </a:rPr>
              <a:t>Tabelele de rutare ale routerelor diferite sunt formate independent și pot fi diferite între ele.</a:t>
            </a:r>
            <a:endParaRPr lang="ro-RO"/>
          </a:p>
          <a:p>
            <a:r>
              <a:rPr lang="ro-RO" dirty="0">
                <a:ea typeface="+mn-lt"/>
                <a:cs typeface="+mn-lt"/>
              </a:rPr>
              <a:t>Transmiterea pachetelor IP are loc pas cu pas, de la un router la altul.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Fiecare router este responsabil doar pentru retransmiterea pachetului către următorul router – vecinul său din aceeași rețea IP.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Parametrii unui tabel de rutare: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Rețea de destinație – </a:t>
            </a:r>
            <a:r>
              <a:rPr lang="ro-RO" i="1" dirty="0" err="1">
                <a:ea typeface="+mn-lt"/>
                <a:cs typeface="+mn-lt"/>
              </a:rPr>
              <a:t>destination</a:t>
            </a:r>
            <a:r>
              <a:rPr lang="ro-RO" i="1" dirty="0">
                <a:ea typeface="+mn-lt"/>
                <a:cs typeface="+mn-lt"/>
              </a:rPr>
              <a:t> </a:t>
            </a:r>
            <a:r>
              <a:rPr lang="ro-RO" i="1" dirty="0" err="1">
                <a:ea typeface="+mn-lt"/>
                <a:cs typeface="+mn-lt"/>
              </a:rPr>
              <a:t>network</a:t>
            </a:r>
            <a:endParaRPr lang="ro-RO" dirty="0" err="1"/>
          </a:p>
          <a:p>
            <a:r>
              <a:rPr lang="ro-RO" dirty="0">
                <a:ea typeface="+mn-lt"/>
                <a:cs typeface="+mn-lt"/>
              </a:rPr>
              <a:t>Gateway pentru rețeaua de destinație – </a:t>
            </a:r>
            <a:r>
              <a:rPr lang="ro-RO" i="1" dirty="0">
                <a:ea typeface="+mn-lt"/>
                <a:cs typeface="+mn-lt"/>
              </a:rPr>
              <a:t>gateway, </a:t>
            </a:r>
            <a:r>
              <a:rPr lang="ro-RO" i="1" dirty="0" err="1">
                <a:ea typeface="+mn-lt"/>
                <a:cs typeface="+mn-lt"/>
              </a:rPr>
              <a:t>next</a:t>
            </a:r>
            <a:r>
              <a:rPr lang="ro-RO" i="1" dirty="0">
                <a:ea typeface="+mn-lt"/>
                <a:cs typeface="+mn-lt"/>
              </a:rPr>
              <a:t>-hop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Interfață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Tabelul de rutare</a:t>
            </a:r>
            <a:r>
              <a:rPr lang="ro-RO" dirty="0">
                <a:ea typeface="+mn-lt"/>
                <a:cs typeface="+mn-lt"/>
              </a:rPr>
              <a:t> poate fi completat: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Manual – </a:t>
            </a:r>
            <a:r>
              <a:rPr lang="ro-RO" i="1" dirty="0">
                <a:ea typeface="+mn-lt"/>
                <a:cs typeface="+mn-lt"/>
              </a:rPr>
              <a:t>static </a:t>
            </a:r>
            <a:r>
              <a:rPr lang="ro-RO" i="1" dirty="0" err="1">
                <a:ea typeface="+mn-lt"/>
                <a:cs typeface="+mn-lt"/>
              </a:rPr>
              <a:t>routing</a:t>
            </a:r>
            <a:endParaRPr lang="ro-RO" dirty="0" err="1"/>
          </a:p>
          <a:p>
            <a:r>
              <a:rPr lang="ro-RO" dirty="0">
                <a:ea typeface="+mn-lt"/>
                <a:cs typeface="+mn-lt"/>
              </a:rPr>
              <a:t>Automat – </a:t>
            </a:r>
            <a:r>
              <a:rPr lang="ro-RO" i="1" dirty="0" err="1">
                <a:ea typeface="+mn-lt"/>
                <a:cs typeface="+mn-lt"/>
              </a:rPr>
              <a:t>dynamic</a:t>
            </a:r>
            <a:r>
              <a:rPr lang="ro-RO" i="1" dirty="0">
                <a:ea typeface="+mn-lt"/>
                <a:cs typeface="+mn-lt"/>
              </a:rPr>
              <a:t> </a:t>
            </a:r>
            <a:r>
              <a:rPr lang="ro-RO" i="1" dirty="0" err="1">
                <a:ea typeface="+mn-lt"/>
                <a:cs typeface="+mn-lt"/>
              </a:rPr>
              <a:t>routing</a:t>
            </a:r>
            <a:endParaRPr lang="ro-RO" dirty="0" err="1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5910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ubstituent conținut 3" descr="O imagine care conține text, captură de ecran, număr, Font&#10;&#10;Conținutul generat de inteligența artificială poate fi incorect.">
            <a:extLst>
              <a:ext uri="{FF2B5EF4-FFF2-40B4-BE49-F238E27FC236}">
                <a16:creationId xmlns:a16="http://schemas.microsoft.com/office/drawing/2014/main" id="{D756C681-40FD-4E00-E133-BF26B9E25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" b="3233"/>
          <a:stretch>
            <a:fillRect/>
          </a:stretch>
        </p:blipFill>
        <p:spPr>
          <a:xfrm>
            <a:off x="517870" y="462839"/>
            <a:ext cx="11156253" cy="56137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188864"/>
            <a:ext cx="1115625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082E5AA-6E5F-4FCC-8C41-11E32F833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0DBAF1DC-07AE-389F-A384-E8418B3B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102352" cy="1664208"/>
          </a:xfrm>
        </p:spPr>
        <p:txBody>
          <a:bodyPr>
            <a:normAutofit/>
          </a:bodyPr>
          <a:lstStyle/>
          <a:p>
            <a:r>
              <a:rPr lang="ro-RO" b="0" dirty="0">
                <a:ea typeface="+mj-lt"/>
                <a:cs typeface="+mj-lt"/>
              </a:rPr>
              <a:t>Adresarea în rețele. Nivelul de rețea</a:t>
            </a:r>
            <a:endParaRPr lang="ro-RO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3D569D-D3A6-49CA-A483-291E95DAC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55622" y="612648"/>
            <a:ext cx="551383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 descr="O imagine care conține text, chitanță, captură de ecran, Font&#10;&#10;Conținutul generat de inteligența artificială poate fi incorect.">
            <a:extLst>
              <a:ext uri="{FF2B5EF4-FFF2-40B4-BE49-F238E27FC236}">
                <a16:creationId xmlns:a16="http://schemas.microsoft.com/office/drawing/2014/main" id="{3D11DFA2-79BE-BE10-7FED-6C09D73F2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71" y="3497514"/>
            <a:ext cx="5112393" cy="2185547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E0B9CC-4D2A-78C0-BA9D-AB7C301C8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056" y="978408"/>
            <a:ext cx="5504688" cy="53675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o-RO" sz="1400" b="1" dirty="0">
                <a:ea typeface="+mn-lt"/>
                <a:cs typeface="+mn-lt"/>
              </a:rPr>
              <a:t>Sarcina nivelului de rețea (</a:t>
            </a:r>
            <a:r>
              <a:rPr lang="ro-RO" sz="1400" b="1" dirty="0" err="1">
                <a:ea typeface="+mn-lt"/>
                <a:cs typeface="+mn-lt"/>
              </a:rPr>
              <a:t>network</a:t>
            </a:r>
            <a:r>
              <a:rPr lang="ro-RO" sz="1400" b="1" dirty="0">
                <a:ea typeface="+mn-lt"/>
                <a:cs typeface="+mn-lt"/>
              </a:rPr>
              <a:t> </a:t>
            </a:r>
            <a:r>
              <a:rPr lang="ro-RO" sz="1400" b="1" dirty="0" err="1">
                <a:ea typeface="+mn-lt"/>
                <a:cs typeface="+mn-lt"/>
              </a:rPr>
              <a:t>layer</a:t>
            </a:r>
            <a:r>
              <a:rPr lang="ro-RO" sz="1400" b="1" dirty="0">
                <a:ea typeface="+mn-lt"/>
                <a:cs typeface="+mn-lt"/>
              </a:rPr>
              <a:t>): </a:t>
            </a:r>
            <a:r>
              <a:rPr lang="ro-RO" sz="1400" dirty="0">
                <a:ea typeface="+mn-lt"/>
                <a:cs typeface="+mn-lt"/>
              </a:rPr>
              <a:t>Găsirea căii optime pentru transmiterea datelor în rețele complexe cu tehnologii diferite de nivel legătură de date.</a:t>
            </a:r>
            <a:endParaRPr lang="ro-RO" sz="1400" dirty="0"/>
          </a:p>
          <a:p>
            <a:pPr marL="0" indent="0">
              <a:lnSpc>
                <a:spcPct val="100000"/>
              </a:lnSpc>
              <a:buNone/>
            </a:pPr>
            <a:r>
              <a:rPr lang="ro-RO" sz="1400" b="1" dirty="0">
                <a:ea typeface="+mn-lt"/>
                <a:cs typeface="+mn-lt"/>
              </a:rPr>
              <a:t>Funcții:</a:t>
            </a:r>
            <a:endParaRPr lang="ro-RO" sz="1400" dirty="0"/>
          </a:p>
          <a:p>
            <a:pPr>
              <a:lnSpc>
                <a:spcPct val="100000"/>
              </a:lnSpc>
            </a:pPr>
            <a:r>
              <a:rPr lang="ro-RO" sz="1400" dirty="0">
                <a:ea typeface="+mn-lt"/>
                <a:cs typeface="+mn-lt"/>
              </a:rPr>
              <a:t>Translatarea adreselor logice în adrese fizice.</a:t>
            </a:r>
            <a:endParaRPr lang="ro-RO" sz="1400"/>
          </a:p>
          <a:p>
            <a:pPr>
              <a:lnSpc>
                <a:spcPct val="100000"/>
              </a:lnSpc>
            </a:pPr>
            <a:r>
              <a:rPr lang="ro-RO" sz="1400" dirty="0">
                <a:ea typeface="+mn-lt"/>
                <a:cs typeface="+mn-lt"/>
              </a:rPr>
              <a:t>Determinarea celor mai scurte rute.</a:t>
            </a:r>
            <a:endParaRPr lang="ro-RO" sz="1400"/>
          </a:p>
          <a:p>
            <a:pPr>
              <a:lnSpc>
                <a:spcPct val="100000"/>
              </a:lnSpc>
            </a:pPr>
            <a:r>
              <a:rPr lang="ro-RO" sz="1400" dirty="0">
                <a:ea typeface="+mn-lt"/>
                <a:cs typeface="+mn-lt"/>
              </a:rPr>
              <a:t>Rutarea (dirijarea) datelor.</a:t>
            </a:r>
            <a:endParaRPr lang="ro-RO" sz="1400"/>
          </a:p>
          <a:p>
            <a:pPr>
              <a:lnSpc>
                <a:spcPct val="100000"/>
              </a:lnSpc>
            </a:pPr>
            <a:r>
              <a:rPr lang="ro-RO" sz="1400" dirty="0">
                <a:ea typeface="+mn-lt"/>
                <a:cs typeface="+mn-lt"/>
              </a:rPr>
              <a:t>Monitorizarea și detectarea defecțiunilor în rețea.</a:t>
            </a:r>
            <a:endParaRPr lang="ro-RO" sz="1400" dirty="0"/>
          </a:p>
          <a:p>
            <a:pPr>
              <a:lnSpc>
                <a:spcPct val="100000"/>
              </a:lnSpc>
            </a:pPr>
            <a:r>
              <a:rPr lang="ro-RO" sz="1400" b="1">
                <a:ea typeface="+mn-lt"/>
                <a:cs typeface="+mn-lt"/>
              </a:rPr>
              <a:t>Dispozitive de nivel 3: </a:t>
            </a:r>
            <a:r>
              <a:rPr lang="ro-RO" sz="1400" err="1">
                <a:ea typeface="+mn-lt"/>
                <a:cs typeface="+mn-lt"/>
              </a:rPr>
              <a:t>Routere</a:t>
            </a:r>
            <a:r>
              <a:rPr lang="ro-RO" sz="1400">
                <a:ea typeface="+mn-lt"/>
                <a:cs typeface="+mn-lt"/>
              </a:rPr>
              <a:t>.</a:t>
            </a:r>
            <a:endParaRPr lang="ro-RO" sz="1400"/>
          </a:p>
          <a:p>
            <a:pPr>
              <a:lnSpc>
                <a:spcPct val="100000"/>
              </a:lnSpc>
            </a:pPr>
            <a:r>
              <a:rPr lang="ro-RO" sz="1400" b="1">
                <a:ea typeface="+mn-lt"/>
                <a:cs typeface="+mn-lt"/>
              </a:rPr>
              <a:t>Exemple de protocoale de nivel rețea: </a:t>
            </a:r>
            <a:r>
              <a:rPr lang="ro-RO" sz="1400">
                <a:ea typeface="+mn-lt"/>
                <a:cs typeface="+mn-lt"/>
              </a:rPr>
              <a:t>IPv4, IPv6, IPX, OSPF, ICMP, </a:t>
            </a:r>
            <a:r>
              <a:rPr lang="ro-RO" sz="1400" err="1">
                <a:ea typeface="+mn-lt"/>
                <a:cs typeface="+mn-lt"/>
              </a:rPr>
              <a:t>IPSec</a:t>
            </a:r>
            <a:r>
              <a:rPr lang="ro-RO" sz="1400">
                <a:ea typeface="+mn-lt"/>
                <a:cs typeface="+mn-lt"/>
              </a:rPr>
              <a:t>, IGMP, MLD.</a:t>
            </a:r>
            <a:endParaRPr lang="ro-RO" sz="1400"/>
          </a:p>
          <a:p>
            <a:pPr>
              <a:lnSpc>
                <a:spcPct val="100000"/>
              </a:lnSpc>
            </a:pPr>
            <a:r>
              <a:rPr lang="ro-RO" sz="1400" b="1">
                <a:ea typeface="+mn-lt"/>
                <a:cs typeface="+mn-lt"/>
              </a:rPr>
              <a:t>Unitatea de măsură a datelor (PDU): </a:t>
            </a:r>
            <a:r>
              <a:rPr lang="ro-RO" sz="1400">
                <a:ea typeface="+mn-lt"/>
                <a:cs typeface="+mn-lt"/>
              </a:rPr>
              <a:t>Pachet (</a:t>
            </a:r>
            <a:r>
              <a:rPr lang="ro-RO" sz="1400" i="1" err="1">
                <a:ea typeface="+mn-lt"/>
                <a:cs typeface="+mn-lt"/>
              </a:rPr>
              <a:t>packet</a:t>
            </a:r>
            <a:r>
              <a:rPr lang="ro-RO" sz="1400">
                <a:ea typeface="+mn-lt"/>
                <a:cs typeface="+mn-lt"/>
              </a:rPr>
              <a:t>).</a:t>
            </a:r>
            <a:endParaRPr lang="ro-RO" sz="1400"/>
          </a:p>
          <a:p>
            <a:pPr>
              <a:lnSpc>
                <a:spcPct val="100000"/>
              </a:lnSpc>
            </a:pPr>
            <a:r>
              <a:rPr lang="ro-RO" sz="1400" b="1">
                <a:ea typeface="+mn-lt"/>
                <a:cs typeface="+mn-lt"/>
              </a:rPr>
              <a:t>Cel mai utilizat protocol: </a:t>
            </a:r>
            <a:r>
              <a:rPr lang="ro-RO" sz="1400">
                <a:ea typeface="+mn-lt"/>
                <a:cs typeface="+mn-lt"/>
              </a:rPr>
              <a:t>IPv4.</a:t>
            </a:r>
            <a:endParaRPr lang="ro-RO" sz="1400"/>
          </a:p>
          <a:p>
            <a:pPr>
              <a:lnSpc>
                <a:spcPct val="100000"/>
              </a:lnSpc>
            </a:pPr>
            <a:r>
              <a:rPr lang="ro-RO" sz="1400" b="1">
                <a:ea typeface="+mn-lt"/>
                <a:cs typeface="+mn-lt"/>
              </a:rPr>
              <a:t>Trecerea la IPv6: </a:t>
            </a:r>
            <a:r>
              <a:rPr lang="ro-RO" sz="1400">
                <a:ea typeface="+mn-lt"/>
                <a:cs typeface="+mn-lt"/>
              </a:rPr>
              <a:t>Este necesară din cauza lipsei de adrese IPv4.</a:t>
            </a:r>
            <a:endParaRPr lang="ro-RO" sz="1400"/>
          </a:p>
          <a:p>
            <a:pPr>
              <a:lnSpc>
                <a:spcPct val="100000"/>
              </a:lnSpc>
            </a:pPr>
            <a:r>
              <a:rPr lang="ro-RO" sz="1400" b="1">
                <a:ea typeface="+mn-lt"/>
                <a:cs typeface="+mn-lt"/>
              </a:rPr>
              <a:t>Protocolul IP: </a:t>
            </a:r>
            <a:r>
              <a:rPr lang="ro-RO" sz="1400">
                <a:ea typeface="+mn-lt"/>
                <a:cs typeface="+mn-lt"/>
              </a:rPr>
              <a:t>Nu stabilește conexiuni, este </a:t>
            </a:r>
            <a:r>
              <a:rPr lang="ro-RO" sz="1400" b="1" err="1">
                <a:ea typeface="+mn-lt"/>
                <a:cs typeface="+mn-lt"/>
              </a:rPr>
              <a:t>connectionless</a:t>
            </a:r>
            <a:r>
              <a:rPr lang="ro-RO" sz="1400">
                <a:ea typeface="+mn-lt"/>
                <a:cs typeface="+mn-lt"/>
              </a:rPr>
              <a:t> (fără conexiune).</a:t>
            </a:r>
            <a:endParaRPr lang="ro-RO" sz="1400"/>
          </a:p>
          <a:p>
            <a:pPr>
              <a:lnSpc>
                <a:spcPct val="100000"/>
              </a:lnSpc>
            </a:pPr>
            <a:endParaRPr lang="ro-RO" sz="1400"/>
          </a:p>
        </p:txBody>
      </p:sp>
    </p:spTree>
    <p:extLst>
      <p:ext uri="{BB962C8B-B14F-4D97-AF65-F5344CB8AC3E}">
        <p14:creationId xmlns:p14="http://schemas.microsoft.com/office/powerpoint/2010/main" val="35365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C17530F-45B6-88A0-EC10-0D94E2E6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0" dirty="0"/>
              <a:t>Adresarea în rețele. Nivelul de rețea</a:t>
            </a: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9575388-9973-61FD-F6D8-FD2E2E0C8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o-RO" dirty="0">
                <a:ea typeface="+mn-lt"/>
                <a:cs typeface="+mn-lt"/>
              </a:rPr>
              <a:t>O adresă logică este necesară pentru interacțiunea în rețele complexe (inter-</a:t>
            </a:r>
            <a:r>
              <a:rPr lang="ro-RO" dirty="0" err="1">
                <a:ea typeface="+mn-lt"/>
                <a:cs typeface="+mn-lt"/>
              </a:rPr>
              <a:t>network</a:t>
            </a:r>
            <a:r>
              <a:rPr lang="ro-RO" dirty="0">
                <a:ea typeface="+mn-lt"/>
                <a:cs typeface="+mn-lt"/>
              </a:rPr>
              <a:t>), construite pe diferite tehnologii de nivel legătură de date și nivel fizic (Ethernet, PPP, ATM, Bluetooth etc.).</a:t>
            </a:r>
            <a:endParaRPr lang="ro-RO" dirty="0"/>
          </a:p>
          <a:p>
            <a:r>
              <a:rPr lang="ro-RO" b="1" dirty="0">
                <a:ea typeface="+mn-lt"/>
                <a:cs typeface="+mn-lt"/>
              </a:rPr>
              <a:t>Adresă IPv4</a:t>
            </a:r>
            <a:r>
              <a:rPr lang="ro-RO" dirty="0">
                <a:ea typeface="+mn-lt"/>
                <a:cs typeface="+mn-lt"/>
              </a:rPr>
              <a:t> – 32 biți, mai convenabil de scris în formă zecimală:</a:t>
            </a:r>
            <a:br>
              <a:rPr lang="ro-RO" dirty="0">
                <a:ea typeface="+mn-lt"/>
                <a:cs typeface="+mn-lt"/>
              </a:rPr>
            </a:b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>
                <a:latin typeface="Consolas"/>
              </a:rPr>
              <a:t>11110101.11110000.10011001.11000110</a:t>
            </a:r>
            <a:r>
              <a:rPr lang="ro-RO" dirty="0">
                <a:ea typeface="+mn-lt"/>
                <a:cs typeface="+mn-lt"/>
              </a:rPr>
              <a:t> → </a:t>
            </a:r>
            <a:r>
              <a:rPr lang="ro-RO" dirty="0">
                <a:latin typeface="Consolas"/>
              </a:rPr>
              <a:t>192.168.4.80</a:t>
            </a:r>
            <a:br>
              <a:rPr lang="ro-RO" dirty="0">
                <a:latin typeface="Consolas"/>
              </a:rPr>
            </a:br>
            <a:r>
              <a:rPr lang="ro-RO" dirty="0">
                <a:latin typeface="Consolas"/>
              </a:rPr>
              <a:t> (interval posibil: 0–255.0–255.0–255.0–255</a:t>
            </a:r>
            <a:r>
              <a:rPr lang="ro-RO" dirty="0">
                <a:ea typeface="+mn-lt"/>
                <a:cs typeface="+mn-lt"/>
              </a:rPr>
              <a:t>)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Trebuie să fie unică în rețeaua Internet (excepție – adresele private RFC1918).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Lipsa adreselor IPv4 → trecerea la </a:t>
            </a:r>
            <a:r>
              <a:rPr lang="ro-RO" b="1" dirty="0">
                <a:ea typeface="+mn-lt"/>
                <a:cs typeface="+mn-lt"/>
              </a:rPr>
              <a:t>IPv6</a:t>
            </a:r>
            <a:r>
              <a:rPr lang="ro-RO" dirty="0">
                <a:ea typeface="+mn-lt"/>
                <a:cs typeface="+mn-lt"/>
              </a:rPr>
              <a:t> (128 biți):</a:t>
            </a:r>
            <a:br>
              <a:rPr lang="ro-RO" dirty="0">
                <a:ea typeface="+mn-lt"/>
                <a:cs typeface="+mn-lt"/>
              </a:rPr>
            </a:b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>
                <a:latin typeface="Consolas"/>
              </a:rPr>
              <a:t>2001:0db8:11a3:09d7:1f34:8a2e:07a0:765d</a:t>
            </a:r>
            <a:endParaRPr lang="ro-RO" dirty="0"/>
          </a:p>
          <a:p>
            <a:r>
              <a:rPr lang="ro-RO" dirty="0">
                <a:ea typeface="+mn-lt"/>
                <a:cs typeface="+mn-lt"/>
              </a:rPr>
              <a:t>Pentru a nu memora adresele IP se utilizează </a:t>
            </a:r>
            <a:r>
              <a:rPr lang="ro-RO" b="1" dirty="0">
                <a:ea typeface="+mn-lt"/>
                <a:cs typeface="+mn-lt"/>
              </a:rPr>
              <a:t>nume DNS (</a:t>
            </a:r>
            <a:r>
              <a:rPr lang="ro-RO" b="1" dirty="0" err="1">
                <a:ea typeface="+mn-lt"/>
                <a:cs typeface="+mn-lt"/>
              </a:rPr>
              <a:t>Domain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Name</a:t>
            </a:r>
            <a:r>
              <a:rPr lang="ro-RO" b="1" dirty="0">
                <a:ea typeface="+mn-lt"/>
                <a:cs typeface="+mn-lt"/>
              </a:rPr>
              <a:t> </a:t>
            </a:r>
            <a:r>
              <a:rPr lang="ro-RO" b="1" dirty="0" err="1">
                <a:ea typeface="+mn-lt"/>
                <a:cs typeface="+mn-lt"/>
              </a:rPr>
              <a:t>System</a:t>
            </a:r>
            <a:r>
              <a:rPr lang="ro-RO" b="1" dirty="0">
                <a:ea typeface="+mn-lt"/>
                <a:cs typeface="+mn-lt"/>
              </a:rPr>
              <a:t>)</a:t>
            </a:r>
            <a:r>
              <a:rPr lang="ro-RO" dirty="0">
                <a:ea typeface="+mn-lt"/>
                <a:cs typeface="+mn-lt"/>
              </a:rPr>
              <a:t>, ex.:</a:t>
            </a:r>
            <a:br>
              <a:rPr lang="ro-RO" dirty="0">
                <a:ea typeface="+mn-lt"/>
                <a:cs typeface="+mn-lt"/>
              </a:rPr>
            </a:br>
            <a:r>
              <a:rPr lang="ro-RO" dirty="0">
                <a:ea typeface="+mn-lt"/>
                <a:cs typeface="+mn-lt"/>
              </a:rPr>
              <a:t> </a:t>
            </a:r>
            <a:r>
              <a:rPr lang="ro-RO" dirty="0">
                <a:latin typeface="Consolas"/>
              </a:rPr>
              <a:t>it-lab.md = 1.2.3.4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63440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4AC2915-A11E-9EAA-CA60-3807C8FBC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/>
              <a:t>Rețele și subrețele</a:t>
            </a:r>
          </a:p>
        </p:txBody>
      </p:sp>
      <p:pic>
        <p:nvPicPr>
          <p:cNvPr id="4" name="Substituent conținut 3" descr="O imagine care conține text, captură de ecran, diagramă, cerc&#10;&#10;Conținutul generat de inteligența artificială poate fi incorect.">
            <a:extLst>
              <a:ext uri="{FF2B5EF4-FFF2-40B4-BE49-F238E27FC236}">
                <a16:creationId xmlns:a16="http://schemas.microsoft.com/office/drawing/2014/main" id="{FE3D76B8-4970-48E3-DE6F-414A3B243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390" y="2578608"/>
            <a:ext cx="6367315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7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ubstituent conținut 3" descr="IP Address Classes">
            <a:extLst>
              <a:ext uri="{FF2B5EF4-FFF2-40B4-BE49-F238E27FC236}">
                <a16:creationId xmlns:a16="http://schemas.microsoft.com/office/drawing/2014/main" id="{B66C6D87-83B3-7A17-9309-E6B875FED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4030" r="1" b="4811"/>
          <a:stretch>
            <a:fillRect/>
          </a:stretch>
        </p:blipFill>
        <p:spPr>
          <a:xfrm>
            <a:off x="517870" y="462839"/>
            <a:ext cx="10778351" cy="54217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188864"/>
            <a:ext cx="1115625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6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65D9BE-A58D-6E8A-D4A2-5056F3C5E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45E793-BC99-8991-71CD-53FFBB6A8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11156260" cy="149279"/>
          </a:xfrm>
          <a:custGeom>
            <a:avLst/>
            <a:gdLst>
              <a:gd name="connsiteX0" fmla="*/ 0 w 11156260"/>
              <a:gd name="connsiteY0" fmla="*/ 0 h 149279"/>
              <a:gd name="connsiteX1" fmla="*/ 11156260 w 11156260"/>
              <a:gd name="connsiteY1" fmla="*/ 0 h 149279"/>
              <a:gd name="connsiteX2" fmla="*/ 11156260 w 11156260"/>
              <a:gd name="connsiteY2" fmla="*/ 149279 h 149279"/>
              <a:gd name="connsiteX3" fmla="*/ 0 w 11156260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6260" h="149279">
                <a:moveTo>
                  <a:pt x="0" y="0"/>
                </a:moveTo>
                <a:lnTo>
                  <a:pt x="11156260" y="0"/>
                </a:lnTo>
                <a:lnTo>
                  <a:pt x="11156260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6DABEB2-2E21-106B-0219-77582FF9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216886"/>
            <a:ext cx="6263640" cy="51290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o-RO" sz="2000" dirty="0"/>
              <a:t>Subrețele și adrese IP speciale</a:t>
            </a:r>
          </a:p>
          <a:p>
            <a:pPr>
              <a:lnSpc>
                <a:spcPct val="100000"/>
              </a:lnSpc>
            </a:pPr>
            <a:r>
              <a:rPr lang="ro-RO" sz="2000" dirty="0">
                <a:ea typeface="+mn-lt"/>
                <a:cs typeface="+mn-lt"/>
              </a:rPr>
              <a:t>O subrețea conține </a:t>
            </a:r>
            <a:r>
              <a:rPr lang="ro-RO" sz="2000" b="1" dirty="0">
                <a:ea typeface="+mn-lt"/>
                <a:cs typeface="+mn-lt"/>
              </a:rPr>
              <a:t>adrese IP speciale</a:t>
            </a:r>
            <a:r>
              <a:rPr lang="ro-RO" sz="2000" dirty="0">
                <a:ea typeface="+mn-lt"/>
                <a:cs typeface="+mn-lt"/>
              </a:rPr>
              <a:t> și </a:t>
            </a:r>
            <a:r>
              <a:rPr lang="ro-RO" sz="2000" b="1" dirty="0">
                <a:ea typeface="+mn-lt"/>
                <a:cs typeface="+mn-lt"/>
              </a:rPr>
              <a:t>adrese IP utilizabile</a:t>
            </a:r>
            <a:r>
              <a:rPr lang="ro-RO" sz="2000" dirty="0">
                <a:ea typeface="+mn-lt"/>
                <a:cs typeface="+mn-lt"/>
              </a:rPr>
              <a:t> pentru </a:t>
            </a:r>
            <a:r>
              <a:rPr lang="ro-RO" sz="2000" err="1">
                <a:ea typeface="+mn-lt"/>
                <a:cs typeface="+mn-lt"/>
              </a:rPr>
              <a:t>hosturi</a:t>
            </a:r>
            <a:r>
              <a:rPr lang="ro-RO" sz="2000" dirty="0">
                <a:ea typeface="+mn-lt"/>
                <a:cs typeface="+mn-lt"/>
              </a:rPr>
              <a:t>.</a:t>
            </a:r>
            <a:endParaRPr lang="ro-RO" sz="2000" dirty="0"/>
          </a:p>
          <a:p>
            <a:pPr marL="0" indent="0">
              <a:lnSpc>
                <a:spcPct val="100000"/>
              </a:lnSpc>
              <a:buNone/>
            </a:pPr>
            <a:r>
              <a:rPr lang="ro-RO" sz="2000" b="1" dirty="0">
                <a:ea typeface="+mn-lt"/>
                <a:cs typeface="+mn-lt"/>
              </a:rPr>
              <a:t>Adrese speciale (nu pot fi atribuite </a:t>
            </a:r>
            <a:r>
              <a:rPr lang="ro-RO" sz="2000" b="1" err="1">
                <a:ea typeface="+mn-lt"/>
                <a:cs typeface="+mn-lt"/>
              </a:rPr>
              <a:t>hosturilor</a:t>
            </a:r>
            <a:r>
              <a:rPr lang="ro-RO" sz="2000" b="1" dirty="0">
                <a:ea typeface="+mn-lt"/>
                <a:cs typeface="+mn-lt"/>
              </a:rPr>
              <a:t>):</a:t>
            </a:r>
            <a:endParaRPr lang="ro-RO" sz="2000" dirty="0"/>
          </a:p>
          <a:p>
            <a:pPr>
              <a:lnSpc>
                <a:spcPct val="100000"/>
              </a:lnSpc>
            </a:pPr>
            <a:r>
              <a:rPr lang="ro-RO" sz="2000" b="1" dirty="0">
                <a:ea typeface="+mn-lt"/>
                <a:cs typeface="+mn-lt"/>
              </a:rPr>
              <a:t>Număr de subrețea (</a:t>
            </a:r>
            <a:r>
              <a:rPr lang="ro-RO" sz="2000" b="1" err="1">
                <a:ea typeface="+mn-lt"/>
                <a:cs typeface="+mn-lt"/>
              </a:rPr>
              <a:t>subnet</a:t>
            </a:r>
            <a:r>
              <a:rPr lang="ro-RO" sz="2000" b="1" dirty="0">
                <a:ea typeface="+mn-lt"/>
                <a:cs typeface="+mn-lt"/>
              </a:rPr>
              <a:t> </a:t>
            </a:r>
            <a:r>
              <a:rPr lang="ro-RO" sz="2000" b="1" err="1">
                <a:ea typeface="+mn-lt"/>
                <a:cs typeface="+mn-lt"/>
              </a:rPr>
              <a:t>number</a:t>
            </a:r>
            <a:r>
              <a:rPr lang="ro-RO" sz="2000" b="1" dirty="0">
                <a:ea typeface="+mn-lt"/>
                <a:cs typeface="+mn-lt"/>
              </a:rPr>
              <a:t>)</a:t>
            </a:r>
            <a:r>
              <a:rPr lang="ro-RO" sz="2000" dirty="0">
                <a:ea typeface="+mn-lt"/>
                <a:cs typeface="+mn-lt"/>
              </a:rPr>
              <a:t> – primul IP din subrețea:</a:t>
            </a:r>
            <a:br>
              <a:rPr lang="ro-RO" sz="2000" dirty="0">
                <a:ea typeface="+mn-lt"/>
                <a:cs typeface="+mn-lt"/>
              </a:rPr>
            </a:br>
            <a:r>
              <a:rPr lang="ro-RO" sz="2000" dirty="0">
                <a:ea typeface="+mn-lt"/>
                <a:cs typeface="+mn-lt"/>
              </a:rPr>
              <a:t> </a:t>
            </a:r>
            <a:r>
              <a:rPr lang="ro-RO" sz="2000" dirty="0">
                <a:latin typeface="Consolas"/>
              </a:rPr>
              <a:t>192.168.4.0/24</a:t>
            </a:r>
            <a:r>
              <a:rPr lang="ro-RO" sz="2000" dirty="0">
                <a:ea typeface="+mn-lt"/>
                <a:cs typeface="+mn-lt"/>
              </a:rPr>
              <a:t> (util pentru rutare).</a:t>
            </a:r>
            <a:endParaRPr lang="ro-RO" sz="2000" dirty="0"/>
          </a:p>
          <a:p>
            <a:pPr>
              <a:lnSpc>
                <a:spcPct val="100000"/>
              </a:lnSpc>
            </a:pPr>
            <a:r>
              <a:rPr lang="ro-RO" sz="2000" b="1" err="1">
                <a:ea typeface="+mn-lt"/>
                <a:cs typeface="+mn-lt"/>
              </a:rPr>
              <a:t>Broadcast</a:t>
            </a:r>
            <a:r>
              <a:rPr lang="ro-RO" sz="2000" b="1" dirty="0">
                <a:ea typeface="+mn-lt"/>
                <a:cs typeface="+mn-lt"/>
              </a:rPr>
              <a:t> direcționat (</a:t>
            </a:r>
            <a:r>
              <a:rPr lang="ro-RO" sz="2000" b="1" err="1">
                <a:ea typeface="+mn-lt"/>
                <a:cs typeface="+mn-lt"/>
              </a:rPr>
              <a:t>directed</a:t>
            </a:r>
            <a:r>
              <a:rPr lang="ro-RO" sz="2000" b="1" dirty="0">
                <a:ea typeface="+mn-lt"/>
                <a:cs typeface="+mn-lt"/>
              </a:rPr>
              <a:t> </a:t>
            </a:r>
            <a:r>
              <a:rPr lang="ro-RO" sz="2000" b="1" err="1">
                <a:ea typeface="+mn-lt"/>
                <a:cs typeface="+mn-lt"/>
              </a:rPr>
              <a:t>broadcast</a:t>
            </a:r>
            <a:r>
              <a:rPr lang="ro-RO" sz="2000" b="1" dirty="0">
                <a:ea typeface="+mn-lt"/>
                <a:cs typeface="+mn-lt"/>
              </a:rPr>
              <a:t>):</a:t>
            </a:r>
            <a:br>
              <a:rPr lang="ro-RO" sz="2000" b="1" dirty="0">
                <a:ea typeface="+mn-lt"/>
                <a:cs typeface="+mn-lt"/>
              </a:rPr>
            </a:br>
            <a:r>
              <a:rPr lang="ro-RO" sz="2000" b="1" dirty="0">
                <a:ea typeface="+mn-lt"/>
                <a:cs typeface="+mn-lt"/>
              </a:rPr>
              <a:t> </a:t>
            </a:r>
            <a:r>
              <a:rPr lang="ro-RO" sz="2000" dirty="0">
                <a:latin typeface="Consolas"/>
              </a:rPr>
              <a:t>192.168.4.255</a:t>
            </a:r>
            <a:r>
              <a:rPr lang="ro-RO" sz="2000" dirty="0">
                <a:ea typeface="+mn-lt"/>
                <a:cs typeface="+mn-lt"/>
              </a:rPr>
              <a:t> (util pentru ARP).</a:t>
            </a:r>
            <a:endParaRPr lang="ro-RO" sz="2000" dirty="0"/>
          </a:p>
          <a:p>
            <a:pPr>
              <a:lnSpc>
                <a:spcPct val="100000"/>
              </a:lnSpc>
            </a:pPr>
            <a:r>
              <a:rPr lang="ro-RO" sz="2000" b="1" err="1">
                <a:ea typeface="+mn-lt"/>
                <a:cs typeface="+mn-lt"/>
              </a:rPr>
              <a:t>Broadcast</a:t>
            </a:r>
            <a:r>
              <a:rPr lang="ro-RO" sz="2000" b="1" dirty="0">
                <a:ea typeface="+mn-lt"/>
                <a:cs typeface="+mn-lt"/>
              </a:rPr>
              <a:t> general (</a:t>
            </a:r>
            <a:r>
              <a:rPr lang="ro-RO" sz="2000" b="1" err="1">
                <a:ea typeface="+mn-lt"/>
                <a:cs typeface="+mn-lt"/>
              </a:rPr>
              <a:t>broadcast</a:t>
            </a:r>
            <a:r>
              <a:rPr lang="ro-RO" sz="2000" b="1" dirty="0">
                <a:ea typeface="+mn-lt"/>
                <a:cs typeface="+mn-lt"/>
              </a:rPr>
              <a:t>):</a:t>
            </a:r>
            <a:br>
              <a:rPr lang="ro-RO" sz="2000" b="1" dirty="0">
                <a:ea typeface="+mn-lt"/>
                <a:cs typeface="+mn-lt"/>
              </a:rPr>
            </a:br>
            <a:r>
              <a:rPr lang="ro-RO" sz="2000" b="1" dirty="0">
                <a:ea typeface="+mn-lt"/>
                <a:cs typeface="+mn-lt"/>
              </a:rPr>
              <a:t> </a:t>
            </a:r>
            <a:r>
              <a:rPr lang="ro-RO" sz="2000" dirty="0">
                <a:latin typeface="Consolas"/>
              </a:rPr>
              <a:t>255.255.255.255</a:t>
            </a:r>
            <a:r>
              <a:rPr lang="ro-RO" sz="2000" dirty="0">
                <a:ea typeface="+mn-lt"/>
                <a:cs typeface="+mn-lt"/>
              </a:rPr>
              <a:t> (util pentru ARP, DHCP).</a:t>
            </a:r>
            <a:endParaRPr lang="ro-RO" sz="2000" dirty="0"/>
          </a:p>
          <a:p>
            <a:pPr marL="0" indent="0">
              <a:lnSpc>
                <a:spcPct val="100000"/>
              </a:lnSpc>
              <a:buNone/>
            </a:pPr>
            <a:r>
              <a:rPr lang="ro-RO" sz="2000" dirty="0">
                <a:ea typeface="+mn-lt"/>
                <a:cs typeface="+mn-lt"/>
              </a:rPr>
              <a:t>➡ Cunoscând </a:t>
            </a:r>
            <a:r>
              <a:rPr lang="ro-RO" sz="2000" b="1" dirty="0">
                <a:ea typeface="+mn-lt"/>
                <a:cs typeface="+mn-lt"/>
              </a:rPr>
              <a:t>adresa IP și masca</a:t>
            </a:r>
            <a:r>
              <a:rPr lang="ro-RO" sz="2000" dirty="0">
                <a:ea typeface="+mn-lt"/>
                <a:cs typeface="+mn-lt"/>
              </a:rPr>
              <a:t>, se pot calcula </a:t>
            </a:r>
            <a:r>
              <a:rPr lang="ro-RO" sz="2000" b="1" dirty="0">
                <a:ea typeface="+mn-lt"/>
                <a:cs typeface="+mn-lt"/>
              </a:rPr>
              <a:t>limitele unei rețele</a:t>
            </a:r>
            <a:r>
              <a:rPr lang="ro-RO" sz="2000" dirty="0">
                <a:ea typeface="+mn-lt"/>
                <a:cs typeface="+mn-lt"/>
              </a:rPr>
              <a:t> (</a:t>
            </a:r>
            <a:r>
              <a:rPr lang="ro-RO" sz="2000" err="1">
                <a:ea typeface="+mn-lt"/>
                <a:cs typeface="+mn-lt"/>
              </a:rPr>
              <a:t>subnet</a:t>
            </a:r>
            <a:r>
              <a:rPr lang="ro-RO" sz="2000" dirty="0">
                <a:ea typeface="+mn-lt"/>
                <a:cs typeface="+mn-lt"/>
              </a:rPr>
              <a:t> </a:t>
            </a:r>
            <a:r>
              <a:rPr lang="ro-RO" sz="2000" err="1">
                <a:ea typeface="+mn-lt"/>
                <a:cs typeface="+mn-lt"/>
              </a:rPr>
              <a:t>number</a:t>
            </a:r>
            <a:r>
              <a:rPr lang="ro-RO" sz="2000" dirty="0">
                <a:ea typeface="+mn-lt"/>
                <a:cs typeface="+mn-lt"/>
              </a:rPr>
              <a:t>, </a:t>
            </a:r>
            <a:r>
              <a:rPr lang="ro-RO" sz="2000" err="1">
                <a:ea typeface="+mn-lt"/>
                <a:cs typeface="+mn-lt"/>
              </a:rPr>
              <a:t>broadcast</a:t>
            </a:r>
            <a:r>
              <a:rPr lang="ro-RO" sz="2000" dirty="0">
                <a:ea typeface="+mn-lt"/>
                <a:cs typeface="+mn-lt"/>
              </a:rPr>
              <a:t>).</a:t>
            </a:r>
            <a:endParaRPr lang="ro-RO" sz="2000" dirty="0"/>
          </a:p>
          <a:p>
            <a:pPr>
              <a:lnSpc>
                <a:spcPct val="100000"/>
              </a:lnSpc>
            </a:pPr>
            <a:endParaRPr lang="ro-RO" sz="2000" dirty="0"/>
          </a:p>
        </p:txBody>
      </p:sp>
      <p:pic>
        <p:nvPicPr>
          <p:cNvPr id="4" name="Imagine 3" descr="O imagine care conține text, captură de ecran, număr, Font&#10;&#10;Conținutul generat de inteligența artificială poate fi incorect.">
            <a:extLst>
              <a:ext uri="{FF2B5EF4-FFF2-40B4-BE49-F238E27FC236}">
                <a16:creationId xmlns:a16="http://schemas.microsoft.com/office/drawing/2014/main" id="{605631EA-AF89-7C41-941D-C3F310CE9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492" y="976160"/>
            <a:ext cx="4364590" cy="52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8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7C8023C-83E2-FA1F-BCF8-549D9178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ro-RO" sz="3100" b="0" err="1">
                <a:ea typeface="+mj-lt"/>
                <a:cs typeface="+mj-lt"/>
              </a:rPr>
              <a:t>Hosturile</a:t>
            </a:r>
            <a:r>
              <a:rPr lang="ro-RO" sz="3100" b="0" dirty="0">
                <a:ea typeface="+mj-lt"/>
                <a:cs typeface="+mj-lt"/>
              </a:rPr>
              <a:t> din aceeași subrețea comunică direct, iar cele din subrețele diferite comunică prin router.</a:t>
            </a:r>
            <a:endParaRPr lang="ro-RO" sz="3100"/>
          </a:p>
        </p:txBody>
      </p:sp>
      <p:pic>
        <p:nvPicPr>
          <p:cNvPr id="4" name="Substituent conținut 3" descr="O imagine care conține text, diagramă, linie, captură de ecran&#10;&#10;Conținutul generat de inteligența artificială poate fi incorect.">
            <a:extLst>
              <a:ext uri="{FF2B5EF4-FFF2-40B4-BE49-F238E27FC236}">
                <a16:creationId xmlns:a16="http://schemas.microsoft.com/office/drawing/2014/main" id="{04D308A6-B1A8-7EAB-A157-FFA5679F5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685" y="2595372"/>
            <a:ext cx="80867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8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ubstituent conținut 3" descr="O imagine care conține text, captură de ecran, Paralel, linie&#10;&#10;Conținutul generat de inteligența artificială poate fi incorect.">
            <a:extLst>
              <a:ext uri="{FF2B5EF4-FFF2-40B4-BE49-F238E27FC236}">
                <a16:creationId xmlns:a16="http://schemas.microsoft.com/office/drawing/2014/main" id="{57BD2088-D96D-5A21-87A4-203AEA8C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636"/>
          <a:stretch>
            <a:fillRect/>
          </a:stretch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5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E10BDB4-64F2-477D-A03B-9F8352D5E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150B80C2-290A-B946-7D0E-6112A9D0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6300216" cy="1325880"/>
          </a:xfrm>
        </p:spPr>
        <p:txBody>
          <a:bodyPr>
            <a:normAutofit/>
          </a:bodyPr>
          <a:lstStyle/>
          <a:p>
            <a:r>
              <a:rPr lang="ro-RO" b="0" dirty="0">
                <a:ea typeface="+mj-lt"/>
                <a:cs typeface="+mj-lt"/>
              </a:rPr>
              <a:t>Principiile rutării</a:t>
            </a:r>
            <a:endParaRPr lang="ro-RO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281928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71C494-8107-3D61-D611-4FBC7C22A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13612" y="611650"/>
            <a:ext cx="416052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pic>
        <p:nvPicPr>
          <p:cNvPr id="4" name="Imagine 3" descr="O imagine care conține text, captură de ecran, diagramă, cerc&#10;&#10;Conținutul generat de inteligența artificială poate fi incorect.">
            <a:extLst>
              <a:ext uri="{FF2B5EF4-FFF2-40B4-BE49-F238E27FC236}">
                <a16:creationId xmlns:a16="http://schemas.microsoft.com/office/drawing/2014/main" id="{9004F1F8-BAED-2EE7-8815-F866176F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67" y="2429691"/>
            <a:ext cx="6143236" cy="3916313"/>
          </a:xfrm>
          <a:prstGeom prst="rect">
            <a:avLst/>
          </a:prstGeom>
        </p:spPr>
      </p:pic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A314777-6234-9F96-4C06-A6233EB45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224" y="1088136"/>
            <a:ext cx="4160520" cy="5257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o-RO" dirty="0">
                <a:ea typeface="+mn-lt"/>
                <a:cs typeface="+mn-lt"/>
              </a:rPr>
              <a:t>În rețele complexe, pentru fiabilitate, pot exista mai multe căi de transmitere a pachetelor între </a:t>
            </a:r>
            <a:r>
              <a:rPr lang="ro-RO" dirty="0" err="1">
                <a:ea typeface="+mn-lt"/>
                <a:cs typeface="+mn-lt"/>
              </a:rPr>
              <a:t>hosturi</a:t>
            </a:r>
            <a:r>
              <a:rPr lang="ro-RO" dirty="0">
                <a:ea typeface="+mn-lt"/>
                <a:cs typeface="+mn-lt"/>
              </a:rPr>
              <a:t>. Calitatea fiecărei căi poate fi diferită.</a:t>
            </a:r>
            <a:endParaRPr lang="ro-RO" dirty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51229280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Ecran lat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4" baseType="lpstr">
      <vt:lpstr>GestaltVTI</vt:lpstr>
      <vt:lpstr>Routing</vt:lpstr>
      <vt:lpstr>Adresarea în rețele. Nivelul de rețea</vt:lpstr>
      <vt:lpstr>Adresarea în rețele. Nivelul de rețea</vt:lpstr>
      <vt:lpstr>Rețele și subrețele</vt:lpstr>
      <vt:lpstr>Prezentare PowerPoint</vt:lpstr>
      <vt:lpstr>Prezentare PowerPoint</vt:lpstr>
      <vt:lpstr>Hosturile din aceeași subrețea comunică direct, iar cele din subrețele diferite comunică prin router.</vt:lpstr>
      <vt:lpstr>Prezentare PowerPoint</vt:lpstr>
      <vt:lpstr>Principiile rutării</vt:lpstr>
      <vt:lpstr>Principiile rutării</vt:lpstr>
      <vt:lpstr>Tabelul de rutare</vt:lpstr>
      <vt:lpstr>Routing Table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76</cp:revision>
  <dcterms:created xsi:type="dcterms:W3CDTF">2012-08-15T22:34:51Z</dcterms:created>
  <dcterms:modified xsi:type="dcterms:W3CDTF">2025-09-06T08:25:51Z</dcterms:modified>
</cp:coreProperties>
</file>