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9" r:id="rId8"/>
    <p:sldId id="262" r:id="rId9"/>
    <p:sldId id="263" r:id="rId10"/>
    <p:sldId id="265" r:id="rId11"/>
    <p:sldId id="264"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9" r:id="rId94"/>
    <p:sldId id="348" r:id="rId95"/>
    <p:sldId id="350" r:id="rId96"/>
    <p:sldId id="351" r:id="rId97"/>
    <p:sldId id="352" r:id="rId98"/>
    <p:sldId id="353" r:id="rId99"/>
    <p:sldId id="354" r:id="rId100"/>
    <p:sldId id="355" r:id="rId101"/>
    <p:sldId id="356" r:id="rId102"/>
    <p:sldId id="357" r:id="rId103"/>
    <p:sldId id="358" r:id="rId104"/>
    <p:sldId id="359" r:id="rId105"/>
    <p:sldId id="360" r:id="rId10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56356-FF42-4A9C-BF84-02F2CBF8EB09}" v="1112" dt="2025-09-19T14:47:57.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9/19/2025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0232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9/19/2025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2766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9/19/2025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09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9/19/2025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4399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9/19/2025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32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9/19/2025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9579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9/19/2025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5323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9/19/2025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5840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9/19/2025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8378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9/19/2025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3356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9/19/2025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861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9/19/2025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0075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acme.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dailymotion.com"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u 1"/>
          <p:cNvSpPr>
            <a:spLocks noGrp="1"/>
          </p:cNvSpPr>
          <p:nvPr>
            <p:ph type="ctrTitle"/>
          </p:nvPr>
        </p:nvSpPr>
        <p:spPr>
          <a:xfrm>
            <a:off x="640080" y="914400"/>
            <a:ext cx="3412998" cy="1839433"/>
          </a:xfrm>
        </p:spPr>
        <p:txBody>
          <a:bodyPr vert="horz" lIns="91440" tIns="45720" rIns="91440" bIns="45720" rtlCol="0" anchor="t">
            <a:normAutofit/>
          </a:bodyPr>
          <a:lstStyle/>
          <a:p>
            <a:r>
              <a:rPr lang="en-US" sz="3600"/>
              <a:t>Firewall</a:t>
            </a:r>
          </a:p>
        </p:txBody>
      </p:sp>
      <p:sp>
        <p:nvSpPr>
          <p:cNvPr id="3" name="Subtitlu 2"/>
          <p:cNvSpPr>
            <a:spLocks noGrp="1"/>
          </p:cNvSpPr>
          <p:nvPr>
            <p:ph type="subTitle" idx="1"/>
          </p:nvPr>
        </p:nvSpPr>
        <p:spPr>
          <a:xfrm>
            <a:off x="3492768" y="129082"/>
            <a:ext cx="8534688" cy="6733368"/>
          </a:xfrm>
        </p:spPr>
        <p:txBody>
          <a:bodyPr vert="horz" lIns="91440" tIns="45720" rIns="91440" bIns="45720" rtlCol="0" anchor="b">
            <a:noAutofit/>
          </a:bodyPr>
          <a:lstStyle/>
          <a:p>
            <a:pPr>
              <a:lnSpc>
                <a:spcPct val="110000"/>
              </a:lnSpc>
            </a:pPr>
            <a:r>
              <a:rPr lang="en-US" err="1">
                <a:latin typeface="Times New Roman"/>
                <a:cs typeface="Times New Roman"/>
              </a:rPr>
              <a:t>Conținut</a:t>
            </a:r>
            <a:endParaRPr lang="ro-RO">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Nivelul</a:t>
            </a:r>
            <a:r>
              <a:rPr lang="en-US" b="1">
                <a:latin typeface="Times New Roman"/>
                <a:cs typeface="Times New Roman"/>
              </a:rPr>
              <a:t> de transport al </a:t>
            </a:r>
            <a:r>
              <a:rPr lang="en-US" b="1" err="1">
                <a:latin typeface="Times New Roman"/>
                <a:cs typeface="Times New Roman"/>
              </a:rPr>
              <a:t>modelului</a:t>
            </a:r>
            <a:r>
              <a:rPr lang="en-US" b="1">
                <a:latin typeface="Times New Roman"/>
                <a:cs typeface="Times New Roman"/>
              </a:rPr>
              <a:t> OSI</a:t>
            </a:r>
            <a:endParaRPr lang="en-US">
              <a:latin typeface="Times New Roman"/>
              <a:cs typeface="Times New Roman"/>
            </a:endParaRPr>
          </a:p>
          <a:p>
            <a:pPr marL="285750" indent="-285750">
              <a:lnSpc>
                <a:spcPct val="110000"/>
              </a:lnSpc>
              <a:buFont typeface="Arial" panose="020B0604020202020204" pitchFamily="34" charset="0"/>
              <a:buChar char="•"/>
            </a:pPr>
            <a:r>
              <a:rPr lang="en-US" b="1">
                <a:latin typeface="Times New Roman"/>
                <a:cs typeface="Times New Roman"/>
              </a:rPr>
              <a:t>Network Address Translation (NAT) </a:t>
            </a:r>
            <a:endParaRPr lang="en-US">
              <a:latin typeface="Times New Roman"/>
              <a:cs typeface="Times New Roman"/>
            </a:endParaRPr>
          </a:p>
          <a:p>
            <a:pPr marL="285750" indent="-285750">
              <a:lnSpc>
                <a:spcPct val="110000"/>
              </a:lnSpc>
              <a:buFont typeface="Arial" panose="020B0604020202020204" pitchFamily="34" charset="0"/>
              <a:buChar char="•"/>
            </a:pPr>
            <a:r>
              <a:rPr lang="en-US" b="1">
                <a:latin typeface="Times New Roman"/>
                <a:cs typeface="Times New Roman"/>
              </a:rPr>
              <a:t>Source NAT (SNAT). Masquerading</a:t>
            </a:r>
            <a:endParaRPr lang="en-US">
              <a:latin typeface="Times New Roman"/>
              <a:cs typeface="Times New Roman"/>
            </a:endParaRPr>
          </a:p>
          <a:p>
            <a:pPr marL="285750" indent="-285750">
              <a:lnSpc>
                <a:spcPct val="110000"/>
              </a:lnSpc>
              <a:buFont typeface="Arial" panose="020B0604020202020204" pitchFamily="34" charset="0"/>
              <a:buChar char="•"/>
            </a:pPr>
            <a:r>
              <a:rPr lang="en-US" b="1">
                <a:latin typeface="Times New Roman"/>
                <a:cs typeface="Times New Roman"/>
              </a:rPr>
              <a:t>Destination NAT (DNAT). Redirect</a:t>
            </a:r>
            <a:endParaRPr lang="en-US">
              <a:latin typeface="Times New Roman"/>
              <a:cs typeface="Times New Roman"/>
            </a:endParaRPr>
          </a:p>
          <a:p>
            <a:pPr marL="285750" indent="-285750">
              <a:lnSpc>
                <a:spcPct val="110000"/>
              </a:lnSpc>
              <a:buFont typeface="Arial" panose="020B0604020202020204" pitchFamily="34" charset="0"/>
              <a:buChar char="•"/>
            </a:pPr>
            <a:r>
              <a:rPr lang="en-US" b="1">
                <a:latin typeface="Times New Roman"/>
                <a:cs typeface="Times New Roman"/>
              </a:rPr>
              <a:t>NAT helpers. </a:t>
            </a:r>
            <a:r>
              <a:rPr lang="en-US" b="1" err="1">
                <a:latin typeface="Times New Roman"/>
                <a:cs typeface="Times New Roman"/>
              </a:rPr>
              <a:t>Limitările</a:t>
            </a:r>
            <a:r>
              <a:rPr lang="en-US" b="1">
                <a:latin typeface="Times New Roman"/>
                <a:cs typeface="Times New Roman"/>
              </a:rPr>
              <a:t> NAT</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Filtrarea</a:t>
            </a:r>
            <a:r>
              <a:rPr lang="en-US" b="1">
                <a:latin typeface="Times New Roman"/>
                <a:cs typeface="Times New Roman"/>
              </a:rPr>
              <a:t> </a:t>
            </a:r>
            <a:r>
              <a:rPr lang="en-US" b="1" err="1">
                <a:latin typeface="Times New Roman"/>
                <a:cs typeface="Times New Roman"/>
              </a:rPr>
              <a:t>pachetelor</a:t>
            </a:r>
            <a:r>
              <a:rPr lang="en-US" b="1">
                <a:latin typeface="Times New Roman"/>
                <a:cs typeface="Times New Roman"/>
              </a:rPr>
              <a:t>. Firewall</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Lanțuri</a:t>
            </a:r>
            <a:r>
              <a:rPr lang="en-US" b="1">
                <a:latin typeface="Times New Roman"/>
                <a:cs typeface="Times New Roman"/>
              </a:rPr>
              <a:t> de firewall (Firewall chains)</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Lanțul</a:t>
            </a:r>
            <a:r>
              <a:rPr lang="en-US" b="1">
                <a:latin typeface="Times New Roman"/>
                <a:cs typeface="Times New Roman"/>
              </a:rPr>
              <a:t> Input (Input chain)</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Liste</a:t>
            </a:r>
            <a:r>
              <a:rPr lang="en-US" b="1">
                <a:latin typeface="Times New Roman"/>
                <a:cs typeface="Times New Roman"/>
              </a:rPr>
              <a:t> de </a:t>
            </a:r>
            <a:r>
              <a:rPr lang="en-US" b="1" err="1">
                <a:latin typeface="Times New Roman"/>
                <a:cs typeface="Times New Roman"/>
              </a:rPr>
              <a:t>adrese</a:t>
            </a:r>
            <a:r>
              <a:rPr lang="en-US" b="1">
                <a:latin typeface="Times New Roman"/>
                <a:cs typeface="Times New Roman"/>
              </a:rPr>
              <a:t> (Address Lists)</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Lanțul</a:t>
            </a:r>
            <a:r>
              <a:rPr lang="en-US" b="1">
                <a:latin typeface="Times New Roman"/>
                <a:cs typeface="Times New Roman"/>
              </a:rPr>
              <a:t> Forward (Forward chain)</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Lanțuri</a:t>
            </a:r>
            <a:r>
              <a:rPr lang="en-US" b="1">
                <a:latin typeface="Times New Roman"/>
                <a:cs typeface="Times New Roman"/>
              </a:rPr>
              <a:t> </a:t>
            </a:r>
            <a:r>
              <a:rPr lang="en-US" b="1" err="1">
                <a:latin typeface="Times New Roman"/>
                <a:cs typeface="Times New Roman"/>
              </a:rPr>
              <a:t>personalizate</a:t>
            </a:r>
            <a:r>
              <a:rPr lang="en-US" b="1">
                <a:latin typeface="Times New Roman"/>
                <a:cs typeface="Times New Roman"/>
              </a:rPr>
              <a:t> (Custom chains)</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Stările</a:t>
            </a:r>
            <a:r>
              <a:rPr lang="en-US" b="1">
                <a:latin typeface="Times New Roman"/>
                <a:cs typeface="Times New Roman"/>
              </a:rPr>
              <a:t> </a:t>
            </a:r>
            <a:r>
              <a:rPr lang="en-US" b="1" err="1">
                <a:latin typeface="Times New Roman"/>
                <a:cs typeface="Times New Roman"/>
              </a:rPr>
              <a:t>conexiunilor</a:t>
            </a:r>
            <a:r>
              <a:rPr lang="en-US" b="1">
                <a:latin typeface="Times New Roman"/>
                <a:cs typeface="Times New Roman"/>
              </a:rPr>
              <a:t>. </a:t>
            </a:r>
            <a:r>
              <a:rPr lang="en-US" b="1" err="1">
                <a:latin typeface="Times New Roman"/>
                <a:cs typeface="Times New Roman"/>
              </a:rPr>
              <a:t>Urmărirea</a:t>
            </a:r>
            <a:r>
              <a:rPr lang="en-US" b="1">
                <a:latin typeface="Times New Roman"/>
                <a:cs typeface="Times New Roman"/>
              </a:rPr>
              <a:t> </a:t>
            </a:r>
            <a:r>
              <a:rPr lang="en-US" b="1" err="1">
                <a:latin typeface="Times New Roman"/>
                <a:cs typeface="Times New Roman"/>
              </a:rPr>
              <a:t>conexiunilor</a:t>
            </a:r>
            <a:r>
              <a:rPr lang="en-US" b="1">
                <a:latin typeface="Times New Roman"/>
                <a:cs typeface="Times New Roman"/>
              </a:rPr>
              <a:t> (Connection states, Connection tracking)</a:t>
            </a:r>
            <a:endParaRPr lang="en-US">
              <a:latin typeface="Times New Roman"/>
              <a:cs typeface="Times New Roman"/>
            </a:endParaRPr>
          </a:p>
          <a:p>
            <a:pPr marL="285750" indent="-285750">
              <a:lnSpc>
                <a:spcPct val="110000"/>
              </a:lnSpc>
              <a:buFont typeface="Arial" panose="020B0604020202020204" pitchFamily="34" charset="0"/>
              <a:buChar char="•"/>
            </a:pPr>
            <a:r>
              <a:rPr lang="en-US" b="1" err="1">
                <a:latin typeface="Times New Roman"/>
                <a:cs typeface="Times New Roman"/>
              </a:rPr>
              <a:t>FastPath</a:t>
            </a:r>
            <a:r>
              <a:rPr lang="en-US" b="1">
                <a:latin typeface="Times New Roman"/>
                <a:cs typeface="Times New Roman"/>
              </a:rPr>
              <a:t>, FastTrack</a:t>
            </a:r>
            <a:endParaRPr lang="en-US">
              <a:latin typeface="Times New Roman"/>
              <a:cs typeface="Times New Roman"/>
            </a:endParaRPr>
          </a:p>
          <a:p>
            <a:pPr>
              <a:lnSpc>
                <a:spcPct val="110000"/>
              </a:lnSpc>
              <a:buFont typeface="Arial" panose="020B0604020202020204" pitchFamily="34" charset="0"/>
              <a:buChar char="•"/>
            </a:pPr>
            <a:endParaRPr lang="en-US" sz="1400"/>
          </a:p>
        </p:txBody>
      </p:sp>
    </p:spTree>
    <p:extLst>
      <p:ext uri="{BB962C8B-B14F-4D97-AF65-F5344CB8AC3E}">
        <p14:creationId xmlns:p14="http://schemas.microsoft.com/office/powerpoint/2010/main" val="249979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F822E5A4-4921-3674-51E1-8777B43C8113}"/>
              </a:ext>
            </a:extLst>
          </p:cNvPr>
          <p:cNvSpPr>
            <a:spLocks noGrp="1"/>
          </p:cNvSpPr>
          <p:nvPr>
            <p:ph type="title"/>
          </p:nvPr>
        </p:nvSpPr>
        <p:spPr>
          <a:xfrm>
            <a:off x="640080" y="1371600"/>
            <a:ext cx="5737859" cy="1097280"/>
          </a:xfrm>
        </p:spPr>
        <p:txBody>
          <a:bodyPr>
            <a:normAutofit/>
          </a:bodyPr>
          <a:lstStyle/>
          <a:p>
            <a:r>
              <a:rPr lang="ro-RO" b="0">
                <a:ea typeface="+mj-lt"/>
                <a:cs typeface="+mj-lt"/>
              </a:rPr>
              <a:t>Configurarea </a:t>
            </a:r>
            <a:r>
              <a:rPr lang="ro-RO" err="1">
                <a:ea typeface="+mj-lt"/>
                <a:cs typeface="+mj-lt"/>
              </a:rPr>
              <a:t>src</a:t>
            </a:r>
            <a:r>
              <a:rPr lang="ro-RO">
                <a:ea typeface="+mj-lt"/>
                <a:cs typeface="+mj-lt"/>
              </a:rPr>
              <a:t>-nat</a:t>
            </a:r>
            <a:endParaRPr lang="ro-RO"/>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54EC9E4B-3ABF-B160-E360-9DDE4C6D267A}"/>
              </a:ext>
            </a:extLst>
          </p:cNvPr>
          <p:cNvSpPr>
            <a:spLocks noGrp="1"/>
          </p:cNvSpPr>
          <p:nvPr>
            <p:ph idx="1"/>
          </p:nvPr>
        </p:nvSpPr>
        <p:spPr>
          <a:xfrm>
            <a:off x="640080" y="2633236"/>
            <a:ext cx="5737860" cy="3666980"/>
          </a:xfrm>
        </p:spPr>
        <p:txBody>
          <a:bodyPr vert="horz" lIns="91440" tIns="45720" rIns="91440" bIns="45720" rtlCol="0">
            <a:normAutofit/>
          </a:bodyPr>
          <a:lstStyle/>
          <a:p>
            <a:pPr>
              <a:lnSpc>
                <a:spcPct val="110000"/>
              </a:lnSpc>
            </a:pPr>
            <a:r>
              <a:rPr lang="ro-RO" sz="1400">
                <a:ea typeface="+mn-lt"/>
                <a:cs typeface="+mn-lt"/>
              </a:rPr>
              <a:t>Înlocuirea adresei IP sursă se face la ieșirea din router ⇒ legată de out-</a:t>
            </a:r>
            <a:r>
              <a:rPr lang="ro-RO" sz="1400" err="1">
                <a:ea typeface="+mn-lt"/>
                <a:cs typeface="+mn-lt"/>
              </a:rPr>
              <a:t>interface</a:t>
            </a:r>
            <a:endParaRPr lang="ro-RO" sz="1400" err="1"/>
          </a:p>
          <a:p>
            <a:pPr>
              <a:lnSpc>
                <a:spcPct val="110000"/>
              </a:lnSpc>
            </a:pPr>
            <a:r>
              <a:rPr lang="ro-RO" sz="1400" b="1">
                <a:ea typeface="+mn-lt"/>
                <a:cs typeface="+mn-lt"/>
              </a:rPr>
              <a:t>IP → Firewall → NAT</a:t>
            </a:r>
            <a:endParaRPr lang="ro-RO" sz="1400"/>
          </a:p>
          <a:p>
            <a:pPr>
              <a:lnSpc>
                <a:spcPct val="110000"/>
              </a:lnSpc>
            </a:pPr>
            <a:r>
              <a:rPr lang="ro-RO" sz="1400">
                <a:ea typeface="+mn-lt"/>
                <a:cs typeface="+mn-lt"/>
              </a:rPr>
              <a:t>Regulile NAT se formează după principiul </a:t>
            </a:r>
            <a:r>
              <a:rPr lang="ro-RO" sz="1400" b="1">
                <a:ea typeface="+mn-lt"/>
                <a:cs typeface="+mn-lt"/>
              </a:rPr>
              <a:t>IF → THEN</a:t>
            </a:r>
            <a:endParaRPr lang="ro-RO" sz="1400"/>
          </a:p>
          <a:p>
            <a:pPr>
              <a:lnSpc>
                <a:spcPct val="110000"/>
              </a:lnSpc>
            </a:pPr>
            <a:r>
              <a:rPr lang="ro-RO" sz="1400">
                <a:ea typeface="+mn-lt"/>
                <a:cs typeface="+mn-lt"/>
              </a:rPr>
              <a:t>În fila </a:t>
            </a:r>
            <a:r>
              <a:rPr lang="ro-RO" sz="1400" b="1">
                <a:ea typeface="+mn-lt"/>
                <a:cs typeface="+mn-lt"/>
              </a:rPr>
              <a:t>General</a:t>
            </a:r>
            <a:r>
              <a:rPr lang="ro-RO" sz="1400">
                <a:ea typeface="+mn-lt"/>
                <a:cs typeface="+mn-lt"/>
              </a:rPr>
              <a:t> se specifică condițiile de translație IF:</a:t>
            </a:r>
            <a:endParaRPr lang="ro-RO" sz="1400"/>
          </a:p>
          <a:p>
            <a:pPr>
              <a:lnSpc>
                <a:spcPct val="110000"/>
              </a:lnSpc>
            </a:pPr>
            <a:r>
              <a:rPr lang="ro-RO" sz="1400" err="1">
                <a:latin typeface="Consolas"/>
              </a:rPr>
              <a:t>chain</a:t>
            </a:r>
            <a:r>
              <a:rPr lang="ro-RO" sz="1400">
                <a:latin typeface="Consolas"/>
              </a:rPr>
              <a:t> = </a:t>
            </a:r>
            <a:r>
              <a:rPr lang="ro-RO" sz="1400" err="1">
                <a:latin typeface="Consolas"/>
              </a:rPr>
              <a:t>src</a:t>
            </a:r>
            <a:r>
              <a:rPr lang="ro-RO" sz="1400">
                <a:latin typeface="Consolas"/>
              </a:rPr>
              <a:t>-nat</a:t>
            </a:r>
            <a:r>
              <a:rPr lang="ro-RO" sz="1400">
                <a:ea typeface="+mn-lt"/>
                <a:cs typeface="+mn-lt"/>
              </a:rPr>
              <a:t> – lanțul </a:t>
            </a:r>
            <a:r>
              <a:rPr lang="ro-RO" sz="1400" err="1">
                <a:ea typeface="+mn-lt"/>
                <a:cs typeface="+mn-lt"/>
              </a:rPr>
              <a:t>src</a:t>
            </a:r>
            <a:r>
              <a:rPr lang="ro-RO" sz="1400">
                <a:ea typeface="+mn-lt"/>
                <a:cs typeface="+mn-lt"/>
              </a:rPr>
              <a:t>-nat</a:t>
            </a:r>
            <a:endParaRPr lang="ro-RO" sz="1400"/>
          </a:p>
          <a:p>
            <a:pPr>
              <a:lnSpc>
                <a:spcPct val="110000"/>
              </a:lnSpc>
            </a:pPr>
            <a:r>
              <a:rPr lang="ro-RO" sz="1400" err="1">
                <a:latin typeface="Consolas"/>
              </a:rPr>
              <a:t>Src</a:t>
            </a:r>
            <a:r>
              <a:rPr lang="ro-RO" sz="1400">
                <a:latin typeface="Consolas"/>
              </a:rPr>
              <a:t>. </a:t>
            </a:r>
            <a:r>
              <a:rPr lang="ro-RO" sz="1400" err="1">
                <a:latin typeface="Consolas"/>
              </a:rPr>
              <a:t>Address</a:t>
            </a:r>
            <a:r>
              <a:rPr lang="ro-RO" sz="1400">
                <a:latin typeface="Consolas"/>
              </a:rPr>
              <a:t> = 192.168.X.0/24</a:t>
            </a:r>
            <a:r>
              <a:rPr lang="ro-RO" sz="1400">
                <a:ea typeface="+mn-lt"/>
                <a:cs typeface="+mn-lt"/>
              </a:rPr>
              <a:t> – adresa rețelei interne</a:t>
            </a:r>
            <a:endParaRPr lang="ro-RO" sz="1400"/>
          </a:p>
          <a:p>
            <a:pPr>
              <a:lnSpc>
                <a:spcPct val="110000"/>
              </a:lnSpc>
            </a:pPr>
            <a:r>
              <a:rPr lang="ro-RO" sz="1400">
                <a:latin typeface="Consolas"/>
              </a:rPr>
              <a:t>out-</a:t>
            </a:r>
            <a:r>
              <a:rPr lang="ro-RO" sz="1400" err="1">
                <a:latin typeface="Consolas"/>
              </a:rPr>
              <a:t>interface</a:t>
            </a:r>
            <a:r>
              <a:rPr lang="ro-RO" sz="1400">
                <a:latin typeface="Consolas"/>
              </a:rPr>
              <a:t> = wlan1</a:t>
            </a:r>
            <a:r>
              <a:rPr lang="ro-RO" sz="1400">
                <a:ea typeface="+mn-lt"/>
                <a:cs typeface="+mn-lt"/>
              </a:rPr>
              <a:t> – interfața externă</a:t>
            </a:r>
            <a:endParaRPr lang="ro-RO" sz="1400"/>
          </a:p>
          <a:p>
            <a:pPr>
              <a:lnSpc>
                <a:spcPct val="110000"/>
              </a:lnSpc>
            </a:pPr>
            <a:r>
              <a:rPr lang="ro-RO" sz="1400">
                <a:ea typeface="+mn-lt"/>
                <a:cs typeface="+mn-lt"/>
              </a:rPr>
              <a:t>Opțional se pot specifica alte condiții: </a:t>
            </a:r>
            <a:r>
              <a:rPr lang="ro-RO" sz="1400">
                <a:latin typeface="Consolas"/>
              </a:rPr>
              <a:t>Dst. </a:t>
            </a:r>
            <a:r>
              <a:rPr lang="ro-RO" sz="1400" err="1">
                <a:latin typeface="Consolas"/>
              </a:rPr>
              <a:t>Address</a:t>
            </a:r>
            <a:r>
              <a:rPr lang="ro-RO" sz="1400">
                <a:ea typeface="+mn-lt"/>
                <a:cs typeface="+mn-lt"/>
              </a:rPr>
              <a:t>, </a:t>
            </a:r>
            <a:r>
              <a:rPr lang="ro-RO" sz="1400">
                <a:latin typeface="Consolas"/>
              </a:rPr>
              <a:t>protocol</a:t>
            </a:r>
            <a:r>
              <a:rPr lang="ro-RO" sz="1400">
                <a:ea typeface="+mn-lt"/>
                <a:cs typeface="+mn-lt"/>
              </a:rPr>
              <a:t>, </a:t>
            </a:r>
            <a:r>
              <a:rPr lang="ro-RO" sz="1400">
                <a:latin typeface="Consolas"/>
              </a:rPr>
              <a:t>port </a:t>
            </a:r>
            <a:r>
              <a:rPr lang="ro-RO" sz="1400" err="1">
                <a:latin typeface="Consolas"/>
              </a:rPr>
              <a:t>number</a:t>
            </a:r>
            <a:r>
              <a:rPr lang="ro-RO" sz="1400">
                <a:ea typeface="+mn-lt"/>
                <a:cs typeface="+mn-lt"/>
              </a:rPr>
              <a:t> etc.</a:t>
            </a:r>
            <a:endParaRPr lang="ro-RO" sz="1400"/>
          </a:p>
          <a:p>
            <a:pPr>
              <a:lnSpc>
                <a:spcPct val="110000"/>
              </a:lnSpc>
            </a:pPr>
            <a:endParaRPr lang="ro-RO" sz="1400"/>
          </a:p>
        </p:txBody>
      </p:sp>
      <p:pic>
        <p:nvPicPr>
          <p:cNvPr id="5" name="Imagine 4" descr="O imagine care conține text, captură de ecran, număr, software&#10;&#10;Conținutul generat de inteligența artificială poate fi incorect.">
            <a:extLst>
              <a:ext uri="{FF2B5EF4-FFF2-40B4-BE49-F238E27FC236}">
                <a16:creationId xmlns:a16="http://schemas.microsoft.com/office/drawing/2014/main" id="{BCB73B75-86DE-F70D-A80E-4E85DCA76B30}"/>
              </a:ext>
            </a:extLst>
          </p:cNvPr>
          <p:cNvPicPr>
            <a:picLocks noChangeAspect="1"/>
          </p:cNvPicPr>
          <p:nvPr/>
        </p:nvPicPr>
        <p:blipFill>
          <a:blip r:embed="rId2"/>
          <a:stretch>
            <a:fillRect/>
          </a:stretch>
        </p:blipFill>
        <p:spPr>
          <a:xfrm>
            <a:off x="7000301" y="1804404"/>
            <a:ext cx="4945780" cy="4495811"/>
          </a:xfrm>
          <a:prstGeom prst="rect">
            <a:avLst/>
          </a:prstGeom>
        </p:spPr>
      </p:pic>
    </p:spTree>
    <p:extLst>
      <p:ext uri="{BB962C8B-B14F-4D97-AF65-F5344CB8AC3E}">
        <p14:creationId xmlns:p14="http://schemas.microsoft.com/office/powerpoint/2010/main" val="29381119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15757F4-98D2-0C51-200D-805DB76455D0}"/>
              </a:ext>
            </a:extLst>
          </p:cNvPr>
          <p:cNvSpPr>
            <a:spLocks noGrp="1"/>
          </p:cNvSpPr>
          <p:nvPr>
            <p:ph idx="1"/>
          </p:nvPr>
        </p:nvSpPr>
        <p:spPr>
          <a:xfrm>
            <a:off x="3341" y="3008"/>
            <a:ext cx="12185284" cy="6854239"/>
          </a:xfrm>
        </p:spPr>
        <p:txBody>
          <a:bodyPr vert="horz" lIns="91440" tIns="45720" rIns="91440" bIns="45720" rtlCol="0" anchor="t">
            <a:noAutofit/>
          </a:bodyPr>
          <a:lstStyle/>
          <a:p>
            <a:pPr marL="0" indent="0" algn="just">
              <a:buNone/>
            </a:pPr>
            <a:r>
              <a:rPr lang="ro-RO" sz="1950">
                <a:ea typeface="+mn-lt"/>
                <a:cs typeface="+mn-lt"/>
              </a:rPr>
              <a:t>Profilul de </a:t>
            </a:r>
            <a:r>
              <a:rPr lang="ro-RO" sz="1950" b="1" err="1">
                <a:ea typeface="+mn-lt"/>
                <a:cs typeface="+mn-lt"/>
              </a:rPr>
              <a:t>application</a:t>
            </a:r>
            <a:r>
              <a:rPr lang="ro-RO" sz="1950" b="1" dirty="0">
                <a:ea typeface="+mn-lt"/>
                <a:cs typeface="+mn-lt"/>
              </a:rPr>
              <a:t> control</a:t>
            </a:r>
            <a:r>
              <a:rPr lang="ro-RO" sz="1950" dirty="0">
                <a:ea typeface="+mn-lt"/>
                <a:cs typeface="+mn-lt"/>
              </a:rPr>
              <a:t> blochează categoriile </a:t>
            </a:r>
            <a:r>
              <a:rPr lang="ro-RO" sz="1950" b="1" dirty="0">
                <a:ea typeface="+mn-lt"/>
                <a:cs typeface="+mn-lt"/>
              </a:rPr>
              <a:t>Game</a:t>
            </a:r>
            <a:r>
              <a:rPr lang="ro-RO" sz="1950" dirty="0">
                <a:ea typeface="+mn-lt"/>
                <a:cs typeface="+mn-lt"/>
              </a:rPr>
              <a:t> și </a:t>
            </a:r>
            <a:r>
              <a:rPr lang="ro-RO" sz="1950" b="1" dirty="0">
                <a:ea typeface="+mn-lt"/>
                <a:cs typeface="+mn-lt"/>
              </a:rPr>
              <a:t>Video/Audio. </a:t>
            </a:r>
            <a:r>
              <a:rPr lang="ro-RO" sz="1950" dirty="0">
                <a:ea typeface="+mn-lt"/>
                <a:cs typeface="+mn-lt"/>
              </a:rPr>
              <a:t>Toate celelalte categorii sunt setate pe </a:t>
            </a:r>
            <a:r>
              <a:rPr lang="ro-RO" sz="1950" b="1" dirty="0">
                <a:ea typeface="+mn-lt"/>
                <a:cs typeface="+mn-lt"/>
              </a:rPr>
              <a:t>Monitor</a:t>
            </a:r>
            <a:r>
              <a:rPr lang="ro-RO" sz="1950" dirty="0">
                <a:ea typeface="+mn-lt"/>
                <a:cs typeface="+mn-lt"/>
              </a:rPr>
              <a:t>, cu excepția </a:t>
            </a:r>
            <a:r>
              <a:rPr lang="ro-RO" sz="1950" b="1" err="1">
                <a:ea typeface="+mn-lt"/>
                <a:cs typeface="+mn-lt"/>
              </a:rPr>
              <a:t>Unknown</a:t>
            </a:r>
            <a:r>
              <a:rPr lang="ro-RO" sz="1950" b="1" dirty="0">
                <a:ea typeface="+mn-lt"/>
                <a:cs typeface="+mn-lt"/>
              </a:rPr>
              <a:t> </a:t>
            </a:r>
            <a:r>
              <a:rPr lang="ro-RO" sz="1950" b="1" err="1">
                <a:ea typeface="+mn-lt"/>
                <a:cs typeface="+mn-lt"/>
              </a:rPr>
              <a:t>Applications</a:t>
            </a:r>
            <a:r>
              <a:rPr lang="ro-RO" sz="1950" dirty="0">
                <a:ea typeface="+mn-lt"/>
                <a:cs typeface="+mn-lt"/>
              </a:rPr>
              <a:t>, care este setată pe </a:t>
            </a:r>
            <a:r>
              <a:rPr lang="ro-RO" sz="1950" b="1" err="1">
                <a:ea typeface="+mn-lt"/>
                <a:cs typeface="+mn-lt"/>
              </a:rPr>
              <a:t>Allow</a:t>
            </a:r>
            <a:r>
              <a:rPr lang="ro-RO" sz="1950" dirty="0">
                <a:ea typeface="+mn-lt"/>
                <a:cs typeface="+mn-lt"/>
              </a:rPr>
              <a:t>.</a:t>
            </a:r>
            <a:endParaRPr lang="ro-RO" sz="1950" dirty="0"/>
          </a:p>
          <a:p>
            <a:pPr marL="0" indent="0" algn="just">
              <a:buNone/>
            </a:pPr>
            <a:r>
              <a:rPr lang="ro-RO" sz="1950" dirty="0">
                <a:ea typeface="+mn-lt"/>
                <a:cs typeface="+mn-lt"/>
              </a:rPr>
              <a:t>În secțiunea </a:t>
            </a:r>
            <a:r>
              <a:rPr lang="ro-RO" sz="1950" b="1" err="1">
                <a:ea typeface="+mn-lt"/>
                <a:cs typeface="+mn-lt"/>
              </a:rPr>
              <a:t>Application</a:t>
            </a:r>
            <a:r>
              <a:rPr lang="ro-RO" sz="1950" b="1" dirty="0">
                <a:ea typeface="+mn-lt"/>
                <a:cs typeface="+mn-lt"/>
              </a:rPr>
              <a:t> </a:t>
            </a:r>
            <a:r>
              <a:rPr lang="ro-RO" sz="1950" b="1" err="1">
                <a:ea typeface="+mn-lt"/>
                <a:cs typeface="+mn-lt"/>
              </a:rPr>
              <a:t>and</a:t>
            </a:r>
            <a:r>
              <a:rPr lang="ro-RO" sz="1950" b="1" dirty="0">
                <a:ea typeface="+mn-lt"/>
                <a:cs typeface="+mn-lt"/>
              </a:rPr>
              <a:t> </a:t>
            </a:r>
            <a:r>
              <a:rPr lang="ro-RO" sz="1950" b="1" err="1">
                <a:ea typeface="+mn-lt"/>
                <a:cs typeface="+mn-lt"/>
              </a:rPr>
              <a:t>Filter</a:t>
            </a:r>
            <a:r>
              <a:rPr lang="ro-RO" sz="1950" b="1" dirty="0">
                <a:ea typeface="+mn-lt"/>
                <a:cs typeface="+mn-lt"/>
              </a:rPr>
              <a:t> </a:t>
            </a:r>
            <a:r>
              <a:rPr lang="ro-RO" sz="1950" b="1" err="1">
                <a:ea typeface="+mn-lt"/>
                <a:cs typeface="+mn-lt"/>
              </a:rPr>
              <a:t>Overrides</a:t>
            </a:r>
            <a:r>
              <a:rPr lang="ro-RO" sz="1950" dirty="0">
                <a:ea typeface="+mn-lt"/>
                <a:cs typeface="+mn-lt"/>
              </a:rPr>
              <a:t>, se pot observa unele excepții definite. În loc să fie setate pe </a:t>
            </a:r>
            <a:r>
              <a:rPr lang="ro-RO" sz="1950" b="1" dirty="0">
                <a:ea typeface="+mn-lt"/>
                <a:cs typeface="+mn-lt"/>
              </a:rPr>
              <a:t>Block</a:t>
            </a:r>
            <a:r>
              <a:rPr lang="ro-RO" sz="1950" dirty="0">
                <a:ea typeface="+mn-lt"/>
                <a:cs typeface="+mn-lt"/>
              </a:rPr>
              <a:t>, aplicațiile </a:t>
            </a:r>
            <a:r>
              <a:rPr lang="ro-RO" sz="1950" b="1" err="1">
                <a:ea typeface="+mn-lt"/>
                <a:cs typeface="+mn-lt"/>
              </a:rPr>
              <a:t>Battle.Net</a:t>
            </a:r>
            <a:r>
              <a:rPr lang="ro-RO" sz="1950" b="1" dirty="0">
                <a:ea typeface="+mn-lt"/>
                <a:cs typeface="+mn-lt"/>
              </a:rPr>
              <a:t> (Game)</a:t>
            </a:r>
            <a:r>
              <a:rPr lang="ro-RO" sz="1950" dirty="0">
                <a:ea typeface="+mn-lt"/>
                <a:cs typeface="+mn-lt"/>
              </a:rPr>
              <a:t> și </a:t>
            </a:r>
            <a:r>
              <a:rPr lang="ro-RO" sz="1950" b="1" err="1">
                <a:ea typeface="+mn-lt"/>
                <a:cs typeface="+mn-lt"/>
              </a:rPr>
              <a:t>Dailymotion</a:t>
            </a:r>
            <a:r>
              <a:rPr lang="ro-RO" sz="1950" b="1" dirty="0">
                <a:ea typeface="+mn-lt"/>
                <a:cs typeface="+mn-lt"/>
              </a:rPr>
              <a:t> (Video/Audio)</a:t>
            </a:r>
            <a:r>
              <a:rPr lang="ro-RO" sz="1950" dirty="0">
                <a:ea typeface="+mn-lt"/>
                <a:cs typeface="+mn-lt"/>
              </a:rPr>
              <a:t> sunt setate pe </a:t>
            </a:r>
            <a:r>
              <a:rPr lang="ro-RO" sz="1950" b="1" dirty="0">
                <a:ea typeface="+mn-lt"/>
                <a:cs typeface="+mn-lt"/>
              </a:rPr>
              <a:t>Monitor</a:t>
            </a:r>
            <a:r>
              <a:rPr lang="ro-RO" sz="1950" dirty="0">
                <a:ea typeface="+mn-lt"/>
                <a:cs typeface="+mn-lt"/>
              </a:rPr>
              <a:t>. Deoarece </a:t>
            </a:r>
            <a:r>
              <a:rPr lang="ro-RO" sz="1950" b="1" err="1">
                <a:ea typeface="+mn-lt"/>
                <a:cs typeface="+mn-lt"/>
              </a:rPr>
              <a:t>application</a:t>
            </a:r>
            <a:r>
              <a:rPr lang="ro-RO" sz="1950" b="1" dirty="0">
                <a:ea typeface="+mn-lt"/>
                <a:cs typeface="+mn-lt"/>
              </a:rPr>
              <a:t> </a:t>
            </a:r>
            <a:r>
              <a:rPr lang="ro-RO" sz="1950" b="1" err="1">
                <a:ea typeface="+mn-lt"/>
                <a:cs typeface="+mn-lt"/>
              </a:rPr>
              <a:t>overrides</a:t>
            </a:r>
            <a:r>
              <a:rPr lang="ro-RO" sz="1950" dirty="0">
                <a:ea typeface="+mn-lt"/>
                <a:cs typeface="+mn-lt"/>
              </a:rPr>
              <a:t> au prioritate în scanare, aceste două aplicații sunt permise și </a:t>
            </a:r>
            <a:r>
              <a:rPr lang="ro-RO" sz="1950" err="1">
                <a:ea typeface="+mn-lt"/>
                <a:cs typeface="+mn-lt"/>
              </a:rPr>
              <a:t>logate</a:t>
            </a:r>
            <a:r>
              <a:rPr lang="ro-RO" sz="1950" dirty="0">
                <a:ea typeface="+mn-lt"/>
                <a:cs typeface="+mn-lt"/>
              </a:rPr>
              <a:t>.</a:t>
            </a:r>
            <a:endParaRPr lang="ro-RO" sz="1950" dirty="0"/>
          </a:p>
          <a:p>
            <a:pPr marL="0" indent="0" algn="just">
              <a:buNone/>
            </a:pPr>
            <a:r>
              <a:rPr lang="ro-RO" sz="1950" dirty="0">
                <a:ea typeface="+mn-lt"/>
                <a:cs typeface="+mn-lt"/>
              </a:rPr>
              <a:t>Apoi, scanarea verifică din nou </a:t>
            </a:r>
            <a:r>
              <a:rPr lang="ro-RO" sz="1950" b="1" err="1">
                <a:ea typeface="+mn-lt"/>
                <a:cs typeface="+mn-lt"/>
              </a:rPr>
              <a:t>application</a:t>
            </a:r>
            <a:r>
              <a:rPr lang="ro-RO" sz="1950" b="1" dirty="0">
                <a:ea typeface="+mn-lt"/>
                <a:cs typeface="+mn-lt"/>
              </a:rPr>
              <a:t> </a:t>
            </a:r>
            <a:r>
              <a:rPr lang="ro-RO" sz="1950" b="1" err="1">
                <a:ea typeface="+mn-lt"/>
                <a:cs typeface="+mn-lt"/>
              </a:rPr>
              <a:t>and</a:t>
            </a:r>
            <a:r>
              <a:rPr lang="ro-RO" sz="1950" b="1" dirty="0">
                <a:ea typeface="+mn-lt"/>
                <a:cs typeface="+mn-lt"/>
              </a:rPr>
              <a:t> </a:t>
            </a:r>
            <a:r>
              <a:rPr lang="ro-RO" sz="1950" b="1" err="1">
                <a:ea typeface="+mn-lt"/>
                <a:cs typeface="+mn-lt"/>
              </a:rPr>
              <a:t>filter</a:t>
            </a:r>
            <a:r>
              <a:rPr lang="ro-RO" sz="1950" b="1" dirty="0">
                <a:ea typeface="+mn-lt"/>
                <a:cs typeface="+mn-lt"/>
              </a:rPr>
              <a:t> </a:t>
            </a:r>
            <a:r>
              <a:rPr lang="ro-RO" sz="1950" b="1" err="1">
                <a:ea typeface="+mn-lt"/>
                <a:cs typeface="+mn-lt"/>
              </a:rPr>
              <a:t>overrides</a:t>
            </a:r>
            <a:r>
              <a:rPr lang="ro-RO" sz="1950" dirty="0">
                <a:ea typeface="+mn-lt"/>
                <a:cs typeface="+mn-lt"/>
              </a:rPr>
              <a:t>. Pentru că un </a:t>
            </a:r>
            <a:r>
              <a:rPr lang="ro-RO" sz="1950" b="1" err="1">
                <a:ea typeface="+mn-lt"/>
                <a:cs typeface="+mn-lt"/>
              </a:rPr>
              <a:t>filter</a:t>
            </a:r>
            <a:r>
              <a:rPr lang="ro-RO" sz="1950" b="1" dirty="0">
                <a:ea typeface="+mn-lt"/>
                <a:cs typeface="+mn-lt"/>
              </a:rPr>
              <a:t> </a:t>
            </a:r>
            <a:r>
              <a:rPr lang="ro-RO" sz="1950" b="1" err="1">
                <a:ea typeface="+mn-lt"/>
                <a:cs typeface="+mn-lt"/>
              </a:rPr>
              <a:t>override</a:t>
            </a:r>
            <a:r>
              <a:rPr lang="ro-RO" sz="1950" dirty="0">
                <a:ea typeface="+mn-lt"/>
                <a:cs typeface="+mn-lt"/>
              </a:rPr>
              <a:t> este configurat să blocheze aplicațiile care folosesc </a:t>
            </a:r>
            <a:r>
              <a:rPr lang="ro-RO" sz="1950" b="1" dirty="0">
                <a:ea typeface="+mn-lt"/>
                <a:cs typeface="+mn-lt"/>
              </a:rPr>
              <a:t>lățime de bandă excesivă</a:t>
            </a:r>
            <a:r>
              <a:rPr lang="ro-RO" sz="1950" dirty="0">
                <a:ea typeface="+mn-lt"/>
                <a:cs typeface="+mn-lt"/>
              </a:rPr>
              <a:t>, sunt blocate toate aplicațiile ce consumă excesiv, indiferent dacă alte categorii le permit.</a:t>
            </a:r>
            <a:endParaRPr lang="ro-RO" sz="1950" dirty="0"/>
          </a:p>
          <a:p>
            <a:pPr marL="0" indent="0" algn="just">
              <a:buNone/>
            </a:pPr>
            <a:r>
              <a:rPr lang="ro-RO" sz="1950" dirty="0">
                <a:ea typeface="+mn-lt"/>
                <a:cs typeface="+mn-lt"/>
              </a:rPr>
              <a:t>Acest exemplu arată cum mai multe funcționalități de securitate pot lucra împreună, se pot suprapune sau pot acționa ca înlocuitori asupra aceluiași trafic.</a:t>
            </a:r>
            <a:endParaRPr lang="ro-RO" sz="1950" dirty="0"/>
          </a:p>
          <a:p>
            <a:pPr marL="0" indent="0" algn="just">
              <a:buNone/>
            </a:pPr>
            <a:r>
              <a:rPr lang="ro-RO" sz="1950" dirty="0">
                <a:ea typeface="+mn-lt"/>
                <a:cs typeface="+mn-lt"/>
              </a:rPr>
              <a:t>După ce </a:t>
            </a:r>
            <a:r>
              <a:rPr lang="ro-RO" sz="1950" b="1" err="1">
                <a:ea typeface="+mn-lt"/>
                <a:cs typeface="+mn-lt"/>
              </a:rPr>
              <a:t>FortiGate</a:t>
            </a:r>
            <a:r>
              <a:rPr lang="ro-RO" sz="1950" dirty="0">
                <a:ea typeface="+mn-lt"/>
                <a:cs typeface="+mn-lt"/>
              </a:rPr>
              <a:t> finalizează scanarea profilului de </a:t>
            </a:r>
            <a:r>
              <a:rPr lang="ro-RO" sz="1950" err="1">
                <a:ea typeface="+mn-lt"/>
                <a:cs typeface="+mn-lt"/>
              </a:rPr>
              <a:t>application</a:t>
            </a:r>
            <a:r>
              <a:rPr lang="ro-RO" sz="1950" dirty="0">
                <a:ea typeface="+mn-lt"/>
                <a:cs typeface="+mn-lt"/>
              </a:rPr>
              <a:t> control, încep și alte scanări, precum </a:t>
            </a:r>
            <a:r>
              <a:rPr lang="ro-RO" sz="1950" b="1" dirty="0">
                <a:ea typeface="+mn-lt"/>
                <a:cs typeface="+mn-lt"/>
              </a:rPr>
              <a:t>web </a:t>
            </a:r>
            <a:r>
              <a:rPr lang="ro-RO" sz="1950" b="1" err="1">
                <a:ea typeface="+mn-lt"/>
                <a:cs typeface="+mn-lt"/>
              </a:rPr>
              <a:t>filtering</a:t>
            </a:r>
            <a:r>
              <a:rPr lang="ro-RO" sz="1950" dirty="0">
                <a:ea typeface="+mn-lt"/>
                <a:cs typeface="+mn-lt"/>
              </a:rPr>
              <a:t>. Scanarea web </a:t>
            </a:r>
            <a:r>
              <a:rPr lang="ro-RO" sz="1950" err="1">
                <a:ea typeface="+mn-lt"/>
                <a:cs typeface="+mn-lt"/>
              </a:rPr>
              <a:t>filtering</a:t>
            </a:r>
            <a:r>
              <a:rPr lang="ro-RO" sz="1950" dirty="0">
                <a:ea typeface="+mn-lt"/>
                <a:cs typeface="+mn-lt"/>
              </a:rPr>
              <a:t> ar putea bloca </a:t>
            </a:r>
            <a:r>
              <a:rPr lang="ro-RO" sz="1950" err="1">
                <a:ea typeface="+mn-lt"/>
                <a:cs typeface="+mn-lt"/>
              </a:rPr>
              <a:t>Battle.Net</a:t>
            </a:r>
            <a:r>
              <a:rPr lang="ro-RO" sz="1950" dirty="0">
                <a:ea typeface="+mn-lt"/>
                <a:cs typeface="+mn-lt"/>
              </a:rPr>
              <a:t> și </a:t>
            </a:r>
            <a:r>
              <a:rPr lang="ro-RO" sz="1950" err="1">
                <a:ea typeface="+mn-lt"/>
                <a:cs typeface="+mn-lt"/>
              </a:rPr>
              <a:t>Dailymotion</a:t>
            </a:r>
            <a:r>
              <a:rPr lang="ro-RO" sz="1950" dirty="0">
                <a:ea typeface="+mn-lt"/>
                <a:cs typeface="+mn-lt"/>
              </a:rPr>
              <a:t>, dar cu propriul mesaj de blocare. </a:t>
            </a:r>
            <a:r>
              <a:rPr lang="ro-RO" sz="1950" b="1" dirty="0">
                <a:ea typeface="+mn-lt"/>
                <a:cs typeface="+mn-lt"/>
              </a:rPr>
              <a:t>Web </a:t>
            </a:r>
            <a:r>
              <a:rPr lang="ro-RO" sz="1950" b="1" err="1">
                <a:ea typeface="+mn-lt"/>
                <a:cs typeface="+mn-lt"/>
              </a:rPr>
              <a:t>filtering</a:t>
            </a:r>
            <a:r>
              <a:rPr lang="ro-RO" sz="1950" dirty="0">
                <a:ea typeface="+mn-lt"/>
                <a:cs typeface="+mn-lt"/>
              </a:rPr>
              <a:t> nu verifică lista de </a:t>
            </a:r>
            <a:r>
              <a:rPr lang="ro-RO" sz="1950" b="1" err="1">
                <a:ea typeface="+mn-lt"/>
                <a:cs typeface="+mn-lt"/>
              </a:rPr>
              <a:t>application</a:t>
            </a:r>
            <a:r>
              <a:rPr lang="ro-RO" sz="1950" b="1" dirty="0">
                <a:ea typeface="+mn-lt"/>
                <a:cs typeface="+mn-lt"/>
              </a:rPr>
              <a:t> control </a:t>
            </a:r>
            <a:r>
              <a:rPr lang="ro-RO" sz="1950" b="1" err="1">
                <a:ea typeface="+mn-lt"/>
                <a:cs typeface="+mn-lt"/>
              </a:rPr>
              <a:t>overrides</a:t>
            </a:r>
            <a:r>
              <a:rPr lang="ro-RO" sz="1950" dirty="0">
                <a:ea typeface="+mn-lt"/>
                <a:cs typeface="+mn-lt"/>
              </a:rPr>
              <a:t>. Așadar, chiar dacă o aplicație este permisă prin </a:t>
            </a:r>
            <a:r>
              <a:rPr lang="ro-RO" sz="1950" err="1">
                <a:ea typeface="+mn-lt"/>
                <a:cs typeface="+mn-lt"/>
              </a:rPr>
              <a:t>override</a:t>
            </a:r>
            <a:r>
              <a:rPr lang="ro-RO" sz="1950" dirty="0">
                <a:ea typeface="+mn-lt"/>
                <a:cs typeface="+mn-lt"/>
              </a:rPr>
              <a:t> în </a:t>
            </a:r>
            <a:r>
              <a:rPr lang="ro-RO" sz="1950" err="1">
                <a:ea typeface="+mn-lt"/>
                <a:cs typeface="+mn-lt"/>
              </a:rPr>
              <a:t>application</a:t>
            </a:r>
            <a:r>
              <a:rPr lang="ro-RO" sz="1950" dirty="0">
                <a:ea typeface="+mn-lt"/>
                <a:cs typeface="+mn-lt"/>
              </a:rPr>
              <a:t> control, web </a:t>
            </a:r>
            <a:r>
              <a:rPr lang="ro-RO" sz="1950" err="1">
                <a:ea typeface="+mn-lt"/>
                <a:cs typeface="+mn-lt"/>
              </a:rPr>
              <a:t>filtering</a:t>
            </a:r>
            <a:r>
              <a:rPr lang="ro-RO" sz="1950" dirty="0">
                <a:ea typeface="+mn-lt"/>
                <a:cs typeface="+mn-lt"/>
              </a:rPr>
              <a:t> o poate bloca în continuare.</a:t>
            </a:r>
            <a:endParaRPr lang="ro-RO" sz="1950" dirty="0"/>
          </a:p>
          <a:p>
            <a:pPr marL="0" indent="0" algn="just">
              <a:buNone/>
            </a:pPr>
            <a:r>
              <a:rPr lang="ro-RO" sz="1950" dirty="0">
                <a:ea typeface="+mn-lt"/>
                <a:cs typeface="+mn-lt"/>
              </a:rPr>
              <a:t>În mod similar, </a:t>
            </a:r>
            <a:r>
              <a:rPr lang="ro-RO" sz="1950" b="1" dirty="0">
                <a:ea typeface="+mn-lt"/>
                <a:cs typeface="+mn-lt"/>
              </a:rPr>
              <a:t>static URL </a:t>
            </a:r>
            <a:r>
              <a:rPr lang="ro-RO" sz="1950" b="1" dirty="0" err="1">
                <a:ea typeface="+mn-lt"/>
                <a:cs typeface="+mn-lt"/>
              </a:rPr>
              <a:t>filtering</a:t>
            </a:r>
            <a:r>
              <a:rPr lang="ro-RO" sz="1950" dirty="0">
                <a:ea typeface="+mn-lt"/>
                <a:cs typeface="+mn-lt"/>
              </a:rPr>
              <a:t> are propria acțiune de excepție (exempt), care ocolește toate verificările de securitate ulterioare. Totuși, </a:t>
            </a:r>
            <a:r>
              <a:rPr lang="ro-RO" sz="1950" b="1" dirty="0" err="1">
                <a:ea typeface="+mn-lt"/>
                <a:cs typeface="+mn-lt"/>
              </a:rPr>
              <a:t>application</a:t>
            </a:r>
            <a:r>
              <a:rPr lang="ro-RO" sz="1950" b="1" dirty="0">
                <a:ea typeface="+mn-lt"/>
                <a:cs typeface="+mn-lt"/>
              </a:rPr>
              <a:t> control</a:t>
            </a:r>
            <a:r>
              <a:rPr lang="ro-RO" sz="1950" dirty="0">
                <a:ea typeface="+mn-lt"/>
                <a:cs typeface="+mn-lt"/>
              </a:rPr>
              <a:t> are loc înaintea web </a:t>
            </a:r>
            <a:r>
              <a:rPr lang="ro-RO" sz="1950" dirty="0" err="1">
                <a:ea typeface="+mn-lt"/>
                <a:cs typeface="+mn-lt"/>
              </a:rPr>
              <a:t>filtering</a:t>
            </a:r>
            <a:r>
              <a:rPr lang="ro-RO" sz="1950" dirty="0">
                <a:ea typeface="+mn-lt"/>
                <a:cs typeface="+mn-lt"/>
              </a:rPr>
              <a:t>, astfel încât excepțiile definite în web </a:t>
            </a:r>
            <a:r>
              <a:rPr lang="ro-RO" sz="1950" dirty="0" err="1">
                <a:ea typeface="+mn-lt"/>
                <a:cs typeface="+mn-lt"/>
              </a:rPr>
              <a:t>filtering</a:t>
            </a:r>
            <a:r>
              <a:rPr lang="ro-RO" sz="1950" dirty="0">
                <a:ea typeface="+mn-lt"/>
                <a:cs typeface="+mn-lt"/>
              </a:rPr>
              <a:t> </a:t>
            </a:r>
            <a:r>
              <a:rPr lang="ro-RO" sz="1950" b="1" dirty="0">
                <a:ea typeface="+mn-lt"/>
                <a:cs typeface="+mn-lt"/>
              </a:rPr>
              <a:t>nu pot ocoli</a:t>
            </a:r>
            <a:r>
              <a:rPr lang="ro-RO" sz="1950" dirty="0">
                <a:ea typeface="+mn-lt"/>
                <a:cs typeface="+mn-lt"/>
              </a:rPr>
              <a:t> </a:t>
            </a:r>
            <a:r>
              <a:rPr lang="ro-RO" sz="1950" dirty="0" err="1">
                <a:ea typeface="+mn-lt"/>
                <a:cs typeface="+mn-lt"/>
              </a:rPr>
              <a:t>application</a:t>
            </a:r>
            <a:r>
              <a:rPr lang="ro-RO" sz="1950" dirty="0">
                <a:ea typeface="+mn-lt"/>
                <a:cs typeface="+mn-lt"/>
              </a:rPr>
              <a:t> control.</a:t>
            </a:r>
            <a:endParaRPr lang="ro-RO" sz="1950" dirty="0"/>
          </a:p>
          <a:p>
            <a:pPr algn="just"/>
            <a:endParaRPr lang="ro-RO" sz="1950" dirty="0"/>
          </a:p>
        </p:txBody>
      </p:sp>
    </p:spTree>
    <p:extLst>
      <p:ext uri="{BB962C8B-B14F-4D97-AF65-F5344CB8AC3E}">
        <p14:creationId xmlns:p14="http://schemas.microsoft.com/office/powerpoint/2010/main" val="26744075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a:extLst>
              <a:ext uri="{FF2B5EF4-FFF2-40B4-BE49-F238E27FC236}">
                <a16:creationId xmlns:a16="http://schemas.microsoft.com/office/drawing/2014/main" id="{EC22752C-CB08-5BAA-DD18-346A57508C8A}"/>
              </a:ext>
            </a:extLst>
          </p:cNvPr>
          <p:cNvPicPr>
            <a:picLocks noGrp="1" noChangeAspect="1"/>
          </p:cNvPicPr>
          <p:nvPr>
            <p:ph idx="1"/>
          </p:nvPr>
        </p:nvPicPr>
        <p:blipFill>
          <a:blip r:embed="rId2"/>
          <a:srcRect t="6270" b="3004"/>
          <a:stretch>
            <a:fillRect/>
          </a:stretch>
        </p:blipFill>
        <p:spPr>
          <a:xfrm>
            <a:off x="1" y="1"/>
            <a:ext cx="12192000" cy="6857988"/>
          </a:xfrm>
          <a:prstGeom prst="rect">
            <a:avLst/>
          </a:prstGeom>
        </p:spPr>
      </p:pic>
      <p:cxnSp>
        <p:nvCxnSpPr>
          <p:cNvPr id="15" name="Straight Connector 14">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3361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228A3BEA-6CE0-D002-3608-B621C42526CA}"/>
              </a:ext>
            </a:extLst>
          </p:cNvPr>
          <p:cNvSpPr>
            <a:spLocks noGrp="1"/>
          </p:cNvSpPr>
          <p:nvPr>
            <p:ph idx="1"/>
          </p:nvPr>
        </p:nvSpPr>
        <p:spPr>
          <a:xfrm>
            <a:off x="159916" y="337034"/>
            <a:ext cx="11809502" cy="6332324"/>
          </a:xfrm>
        </p:spPr>
        <p:txBody>
          <a:bodyPr vert="horz" lIns="91440" tIns="45720" rIns="91440" bIns="45720" rtlCol="0" anchor="t">
            <a:normAutofit/>
          </a:bodyPr>
          <a:lstStyle/>
          <a:p>
            <a:pPr marL="0" indent="0">
              <a:buNone/>
            </a:pPr>
            <a:r>
              <a:rPr lang="ro-RO" sz="3200" b="1" dirty="0" err="1">
                <a:ea typeface="+mn-lt"/>
                <a:cs typeface="+mn-lt"/>
              </a:rPr>
              <a:t>Filter</a:t>
            </a:r>
            <a:r>
              <a:rPr lang="ro-RO" sz="3200" b="1" dirty="0">
                <a:ea typeface="+mn-lt"/>
                <a:cs typeface="+mn-lt"/>
              </a:rPr>
              <a:t> </a:t>
            </a:r>
            <a:r>
              <a:rPr lang="ro-RO" sz="3200" b="1" dirty="0" err="1">
                <a:ea typeface="+mn-lt"/>
                <a:cs typeface="+mn-lt"/>
              </a:rPr>
              <a:t>override</a:t>
            </a:r>
            <a:r>
              <a:rPr lang="ro-RO" sz="3200" dirty="0">
                <a:ea typeface="+mn-lt"/>
                <a:cs typeface="+mn-lt"/>
              </a:rPr>
              <a:t> a fost mutat deasupra </a:t>
            </a:r>
            <a:r>
              <a:rPr lang="ro-RO" sz="3200" b="1" dirty="0" err="1">
                <a:ea typeface="+mn-lt"/>
                <a:cs typeface="+mn-lt"/>
              </a:rPr>
              <a:t>application</a:t>
            </a:r>
            <a:r>
              <a:rPr lang="ro-RO" sz="3200" b="1" dirty="0">
                <a:ea typeface="+mn-lt"/>
                <a:cs typeface="+mn-lt"/>
              </a:rPr>
              <a:t> </a:t>
            </a:r>
            <a:r>
              <a:rPr lang="ro-RO" sz="3200" b="1" dirty="0" err="1">
                <a:ea typeface="+mn-lt"/>
                <a:cs typeface="+mn-lt"/>
              </a:rPr>
              <a:t>override</a:t>
            </a:r>
            <a:r>
              <a:rPr lang="ro-RO" sz="3200" dirty="0">
                <a:ea typeface="+mn-lt"/>
                <a:cs typeface="+mn-lt"/>
              </a:rPr>
              <a:t>.</a:t>
            </a:r>
            <a:endParaRPr lang="ro-RO" sz="3200" dirty="0"/>
          </a:p>
          <a:p>
            <a:pPr marL="0" indent="0">
              <a:buNone/>
            </a:pPr>
            <a:r>
              <a:rPr lang="ro-RO" sz="3200" dirty="0">
                <a:ea typeface="+mn-lt"/>
                <a:cs typeface="+mn-lt"/>
              </a:rPr>
              <a:t>În acest scenariu, filtrul de </a:t>
            </a:r>
            <a:r>
              <a:rPr lang="ro-RO" sz="3200" err="1">
                <a:ea typeface="+mn-lt"/>
                <a:cs typeface="+mn-lt"/>
              </a:rPr>
              <a:t>override</a:t>
            </a:r>
            <a:r>
              <a:rPr lang="ro-RO" sz="3200" dirty="0">
                <a:ea typeface="+mn-lt"/>
                <a:cs typeface="+mn-lt"/>
              </a:rPr>
              <a:t> (</a:t>
            </a:r>
            <a:r>
              <a:rPr lang="ro-RO" sz="3200" b="1" err="1">
                <a:ea typeface="+mn-lt"/>
                <a:cs typeface="+mn-lt"/>
              </a:rPr>
              <a:t>Excessive-Bandwidth</a:t>
            </a:r>
            <a:r>
              <a:rPr lang="ro-RO" sz="3200" dirty="0">
                <a:ea typeface="+mn-lt"/>
                <a:cs typeface="+mn-lt"/>
              </a:rPr>
              <a:t>) este setat pe </a:t>
            </a:r>
            <a:r>
              <a:rPr lang="ro-RO" sz="3200" b="1" dirty="0">
                <a:ea typeface="+mn-lt"/>
                <a:cs typeface="+mn-lt"/>
              </a:rPr>
              <a:t>Block</a:t>
            </a:r>
            <a:r>
              <a:rPr lang="ro-RO" sz="3200" dirty="0">
                <a:ea typeface="+mn-lt"/>
                <a:cs typeface="+mn-lt"/>
              </a:rPr>
              <a:t> și, deoarece </a:t>
            </a:r>
            <a:r>
              <a:rPr lang="ro-RO" sz="3200" b="1" err="1">
                <a:ea typeface="+mn-lt"/>
                <a:cs typeface="+mn-lt"/>
              </a:rPr>
              <a:t>Dailymotion</a:t>
            </a:r>
            <a:r>
              <a:rPr lang="ro-RO" sz="3200" dirty="0">
                <a:ea typeface="+mn-lt"/>
                <a:cs typeface="+mn-lt"/>
              </a:rPr>
              <a:t> se încadrează în categoria de consum excesiv de lățime de bandă, aplicația </a:t>
            </a:r>
            <a:r>
              <a:rPr lang="ro-RO" sz="3200" b="1" err="1">
                <a:ea typeface="+mn-lt"/>
                <a:cs typeface="+mn-lt"/>
              </a:rPr>
              <a:t>Dailymotion</a:t>
            </a:r>
            <a:r>
              <a:rPr lang="ro-RO" sz="3200" b="1" dirty="0">
                <a:ea typeface="+mn-lt"/>
                <a:cs typeface="+mn-lt"/>
              </a:rPr>
              <a:t> este blocată</a:t>
            </a:r>
            <a:r>
              <a:rPr lang="ro-RO" sz="3200" dirty="0">
                <a:ea typeface="+mn-lt"/>
                <a:cs typeface="+mn-lt"/>
              </a:rPr>
              <a:t>, chiar dacă este setată pe </a:t>
            </a:r>
            <a:r>
              <a:rPr lang="ro-RO" sz="3200" b="1" dirty="0">
                <a:ea typeface="+mn-lt"/>
                <a:cs typeface="+mn-lt"/>
              </a:rPr>
              <a:t>Monitor</a:t>
            </a:r>
            <a:r>
              <a:rPr lang="ro-RO" sz="3200" dirty="0">
                <a:ea typeface="+mn-lt"/>
                <a:cs typeface="+mn-lt"/>
              </a:rPr>
              <a:t> în secțiunea </a:t>
            </a:r>
            <a:r>
              <a:rPr lang="ro-RO" sz="3200" b="1" err="1">
                <a:ea typeface="+mn-lt"/>
                <a:cs typeface="+mn-lt"/>
              </a:rPr>
              <a:t>Application</a:t>
            </a:r>
            <a:r>
              <a:rPr lang="ro-RO" sz="3200" b="1" dirty="0">
                <a:ea typeface="+mn-lt"/>
                <a:cs typeface="+mn-lt"/>
              </a:rPr>
              <a:t> </a:t>
            </a:r>
            <a:r>
              <a:rPr lang="ro-RO" sz="3200" b="1" err="1">
                <a:ea typeface="+mn-lt"/>
                <a:cs typeface="+mn-lt"/>
              </a:rPr>
              <a:t>and</a:t>
            </a:r>
            <a:r>
              <a:rPr lang="ro-RO" sz="3200" b="1" dirty="0">
                <a:ea typeface="+mn-lt"/>
                <a:cs typeface="+mn-lt"/>
              </a:rPr>
              <a:t> </a:t>
            </a:r>
            <a:r>
              <a:rPr lang="ro-RO" sz="3200" b="1" err="1">
                <a:ea typeface="+mn-lt"/>
                <a:cs typeface="+mn-lt"/>
              </a:rPr>
              <a:t>Filter</a:t>
            </a:r>
            <a:r>
              <a:rPr lang="ro-RO" sz="3200" b="1" dirty="0">
                <a:ea typeface="+mn-lt"/>
                <a:cs typeface="+mn-lt"/>
              </a:rPr>
              <a:t> </a:t>
            </a:r>
            <a:r>
              <a:rPr lang="ro-RO" sz="3200" b="1" err="1">
                <a:ea typeface="+mn-lt"/>
                <a:cs typeface="+mn-lt"/>
              </a:rPr>
              <a:t>Overrides</a:t>
            </a:r>
            <a:r>
              <a:rPr lang="ro-RO" sz="3200" dirty="0">
                <a:ea typeface="+mn-lt"/>
                <a:cs typeface="+mn-lt"/>
              </a:rPr>
              <a:t>.</a:t>
            </a:r>
            <a:endParaRPr lang="ro-RO" sz="3200" dirty="0"/>
          </a:p>
          <a:p>
            <a:pPr marL="0" indent="0">
              <a:buNone/>
            </a:pPr>
            <a:r>
              <a:rPr lang="ro-RO" sz="3200" dirty="0">
                <a:ea typeface="+mn-lt"/>
                <a:cs typeface="+mn-lt"/>
              </a:rPr>
              <a:t>🔹 </a:t>
            </a:r>
            <a:r>
              <a:rPr lang="ro-RO" sz="3200" b="1" dirty="0">
                <a:ea typeface="+mn-lt"/>
                <a:cs typeface="+mn-lt"/>
              </a:rPr>
              <a:t>Prioritatea în care sunt plasate </a:t>
            </a:r>
            <a:r>
              <a:rPr lang="ro-RO" sz="3200" b="1" err="1">
                <a:ea typeface="+mn-lt"/>
                <a:cs typeface="+mn-lt"/>
              </a:rPr>
              <a:t>application</a:t>
            </a:r>
            <a:r>
              <a:rPr lang="ro-RO" sz="3200" b="1" dirty="0">
                <a:ea typeface="+mn-lt"/>
                <a:cs typeface="+mn-lt"/>
              </a:rPr>
              <a:t> și </a:t>
            </a:r>
            <a:r>
              <a:rPr lang="ro-RO" sz="3200" b="1" err="1">
                <a:ea typeface="+mn-lt"/>
                <a:cs typeface="+mn-lt"/>
              </a:rPr>
              <a:t>filter</a:t>
            </a:r>
            <a:r>
              <a:rPr lang="ro-RO" sz="3200" b="1" dirty="0">
                <a:ea typeface="+mn-lt"/>
                <a:cs typeface="+mn-lt"/>
              </a:rPr>
              <a:t> </a:t>
            </a:r>
            <a:r>
              <a:rPr lang="ro-RO" sz="3200" b="1" err="1">
                <a:ea typeface="+mn-lt"/>
                <a:cs typeface="+mn-lt"/>
              </a:rPr>
              <a:t>overrides</a:t>
            </a:r>
            <a:r>
              <a:rPr lang="ro-RO" sz="3200" b="1" dirty="0">
                <a:ea typeface="+mn-lt"/>
                <a:cs typeface="+mn-lt"/>
              </a:rPr>
              <a:t> determină ce regulă are întâietate.</a:t>
            </a:r>
            <a:endParaRPr lang="ro-RO" sz="3200" dirty="0"/>
          </a:p>
          <a:p>
            <a:endParaRPr lang="ro-RO" sz="3200" dirty="0"/>
          </a:p>
        </p:txBody>
      </p:sp>
    </p:spTree>
    <p:extLst>
      <p:ext uri="{BB962C8B-B14F-4D97-AF65-F5344CB8AC3E}">
        <p14:creationId xmlns:p14="http://schemas.microsoft.com/office/powerpoint/2010/main" val="1379111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Font, diagramă&#10;&#10;Conținutul generat de inteligența artificială poate fi incorect.">
            <a:extLst>
              <a:ext uri="{FF2B5EF4-FFF2-40B4-BE49-F238E27FC236}">
                <a16:creationId xmlns:a16="http://schemas.microsoft.com/office/drawing/2014/main" id="{376E24F7-BAEF-C70B-88AB-486B0C01F7AF}"/>
              </a:ext>
            </a:extLst>
          </p:cNvPr>
          <p:cNvPicPr>
            <a:picLocks noGrp="1" noChangeAspect="1"/>
          </p:cNvPicPr>
          <p:nvPr>
            <p:ph idx="1"/>
          </p:nvPr>
        </p:nvPicPr>
        <p:blipFill>
          <a:blip r:embed="rId2"/>
          <a:srcRect r="3444" b="2"/>
          <a:stretch>
            <a:fillRect/>
          </a:stretch>
        </p:blipFill>
        <p:spPr>
          <a:xfrm>
            <a:off x="6728" y="-45464"/>
            <a:ext cx="12188983" cy="6195855"/>
          </a:xfrm>
          <a:prstGeom prst="rect">
            <a:avLst/>
          </a:prstGeom>
        </p:spPr>
      </p:pic>
      <p:cxnSp>
        <p:nvCxnSpPr>
          <p:cNvPr id="15" name="Straight Connector 14">
            <a:extLst>
              <a:ext uri="{FF2B5EF4-FFF2-40B4-BE49-F238E27FC236}">
                <a16:creationId xmlns:a16="http://schemas.microsoft.com/office/drawing/2014/main" id="{19F39946-6C27-40AB-A613-7930E92197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09" y="6196329"/>
            <a:ext cx="1090632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068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01323A-3BD4-99D2-F90B-51E5AB342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0311"/>
            <a:ext cx="10887542" cy="5577378"/>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diagramă, software&#10;&#10;Conținutul generat de inteligența artificială poate fi incorect.">
            <a:extLst>
              <a:ext uri="{FF2B5EF4-FFF2-40B4-BE49-F238E27FC236}">
                <a16:creationId xmlns:a16="http://schemas.microsoft.com/office/drawing/2014/main" id="{B7D76BF8-B05B-C38C-7516-2306DFE42F2E}"/>
              </a:ext>
            </a:extLst>
          </p:cNvPr>
          <p:cNvPicPr>
            <a:picLocks noGrp="1" noChangeAspect="1"/>
          </p:cNvPicPr>
          <p:nvPr>
            <p:ph idx="1"/>
          </p:nvPr>
        </p:nvPicPr>
        <p:blipFill>
          <a:blip r:embed="rId2"/>
          <a:srcRect l="835" r="-1" b="-1"/>
          <a:stretch>
            <a:fillRect/>
          </a:stretch>
        </p:blipFill>
        <p:spPr>
          <a:xfrm>
            <a:off x="17166" y="348038"/>
            <a:ext cx="11528666" cy="5871787"/>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37289" y="640311"/>
            <a:ext cx="0" cy="557951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2616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diagramă, Font&#10;&#10;Conținutul generat de inteligența artificială poate fi incorect.">
            <a:extLst>
              <a:ext uri="{FF2B5EF4-FFF2-40B4-BE49-F238E27FC236}">
                <a16:creationId xmlns:a16="http://schemas.microsoft.com/office/drawing/2014/main" id="{5BF2DC3B-A371-0548-3DCF-59DC9F8D4BA9}"/>
              </a:ext>
            </a:extLst>
          </p:cNvPr>
          <p:cNvPicPr>
            <a:picLocks noGrp="1" noChangeAspect="1"/>
          </p:cNvPicPr>
          <p:nvPr>
            <p:ph idx="1"/>
          </p:nvPr>
        </p:nvPicPr>
        <p:blipFill>
          <a:blip r:embed="rId2"/>
          <a:srcRect l="1004"/>
          <a:stretch>
            <a:fillRect/>
          </a:stretch>
        </p:blipFill>
        <p:spPr>
          <a:xfrm>
            <a:off x="6727" y="-3710"/>
            <a:ext cx="12199422" cy="6258485"/>
          </a:xfrm>
          <a:prstGeom prst="rect">
            <a:avLst/>
          </a:prstGeom>
        </p:spPr>
      </p:pic>
      <p:cxnSp>
        <p:nvCxnSpPr>
          <p:cNvPr id="15" name="Straight Connector 14">
            <a:extLst>
              <a:ext uri="{FF2B5EF4-FFF2-40B4-BE49-F238E27FC236}">
                <a16:creationId xmlns:a16="http://schemas.microsoft.com/office/drawing/2014/main" id="{19F39946-6C27-40AB-A613-7930E92197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09" y="6196329"/>
            <a:ext cx="1090632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59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CFBBCE78-85CE-17E7-59F1-5C20E46BAB1D}"/>
              </a:ext>
            </a:extLst>
          </p:cNvPr>
          <p:cNvSpPr>
            <a:spLocks noGrp="1"/>
          </p:cNvSpPr>
          <p:nvPr>
            <p:ph type="title"/>
          </p:nvPr>
        </p:nvSpPr>
        <p:spPr>
          <a:xfrm>
            <a:off x="640078" y="914400"/>
            <a:ext cx="6208777" cy="1097280"/>
          </a:xfrm>
        </p:spPr>
        <p:txBody>
          <a:bodyPr anchor="b">
            <a:normAutofit/>
          </a:bodyPr>
          <a:lstStyle/>
          <a:p>
            <a:r>
              <a:rPr lang="ro-RO" b="0"/>
              <a:t>Configurarea </a:t>
            </a:r>
            <a:r>
              <a:rPr lang="ro-RO" err="1"/>
              <a:t>src</a:t>
            </a:r>
            <a:r>
              <a:rPr lang="ro-RO"/>
              <a:t>-nat</a:t>
            </a:r>
          </a:p>
        </p:txBody>
      </p:sp>
      <p:sp>
        <p:nvSpPr>
          <p:cNvPr id="3" name="Substituent conținut 2">
            <a:extLst>
              <a:ext uri="{FF2B5EF4-FFF2-40B4-BE49-F238E27FC236}">
                <a16:creationId xmlns:a16="http://schemas.microsoft.com/office/drawing/2014/main" id="{0401759C-CAA1-BA1B-69BA-0AE3557B6D48}"/>
              </a:ext>
            </a:extLst>
          </p:cNvPr>
          <p:cNvSpPr>
            <a:spLocks noGrp="1"/>
          </p:cNvSpPr>
          <p:nvPr>
            <p:ph idx="1"/>
          </p:nvPr>
        </p:nvSpPr>
        <p:spPr>
          <a:xfrm>
            <a:off x="640078" y="2176036"/>
            <a:ext cx="6208777" cy="4121881"/>
          </a:xfrm>
        </p:spPr>
        <p:txBody>
          <a:bodyPr vert="horz" lIns="91440" tIns="45720" rIns="91440" bIns="45720" rtlCol="0">
            <a:normAutofit/>
          </a:bodyPr>
          <a:lstStyle/>
          <a:p>
            <a:pPr>
              <a:lnSpc>
                <a:spcPct val="110000"/>
              </a:lnSpc>
            </a:pPr>
            <a:r>
              <a:rPr lang="ro-RO" sz="1900" b="1">
                <a:ea typeface="+mn-lt"/>
                <a:cs typeface="+mn-lt"/>
              </a:rPr>
              <a:t>Fila </a:t>
            </a:r>
            <a:r>
              <a:rPr lang="ro-RO" sz="1900" b="1" i="1" err="1">
                <a:ea typeface="+mn-lt"/>
                <a:cs typeface="+mn-lt"/>
              </a:rPr>
              <a:t>Action</a:t>
            </a:r>
            <a:r>
              <a:rPr lang="ro-RO" sz="1900" b="1">
                <a:ea typeface="+mn-lt"/>
                <a:cs typeface="+mn-lt"/>
              </a:rPr>
              <a:t> – alegem acțiunea THEN – ce să facem cu pachetele care se potrivesc condiției IF</a:t>
            </a:r>
            <a:endParaRPr lang="ro-RO" sz="1900"/>
          </a:p>
          <a:p>
            <a:pPr>
              <a:lnSpc>
                <a:spcPct val="110000"/>
              </a:lnSpc>
            </a:pPr>
            <a:r>
              <a:rPr lang="ro-RO" sz="1900" b="1">
                <a:ea typeface="+mn-lt"/>
                <a:cs typeface="+mn-lt"/>
              </a:rPr>
              <a:t>Pentru </a:t>
            </a:r>
            <a:r>
              <a:rPr lang="ro-RO" sz="1900" b="1" err="1">
                <a:ea typeface="+mn-lt"/>
                <a:cs typeface="+mn-lt"/>
              </a:rPr>
              <a:t>Source</a:t>
            </a:r>
            <a:r>
              <a:rPr lang="ro-RO" sz="1900" b="1">
                <a:ea typeface="+mn-lt"/>
                <a:cs typeface="+mn-lt"/>
              </a:rPr>
              <a:t> NAT se pot alege 2 acțiuni:</a:t>
            </a:r>
            <a:endParaRPr lang="ro-RO" sz="1900"/>
          </a:p>
          <a:p>
            <a:pPr>
              <a:lnSpc>
                <a:spcPct val="110000"/>
              </a:lnSpc>
            </a:pPr>
            <a:r>
              <a:rPr lang="ro-RO" sz="1900" b="1" err="1">
                <a:ea typeface="+mn-lt"/>
                <a:cs typeface="+mn-lt"/>
              </a:rPr>
              <a:t>Masquerade</a:t>
            </a:r>
            <a:r>
              <a:rPr lang="ro-RO" sz="1900">
                <a:ea typeface="+mn-lt"/>
                <a:cs typeface="+mn-lt"/>
              </a:rPr>
              <a:t> – IP-ul „real” de pe out-</a:t>
            </a:r>
            <a:r>
              <a:rPr lang="ro-RO" sz="1900" err="1">
                <a:ea typeface="+mn-lt"/>
                <a:cs typeface="+mn-lt"/>
              </a:rPr>
              <a:t>interface</a:t>
            </a:r>
            <a:r>
              <a:rPr lang="ro-RO" sz="1900">
                <a:ea typeface="+mn-lt"/>
                <a:cs typeface="+mn-lt"/>
              </a:rPr>
              <a:t> este ales automat</a:t>
            </a:r>
            <a:br>
              <a:rPr lang="ro-RO" sz="1900">
                <a:ea typeface="+mn-lt"/>
                <a:cs typeface="+mn-lt"/>
              </a:rPr>
            </a:br>
            <a:r>
              <a:rPr lang="ro-RO" sz="1900">
                <a:ea typeface="+mn-lt"/>
                <a:cs typeface="+mn-lt"/>
              </a:rPr>
              <a:t> (pentru cazurile cu IP „real” dinamic; funcționează și cu IP static)</a:t>
            </a:r>
            <a:endParaRPr lang="ro-RO" sz="1900"/>
          </a:p>
          <a:p>
            <a:pPr>
              <a:lnSpc>
                <a:spcPct val="110000"/>
              </a:lnSpc>
            </a:pPr>
            <a:r>
              <a:rPr lang="ro-RO" sz="1900" b="1" err="1">
                <a:ea typeface="+mn-lt"/>
                <a:cs typeface="+mn-lt"/>
              </a:rPr>
              <a:t>src</a:t>
            </a:r>
            <a:r>
              <a:rPr lang="ro-RO" sz="1900" b="1">
                <a:ea typeface="+mn-lt"/>
                <a:cs typeface="+mn-lt"/>
              </a:rPr>
              <a:t>-nat</a:t>
            </a:r>
            <a:r>
              <a:rPr lang="ro-RO" sz="1900">
                <a:ea typeface="+mn-lt"/>
                <a:cs typeface="+mn-lt"/>
              </a:rPr>
              <a:t> – IP-ul „real” de pe out-</a:t>
            </a:r>
            <a:r>
              <a:rPr lang="ro-RO" sz="1900" err="1">
                <a:ea typeface="+mn-lt"/>
                <a:cs typeface="+mn-lt"/>
              </a:rPr>
              <a:t>interface</a:t>
            </a:r>
            <a:r>
              <a:rPr lang="ro-RO" sz="1900">
                <a:ea typeface="+mn-lt"/>
                <a:cs typeface="+mn-lt"/>
              </a:rPr>
              <a:t> este specificat explicit</a:t>
            </a:r>
            <a:br>
              <a:rPr lang="ro-RO" sz="1900">
                <a:ea typeface="+mn-lt"/>
                <a:cs typeface="+mn-lt"/>
              </a:rPr>
            </a:br>
            <a:r>
              <a:rPr lang="ro-RO" sz="1900">
                <a:ea typeface="+mn-lt"/>
                <a:cs typeface="+mn-lt"/>
              </a:rPr>
              <a:t> (IP „real” static sau mai multe IP-uri „reale” pe interfața externă)</a:t>
            </a:r>
            <a:endParaRPr lang="ro-RO" sz="1900"/>
          </a:p>
          <a:p>
            <a:pPr>
              <a:lnSpc>
                <a:spcPct val="110000"/>
              </a:lnSpc>
            </a:pPr>
            <a:endParaRPr lang="ro-RO" sz="1900"/>
          </a:p>
        </p:txBody>
      </p:sp>
      <p:pic>
        <p:nvPicPr>
          <p:cNvPr id="4" name="Imagine 3" descr="O imagine care conține text, captură de ecran, software, număr&#10;&#10;Conținutul generat de inteligența artificială poate fi incorect.">
            <a:extLst>
              <a:ext uri="{FF2B5EF4-FFF2-40B4-BE49-F238E27FC236}">
                <a16:creationId xmlns:a16="http://schemas.microsoft.com/office/drawing/2014/main" id="{99603977-8286-6D74-3106-C9BBDD211222}"/>
              </a:ext>
            </a:extLst>
          </p:cNvPr>
          <p:cNvPicPr>
            <a:picLocks noChangeAspect="1"/>
          </p:cNvPicPr>
          <p:nvPr/>
        </p:nvPicPr>
        <p:blipFill>
          <a:blip r:embed="rId2"/>
          <a:srcRect r="4" b="17476"/>
          <a:stretch>
            <a:fillRect/>
          </a:stretch>
        </p:blipFill>
        <p:spPr>
          <a:xfrm>
            <a:off x="7592566" y="914400"/>
            <a:ext cx="4599432" cy="2685498"/>
          </a:xfrm>
          <a:prstGeom prst="rect">
            <a:avLst/>
          </a:prstGeom>
        </p:spPr>
      </p:pic>
      <p:pic>
        <p:nvPicPr>
          <p:cNvPr id="5" name="Imagine 4" descr="O imagine care conține text, captură de ecran, număr, software&#10;&#10;Conținutul generat de inteligența artificială poate fi incorect.">
            <a:extLst>
              <a:ext uri="{FF2B5EF4-FFF2-40B4-BE49-F238E27FC236}">
                <a16:creationId xmlns:a16="http://schemas.microsoft.com/office/drawing/2014/main" id="{AF5D44AB-72F5-BB6F-E748-3BA5E16AEFA5}"/>
              </a:ext>
            </a:extLst>
          </p:cNvPr>
          <p:cNvPicPr>
            <a:picLocks noChangeAspect="1"/>
          </p:cNvPicPr>
          <p:nvPr/>
        </p:nvPicPr>
        <p:blipFill>
          <a:blip r:embed="rId3"/>
          <a:srcRect r="4" b="19009"/>
          <a:stretch>
            <a:fillRect/>
          </a:stretch>
        </p:blipFill>
        <p:spPr>
          <a:xfrm>
            <a:off x="7592568" y="3599905"/>
            <a:ext cx="4599432" cy="2672872"/>
          </a:xfrm>
          <a:prstGeom prst="rect">
            <a:avLst/>
          </a:prstGeom>
        </p:spPr>
      </p:pic>
      <p:cxnSp>
        <p:nvCxnSpPr>
          <p:cNvPr id="12" name="Straight Connector 11">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92566" y="6272784"/>
            <a:ext cx="459943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04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45DDB3AC-E8F8-CBDD-2E60-1B8E134BFA87}"/>
              </a:ext>
            </a:extLst>
          </p:cNvPr>
          <p:cNvSpPr>
            <a:spLocks noGrp="1"/>
          </p:cNvSpPr>
          <p:nvPr>
            <p:ph type="title"/>
          </p:nvPr>
        </p:nvSpPr>
        <p:spPr>
          <a:xfrm>
            <a:off x="640080" y="1371600"/>
            <a:ext cx="10890928" cy="971550"/>
          </a:xfrm>
        </p:spPr>
        <p:txBody>
          <a:bodyPr anchor="t">
            <a:normAutofit/>
          </a:bodyPr>
          <a:lstStyle/>
          <a:p>
            <a:r>
              <a:rPr lang="ro-RO" b="0">
                <a:ea typeface="+mj-lt"/>
                <a:cs typeface="+mj-lt"/>
              </a:rPr>
              <a:t>Particularitățile </a:t>
            </a:r>
            <a:r>
              <a:rPr lang="ro-RO">
                <a:ea typeface="+mj-lt"/>
                <a:cs typeface="+mj-lt"/>
              </a:rPr>
              <a:t>src-nat</a:t>
            </a:r>
            <a:endParaRPr lang="ro-RO"/>
          </a:p>
        </p:txBody>
      </p:sp>
      <p:cxnSp>
        <p:nvCxnSpPr>
          <p:cNvPr id="7" name="Straight Connector 10">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captură de ecran, număr, software&#10;&#10;Conținutul generat de inteligența artificială poate fi incorect.">
            <a:extLst>
              <a:ext uri="{FF2B5EF4-FFF2-40B4-BE49-F238E27FC236}">
                <a16:creationId xmlns:a16="http://schemas.microsoft.com/office/drawing/2014/main" id="{92D722C9-AA34-1AE9-E9D9-0823F7FFC477}"/>
              </a:ext>
            </a:extLst>
          </p:cNvPr>
          <p:cNvPicPr>
            <a:picLocks noChangeAspect="1"/>
          </p:cNvPicPr>
          <p:nvPr/>
        </p:nvPicPr>
        <p:blipFill>
          <a:blip r:embed="rId2"/>
          <a:stretch>
            <a:fillRect/>
          </a:stretch>
        </p:blipFill>
        <p:spPr>
          <a:xfrm>
            <a:off x="713232" y="3168027"/>
            <a:ext cx="5648193" cy="2499324"/>
          </a:xfrm>
          <a:prstGeom prst="rect">
            <a:avLst/>
          </a:prstGeom>
        </p:spPr>
      </p:pic>
      <p:sp>
        <p:nvSpPr>
          <p:cNvPr id="3" name="Substituent conținut 2">
            <a:extLst>
              <a:ext uri="{FF2B5EF4-FFF2-40B4-BE49-F238E27FC236}">
                <a16:creationId xmlns:a16="http://schemas.microsoft.com/office/drawing/2014/main" id="{1F868A45-1818-545F-55F5-0F1F904711A5}"/>
              </a:ext>
            </a:extLst>
          </p:cNvPr>
          <p:cNvSpPr>
            <a:spLocks noGrp="1"/>
          </p:cNvSpPr>
          <p:nvPr>
            <p:ph idx="1"/>
          </p:nvPr>
        </p:nvSpPr>
        <p:spPr>
          <a:xfrm>
            <a:off x="6871063" y="2537460"/>
            <a:ext cx="4659945" cy="3760459"/>
          </a:xfrm>
        </p:spPr>
        <p:txBody>
          <a:bodyPr vert="horz" lIns="91440" tIns="45720" rIns="91440" bIns="45720" rtlCol="0" anchor="t">
            <a:normAutofit/>
          </a:bodyPr>
          <a:lstStyle/>
          <a:p>
            <a:pPr>
              <a:lnSpc>
                <a:spcPct val="110000"/>
              </a:lnSpc>
            </a:pPr>
            <a:r>
              <a:rPr lang="ro-RO" sz="1300" err="1">
                <a:ea typeface="+mn-lt"/>
                <a:cs typeface="+mn-lt"/>
              </a:rPr>
              <a:t>Routerul</a:t>
            </a:r>
            <a:r>
              <a:rPr lang="ro-RO" sz="1300">
                <a:ea typeface="+mn-lt"/>
                <a:cs typeface="+mn-lt"/>
              </a:rPr>
              <a:t> permite conexiunile doar într-o singură direcție – din rețea către Internet</a:t>
            </a:r>
            <a:endParaRPr lang="ro-RO" sz="1300"/>
          </a:p>
          <a:p>
            <a:pPr>
              <a:lnSpc>
                <a:spcPct val="110000"/>
              </a:lnSpc>
            </a:pPr>
            <a:r>
              <a:rPr lang="ro-RO" sz="1300">
                <a:ea typeface="+mn-lt"/>
                <a:cs typeface="+mn-lt"/>
              </a:rPr>
              <a:t>În sens invers sunt permise doar răspunsurile la cererile din rețea. Corespondența se caută în tabelul NAT</a:t>
            </a:r>
            <a:endParaRPr lang="ro-RO" sz="1300"/>
          </a:p>
          <a:p>
            <a:pPr>
              <a:lnSpc>
                <a:spcPct val="110000"/>
              </a:lnSpc>
            </a:pPr>
            <a:r>
              <a:rPr lang="ro-RO" sz="1300" b="1" err="1">
                <a:ea typeface="+mn-lt"/>
                <a:cs typeface="+mn-lt"/>
              </a:rPr>
              <a:t>Src</a:t>
            </a:r>
            <a:r>
              <a:rPr lang="ro-RO" sz="1300" b="1">
                <a:ea typeface="+mn-lt"/>
                <a:cs typeface="+mn-lt"/>
              </a:rPr>
              <a:t>-nat blochează conexiunile inițiate din Internet ⇒ protejează rețeaua</a:t>
            </a:r>
            <a:endParaRPr lang="ro-RO" sz="1300"/>
          </a:p>
          <a:p>
            <a:pPr>
              <a:lnSpc>
                <a:spcPct val="110000"/>
              </a:lnSpc>
            </a:pPr>
            <a:r>
              <a:rPr lang="ro-RO" sz="1300">
                <a:ea typeface="+mn-lt"/>
                <a:cs typeface="+mn-lt"/>
              </a:rPr>
              <a:t>Dacă este necesar să se ofere acces din exterior ⇒ se folosește </a:t>
            </a:r>
            <a:r>
              <a:rPr lang="ro-RO" sz="1300" b="1">
                <a:ea typeface="+mn-lt"/>
                <a:cs typeface="+mn-lt"/>
              </a:rPr>
              <a:t>dst-nat</a:t>
            </a:r>
            <a:endParaRPr lang="ro-RO" sz="1300"/>
          </a:p>
          <a:p>
            <a:pPr>
              <a:lnSpc>
                <a:spcPct val="110000"/>
              </a:lnSpc>
            </a:pPr>
            <a:r>
              <a:rPr lang="ro-RO" sz="1300">
                <a:ea typeface="+mn-lt"/>
                <a:cs typeface="+mn-lt"/>
              </a:rPr>
              <a:t>Nu toate protocoalele funcționează corect cu NAT: SIP, H323, FTP, …</a:t>
            </a:r>
            <a:endParaRPr lang="ro-RO" sz="1300"/>
          </a:p>
          <a:p>
            <a:pPr>
              <a:lnSpc>
                <a:spcPct val="110000"/>
              </a:lnSpc>
            </a:pPr>
            <a:r>
              <a:rPr lang="ro-RO" sz="1300" b="1">
                <a:ea typeface="+mn-lt"/>
                <a:cs typeface="+mn-lt"/>
              </a:rPr>
              <a:t>NAT </a:t>
            </a:r>
            <a:r>
              <a:rPr lang="ro-RO" sz="1300" b="1" err="1">
                <a:ea typeface="+mn-lt"/>
                <a:cs typeface="+mn-lt"/>
              </a:rPr>
              <a:t>Helper</a:t>
            </a:r>
            <a:r>
              <a:rPr lang="ro-RO" sz="1300">
                <a:ea typeface="+mn-lt"/>
                <a:cs typeface="+mn-lt"/>
              </a:rPr>
              <a:t> permite evitarea acestei probleme</a:t>
            </a:r>
            <a:endParaRPr lang="ro-RO" sz="1300"/>
          </a:p>
          <a:p>
            <a:pPr>
              <a:lnSpc>
                <a:spcPct val="110000"/>
              </a:lnSpc>
            </a:pPr>
            <a:r>
              <a:rPr lang="ro-RO" sz="1300" b="1">
                <a:ea typeface="+mn-lt"/>
                <a:cs typeface="+mn-lt"/>
              </a:rPr>
              <a:t>IP → Firewall → Service </a:t>
            </a:r>
            <a:r>
              <a:rPr lang="ro-RO" sz="1300" b="1" err="1">
                <a:ea typeface="+mn-lt"/>
                <a:cs typeface="+mn-lt"/>
              </a:rPr>
              <a:t>Ports</a:t>
            </a:r>
            <a:endParaRPr lang="ro-RO" sz="1300" err="1"/>
          </a:p>
          <a:p>
            <a:pPr>
              <a:lnSpc>
                <a:spcPct val="110000"/>
              </a:lnSpc>
            </a:pPr>
            <a:endParaRPr lang="ro-RO" sz="1300"/>
          </a:p>
        </p:txBody>
      </p:sp>
    </p:spTree>
    <p:extLst>
      <p:ext uri="{BB962C8B-B14F-4D97-AF65-F5344CB8AC3E}">
        <p14:creationId xmlns:p14="http://schemas.microsoft.com/office/powerpoint/2010/main" val="90866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A2CD1025-41A9-8B77-11F9-079C3F4B8E4F}"/>
              </a:ext>
            </a:extLst>
          </p:cNvPr>
          <p:cNvSpPr>
            <a:spLocks noGrp="1"/>
          </p:cNvSpPr>
          <p:nvPr>
            <p:ph type="title"/>
          </p:nvPr>
        </p:nvSpPr>
        <p:spPr>
          <a:xfrm>
            <a:off x="640080" y="4796952"/>
            <a:ext cx="3683480" cy="1500962"/>
          </a:xfrm>
        </p:spPr>
        <p:txBody>
          <a:bodyPr anchor="b">
            <a:normAutofit/>
          </a:bodyPr>
          <a:lstStyle/>
          <a:p>
            <a:r>
              <a:rPr lang="ro-RO" b="0">
                <a:ea typeface="+mj-lt"/>
                <a:cs typeface="+mj-lt"/>
              </a:rPr>
              <a:t>Destination NAT (dst-nat)</a:t>
            </a:r>
            <a:endParaRPr lang="ro-RO"/>
          </a:p>
        </p:txBody>
      </p:sp>
      <p:pic>
        <p:nvPicPr>
          <p:cNvPr id="4" name="Imagine 3" descr="O imagine care conține text, captură de ecran, Font, diagramă&#10;&#10;Conținutul generat de inteligența artificială poate fi incorect.">
            <a:extLst>
              <a:ext uri="{FF2B5EF4-FFF2-40B4-BE49-F238E27FC236}">
                <a16:creationId xmlns:a16="http://schemas.microsoft.com/office/drawing/2014/main" id="{3E95E425-EF23-E287-854C-A237F38722BB}"/>
              </a:ext>
            </a:extLst>
          </p:cNvPr>
          <p:cNvPicPr>
            <a:picLocks noChangeAspect="1"/>
          </p:cNvPicPr>
          <p:nvPr/>
        </p:nvPicPr>
        <p:blipFill>
          <a:blip r:embed="rId2"/>
          <a:stretch>
            <a:fillRect/>
          </a:stretch>
        </p:blipFill>
        <p:spPr>
          <a:xfrm>
            <a:off x="713232" y="1210807"/>
            <a:ext cx="3495469" cy="1389448"/>
          </a:xfrm>
          <a:prstGeom prst="rect">
            <a:avLst/>
          </a:prstGeom>
        </p:spPr>
      </p:pic>
      <p:cxnSp>
        <p:nvCxnSpPr>
          <p:cNvPr id="12" name="Straight Connector 11">
            <a:extLst>
              <a:ext uri="{FF2B5EF4-FFF2-40B4-BE49-F238E27FC236}">
                <a16:creationId xmlns:a16="http://schemas.microsoft.com/office/drawing/2014/main" id="{9BDAFE29-04A0-463D-818A-CF92F3272E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9692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Imagine 4" descr="O imagine care conține text, captură de ecran, Font, număr&#10;&#10;Conținutul generat de inteligența artificială poate fi incorect.">
            <a:extLst>
              <a:ext uri="{FF2B5EF4-FFF2-40B4-BE49-F238E27FC236}">
                <a16:creationId xmlns:a16="http://schemas.microsoft.com/office/drawing/2014/main" id="{0DAE55EF-81D9-D161-5318-F7B0FF5D9F8A}"/>
              </a:ext>
            </a:extLst>
          </p:cNvPr>
          <p:cNvPicPr>
            <a:picLocks noChangeAspect="1"/>
          </p:cNvPicPr>
          <p:nvPr/>
        </p:nvPicPr>
        <p:blipFill>
          <a:blip r:embed="rId3"/>
          <a:stretch>
            <a:fillRect/>
          </a:stretch>
        </p:blipFill>
        <p:spPr>
          <a:xfrm>
            <a:off x="713232" y="3335687"/>
            <a:ext cx="3495469" cy="699093"/>
          </a:xfrm>
          <a:prstGeom prst="rect">
            <a:avLst/>
          </a:prstGeom>
        </p:spPr>
      </p:pic>
      <p:sp>
        <p:nvSpPr>
          <p:cNvPr id="3" name="Substituent conținut 2">
            <a:extLst>
              <a:ext uri="{FF2B5EF4-FFF2-40B4-BE49-F238E27FC236}">
                <a16:creationId xmlns:a16="http://schemas.microsoft.com/office/drawing/2014/main" id="{0715F41A-D4E9-1EF8-27C1-C0994B650B96}"/>
              </a:ext>
            </a:extLst>
          </p:cNvPr>
          <p:cNvSpPr>
            <a:spLocks noGrp="1"/>
          </p:cNvSpPr>
          <p:nvPr>
            <p:ph idx="1"/>
          </p:nvPr>
        </p:nvSpPr>
        <p:spPr>
          <a:xfrm>
            <a:off x="5320727" y="1366284"/>
            <a:ext cx="6210282" cy="4931630"/>
          </a:xfrm>
        </p:spPr>
        <p:txBody>
          <a:bodyPr vert="horz" lIns="91440" tIns="45720" rIns="91440" bIns="45720" rtlCol="0" anchor="t">
            <a:normAutofit/>
          </a:bodyPr>
          <a:lstStyle/>
          <a:p>
            <a:r>
              <a:rPr lang="ro-RO" b="1">
                <a:ea typeface="+mn-lt"/>
                <a:cs typeface="+mn-lt"/>
              </a:rPr>
              <a:t>Se realizează înlocuirea adresei IP a destinatarului (</a:t>
            </a:r>
            <a:r>
              <a:rPr lang="ro-RO" b="1" err="1">
                <a:ea typeface="+mn-lt"/>
                <a:cs typeface="+mn-lt"/>
              </a:rPr>
              <a:t>destination</a:t>
            </a:r>
            <a:r>
              <a:rPr lang="ro-RO" b="1">
                <a:ea typeface="+mn-lt"/>
                <a:cs typeface="+mn-lt"/>
              </a:rPr>
              <a:t> IP)</a:t>
            </a:r>
            <a:endParaRPr lang="ro-RO"/>
          </a:p>
          <a:p>
            <a:r>
              <a:rPr lang="ro-RO" b="1">
                <a:ea typeface="+mn-lt"/>
                <a:cs typeface="+mn-lt"/>
              </a:rPr>
              <a:t>Se aplică pentru a oferi acces din Internet către anumite gazde (servicii) din rețeaua locală</a:t>
            </a:r>
            <a:endParaRPr lang="ro-RO"/>
          </a:p>
          <a:p>
            <a:r>
              <a:rPr lang="ro-RO" b="1">
                <a:ea typeface="+mn-lt"/>
                <a:cs typeface="+mn-lt"/>
              </a:rPr>
              <a:t>Aplicații: servere de mail, web, DNS în interiorul rețelei</a:t>
            </a:r>
            <a:endParaRPr lang="ro-RO"/>
          </a:p>
          <a:p>
            <a:r>
              <a:rPr lang="ro-RO" b="1" err="1">
                <a:ea typeface="+mn-lt"/>
                <a:cs typeface="+mn-lt"/>
              </a:rPr>
              <a:t>Routerul</a:t>
            </a:r>
            <a:r>
              <a:rPr lang="ro-RO" b="1">
                <a:ea typeface="+mn-lt"/>
                <a:cs typeface="+mn-lt"/>
              </a:rPr>
              <a:t> stochează tabelul de substituții – NAT table</a:t>
            </a:r>
            <a:endParaRPr lang="ro-RO"/>
          </a:p>
          <a:p>
            <a:endParaRPr lang="ro-RO"/>
          </a:p>
        </p:txBody>
      </p:sp>
    </p:spTree>
    <p:extLst>
      <p:ext uri="{BB962C8B-B14F-4D97-AF65-F5344CB8AC3E}">
        <p14:creationId xmlns:p14="http://schemas.microsoft.com/office/powerpoint/2010/main" val="322827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63FC7570-07F4-05AD-BB4B-60CA7DB9DEC7}"/>
              </a:ext>
            </a:extLst>
          </p:cNvPr>
          <p:cNvSpPr>
            <a:spLocks noGrp="1"/>
          </p:cNvSpPr>
          <p:nvPr>
            <p:ph type="title"/>
          </p:nvPr>
        </p:nvSpPr>
        <p:spPr>
          <a:xfrm>
            <a:off x="640079" y="914400"/>
            <a:ext cx="4261104" cy="1097280"/>
          </a:xfrm>
        </p:spPr>
        <p:txBody>
          <a:bodyPr anchor="t">
            <a:normAutofit/>
          </a:bodyPr>
          <a:lstStyle/>
          <a:p>
            <a:pPr>
              <a:lnSpc>
                <a:spcPct val="90000"/>
              </a:lnSpc>
            </a:pPr>
            <a:r>
              <a:rPr lang="ro-RO" sz="3600" b="0">
                <a:ea typeface="+mj-lt"/>
                <a:cs typeface="+mj-lt"/>
              </a:rPr>
              <a:t>Configurarea </a:t>
            </a:r>
            <a:r>
              <a:rPr lang="ro-RO" sz="3600">
                <a:ea typeface="+mj-lt"/>
                <a:cs typeface="+mj-lt"/>
              </a:rPr>
              <a:t>dst-nat</a:t>
            </a:r>
            <a:endParaRPr lang="ro-RO" sz="3600"/>
          </a:p>
        </p:txBody>
      </p:sp>
      <p:sp>
        <p:nvSpPr>
          <p:cNvPr id="3" name="Substituent conținut 2">
            <a:extLst>
              <a:ext uri="{FF2B5EF4-FFF2-40B4-BE49-F238E27FC236}">
                <a16:creationId xmlns:a16="http://schemas.microsoft.com/office/drawing/2014/main" id="{29FC9E5F-E003-0509-33DE-F5786FF08C96}"/>
              </a:ext>
            </a:extLst>
          </p:cNvPr>
          <p:cNvSpPr>
            <a:spLocks noGrp="1"/>
          </p:cNvSpPr>
          <p:nvPr>
            <p:ph idx="1"/>
          </p:nvPr>
        </p:nvSpPr>
        <p:spPr>
          <a:xfrm>
            <a:off x="640079" y="2176036"/>
            <a:ext cx="4261104" cy="4121887"/>
          </a:xfrm>
        </p:spPr>
        <p:txBody>
          <a:bodyPr vert="horz" lIns="91440" tIns="45720" rIns="91440" bIns="45720" rtlCol="0">
            <a:normAutofit/>
          </a:bodyPr>
          <a:lstStyle/>
          <a:p>
            <a:pPr>
              <a:lnSpc>
                <a:spcPct val="110000"/>
              </a:lnSpc>
            </a:pPr>
            <a:r>
              <a:rPr lang="ro-RO" sz="1100" b="1">
                <a:ea typeface="+mn-lt"/>
                <a:cs typeface="+mn-lt"/>
              </a:rPr>
              <a:t>Acces la serverul web din rețeaua locală</a:t>
            </a:r>
            <a:endParaRPr lang="ro-RO" sz="1100"/>
          </a:p>
          <a:p>
            <a:pPr>
              <a:lnSpc>
                <a:spcPct val="110000"/>
              </a:lnSpc>
            </a:pPr>
            <a:r>
              <a:rPr lang="ro-RO" sz="1100">
                <a:ea typeface="+mn-lt"/>
                <a:cs typeface="+mn-lt"/>
              </a:rPr>
              <a:t>Înlocuirea adresei IP de destinație se face la intrarea în router ⇒ legată de </a:t>
            </a:r>
            <a:r>
              <a:rPr lang="ro-RO" sz="1100" b="1">
                <a:ea typeface="+mn-lt"/>
                <a:cs typeface="+mn-lt"/>
              </a:rPr>
              <a:t>in-</a:t>
            </a:r>
            <a:r>
              <a:rPr lang="ro-RO" sz="1100" b="1" err="1">
                <a:ea typeface="+mn-lt"/>
                <a:cs typeface="+mn-lt"/>
              </a:rPr>
              <a:t>interface</a:t>
            </a:r>
            <a:endParaRPr lang="ro-RO" sz="1100" err="1"/>
          </a:p>
          <a:p>
            <a:pPr>
              <a:lnSpc>
                <a:spcPct val="110000"/>
              </a:lnSpc>
            </a:pPr>
            <a:r>
              <a:rPr lang="ro-RO" sz="1100" b="1">
                <a:ea typeface="+mn-lt"/>
                <a:cs typeface="+mn-lt"/>
              </a:rPr>
              <a:t>IP → Firewall → NAT</a:t>
            </a:r>
            <a:endParaRPr lang="ro-RO" sz="1100"/>
          </a:p>
          <a:p>
            <a:pPr>
              <a:lnSpc>
                <a:spcPct val="110000"/>
              </a:lnSpc>
            </a:pPr>
            <a:r>
              <a:rPr lang="ro-RO" sz="1100">
                <a:ea typeface="+mn-lt"/>
                <a:cs typeface="+mn-lt"/>
              </a:rPr>
              <a:t>Regulile NAT se formează după principiul </a:t>
            </a:r>
            <a:r>
              <a:rPr lang="ro-RO" sz="1100" b="1">
                <a:ea typeface="+mn-lt"/>
                <a:cs typeface="+mn-lt"/>
              </a:rPr>
              <a:t>IF → THEN</a:t>
            </a:r>
            <a:endParaRPr lang="ro-RO" sz="1100"/>
          </a:p>
          <a:p>
            <a:pPr>
              <a:lnSpc>
                <a:spcPct val="110000"/>
              </a:lnSpc>
            </a:pPr>
            <a:r>
              <a:rPr lang="ro-RO" sz="1100">
                <a:ea typeface="+mn-lt"/>
                <a:cs typeface="+mn-lt"/>
              </a:rPr>
              <a:t>În fila </a:t>
            </a:r>
            <a:r>
              <a:rPr lang="ro-RO" sz="1100" b="1">
                <a:ea typeface="+mn-lt"/>
                <a:cs typeface="+mn-lt"/>
              </a:rPr>
              <a:t>General</a:t>
            </a:r>
            <a:r>
              <a:rPr lang="ro-RO" sz="1100">
                <a:ea typeface="+mn-lt"/>
                <a:cs typeface="+mn-lt"/>
              </a:rPr>
              <a:t> se specifică condițiile de translație IF:</a:t>
            </a:r>
            <a:endParaRPr lang="ro-RO" sz="1100"/>
          </a:p>
          <a:p>
            <a:pPr marL="493395" lvl="1">
              <a:lnSpc>
                <a:spcPct val="110000"/>
              </a:lnSpc>
            </a:pPr>
            <a:r>
              <a:rPr lang="ro-RO" sz="1100" err="1">
                <a:latin typeface="Consolas"/>
              </a:rPr>
              <a:t>chain</a:t>
            </a:r>
            <a:r>
              <a:rPr lang="ro-RO" sz="1100">
                <a:latin typeface="Consolas"/>
              </a:rPr>
              <a:t> = dst-nat</a:t>
            </a:r>
            <a:r>
              <a:rPr lang="ro-RO" sz="1100">
                <a:ea typeface="+mn-lt"/>
                <a:cs typeface="+mn-lt"/>
              </a:rPr>
              <a:t> – lanțul dst-nat</a:t>
            </a:r>
            <a:endParaRPr lang="ro-RO" sz="1100"/>
          </a:p>
          <a:p>
            <a:pPr marL="493395" lvl="1">
              <a:lnSpc>
                <a:spcPct val="110000"/>
              </a:lnSpc>
            </a:pPr>
            <a:r>
              <a:rPr lang="ro-RO" sz="1100">
                <a:latin typeface="Consolas"/>
              </a:rPr>
              <a:t>Dst. </a:t>
            </a:r>
            <a:r>
              <a:rPr lang="ro-RO" sz="1100" err="1">
                <a:latin typeface="Consolas"/>
              </a:rPr>
              <a:t>Address</a:t>
            </a:r>
            <a:r>
              <a:rPr lang="ro-RO" sz="1100">
                <a:latin typeface="Consolas"/>
              </a:rPr>
              <a:t> = 1.2.3.4</a:t>
            </a:r>
            <a:r>
              <a:rPr lang="ro-RO" sz="1100">
                <a:ea typeface="+mn-lt"/>
                <a:cs typeface="+mn-lt"/>
              </a:rPr>
              <a:t> – adresa „reală” pe interfața externă</a:t>
            </a:r>
            <a:endParaRPr lang="ro-RO" sz="1100"/>
          </a:p>
          <a:p>
            <a:pPr marL="493395" lvl="1">
              <a:lnSpc>
                <a:spcPct val="110000"/>
              </a:lnSpc>
            </a:pPr>
            <a:r>
              <a:rPr lang="ro-RO" sz="1100">
                <a:latin typeface="Consolas"/>
              </a:rPr>
              <a:t>in-</a:t>
            </a:r>
            <a:r>
              <a:rPr lang="ro-RO" sz="1100" err="1">
                <a:latin typeface="Consolas"/>
              </a:rPr>
              <a:t>interface</a:t>
            </a:r>
            <a:r>
              <a:rPr lang="ro-RO" sz="1100">
                <a:latin typeface="Consolas"/>
              </a:rPr>
              <a:t> = wlan1</a:t>
            </a:r>
            <a:r>
              <a:rPr lang="ro-RO" sz="1100">
                <a:ea typeface="+mn-lt"/>
                <a:cs typeface="+mn-lt"/>
              </a:rPr>
              <a:t> – interfața externă</a:t>
            </a:r>
            <a:endParaRPr lang="ro-RO" sz="1100"/>
          </a:p>
          <a:p>
            <a:pPr marL="493395" lvl="1">
              <a:lnSpc>
                <a:spcPct val="110000"/>
              </a:lnSpc>
            </a:pPr>
            <a:r>
              <a:rPr lang="ro-RO" sz="1100">
                <a:latin typeface="Consolas"/>
              </a:rPr>
              <a:t>Protocol = </a:t>
            </a:r>
            <a:r>
              <a:rPr lang="ro-RO" sz="1100" err="1">
                <a:latin typeface="Consolas"/>
              </a:rPr>
              <a:t>tcp</a:t>
            </a:r>
            <a:r>
              <a:rPr lang="ro-RO" sz="1100">
                <a:ea typeface="+mn-lt"/>
                <a:cs typeface="+mn-lt"/>
              </a:rPr>
              <a:t> – tipul protocolului</a:t>
            </a:r>
            <a:endParaRPr lang="ro-RO" sz="1100"/>
          </a:p>
          <a:p>
            <a:pPr marL="493395" lvl="1">
              <a:lnSpc>
                <a:spcPct val="110000"/>
              </a:lnSpc>
            </a:pPr>
            <a:r>
              <a:rPr lang="ro-RO" sz="1100">
                <a:latin typeface="Consolas"/>
              </a:rPr>
              <a:t>Port = 80</a:t>
            </a:r>
            <a:r>
              <a:rPr lang="ro-RO" sz="1100">
                <a:ea typeface="+mn-lt"/>
                <a:cs typeface="+mn-lt"/>
              </a:rPr>
              <a:t> – numărul portului</a:t>
            </a:r>
            <a:endParaRPr lang="ro-RO" sz="1100"/>
          </a:p>
          <a:p>
            <a:pPr>
              <a:lnSpc>
                <a:spcPct val="110000"/>
              </a:lnSpc>
            </a:pPr>
            <a:r>
              <a:rPr lang="ro-RO" sz="1100">
                <a:ea typeface="+mn-lt"/>
                <a:cs typeface="+mn-lt"/>
              </a:rPr>
              <a:t>Opțional se pot specifica și alte condiții: </a:t>
            </a:r>
            <a:r>
              <a:rPr lang="ro-RO" sz="1100" err="1">
                <a:latin typeface="Consolas"/>
              </a:rPr>
              <a:t>Src</a:t>
            </a:r>
            <a:r>
              <a:rPr lang="ro-RO" sz="1100">
                <a:latin typeface="Consolas"/>
              </a:rPr>
              <a:t>. </a:t>
            </a:r>
            <a:r>
              <a:rPr lang="ro-RO" sz="1100" err="1">
                <a:latin typeface="Consolas"/>
              </a:rPr>
              <a:t>Address</a:t>
            </a:r>
            <a:r>
              <a:rPr lang="ro-RO" sz="1100">
                <a:ea typeface="+mn-lt"/>
                <a:cs typeface="+mn-lt"/>
              </a:rPr>
              <a:t>, etc.</a:t>
            </a:r>
            <a:endParaRPr lang="ro-RO" sz="1100"/>
          </a:p>
          <a:p>
            <a:pPr>
              <a:lnSpc>
                <a:spcPct val="110000"/>
              </a:lnSpc>
            </a:pPr>
            <a:endParaRPr lang="ro-RO" sz="1100"/>
          </a:p>
        </p:txBody>
      </p:sp>
      <p:pic>
        <p:nvPicPr>
          <p:cNvPr id="4" name="Imagine 3" descr="O imagine care conține text, captură de ecran, număr, Paralel&#10;&#10;Conținutul generat de inteligența artificială poate fi incorect.">
            <a:extLst>
              <a:ext uri="{FF2B5EF4-FFF2-40B4-BE49-F238E27FC236}">
                <a16:creationId xmlns:a16="http://schemas.microsoft.com/office/drawing/2014/main" id="{D95DF97E-2104-9CCB-B7E7-7622FC79C29A}"/>
              </a:ext>
            </a:extLst>
          </p:cNvPr>
          <p:cNvPicPr>
            <a:picLocks noChangeAspect="1"/>
          </p:cNvPicPr>
          <p:nvPr/>
        </p:nvPicPr>
        <p:blipFill>
          <a:blip r:embed="rId2"/>
          <a:srcRect l="9393" r="19654" b="-2"/>
          <a:stretch>
            <a:fillRect/>
          </a:stretch>
        </p:blipFill>
        <p:spPr>
          <a:xfrm>
            <a:off x="5671128" y="914399"/>
            <a:ext cx="6520872" cy="5353521"/>
          </a:xfrm>
          <a:prstGeom prst="rect">
            <a:avLst/>
          </a:prstGeom>
        </p:spPr>
      </p:pic>
      <p:cxnSp>
        <p:nvCxnSpPr>
          <p:cNvPr id="11" name="Straight Connector 10">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43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781A2FD9-EF7D-98B6-B9FE-C68E1F65F975}"/>
              </a:ext>
            </a:extLst>
          </p:cNvPr>
          <p:cNvSpPr>
            <a:spLocks noGrp="1"/>
          </p:cNvSpPr>
          <p:nvPr>
            <p:ph type="title"/>
          </p:nvPr>
        </p:nvSpPr>
        <p:spPr>
          <a:xfrm>
            <a:off x="640080" y="1371600"/>
            <a:ext cx="10890928" cy="971550"/>
          </a:xfrm>
        </p:spPr>
        <p:txBody>
          <a:bodyPr anchor="t">
            <a:normAutofit/>
          </a:bodyPr>
          <a:lstStyle/>
          <a:p>
            <a:r>
              <a:rPr lang="ro-RO" b="0"/>
              <a:t>Configurarea </a:t>
            </a:r>
            <a:r>
              <a:rPr lang="ro-RO"/>
              <a:t>dst-nat</a:t>
            </a:r>
          </a:p>
        </p:txBody>
      </p:sp>
      <p:cxnSp>
        <p:nvCxnSpPr>
          <p:cNvPr id="14" name="Straight Connector 10">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captură de ecran, afișaj, software&#10;&#10;Conținutul generat de inteligența artificială poate fi incorect.">
            <a:extLst>
              <a:ext uri="{FF2B5EF4-FFF2-40B4-BE49-F238E27FC236}">
                <a16:creationId xmlns:a16="http://schemas.microsoft.com/office/drawing/2014/main" id="{4D917F5C-0BB3-7EF0-243F-6EA23A2A6CF3}"/>
              </a:ext>
            </a:extLst>
          </p:cNvPr>
          <p:cNvPicPr>
            <a:picLocks noChangeAspect="1"/>
          </p:cNvPicPr>
          <p:nvPr/>
        </p:nvPicPr>
        <p:blipFill>
          <a:blip r:embed="rId2"/>
          <a:stretch>
            <a:fillRect/>
          </a:stretch>
        </p:blipFill>
        <p:spPr>
          <a:xfrm>
            <a:off x="713232" y="3104485"/>
            <a:ext cx="5648193" cy="2626409"/>
          </a:xfrm>
          <a:prstGeom prst="rect">
            <a:avLst/>
          </a:prstGeom>
        </p:spPr>
      </p:pic>
      <p:sp>
        <p:nvSpPr>
          <p:cNvPr id="3" name="Substituent conținut 2">
            <a:extLst>
              <a:ext uri="{FF2B5EF4-FFF2-40B4-BE49-F238E27FC236}">
                <a16:creationId xmlns:a16="http://schemas.microsoft.com/office/drawing/2014/main" id="{78152F40-AFC3-863D-EC1E-4B6164C641CC}"/>
              </a:ext>
            </a:extLst>
          </p:cNvPr>
          <p:cNvSpPr>
            <a:spLocks noGrp="1"/>
          </p:cNvSpPr>
          <p:nvPr>
            <p:ph idx="1"/>
          </p:nvPr>
        </p:nvSpPr>
        <p:spPr>
          <a:xfrm>
            <a:off x="6871063" y="2537460"/>
            <a:ext cx="4659945" cy="3760459"/>
          </a:xfrm>
        </p:spPr>
        <p:txBody>
          <a:bodyPr vert="horz" lIns="91440" tIns="45720" rIns="91440" bIns="45720" rtlCol="0" anchor="t">
            <a:normAutofit/>
          </a:bodyPr>
          <a:lstStyle/>
          <a:p>
            <a:pPr>
              <a:lnSpc>
                <a:spcPct val="110000"/>
              </a:lnSpc>
            </a:pPr>
            <a:r>
              <a:rPr lang="ro-RO" sz="1500" b="1">
                <a:ea typeface="+mn-lt"/>
                <a:cs typeface="+mn-lt"/>
              </a:rPr>
              <a:t>Acces la serverul web din rețeaua locală</a:t>
            </a:r>
            <a:endParaRPr lang="ro-RO" sz="1500"/>
          </a:p>
          <a:p>
            <a:pPr>
              <a:lnSpc>
                <a:spcPct val="110000"/>
              </a:lnSpc>
            </a:pPr>
            <a:r>
              <a:rPr lang="ro-RO" sz="1500">
                <a:ea typeface="+mn-lt"/>
                <a:cs typeface="+mn-lt"/>
              </a:rPr>
              <a:t>În fila </a:t>
            </a:r>
            <a:r>
              <a:rPr lang="ro-RO" sz="1500" b="1" err="1">
                <a:ea typeface="+mn-lt"/>
                <a:cs typeface="+mn-lt"/>
              </a:rPr>
              <a:t>Action</a:t>
            </a:r>
            <a:r>
              <a:rPr lang="ro-RO" sz="1500">
                <a:ea typeface="+mn-lt"/>
                <a:cs typeface="+mn-lt"/>
              </a:rPr>
              <a:t> alegem acțiunea THEN – ce să facem cu pachetele care se potrivesc condiției IF</a:t>
            </a:r>
            <a:endParaRPr lang="ro-RO" sz="1500"/>
          </a:p>
          <a:p>
            <a:pPr>
              <a:lnSpc>
                <a:spcPct val="110000"/>
              </a:lnSpc>
            </a:pPr>
            <a:r>
              <a:rPr lang="ro-RO" sz="1500">
                <a:ea typeface="+mn-lt"/>
                <a:cs typeface="+mn-lt"/>
              </a:rPr>
              <a:t>Alegem:</a:t>
            </a:r>
            <a:endParaRPr lang="ro-RO" sz="1500"/>
          </a:p>
          <a:p>
            <a:pPr marL="493395" lvl="1">
              <a:lnSpc>
                <a:spcPct val="110000"/>
              </a:lnSpc>
            </a:pPr>
            <a:r>
              <a:rPr lang="ro-RO" sz="1500" b="1" err="1">
                <a:ea typeface="+mn-lt"/>
                <a:cs typeface="+mn-lt"/>
              </a:rPr>
              <a:t>Action</a:t>
            </a:r>
            <a:r>
              <a:rPr lang="ro-RO" sz="1500" b="1">
                <a:ea typeface="+mn-lt"/>
                <a:cs typeface="+mn-lt"/>
              </a:rPr>
              <a:t> = dst-nat</a:t>
            </a:r>
            <a:r>
              <a:rPr lang="ro-RO" sz="1500">
                <a:ea typeface="+mn-lt"/>
                <a:cs typeface="+mn-lt"/>
              </a:rPr>
              <a:t> – tipul acțiunii</a:t>
            </a:r>
            <a:endParaRPr lang="ro-RO" sz="1500"/>
          </a:p>
          <a:p>
            <a:pPr marL="493395" lvl="1">
              <a:lnSpc>
                <a:spcPct val="110000"/>
              </a:lnSpc>
            </a:pPr>
            <a:r>
              <a:rPr lang="ro-RO" sz="1500" b="1" err="1">
                <a:ea typeface="+mn-lt"/>
                <a:cs typeface="+mn-lt"/>
              </a:rPr>
              <a:t>To</a:t>
            </a:r>
            <a:r>
              <a:rPr lang="ro-RO" sz="1500" b="1">
                <a:ea typeface="+mn-lt"/>
                <a:cs typeface="+mn-lt"/>
              </a:rPr>
              <a:t> </a:t>
            </a:r>
            <a:r>
              <a:rPr lang="ro-RO" sz="1500" b="1" err="1">
                <a:ea typeface="+mn-lt"/>
                <a:cs typeface="+mn-lt"/>
              </a:rPr>
              <a:t>Addresses</a:t>
            </a:r>
            <a:r>
              <a:rPr lang="ro-RO" sz="1500" b="1">
                <a:ea typeface="+mn-lt"/>
                <a:cs typeface="+mn-lt"/>
              </a:rPr>
              <a:t> = 192.168.2.5</a:t>
            </a:r>
            <a:r>
              <a:rPr lang="ro-RO" sz="1500">
                <a:ea typeface="+mn-lt"/>
                <a:cs typeface="+mn-lt"/>
              </a:rPr>
              <a:t> – adresa internă a serverului</a:t>
            </a:r>
            <a:endParaRPr lang="ro-RO" sz="1500"/>
          </a:p>
          <a:p>
            <a:pPr marL="493395" lvl="1">
              <a:lnSpc>
                <a:spcPct val="110000"/>
              </a:lnSpc>
            </a:pPr>
            <a:r>
              <a:rPr lang="ro-RO" sz="1500" b="1" err="1">
                <a:ea typeface="+mn-lt"/>
                <a:cs typeface="+mn-lt"/>
              </a:rPr>
              <a:t>To</a:t>
            </a:r>
            <a:r>
              <a:rPr lang="ro-RO" sz="1500" b="1">
                <a:ea typeface="+mn-lt"/>
                <a:cs typeface="+mn-lt"/>
              </a:rPr>
              <a:t> </a:t>
            </a:r>
            <a:r>
              <a:rPr lang="ro-RO" sz="1500" b="1" err="1">
                <a:ea typeface="+mn-lt"/>
                <a:cs typeface="+mn-lt"/>
              </a:rPr>
              <a:t>Ports</a:t>
            </a:r>
            <a:r>
              <a:rPr lang="ro-RO" sz="1500" b="1">
                <a:ea typeface="+mn-lt"/>
                <a:cs typeface="+mn-lt"/>
              </a:rPr>
              <a:t> = 80</a:t>
            </a:r>
            <a:r>
              <a:rPr lang="ro-RO" sz="1500">
                <a:ea typeface="+mn-lt"/>
                <a:cs typeface="+mn-lt"/>
              </a:rPr>
              <a:t> – numărul portului intern pe server</a:t>
            </a:r>
            <a:endParaRPr lang="ro-RO" sz="1500"/>
          </a:p>
          <a:p>
            <a:pPr>
              <a:lnSpc>
                <a:spcPct val="110000"/>
              </a:lnSpc>
            </a:pPr>
            <a:endParaRPr lang="ro-RO" sz="1500"/>
          </a:p>
        </p:txBody>
      </p:sp>
    </p:spTree>
    <p:extLst>
      <p:ext uri="{BB962C8B-B14F-4D97-AF65-F5344CB8AC3E}">
        <p14:creationId xmlns:p14="http://schemas.microsoft.com/office/powerpoint/2010/main" val="1738545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DC410D83-E9E7-F501-BBEF-F990201FBF9C}"/>
              </a:ext>
            </a:extLst>
          </p:cNvPr>
          <p:cNvSpPr>
            <a:spLocks noGrp="1"/>
          </p:cNvSpPr>
          <p:nvPr>
            <p:ph type="title"/>
          </p:nvPr>
        </p:nvSpPr>
        <p:spPr>
          <a:xfrm>
            <a:off x="640080" y="914399"/>
            <a:ext cx="10847494" cy="1171069"/>
          </a:xfrm>
        </p:spPr>
        <p:txBody>
          <a:bodyPr anchor="t">
            <a:normAutofit/>
          </a:bodyPr>
          <a:lstStyle/>
          <a:p>
            <a:r>
              <a:rPr lang="ro-RO" b="0">
                <a:ea typeface="+mj-lt"/>
                <a:cs typeface="+mj-lt"/>
              </a:rPr>
              <a:t>Redirect – caz particular al </a:t>
            </a:r>
            <a:r>
              <a:rPr lang="ro-RO">
                <a:ea typeface="+mj-lt"/>
                <a:cs typeface="+mj-lt"/>
              </a:rPr>
              <a:t>dst-nat</a:t>
            </a:r>
            <a:endParaRPr lang="ro-RO"/>
          </a:p>
        </p:txBody>
      </p:sp>
      <p:pic>
        <p:nvPicPr>
          <p:cNvPr id="4" name="Imagine 3" descr="O imagine care conține text, calculator, captură de ecran, computer&#10;&#10;Conținutul generat de inteligența artificială poate fi incorect.">
            <a:extLst>
              <a:ext uri="{FF2B5EF4-FFF2-40B4-BE49-F238E27FC236}">
                <a16:creationId xmlns:a16="http://schemas.microsoft.com/office/drawing/2014/main" id="{7E81C79D-F61A-8591-DBBD-E974AD322633}"/>
              </a:ext>
            </a:extLst>
          </p:cNvPr>
          <p:cNvPicPr>
            <a:picLocks noChangeAspect="1"/>
          </p:cNvPicPr>
          <p:nvPr/>
        </p:nvPicPr>
        <p:blipFill>
          <a:blip r:embed="rId2"/>
          <a:stretch>
            <a:fillRect/>
          </a:stretch>
        </p:blipFill>
        <p:spPr>
          <a:xfrm>
            <a:off x="713232" y="2816251"/>
            <a:ext cx="5648193" cy="2640530"/>
          </a:xfrm>
          <a:prstGeom prst="rect">
            <a:avLst/>
          </a:prstGeom>
        </p:spPr>
      </p:pic>
      <p:sp>
        <p:nvSpPr>
          <p:cNvPr id="3" name="Substituent conținut 2">
            <a:extLst>
              <a:ext uri="{FF2B5EF4-FFF2-40B4-BE49-F238E27FC236}">
                <a16:creationId xmlns:a16="http://schemas.microsoft.com/office/drawing/2014/main" id="{6B8B0DB7-BE3C-4178-6E5B-5730474E2484}"/>
              </a:ext>
            </a:extLst>
          </p:cNvPr>
          <p:cNvSpPr>
            <a:spLocks noGrp="1"/>
          </p:cNvSpPr>
          <p:nvPr>
            <p:ph idx="1"/>
          </p:nvPr>
        </p:nvSpPr>
        <p:spPr>
          <a:xfrm>
            <a:off x="6915150" y="2256287"/>
            <a:ext cx="4563618" cy="3760459"/>
          </a:xfrm>
        </p:spPr>
        <p:txBody>
          <a:bodyPr vert="horz" lIns="91440" tIns="45720" rIns="91440" bIns="45720" rtlCol="0" anchor="t">
            <a:normAutofit/>
          </a:bodyPr>
          <a:lstStyle/>
          <a:p>
            <a:pPr>
              <a:lnSpc>
                <a:spcPct val="110000"/>
              </a:lnSpc>
            </a:pPr>
            <a:r>
              <a:rPr lang="ro-RO" sz="1900" b="1">
                <a:ea typeface="+mn-lt"/>
                <a:cs typeface="+mn-lt"/>
              </a:rPr>
              <a:t>Adresa de destinație (Dst-</a:t>
            </a:r>
            <a:r>
              <a:rPr lang="ro-RO" sz="1900" b="1" err="1">
                <a:ea typeface="+mn-lt"/>
                <a:cs typeface="+mn-lt"/>
              </a:rPr>
              <a:t>address</a:t>
            </a:r>
            <a:r>
              <a:rPr lang="ro-RO" sz="1900" b="1">
                <a:ea typeface="+mn-lt"/>
                <a:cs typeface="+mn-lt"/>
              </a:rPr>
              <a:t>) se înlocuiește cu adresa </a:t>
            </a:r>
            <a:r>
              <a:rPr lang="ro-RO" sz="1900" b="1" err="1">
                <a:ea typeface="+mn-lt"/>
                <a:cs typeface="+mn-lt"/>
              </a:rPr>
              <a:t>routerului</a:t>
            </a:r>
            <a:endParaRPr lang="ro-RO" sz="1900" err="1"/>
          </a:p>
          <a:p>
            <a:pPr>
              <a:lnSpc>
                <a:spcPct val="110000"/>
              </a:lnSpc>
            </a:pPr>
            <a:r>
              <a:rPr lang="ro-RO" sz="1900" b="1">
                <a:ea typeface="+mn-lt"/>
                <a:cs typeface="+mn-lt"/>
              </a:rPr>
              <a:t>Se aplică pentru redirecționarea traficului din rețea DOAR către serviciile locale ale </a:t>
            </a:r>
            <a:r>
              <a:rPr lang="ro-RO" sz="1900" b="1" err="1">
                <a:ea typeface="+mn-lt"/>
                <a:cs typeface="+mn-lt"/>
              </a:rPr>
              <a:t>routerului</a:t>
            </a:r>
            <a:r>
              <a:rPr lang="ro-RO" sz="1900">
                <a:ea typeface="+mn-lt"/>
                <a:cs typeface="+mn-lt"/>
              </a:rPr>
              <a:t> (</a:t>
            </a:r>
            <a:r>
              <a:rPr lang="ro-RO" sz="1900" err="1">
                <a:ea typeface="+mn-lt"/>
                <a:cs typeface="+mn-lt"/>
              </a:rPr>
              <a:t>proxy</a:t>
            </a:r>
            <a:r>
              <a:rPr lang="ro-RO" sz="1900">
                <a:ea typeface="+mn-lt"/>
                <a:cs typeface="+mn-lt"/>
              </a:rPr>
              <a:t> DNS, WEB)</a:t>
            </a:r>
            <a:endParaRPr lang="ro-RO" sz="1900"/>
          </a:p>
          <a:p>
            <a:pPr>
              <a:lnSpc>
                <a:spcPct val="110000"/>
              </a:lnSpc>
            </a:pPr>
            <a:r>
              <a:rPr lang="ro-RO" sz="1900" b="1">
                <a:ea typeface="+mn-lt"/>
                <a:cs typeface="+mn-lt"/>
              </a:rPr>
              <a:t>Alte acțiuni NAT</a:t>
            </a:r>
            <a:r>
              <a:rPr lang="ro-RO" sz="1900">
                <a:ea typeface="+mn-lt"/>
                <a:cs typeface="+mn-lt"/>
              </a:rPr>
              <a:t> – accept, </a:t>
            </a:r>
            <a:r>
              <a:rPr lang="ro-RO" sz="1900" err="1">
                <a:ea typeface="+mn-lt"/>
                <a:cs typeface="+mn-lt"/>
              </a:rPr>
              <a:t>netmap</a:t>
            </a:r>
            <a:r>
              <a:rPr lang="ro-RO" sz="1900">
                <a:ea typeface="+mn-lt"/>
                <a:cs typeface="+mn-lt"/>
              </a:rPr>
              <a:t>, </a:t>
            </a:r>
            <a:r>
              <a:rPr lang="ro-RO" sz="1900" err="1">
                <a:ea typeface="+mn-lt"/>
                <a:cs typeface="+mn-lt"/>
              </a:rPr>
              <a:t>jump</a:t>
            </a:r>
            <a:r>
              <a:rPr lang="ro-RO" sz="1900">
                <a:ea typeface="+mn-lt"/>
                <a:cs typeface="+mn-lt"/>
              </a:rPr>
              <a:t>, log, same, …</a:t>
            </a:r>
            <a:endParaRPr lang="ro-RO" sz="1900"/>
          </a:p>
          <a:p>
            <a:pPr>
              <a:lnSpc>
                <a:spcPct val="110000"/>
              </a:lnSpc>
            </a:pPr>
            <a:r>
              <a:rPr lang="ro-RO" sz="1900">
                <a:ea typeface="+mn-lt"/>
                <a:cs typeface="+mn-lt"/>
              </a:rPr>
              <a:t>https://wiki.mikrotik.com/Manual:IP/Firewall/NAT</a:t>
            </a:r>
            <a:endParaRPr lang="ro-RO" sz="1900"/>
          </a:p>
        </p:txBody>
      </p:sp>
      <p:cxnSp>
        <p:nvCxnSpPr>
          <p:cNvPr id="7"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98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9572680F-ED29-E26A-C203-A5C4770704F0}"/>
              </a:ext>
            </a:extLst>
          </p:cNvPr>
          <p:cNvSpPr>
            <a:spLocks noGrp="1"/>
          </p:cNvSpPr>
          <p:nvPr>
            <p:ph type="title"/>
          </p:nvPr>
        </p:nvSpPr>
        <p:spPr>
          <a:xfrm>
            <a:off x="640080" y="914399"/>
            <a:ext cx="10847494" cy="1171069"/>
          </a:xfrm>
        </p:spPr>
        <p:txBody>
          <a:bodyPr anchor="t">
            <a:normAutofit/>
          </a:bodyPr>
          <a:lstStyle/>
          <a:p>
            <a:r>
              <a:rPr lang="ro-RO"/>
              <a:t>Firewall</a:t>
            </a:r>
          </a:p>
        </p:txBody>
      </p:sp>
      <p:pic>
        <p:nvPicPr>
          <p:cNvPr id="4" name="Imagine 3">
            <a:extLst>
              <a:ext uri="{FF2B5EF4-FFF2-40B4-BE49-F238E27FC236}">
                <a16:creationId xmlns:a16="http://schemas.microsoft.com/office/drawing/2014/main" id="{72AE13BF-F702-E8B4-E5AA-94B26AF58B67}"/>
              </a:ext>
            </a:extLst>
          </p:cNvPr>
          <p:cNvPicPr>
            <a:picLocks noChangeAspect="1"/>
          </p:cNvPicPr>
          <p:nvPr/>
        </p:nvPicPr>
        <p:blipFill>
          <a:blip r:embed="rId2"/>
          <a:stretch>
            <a:fillRect/>
          </a:stretch>
        </p:blipFill>
        <p:spPr>
          <a:xfrm>
            <a:off x="713232" y="2463239"/>
            <a:ext cx="5648193" cy="3346554"/>
          </a:xfrm>
          <a:prstGeom prst="rect">
            <a:avLst/>
          </a:prstGeom>
        </p:spPr>
      </p:pic>
      <p:sp>
        <p:nvSpPr>
          <p:cNvPr id="3" name="Substituent conținut 2">
            <a:extLst>
              <a:ext uri="{FF2B5EF4-FFF2-40B4-BE49-F238E27FC236}">
                <a16:creationId xmlns:a16="http://schemas.microsoft.com/office/drawing/2014/main" id="{39BA70D0-E763-9347-06FD-0F00166C87B0}"/>
              </a:ext>
            </a:extLst>
          </p:cNvPr>
          <p:cNvSpPr>
            <a:spLocks noGrp="1"/>
          </p:cNvSpPr>
          <p:nvPr>
            <p:ph idx="1"/>
          </p:nvPr>
        </p:nvSpPr>
        <p:spPr>
          <a:xfrm>
            <a:off x="6915150" y="676531"/>
            <a:ext cx="5077813" cy="5340215"/>
          </a:xfrm>
        </p:spPr>
        <p:txBody>
          <a:bodyPr vert="horz" lIns="91440" tIns="45720" rIns="91440" bIns="45720" rtlCol="0" anchor="t">
            <a:normAutofit/>
          </a:bodyPr>
          <a:lstStyle/>
          <a:p>
            <a:pPr>
              <a:lnSpc>
                <a:spcPct val="110000"/>
              </a:lnSpc>
            </a:pPr>
            <a:r>
              <a:rPr lang="ro-RO" b="1">
                <a:ea typeface="+mn-lt"/>
                <a:cs typeface="+mn-lt"/>
              </a:rPr>
              <a:t>Ia decizia de a bloca sau permite pachetele IP</a:t>
            </a:r>
            <a:endParaRPr lang="ro-RO"/>
          </a:p>
          <a:p>
            <a:pPr>
              <a:lnSpc>
                <a:spcPct val="110000"/>
              </a:lnSpc>
            </a:pPr>
            <a:r>
              <a:rPr lang="ro-RO" b="1">
                <a:ea typeface="+mn-lt"/>
                <a:cs typeface="+mn-lt"/>
              </a:rPr>
              <a:t>Funcții: protecția </a:t>
            </a:r>
            <a:r>
              <a:rPr lang="ro-RO" b="1" err="1">
                <a:ea typeface="+mn-lt"/>
                <a:cs typeface="+mn-lt"/>
              </a:rPr>
              <a:t>routerului</a:t>
            </a:r>
            <a:r>
              <a:rPr lang="ro-RO" b="1">
                <a:ea typeface="+mn-lt"/>
                <a:cs typeface="+mn-lt"/>
              </a:rPr>
              <a:t> sau a rețelei locale împotriva accesului neautorizat, blocarea accesului din rețea la resurse externe</a:t>
            </a:r>
            <a:endParaRPr lang="ro-RO"/>
          </a:p>
          <a:p>
            <a:pPr>
              <a:lnSpc>
                <a:spcPct val="110000"/>
              </a:lnSpc>
            </a:pPr>
            <a:r>
              <a:rPr lang="ro-RO" b="1">
                <a:ea typeface="+mn-lt"/>
                <a:cs typeface="+mn-lt"/>
              </a:rPr>
              <a:t>Firewall-</a:t>
            </a:r>
            <a:r>
              <a:rPr lang="ro-RO" b="1" err="1">
                <a:ea typeface="+mn-lt"/>
                <a:cs typeface="+mn-lt"/>
              </a:rPr>
              <a:t>ul</a:t>
            </a:r>
            <a:r>
              <a:rPr lang="ro-RO" b="1">
                <a:ea typeface="+mn-lt"/>
                <a:cs typeface="+mn-lt"/>
              </a:rPr>
              <a:t> este bazat pe </a:t>
            </a:r>
            <a:r>
              <a:rPr lang="ro-RO" b="1" err="1">
                <a:ea typeface="+mn-lt"/>
                <a:cs typeface="+mn-lt"/>
              </a:rPr>
              <a:t>iptables</a:t>
            </a:r>
            <a:r>
              <a:rPr lang="ro-RO" b="1">
                <a:ea typeface="+mn-lt"/>
                <a:cs typeface="+mn-lt"/>
              </a:rPr>
              <a:t> din Linux</a:t>
            </a:r>
            <a:endParaRPr lang="ro-RO"/>
          </a:p>
          <a:p>
            <a:pPr>
              <a:lnSpc>
                <a:spcPct val="110000"/>
              </a:lnSpc>
            </a:pPr>
            <a:r>
              <a:rPr lang="ro-RO" b="1">
                <a:ea typeface="+mn-lt"/>
                <a:cs typeface="+mn-lt"/>
              </a:rPr>
              <a:t>Regulile de Firewall se formează după principiul IF → THEN</a:t>
            </a:r>
            <a:br>
              <a:rPr lang="ro-RO" b="1">
                <a:ea typeface="+mn-lt"/>
                <a:cs typeface="+mn-lt"/>
              </a:rPr>
            </a:br>
            <a:r>
              <a:rPr lang="ro-RO" b="1">
                <a:ea typeface="+mn-lt"/>
                <a:cs typeface="+mn-lt"/>
              </a:rPr>
              <a:t> (se alege tipul de trafic după </a:t>
            </a:r>
            <a:r>
              <a:rPr lang="ro-RO" b="1" err="1">
                <a:ea typeface="+mn-lt"/>
                <a:cs typeface="+mn-lt"/>
              </a:rPr>
              <a:t>src</a:t>
            </a:r>
            <a:r>
              <a:rPr lang="ro-RO" b="1">
                <a:ea typeface="+mn-lt"/>
                <a:cs typeface="+mn-lt"/>
              </a:rPr>
              <a:t>/dst </a:t>
            </a:r>
            <a:r>
              <a:rPr lang="ro-RO" b="1" err="1">
                <a:ea typeface="+mn-lt"/>
                <a:cs typeface="+mn-lt"/>
              </a:rPr>
              <a:t>addr</a:t>
            </a:r>
            <a:r>
              <a:rPr lang="ro-RO" b="1">
                <a:ea typeface="+mn-lt"/>
                <a:cs typeface="+mn-lt"/>
              </a:rPr>
              <a:t>, protocol, port etc. și acțiunea – ce să facem cu acest trafic: permite sau blochează)</a:t>
            </a:r>
            <a:endParaRPr lang="ro-RO"/>
          </a:p>
          <a:p>
            <a:pPr>
              <a:lnSpc>
                <a:spcPct val="110000"/>
              </a:lnSpc>
            </a:pPr>
            <a:endParaRPr lang="ro-RO" sz="1600"/>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80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BE7CFB50-BB3E-9D09-5D8E-3818A4AE8A9A}"/>
              </a:ext>
            </a:extLst>
          </p:cNvPr>
          <p:cNvSpPr>
            <a:spLocks noGrp="1"/>
          </p:cNvSpPr>
          <p:nvPr>
            <p:ph type="title"/>
          </p:nvPr>
        </p:nvSpPr>
        <p:spPr>
          <a:xfrm>
            <a:off x="640080" y="914399"/>
            <a:ext cx="10847494" cy="1171069"/>
          </a:xfrm>
        </p:spPr>
        <p:txBody>
          <a:bodyPr anchor="t">
            <a:normAutofit/>
          </a:bodyPr>
          <a:lstStyle/>
          <a:p>
            <a:r>
              <a:rPr lang="ro-RO"/>
              <a:t>Firewall chains</a:t>
            </a:r>
          </a:p>
        </p:txBody>
      </p:sp>
      <p:pic>
        <p:nvPicPr>
          <p:cNvPr id="4" name="Imagine 3" descr="O imagine care conține text, captură de ecran, Font, siglă&#10;&#10;Conținutul generat de inteligența artificială poate fi incorect.">
            <a:extLst>
              <a:ext uri="{FF2B5EF4-FFF2-40B4-BE49-F238E27FC236}">
                <a16:creationId xmlns:a16="http://schemas.microsoft.com/office/drawing/2014/main" id="{B58C1891-5E37-0527-9AFE-39B16268ACBD}"/>
              </a:ext>
            </a:extLst>
          </p:cNvPr>
          <p:cNvPicPr>
            <a:picLocks noChangeAspect="1"/>
          </p:cNvPicPr>
          <p:nvPr/>
        </p:nvPicPr>
        <p:blipFill>
          <a:blip r:embed="rId2"/>
          <a:stretch>
            <a:fillRect/>
          </a:stretch>
        </p:blipFill>
        <p:spPr>
          <a:xfrm>
            <a:off x="713232" y="2858613"/>
            <a:ext cx="5648193" cy="2555807"/>
          </a:xfrm>
          <a:prstGeom prst="rect">
            <a:avLst/>
          </a:prstGeom>
        </p:spPr>
      </p:pic>
      <p:sp>
        <p:nvSpPr>
          <p:cNvPr id="3" name="Substituent conținut 2">
            <a:extLst>
              <a:ext uri="{FF2B5EF4-FFF2-40B4-BE49-F238E27FC236}">
                <a16:creationId xmlns:a16="http://schemas.microsoft.com/office/drawing/2014/main" id="{52A3E8B7-9723-7144-14DC-202D7E09FEF2}"/>
              </a:ext>
            </a:extLst>
          </p:cNvPr>
          <p:cNvSpPr>
            <a:spLocks noGrp="1"/>
          </p:cNvSpPr>
          <p:nvPr>
            <p:ph idx="1"/>
          </p:nvPr>
        </p:nvSpPr>
        <p:spPr>
          <a:xfrm>
            <a:off x="6915150" y="2256287"/>
            <a:ext cx="4563618" cy="3760459"/>
          </a:xfrm>
        </p:spPr>
        <p:txBody>
          <a:bodyPr vert="horz" lIns="91440" tIns="45720" rIns="91440" bIns="45720" rtlCol="0" anchor="t">
            <a:normAutofit/>
          </a:bodyPr>
          <a:lstStyle/>
          <a:p>
            <a:pPr>
              <a:lnSpc>
                <a:spcPct val="110000"/>
              </a:lnSpc>
            </a:pPr>
            <a:r>
              <a:rPr lang="ro-RO" sz="1400" b="1">
                <a:ea typeface="+mn-lt"/>
                <a:cs typeface="+mn-lt"/>
              </a:rPr>
              <a:t>În funcție de tipul pachetelor IP procesate, regulile firewall-ului sunt grupate în lanțuri (</a:t>
            </a:r>
            <a:r>
              <a:rPr lang="ro-RO" sz="1400" b="1" err="1">
                <a:ea typeface="+mn-lt"/>
                <a:cs typeface="+mn-lt"/>
              </a:rPr>
              <a:t>chains</a:t>
            </a:r>
            <a:r>
              <a:rPr lang="ro-RO" sz="1400" b="1">
                <a:ea typeface="+mn-lt"/>
                <a:cs typeface="+mn-lt"/>
              </a:rPr>
              <a:t>):</a:t>
            </a:r>
            <a:endParaRPr lang="ro-RO" sz="1400"/>
          </a:p>
          <a:p>
            <a:pPr>
              <a:lnSpc>
                <a:spcPct val="110000"/>
              </a:lnSpc>
            </a:pPr>
            <a:r>
              <a:rPr lang="ro-RO" sz="1400" b="1">
                <a:ea typeface="+mn-lt"/>
                <a:cs typeface="+mn-lt"/>
              </a:rPr>
              <a:t>Chain input</a:t>
            </a:r>
            <a:r>
              <a:rPr lang="ro-RO" sz="1400">
                <a:ea typeface="+mn-lt"/>
                <a:cs typeface="+mn-lt"/>
              </a:rPr>
              <a:t> – lanț pentru procesarea pachetelor IP adresate direct </a:t>
            </a:r>
            <a:r>
              <a:rPr lang="ro-RO" sz="1400" err="1">
                <a:ea typeface="+mn-lt"/>
                <a:cs typeface="+mn-lt"/>
              </a:rPr>
              <a:t>routerului</a:t>
            </a:r>
            <a:r>
              <a:rPr lang="ro-RO" sz="1400">
                <a:ea typeface="+mn-lt"/>
                <a:cs typeface="+mn-lt"/>
              </a:rPr>
              <a:t> (</a:t>
            </a:r>
            <a:r>
              <a:rPr lang="ro-RO" sz="1400" err="1">
                <a:ea typeface="+mn-lt"/>
                <a:cs typeface="+mn-lt"/>
              </a:rPr>
              <a:t>Winbox</a:t>
            </a:r>
            <a:r>
              <a:rPr lang="ro-RO" sz="1400">
                <a:ea typeface="+mn-lt"/>
                <a:cs typeface="+mn-lt"/>
              </a:rPr>
              <a:t>, SSH, </a:t>
            </a:r>
            <a:r>
              <a:rPr lang="ro-RO" sz="1400" err="1">
                <a:ea typeface="+mn-lt"/>
                <a:cs typeface="+mn-lt"/>
              </a:rPr>
              <a:t>Webfig</a:t>
            </a:r>
            <a:r>
              <a:rPr lang="ro-RO" sz="1400">
                <a:ea typeface="+mn-lt"/>
                <a:cs typeface="+mn-lt"/>
              </a:rPr>
              <a:t>, DNS cache)</a:t>
            </a:r>
            <a:endParaRPr lang="ro-RO" sz="1400"/>
          </a:p>
          <a:p>
            <a:pPr>
              <a:lnSpc>
                <a:spcPct val="110000"/>
              </a:lnSpc>
            </a:pPr>
            <a:r>
              <a:rPr lang="ro-RO" sz="1400" b="1">
                <a:ea typeface="+mn-lt"/>
                <a:cs typeface="+mn-lt"/>
              </a:rPr>
              <a:t>Chain output</a:t>
            </a:r>
            <a:r>
              <a:rPr lang="ro-RO" sz="1400">
                <a:ea typeface="+mn-lt"/>
                <a:cs typeface="+mn-lt"/>
              </a:rPr>
              <a:t> – lanț pentru procesarea pachetelor IP generate de router (ping/</a:t>
            </a:r>
            <a:r>
              <a:rPr lang="ro-RO" sz="1400" err="1">
                <a:ea typeface="+mn-lt"/>
                <a:cs typeface="+mn-lt"/>
              </a:rPr>
              <a:t>traceroute</a:t>
            </a:r>
            <a:r>
              <a:rPr lang="ro-RO" sz="1400">
                <a:ea typeface="+mn-lt"/>
                <a:cs typeface="+mn-lt"/>
              </a:rPr>
              <a:t> de pe router, cereri DNS din router)</a:t>
            </a:r>
            <a:endParaRPr lang="ro-RO" sz="1400"/>
          </a:p>
          <a:p>
            <a:pPr>
              <a:lnSpc>
                <a:spcPct val="110000"/>
              </a:lnSpc>
            </a:pPr>
            <a:r>
              <a:rPr lang="ro-RO" sz="1400" b="1">
                <a:ea typeface="+mn-lt"/>
                <a:cs typeface="+mn-lt"/>
              </a:rPr>
              <a:t>Chain </a:t>
            </a:r>
            <a:r>
              <a:rPr lang="ro-RO" sz="1400" b="1" err="1">
                <a:ea typeface="+mn-lt"/>
                <a:cs typeface="+mn-lt"/>
              </a:rPr>
              <a:t>forward</a:t>
            </a:r>
            <a:r>
              <a:rPr lang="ro-RO" sz="1400">
                <a:ea typeface="+mn-lt"/>
                <a:cs typeface="+mn-lt"/>
              </a:rPr>
              <a:t> – lanț pentru procesarea pachetelor IP care trec în tranzit prin router (acces din rețeaua locală la Internet, acces din Internet la servere din rețeaua locală etc.)</a:t>
            </a:r>
            <a:endParaRPr lang="ro-RO" sz="1400"/>
          </a:p>
          <a:p>
            <a:pPr>
              <a:lnSpc>
                <a:spcPct val="110000"/>
              </a:lnSpc>
            </a:pPr>
            <a:endParaRPr lang="ro-RO" sz="1400"/>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3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2471E455-6248-9022-EF11-7D1FDCEA0052}"/>
              </a:ext>
            </a:extLst>
          </p:cNvPr>
          <p:cNvSpPr>
            <a:spLocks noGrp="1"/>
          </p:cNvSpPr>
          <p:nvPr>
            <p:ph type="title"/>
          </p:nvPr>
        </p:nvSpPr>
        <p:spPr>
          <a:xfrm>
            <a:off x="5793149" y="1371600"/>
            <a:ext cx="5737859" cy="1097280"/>
          </a:xfrm>
        </p:spPr>
        <p:txBody>
          <a:bodyPr>
            <a:normAutofit/>
          </a:bodyPr>
          <a:lstStyle/>
          <a:p>
            <a:r>
              <a:rPr lang="ro-RO"/>
              <a:t>Firewall </a:t>
            </a:r>
            <a:r>
              <a:rPr lang="ro-RO" err="1"/>
              <a:t>rules</a:t>
            </a:r>
          </a:p>
        </p:txBody>
      </p:sp>
      <p:pic>
        <p:nvPicPr>
          <p:cNvPr id="4" name="Imagine 3" descr="O imagine care conține captură de ecran, text&#10;&#10;Conținutul generat de inteligența artificială poate fi incorect.">
            <a:extLst>
              <a:ext uri="{FF2B5EF4-FFF2-40B4-BE49-F238E27FC236}">
                <a16:creationId xmlns:a16="http://schemas.microsoft.com/office/drawing/2014/main" id="{2A595413-5C0E-D4AF-6C11-83A841EB8AAD}"/>
              </a:ext>
            </a:extLst>
          </p:cNvPr>
          <p:cNvPicPr>
            <a:picLocks noChangeAspect="1"/>
          </p:cNvPicPr>
          <p:nvPr/>
        </p:nvPicPr>
        <p:blipFill>
          <a:blip r:embed="rId2"/>
          <a:stretch>
            <a:fillRect/>
          </a:stretch>
        </p:blipFill>
        <p:spPr>
          <a:xfrm>
            <a:off x="366306" y="2635766"/>
            <a:ext cx="5179740" cy="3664450"/>
          </a:xfrm>
          <a:prstGeom prst="rect">
            <a:avLst/>
          </a:prstGeom>
        </p:spPr>
      </p:pic>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630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4C0F55B6-42F0-F31B-BB47-A4C0EE521D4D}"/>
              </a:ext>
            </a:extLst>
          </p:cNvPr>
          <p:cNvSpPr>
            <a:spLocks noGrp="1"/>
          </p:cNvSpPr>
          <p:nvPr>
            <p:ph idx="1"/>
          </p:nvPr>
        </p:nvSpPr>
        <p:spPr>
          <a:xfrm>
            <a:off x="5793149" y="2527919"/>
            <a:ext cx="6196299" cy="3772297"/>
          </a:xfrm>
        </p:spPr>
        <p:txBody>
          <a:bodyPr vert="horz" lIns="91440" tIns="45720" rIns="91440" bIns="45720" rtlCol="0" anchor="t">
            <a:noAutofit/>
          </a:bodyPr>
          <a:lstStyle/>
          <a:p>
            <a:pPr>
              <a:lnSpc>
                <a:spcPct val="110000"/>
              </a:lnSpc>
            </a:pPr>
            <a:r>
              <a:rPr lang="ro-RO" sz="1600" b="1">
                <a:ea typeface="+mn-lt"/>
                <a:cs typeface="+mn-lt"/>
              </a:rPr>
              <a:t>Administrarea regulilor firewall: IP → Firewall → </a:t>
            </a:r>
            <a:r>
              <a:rPr lang="ro-RO" sz="1600" b="1" err="1">
                <a:ea typeface="+mn-lt"/>
                <a:cs typeface="+mn-lt"/>
              </a:rPr>
              <a:t>Filter</a:t>
            </a:r>
            <a:r>
              <a:rPr lang="ro-RO" sz="1600" b="1">
                <a:ea typeface="+mn-lt"/>
                <a:cs typeface="+mn-lt"/>
              </a:rPr>
              <a:t> </a:t>
            </a:r>
            <a:r>
              <a:rPr lang="ro-RO" sz="1600" b="1" err="1">
                <a:ea typeface="+mn-lt"/>
                <a:cs typeface="+mn-lt"/>
              </a:rPr>
              <a:t>Rules</a:t>
            </a:r>
            <a:endParaRPr lang="ro-RO" sz="1600"/>
          </a:p>
          <a:p>
            <a:pPr>
              <a:lnSpc>
                <a:spcPct val="110000"/>
              </a:lnSpc>
            </a:pPr>
            <a:r>
              <a:rPr lang="ro-RO" sz="1600" b="1">
                <a:ea typeface="+mn-lt"/>
                <a:cs typeface="+mn-lt"/>
              </a:rPr>
              <a:t>Regulile sunt numerotate de la 0 în sus, dar în fiecare lanț (</a:t>
            </a:r>
            <a:r>
              <a:rPr lang="ro-RO" sz="1600" b="1" err="1">
                <a:ea typeface="+mn-lt"/>
                <a:cs typeface="+mn-lt"/>
              </a:rPr>
              <a:t>chain</a:t>
            </a:r>
            <a:r>
              <a:rPr lang="ro-RO" sz="1600" b="1">
                <a:ea typeface="+mn-lt"/>
                <a:cs typeface="+mn-lt"/>
              </a:rPr>
              <a:t>) există propria numerotare și ordine de analiză</a:t>
            </a:r>
            <a:endParaRPr lang="ro-RO" sz="1600"/>
          </a:p>
          <a:p>
            <a:pPr>
              <a:lnSpc>
                <a:spcPct val="110000"/>
              </a:lnSpc>
            </a:pPr>
            <a:r>
              <a:rPr lang="ro-RO" sz="1600" b="1">
                <a:ea typeface="+mn-lt"/>
                <a:cs typeface="+mn-lt"/>
              </a:rPr>
              <a:t>Fiecare pachet IP, în funcție de tipul său (input, output, </a:t>
            </a:r>
            <a:r>
              <a:rPr lang="ro-RO" sz="1600" b="1" err="1">
                <a:ea typeface="+mn-lt"/>
                <a:cs typeface="+mn-lt"/>
              </a:rPr>
              <a:t>forward</a:t>
            </a:r>
            <a:r>
              <a:rPr lang="ro-RO" sz="1600" b="1">
                <a:ea typeface="+mn-lt"/>
                <a:cs typeface="+mn-lt"/>
              </a:rPr>
              <a:t>), intră în propriul lanț ⇒ se face compararea succesivă cu condițiile IF, iar la prima potrivire se execută acțiunea THEN ⇒ apoi pachetul IP este fie permis mai departe, fie respins</a:t>
            </a:r>
            <a:endParaRPr lang="ro-RO" sz="1600"/>
          </a:p>
          <a:p>
            <a:pPr>
              <a:lnSpc>
                <a:spcPct val="110000"/>
              </a:lnSpc>
            </a:pPr>
            <a:r>
              <a:rPr lang="ro-RO" sz="1600" b="1">
                <a:ea typeface="+mn-lt"/>
                <a:cs typeface="+mn-lt"/>
              </a:rPr>
              <a:t>Dacă pachetul ajunge la finalul regulilor, el este permis și iese din router (</a:t>
            </a:r>
            <a:r>
              <a:rPr lang="ro-RO" sz="1600" b="1" err="1">
                <a:ea typeface="+mn-lt"/>
                <a:cs typeface="+mn-lt"/>
              </a:rPr>
              <a:t>default</a:t>
            </a:r>
            <a:r>
              <a:rPr lang="ro-RO" sz="1600" b="1">
                <a:ea typeface="+mn-lt"/>
                <a:cs typeface="+mn-lt"/>
              </a:rPr>
              <a:t> = accept)</a:t>
            </a:r>
            <a:endParaRPr lang="ro-RO" sz="1600"/>
          </a:p>
          <a:p>
            <a:pPr>
              <a:lnSpc>
                <a:spcPct val="110000"/>
              </a:lnSpc>
            </a:pPr>
            <a:r>
              <a:rPr lang="ro-RO" sz="1600" b="1">
                <a:ea typeface="+mn-lt"/>
                <a:cs typeface="+mn-lt"/>
              </a:rPr>
              <a:t>Tipuri de acțiuni (</a:t>
            </a:r>
            <a:r>
              <a:rPr lang="ro-RO" sz="1600" b="1" err="1">
                <a:ea typeface="+mn-lt"/>
                <a:cs typeface="+mn-lt"/>
              </a:rPr>
              <a:t>Action</a:t>
            </a:r>
            <a:r>
              <a:rPr lang="ro-RO" sz="1600" b="1">
                <a:ea typeface="+mn-lt"/>
                <a:cs typeface="+mn-lt"/>
              </a:rPr>
              <a:t>):</a:t>
            </a:r>
            <a:endParaRPr lang="ro-RO" sz="1600"/>
          </a:p>
          <a:p>
            <a:pPr marL="493395" lvl="1">
              <a:lnSpc>
                <a:spcPct val="110000"/>
              </a:lnSpc>
            </a:pPr>
            <a:r>
              <a:rPr lang="ro-RO" sz="1600">
                <a:ea typeface="+mn-lt"/>
                <a:cs typeface="+mn-lt"/>
              </a:rPr>
              <a:t>accept, </a:t>
            </a:r>
            <a:r>
              <a:rPr lang="ro-RO" sz="1600" err="1">
                <a:ea typeface="+mn-lt"/>
                <a:cs typeface="+mn-lt"/>
              </a:rPr>
              <a:t>drop</a:t>
            </a:r>
            <a:endParaRPr lang="ro-RO" sz="1600"/>
          </a:p>
          <a:p>
            <a:pPr marL="493395" lvl="1">
              <a:lnSpc>
                <a:spcPct val="110000"/>
              </a:lnSpc>
            </a:pPr>
            <a:r>
              <a:rPr lang="ro-RO" sz="1600" err="1">
                <a:ea typeface="+mn-lt"/>
                <a:cs typeface="+mn-lt"/>
              </a:rPr>
              <a:t>reject</a:t>
            </a:r>
            <a:endParaRPr lang="ro-RO" sz="1600"/>
          </a:p>
          <a:p>
            <a:pPr marL="493395" lvl="1">
              <a:lnSpc>
                <a:spcPct val="110000"/>
              </a:lnSpc>
            </a:pPr>
            <a:r>
              <a:rPr lang="ro-RO" sz="1600">
                <a:ea typeface="+mn-lt"/>
                <a:cs typeface="+mn-lt"/>
              </a:rPr>
              <a:t>(alte tipuri, vezi mai jos)</a:t>
            </a:r>
            <a:endParaRPr lang="ro-RO" sz="1600"/>
          </a:p>
          <a:p>
            <a:pPr>
              <a:lnSpc>
                <a:spcPct val="110000"/>
              </a:lnSpc>
            </a:pPr>
            <a:endParaRPr lang="ro-RO" sz="1200"/>
          </a:p>
        </p:txBody>
      </p:sp>
    </p:spTree>
    <p:extLst>
      <p:ext uri="{BB962C8B-B14F-4D97-AF65-F5344CB8AC3E}">
        <p14:creationId xmlns:p14="http://schemas.microsoft.com/office/powerpoint/2010/main" val="99232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969E5B67-62FA-5589-A72B-F355586B9257}"/>
              </a:ext>
            </a:extLst>
          </p:cNvPr>
          <p:cNvSpPr>
            <a:spLocks noGrp="1"/>
          </p:cNvSpPr>
          <p:nvPr>
            <p:ph type="title"/>
          </p:nvPr>
        </p:nvSpPr>
        <p:spPr>
          <a:xfrm>
            <a:off x="640080" y="1371600"/>
            <a:ext cx="5737859" cy="1097280"/>
          </a:xfrm>
        </p:spPr>
        <p:txBody>
          <a:bodyPr>
            <a:normAutofit/>
          </a:bodyPr>
          <a:lstStyle/>
          <a:p>
            <a:pPr>
              <a:lnSpc>
                <a:spcPct val="90000"/>
              </a:lnSpc>
            </a:pPr>
            <a:r>
              <a:rPr lang="ro-RO" sz="3400" b="0">
                <a:ea typeface="+mj-lt"/>
                <a:cs typeface="+mj-lt"/>
              </a:rPr>
              <a:t>Protocoale ale nivelului de transport</a:t>
            </a:r>
            <a:endParaRPr lang="ro-RO" sz="3400"/>
          </a:p>
        </p:txBody>
      </p:sp>
      <p:cxnSp>
        <p:nvCxnSpPr>
          <p:cNvPr id="14"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61AF71D2-B53C-C858-06AB-864F65EBBDF1}"/>
              </a:ext>
            </a:extLst>
          </p:cNvPr>
          <p:cNvSpPr>
            <a:spLocks noGrp="1"/>
          </p:cNvSpPr>
          <p:nvPr>
            <p:ph idx="1"/>
          </p:nvPr>
        </p:nvSpPr>
        <p:spPr>
          <a:xfrm>
            <a:off x="640080" y="2633236"/>
            <a:ext cx="5737860" cy="3666980"/>
          </a:xfrm>
        </p:spPr>
        <p:txBody>
          <a:bodyPr vert="horz" lIns="91440" tIns="45720" rIns="91440" bIns="45720" rtlCol="0">
            <a:normAutofit/>
          </a:bodyPr>
          <a:lstStyle/>
          <a:p>
            <a:pPr>
              <a:lnSpc>
                <a:spcPct val="110000"/>
              </a:lnSpc>
            </a:pPr>
            <a:r>
              <a:rPr lang="ro-RO" sz="1400">
                <a:ea typeface="+mn-lt"/>
                <a:cs typeface="+mn-lt"/>
              </a:rPr>
              <a:t>Protocoalele nivelului de rețea – IPv4, IPv6 – </a:t>
            </a:r>
            <a:r>
              <a:rPr lang="ro-RO" sz="1400" b="1">
                <a:ea typeface="+mn-lt"/>
                <a:cs typeface="+mn-lt"/>
              </a:rPr>
              <a:t>nu asigură o livrare fiabilă și garantată a datelor prin rețea</a:t>
            </a:r>
            <a:endParaRPr lang="ro-RO" sz="1400"/>
          </a:p>
          <a:p>
            <a:pPr>
              <a:lnSpc>
                <a:spcPct val="110000"/>
              </a:lnSpc>
            </a:pPr>
            <a:r>
              <a:rPr lang="ro-RO" sz="1400">
                <a:ea typeface="+mn-lt"/>
                <a:cs typeface="+mn-lt"/>
              </a:rPr>
              <a:t>Protocolul IP este un protocol </a:t>
            </a:r>
            <a:r>
              <a:rPr lang="ro-RO" sz="1400" b="1">
                <a:ea typeface="+mn-lt"/>
                <a:cs typeface="+mn-lt"/>
              </a:rPr>
              <a:t>fără conexiune (</a:t>
            </a:r>
            <a:r>
              <a:rPr lang="ro-RO" sz="1400" b="1" err="1">
                <a:ea typeface="+mn-lt"/>
                <a:cs typeface="+mn-lt"/>
              </a:rPr>
              <a:t>connectionless</a:t>
            </a:r>
            <a:r>
              <a:rPr lang="ro-RO" sz="1400" b="1">
                <a:ea typeface="+mn-lt"/>
                <a:cs typeface="+mn-lt"/>
              </a:rPr>
              <a:t>)</a:t>
            </a:r>
            <a:endParaRPr lang="ro-RO" sz="1400"/>
          </a:p>
          <a:p>
            <a:pPr>
              <a:lnSpc>
                <a:spcPct val="110000"/>
              </a:lnSpc>
            </a:pPr>
            <a:r>
              <a:rPr lang="ro-RO" sz="1400" err="1">
                <a:ea typeface="+mn-lt"/>
                <a:cs typeface="+mn-lt"/>
              </a:rPr>
              <a:t>Routerele</a:t>
            </a:r>
            <a:r>
              <a:rPr lang="ro-RO" sz="1400">
                <a:ea typeface="+mn-lt"/>
                <a:cs typeface="+mn-lt"/>
              </a:rPr>
              <a:t> </a:t>
            </a:r>
            <a:r>
              <a:rPr lang="ro-RO" sz="1400" b="1">
                <a:ea typeface="+mn-lt"/>
                <a:cs typeface="+mn-lt"/>
              </a:rPr>
              <a:t>nu participă la crearea conexiunilor între gazde</a:t>
            </a:r>
            <a:r>
              <a:rPr lang="ro-RO" sz="1400">
                <a:ea typeface="+mn-lt"/>
                <a:cs typeface="+mn-lt"/>
              </a:rPr>
              <a:t>, ci pur și simplu redirecționează pachetele IP unul câte unul</a:t>
            </a:r>
            <a:endParaRPr lang="ro-RO" sz="1400"/>
          </a:p>
          <a:p>
            <a:pPr>
              <a:lnSpc>
                <a:spcPct val="110000"/>
              </a:lnSpc>
            </a:pPr>
            <a:r>
              <a:rPr lang="ro-RO" sz="1400">
                <a:ea typeface="+mn-lt"/>
                <a:cs typeface="+mn-lt"/>
              </a:rPr>
              <a:t>Protocoalele nivelului de transport sunt responsabile pentru </a:t>
            </a:r>
            <a:r>
              <a:rPr lang="ro-RO" sz="1400" b="1">
                <a:ea typeface="+mn-lt"/>
                <a:cs typeface="+mn-lt"/>
              </a:rPr>
              <a:t>crearea sesiunilor între gazde, segmentarea datelor, identificarea aplicațiilor și livrarea garantată a datelor</a:t>
            </a:r>
            <a:endParaRPr lang="ro-RO" sz="1400"/>
          </a:p>
          <a:p>
            <a:pPr>
              <a:lnSpc>
                <a:spcPct val="110000"/>
              </a:lnSpc>
            </a:pPr>
            <a:r>
              <a:rPr lang="ro-RO" sz="1400">
                <a:ea typeface="+mn-lt"/>
                <a:cs typeface="+mn-lt"/>
              </a:rPr>
              <a:t>Modelul client–server – </a:t>
            </a:r>
            <a:r>
              <a:rPr lang="ro-RO" sz="1400" b="1">
                <a:ea typeface="+mn-lt"/>
                <a:cs typeface="+mn-lt"/>
              </a:rPr>
              <a:t>clientul trimite o cerere către server, se stabilește conexiunea și începe procesul de transmitere a datelor</a:t>
            </a:r>
            <a:endParaRPr lang="ro-RO" sz="1400"/>
          </a:p>
          <a:p>
            <a:pPr>
              <a:lnSpc>
                <a:spcPct val="110000"/>
              </a:lnSpc>
            </a:pPr>
            <a:endParaRPr lang="ro-RO" sz="1400"/>
          </a:p>
        </p:txBody>
      </p:sp>
      <p:pic>
        <p:nvPicPr>
          <p:cNvPr id="4" name="Imagine 3" descr="O imagine care conține text, diagramă, hartă, captură de ecran&#10;&#10;Conținutul generat de inteligența artificială poate fi incorect.">
            <a:extLst>
              <a:ext uri="{FF2B5EF4-FFF2-40B4-BE49-F238E27FC236}">
                <a16:creationId xmlns:a16="http://schemas.microsoft.com/office/drawing/2014/main" id="{139E0568-B07E-CD37-E08D-02AA414BBC20}"/>
              </a:ext>
            </a:extLst>
          </p:cNvPr>
          <p:cNvPicPr>
            <a:picLocks noChangeAspect="1"/>
          </p:cNvPicPr>
          <p:nvPr/>
        </p:nvPicPr>
        <p:blipFill>
          <a:blip r:embed="rId2"/>
          <a:stretch>
            <a:fillRect/>
          </a:stretch>
        </p:blipFill>
        <p:spPr>
          <a:xfrm>
            <a:off x="7155179" y="2088480"/>
            <a:ext cx="4375829" cy="4211735"/>
          </a:xfrm>
          <a:prstGeom prst="rect">
            <a:avLst/>
          </a:prstGeom>
        </p:spPr>
      </p:pic>
    </p:spTree>
    <p:extLst>
      <p:ext uri="{BB962C8B-B14F-4D97-AF65-F5344CB8AC3E}">
        <p14:creationId xmlns:p14="http://schemas.microsoft.com/office/powerpoint/2010/main" val="309122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diagramă, Font&#10;&#10;Conținutul generat de inteligența artificială poate fi incorect.">
            <a:extLst>
              <a:ext uri="{FF2B5EF4-FFF2-40B4-BE49-F238E27FC236}">
                <a16:creationId xmlns:a16="http://schemas.microsoft.com/office/drawing/2014/main" id="{830835BA-A809-2CC9-8653-7FFB54A2748E}"/>
              </a:ext>
            </a:extLst>
          </p:cNvPr>
          <p:cNvPicPr>
            <a:picLocks noGrp="1" noChangeAspect="1"/>
          </p:cNvPicPr>
          <p:nvPr>
            <p:ph idx="1"/>
          </p:nvPr>
        </p:nvPicPr>
        <p:blipFill>
          <a:blip r:embed="rId2"/>
          <a:srcRect l="1254" r="2746"/>
          <a:stretch>
            <a:fillRect/>
          </a:stretch>
        </p:blipFill>
        <p:spPr>
          <a:xfrm>
            <a:off x="1" y="1"/>
            <a:ext cx="12192000" cy="6857988"/>
          </a:xfrm>
          <a:prstGeom prst="rect">
            <a:avLst/>
          </a:prstGeom>
        </p:spPr>
      </p:pic>
    </p:spTree>
    <p:extLst>
      <p:ext uri="{BB962C8B-B14F-4D97-AF65-F5344CB8AC3E}">
        <p14:creationId xmlns:p14="http://schemas.microsoft.com/office/powerpoint/2010/main" val="82592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5A77D01-074D-CB48-460C-7E41E8A8ACFD}"/>
              </a:ext>
            </a:extLst>
          </p:cNvPr>
          <p:cNvSpPr>
            <a:spLocks noGrp="1"/>
          </p:cNvSpPr>
          <p:nvPr>
            <p:ph type="title"/>
          </p:nvPr>
        </p:nvSpPr>
        <p:spPr/>
        <p:txBody>
          <a:bodyPr/>
          <a:lstStyle/>
          <a:p>
            <a:r>
              <a:rPr lang="ro-RO" b="0">
                <a:ea typeface="+mj-lt"/>
                <a:cs typeface="+mj-lt"/>
              </a:rPr>
              <a:t>Optimizarea regulilor firewall</a:t>
            </a:r>
            <a:endParaRPr lang="ro-RO"/>
          </a:p>
        </p:txBody>
      </p:sp>
      <p:sp>
        <p:nvSpPr>
          <p:cNvPr id="3" name="Substituent conținut 2">
            <a:extLst>
              <a:ext uri="{FF2B5EF4-FFF2-40B4-BE49-F238E27FC236}">
                <a16:creationId xmlns:a16="http://schemas.microsoft.com/office/drawing/2014/main" id="{17DB321D-0F05-48C2-23F6-2B5D031B30CC}"/>
              </a:ext>
            </a:extLst>
          </p:cNvPr>
          <p:cNvSpPr>
            <a:spLocks noGrp="1"/>
          </p:cNvSpPr>
          <p:nvPr>
            <p:ph idx="1"/>
          </p:nvPr>
        </p:nvSpPr>
        <p:spPr/>
        <p:txBody>
          <a:bodyPr vert="horz" lIns="91440" tIns="45720" rIns="91440" bIns="45720" rtlCol="0" anchor="t">
            <a:normAutofit fontScale="85000" lnSpcReduction="20000"/>
          </a:bodyPr>
          <a:lstStyle/>
          <a:p>
            <a:r>
              <a:rPr lang="ro-RO">
                <a:ea typeface="+mn-lt"/>
                <a:cs typeface="+mn-lt"/>
              </a:rPr>
              <a:t>Dacă există prea multe reguli ⇒ se consumă mai mult timp pentru analiza potrivirii ⇒ </a:t>
            </a:r>
            <a:r>
              <a:rPr lang="ro-RO" err="1">
                <a:ea typeface="+mn-lt"/>
                <a:cs typeface="+mn-lt"/>
              </a:rPr>
              <a:t>routerul</a:t>
            </a:r>
            <a:r>
              <a:rPr lang="ro-RO">
                <a:ea typeface="+mn-lt"/>
                <a:cs typeface="+mn-lt"/>
              </a:rPr>
              <a:t> încetinește</a:t>
            </a:r>
            <a:endParaRPr lang="ro-RO"/>
          </a:p>
          <a:p>
            <a:r>
              <a:rPr lang="ro-RO">
                <a:ea typeface="+mn-lt"/>
                <a:cs typeface="+mn-lt"/>
              </a:rPr>
              <a:t>Regulile trebuie optimizate: cele pentru traficul principal se pun primele ⇒ acestea se vor executa mai repede ⇒ încărcare mai mică pe router</a:t>
            </a:r>
            <a:endParaRPr lang="ro-RO"/>
          </a:p>
          <a:p>
            <a:r>
              <a:rPr lang="ro-RO">
                <a:ea typeface="+mn-lt"/>
                <a:cs typeface="+mn-lt"/>
              </a:rPr>
              <a:t>Pentru a nu scrie reguli separate pentru fiecare adresă IP sursă sau destinație, se pot crea </a:t>
            </a:r>
            <a:r>
              <a:rPr lang="ro-RO" b="1" err="1">
                <a:ea typeface="+mn-lt"/>
                <a:cs typeface="+mn-lt"/>
              </a:rPr>
              <a:t>Address</a:t>
            </a:r>
            <a:r>
              <a:rPr lang="ro-RO" b="1">
                <a:ea typeface="+mn-lt"/>
                <a:cs typeface="+mn-lt"/>
              </a:rPr>
              <a:t> </a:t>
            </a:r>
            <a:r>
              <a:rPr lang="ro-RO" b="1" err="1">
                <a:ea typeface="+mn-lt"/>
                <a:cs typeface="+mn-lt"/>
              </a:rPr>
              <a:t>Lists</a:t>
            </a:r>
            <a:r>
              <a:rPr lang="ro-RO">
                <a:ea typeface="+mn-lt"/>
                <a:cs typeface="+mn-lt"/>
              </a:rPr>
              <a:t> și folosi în criteriile IF ale regulilor firewall ⇒ funcționează mai rapid, administrarea este mai comodă</a:t>
            </a:r>
            <a:endParaRPr lang="ro-RO"/>
          </a:p>
          <a:p>
            <a:r>
              <a:rPr lang="ro-RO">
                <a:ea typeface="+mn-lt"/>
                <a:cs typeface="+mn-lt"/>
              </a:rPr>
              <a:t>Crearea unei </a:t>
            </a:r>
            <a:r>
              <a:rPr lang="ro-RO" b="1" err="1">
                <a:ea typeface="+mn-lt"/>
                <a:cs typeface="+mn-lt"/>
              </a:rPr>
              <a:t>address</a:t>
            </a:r>
            <a:r>
              <a:rPr lang="ro-RO" b="1">
                <a:ea typeface="+mn-lt"/>
                <a:cs typeface="+mn-lt"/>
              </a:rPr>
              <a:t> </a:t>
            </a:r>
            <a:r>
              <a:rPr lang="ro-RO" b="1" err="1">
                <a:ea typeface="+mn-lt"/>
                <a:cs typeface="+mn-lt"/>
              </a:rPr>
              <a:t>list</a:t>
            </a:r>
            <a:r>
              <a:rPr lang="ro-RO">
                <a:ea typeface="+mn-lt"/>
                <a:cs typeface="+mn-lt"/>
              </a:rPr>
              <a:t> se face în </a:t>
            </a:r>
            <a:r>
              <a:rPr lang="ro-RO" b="1">
                <a:ea typeface="+mn-lt"/>
                <a:cs typeface="+mn-lt"/>
              </a:rPr>
              <a:t>IP → Firewall → </a:t>
            </a:r>
            <a:r>
              <a:rPr lang="ro-RO" b="1" err="1">
                <a:ea typeface="+mn-lt"/>
                <a:cs typeface="+mn-lt"/>
              </a:rPr>
              <a:t>Address</a:t>
            </a:r>
            <a:r>
              <a:rPr lang="ro-RO" b="1">
                <a:ea typeface="+mn-lt"/>
                <a:cs typeface="+mn-lt"/>
              </a:rPr>
              <a:t> </a:t>
            </a:r>
            <a:r>
              <a:rPr lang="ro-RO" b="1" err="1">
                <a:ea typeface="+mn-lt"/>
                <a:cs typeface="+mn-lt"/>
              </a:rPr>
              <a:t>Lists</a:t>
            </a:r>
            <a:endParaRPr lang="ro-RO" err="1"/>
          </a:p>
          <a:p>
            <a:r>
              <a:rPr lang="ro-RO">
                <a:ea typeface="+mn-lt"/>
                <a:cs typeface="+mn-lt"/>
              </a:rPr>
              <a:t>În </a:t>
            </a:r>
            <a:r>
              <a:rPr lang="ro-RO" err="1">
                <a:ea typeface="+mn-lt"/>
                <a:cs typeface="+mn-lt"/>
              </a:rPr>
              <a:t>Address</a:t>
            </a:r>
            <a:r>
              <a:rPr lang="ro-RO">
                <a:ea typeface="+mn-lt"/>
                <a:cs typeface="+mn-lt"/>
              </a:rPr>
              <a:t> </a:t>
            </a:r>
            <a:r>
              <a:rPr lang="ro-RO" err="1">
                <a:ea typeface="+mn-lt"/>
                <a:cs typeface="+mn-lt"/>
              </a:rPr>
              <a:t>Lists</a:t>
            </a:r>
            <a:r>
              <a:rPr lang="ro-RO">
                <a:ea typeface="+mn-lt"/>
                <a:cs typeface="+mn-lt"/>
              </a:rPr>
              <a:t> se pot indica subrețele, intervale de adrese și chiar o singură adresă de host</a:t>
            </a:r>
            <a:endParaRPr lang="ro-RO"/>
          </a:p>
          <a:p>
            <a:r>
              <a:rPr lang="ro-RO">
                <a:ea typeface="+mn-lt"/>
                <a:cs typeface="+mn-lt"/>
              </a:rPr>
              <a:t>Cu ajutorul </a:t>
            </a:r>
            <a:r>
              <a:rPr lang="ro-RO" err="1">
                <a:ea typeface="+mn-lt"/>
                <a:cs typeface="+mn-lt"/>
              </a:rPr>
              <a:t>Address</a:t>
            </a:r>
            <a:r>
              <a:rPr lang="ro-RO">
                <a:ea typeface="+mn-lt"/>
                <a:cs typeface="+mn-lt"/>
              </a:rPr>
              <a:t> </a:t>
            </a:r>
            <a:r>
              <a:rPr lang="ro-RO" err="1">
                <a:ea typeface="+mn-lt"/>
                <a:cs typeface="+mn-lt"/>
              </a:rPr>
              <a:t>Lists</a:t>
            </a:r>
            <a:r>
              <a:rPr lang="ro-RO">
                <a:ea typeface="+mn-lt"/>
                <a:cs typeface="+mn-lt"/>
              </a:rPr>
              <a:t> se pot crea liste negre dinamice (</a:t>
            </a:r>
            <a:r>
              <a:rPr lang="ro-RO" b="1" err="1">
                <a:ea typeface="+mn-lt"/>
                <a:cs typeface="+mn-lt"/>
              </a:rPr>
              <a:t>black</a:t>
            </a:r>
            <a:r>
              <a:rPr lang="ro-RO" b="1">
                <a:ea typeface="+mn-lt"/>
                <a:cs typeface="+mn-lt"/>
              </a:rPr>
              <a:t> </a:t>
            </a:r>
            <a:r>
              <a:rPr lang="ro-RO" b="1" err="1">
                <a:ea typeface="+mn-lt"/>
                <a:cs typeface="+mn-lt"/>
              </a:rPr>
              <a:t>lists</a:t>
            </a:r>
            <a:r>
              <a:rPr lang="ro-RO">
                <a:ea typeface="+mn-lt"/>
                <a:cs typeface="+mn-lt"/>
              </a:rPr>
              <a:t>)</a:t>
            </a:r>
            <a:endParaRPr lang="ro-RO"/>
          </a:p>
          <a:p>
            <a:r>
              <a:rPr lang="ro-RO">
                <a:ea typeface="+mn-lt"/>
                <a:cs typeface="+mn-lt"/>
              </a:rPr>
              <a:t>După crearea și completarea unei </a:t>
            </a:r>
            <a:r>
              <a:rPr lang="ro-RO" err="1">
                <a:ea typeface="+mn-lt"/>
                <a:cs typeface="+mn-lt"/>
              </a:rPr>
              <a:t>address</a:t>
            </a:r>
            <a:r>
              <a:rPr lang="ro-RO">
                <a:ea typeface="+mn-lt"/>
                <a:cs typeface="+mn-lt"/>
              </a:rPr>
              <a:t> </a:t>
            </a:r>
            <a:r>
              <a:rPr lang="ro-RO" err="1">
                <a:ea typeface="+mn-lt"/>
                <a:cs typeface="+mn-lt"/>
              </a:rPr>
              <a:t>list</a:t>
            </a:r>
            <a:r>
              <a:rPr lang="ro-RO">
                <a:ea typeface="+mn-lt"/>
                <a:cs typeface="+mn-lt"/>
              </a:rPr>
              <a:t>, aceasta trebuie legată de regula firewall în fila </a:t>
            </a:r>
            <a:r>
              <a:rPr lang="ro-RO" b="1" err="1">
                <a:ea typeface="+mn-lt"/>
                <a:cs typeface="+mn-lt"/>
              </a:rPr>
              <a:t>Advanced</a:t>
            </a:r>
            <a:r>
              <a:rPr lang="ro-RO" b="1">
                <a:ea typeface="+mn-lt"/>
                <a:cs typeface="+mn-lt"/>
              </a:rPr>
              <a:t> → </a:t>
            </a:r>
            <a:r>
              <a:rPr lang="ro-RO" b="1" err="1">
                <a:ea typeface="+mn-lt"/>
                <a:cs typeface="+mn-lt"/>
              </a:rPr>
              <a:t>Src</a:t>
            </a:r>
            <a:r>
              <a:rPr lang="ro-RO" b="1">
                <a:ea typeface="+mn-lt"/>
                <a:cs typeface="+mn-lt"/>
              </a:rPr>
              <a:t>. </a:t>
            </a:r>
            <a:r>
              <a:rPr lang="ro-RO" b="1" err="1">
                <a:ea typeface="+mn-lt"/>
                <a:cs typeface="+mn-lt"/>
              </a:rPr>
              <a:t>Address</a:t>
            </a:r>
            <a:r>
              <a:rPr lang="ro-RO" b="1">
                <a:ea typeface="+mn-lt"/>
                <a:cs typeface="+mn-lt"/>
              </a:rPr>
              <a:t> </a:t>
            </a:r>
            <a:r>
              <a:rPr lang="ro-RO" b="1" err="1">
                <a:ea typeface="+mn-lt"/>
                <a:cs typeface="+mn-lt"/>
              </a:rPr>
              <a:t>List</a:t>
            </a:r>
            <a:r>
              <a:rPr lang="ro-RO">
                <a:ea typeface="+mn-lt"/>
                <a:cs typeface="+mn-lt"/>
              </a:rPr>
              <a:t> sau </a:t>
            </a:r>
            <a:r>
              <a:rPr lang="ro-RO" b="1">
                <a:ea typeface="+mn-lt"/>
                <a:cs typeface="+mn-lt"/>
              </a:rPr>
              <a:t>Dst. </a:t>
            </a:r>
            <a:r>
              <a:rPr lang="ro-RO" b="1" err="1">
                <a:ea typeface="+mn-lt"/>
                <a:cs typeface="+mn-lt"/>
              </a:rPr>
              <a:t>Address</a:t>
            </a:r>
            <a:r>
              <a:rPr lang="ro-RO" b="1">
                <a:ea typeface="+mn-lt"/>
                <a:cs typeface="+mn-lt"/>
              </a:rPr>
              <a:t> </a:t>
            </a:r>
            <a:r>
              <a:rPr lang="ro-RO" b="1" err="1">
                <a:ea typeface="+mn-lt"/>
                <a:cs typeface="+mn-lt"/>
              </a:rPr>
              <a:t>List</a:t>
            </a:r>
            <a:endParaRPr lang="ro-RO" err="1"/>
          </a:p>
          <a:p>
            <a:endParaRPr lang="ro-RO"/>
          </a:p>
        </p:txBody>
      </p:sp>
    </p:spTree>
    <p:extLst>
      <p:ext uri="{BB962C8B-B14F-4D97-AF65-F5344CB8AC3E}">
        <p14:creationId xmlns:p14="http://schemas.microsoft.com/office/powerpoint/2010/main" val="20939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988051AA-F4E2-09C9-3152-E445E77C294F}"/>
              </a:ext>
            </a:extLst>
          </p:cNvPr>
          <p:cNvSpPr>
            <a:spLocks noGrp="1"/>
          </p:cNvSpPr>
          <p:nvPr>
            <p:ph type="title"/>
          </p:nvPr>
        </p:nvSpPr>
        <p:spPr>
          <a:xfrm>
            <a:off x="640080" y="914399"/>
            <a:ext cx="10847494" cy="1171069"/>
          </a:xfrm>
        </p:spPr>
        <p:txBody>
          <a:bodyPr anchor="t">
            <a:normAutofit/>
          </a:bodyPr>
          <a:lstStyle/>
          <a:p>
            <a:r>
              <a:rPr lang="ro-RO" b="0">
                <a:ea typeface="+mj-lt"/>
                <a:cs typeface="+mj-lt"/>
              </a:rPr>
              <a:t>Address lists</a:t>
            </a:r>
            <a:endParaRPr lang="ro-RO"/>
          </a:p>
        </p:txBody>
      </p:sp>
      <p:pic>
        <p:nvPicPr>
          <p:cNvPr id="4" name="Imagine 3" descr="O imagine care conține text, captură de ecran, număr, software&#10;&#10;Conținutul generat de inteligența artificială poate fi incorect.">
            <a:extLst>
              <a:ext uri="{FF2B5EF4-FFF2-40B4-BE49-F238E27FC236}">
                <a16:creationId xmlns:a16="http://schemas.microsoft.com/office/drawing/2014/main" id="{A17077BE-C17E-CC5B-5065-6FDF5C9B9C2B}"/>
              </a:ext>
            </a:extLst>
          </p:cNvPr>
          <p:cNvPicPr>
            <a:picLocks noChangeAspect="1"/>
          </p:cNvPicPr>
          <p:nvPr/>
        </p:nvPicPr>
        <p:blipFill>
          <a:blip r:embed="rId2"/>
          <a:stretch>
            <a:fillRect/>
          </a:stretch>
        </p:blipFill>
        <p:spPr>
          <a:xfrm>
            <a:off x="713232" y="3013938"/>
            <a:ext cx="5648193" cy="2245156"/>
          </a:xfrm>
          <a:prstGeom prst="rect">
            <a:avLst/>
          </a:prstGeom>
        </p:spPr>
      </p:pic>
      <p:sp>
        <p:nvSpPr>
          <p:cNvPr id="3" name="Substituent conținut 2">
            <a:extLst>
              <a:ext uri="{FF2B5EF4-FFF2-40B4-BE49-F238E27FC236}">
                <a16:creationId xmlns:a16="http://schemas.microsoft.com/office/drawing/2014/main" id="{6D7CF140-5E28-1718-6011-3BBFDACDE754}"/>
              </a:ext>
            </a:extLst>
          </p:cNvPr>
          <p:cNvSpPr>
            <a:spLocks noGrp="1"/>
          </p:cNvSpPr>
          <p:nvPr>
            <p:ph idx="1"/>
          </p:nvPr>
        </p:nvSpPr>
        <p:spPr>
          <a:xfrm>
            <a:off x="6915150" y="2256287"/>
            <a:ext cx="4563618" cy="3760459"/>
          </a:xfrm>
        </p:spPr>
        <p:txBody>
          <a:bodyPr vert="horz" lIns="91440" tIns="45720" rIns="91440" bIns="45720" rtlCol="0" anchor="t">
            <a:normAutofit/>
          </a:bodyPr>
          <a:lstStyle/>
          <a:p>
            <a:r>
              <a:rPr lang="ro-RO" b="1">
                <a:ea typeface="+mn-lt"/>
                <a:cs typeface="+mn-lt"/>
              </a:rPr>
              <a:t>În </a:t>
            </a:r>
            <a:r>
              <a:rPr lang="ro-RO" b="1" err="1">
                <a:ea typeface="+mn-lt"/>
                <a:cs typeface="+mn-lt"/>
              </a:rPr>
              <a:t>address</a:t>
            </a:r>
            <a:r>
              <a:rPr lang="ro-RO" b="1">
                <a:ea typeface="+mn-lt"/>
                <a:cs typeface="+mn-lt"/>
              </a:rPr>
              <a:t> </a:t>
            </a:r>
            <a:r>
              <a:rPr lang="ro-RO" b="1" err="1">
                <a:ea typeface="+mn-lt"/>
                <a:cs typeface="+mn-lt"/>
              </a:rPr>
              <a:t>lists</a:t>
            </a:r>
            <a:r>
              <a:rPr lang="ro-RO" b="1">
                <a:ea typeface="+mn-lt"/>
                <a:cs typeface="+mn-lt"/>
              </a:rPr>
              <a:t> se pot adăuga IP-uri, rețele, nume DNS (ex. facebook.com)</a:t>
            </a:r>
            <a:endParaRPr lang="ro-RO"/>
          </a:p>
          <a:p>
            <a:r>
              <a:rPr lang="ro-RO" b="1">
                <a:ea typeface="+mn-lt"/>
                <a:cs typeface="+mn-lt"/>
              </a:rPr>
              <a:t>Implicit, înregistrările din </a:t>
            </a:r>
            <a:r>
              <a:rPr lang="ro-RO" b="1" err="1">
                <a:ea typeface="+mn-lt"/>
                <a:cs typeface="+mn-lt"/>
              </a:rPr>
              <a:t>address</a:t>
            </a:r>
            <a:r>
              <a:rPr lang="ro-RO" b="1">
                <a:ea typeface="+mn-lt"/>
                <a:cs typeface="+mn-lt"/>
              </a:rPr>
              <a:t> </a:t>
            </a:r>
            <a:r>
              <a:rPr lang="ro-RO" b="1" err="1">
                <a:ea typeface="+mn-lt"/>
                <a:cs typeface="+mn-lt"/>
              </a:rPr>
              <a:t>lists</a:t>
            </a:r>
            <a:r>
              <a:rPr lang="ro-RO" b="1">
                <a:ea typeface="+mn-lt"/>
                <a:cs typeface="+mn-lt"/>
              </a:rPr>
              <a:t> sunt permanente, dar se pot adăuga și înregistrări temporare (</a:t>
            </a:r>
            <a:r>
              <a:rPr lang="ro-RO" b="1" err="1">
                <a:ea typeface="+mn-lt"/>
                <a:cs typeface="+mn-lt"/>
              </a:rPr>
              <a:t>black</a:t>
            </a:r>
            <a:r>
              <a:rPr lang="ro-RO" b="1">
                <a:ea typeface="+mn-lt"/>
                <a:cs typeface="+mn-lt"/>
              </a:rPr>
              <a:t> </a:t>
            </a:r>
            <a:r>
              <a:rPr lang="ro-RO" b="1" err="1">
                <a:ea typeface="+mn-lt"/>
                <a:cs typeface="+mn-lt"/>
              </a:rPr>
              <a:t>list</a:t>
            </a:r>
            <a:r>
              <a:rPr lang="ro-RO" b="1">
                <a:ea typeface="+mn-lt"/>
                <a:cs typeface="+mn-lt"/>
              </a:rPr>
              <a:t>)</a:t>
            </a:r>
            <a:endParaRPr lang="ro-RO"/>
          </a:p>
          <a:p>
            <a:endParaRPr lang="ro-RO"/>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82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46DF882B-285C-D53F-6ECC-E8CCBB7DA1BB}"/>
              </a:ext>
            </a:extLst>
          </p:cNvPr>
          <p:cNvSpPr>
            <a:spLocks noGrp="1"/>
          </p:cNvSpPr>
          <p:nvPr>
            <p:ph type="title"/>
          </p:nvPr>
        </p:nvSpPr>
        <p:spPr>
          <a:xfrm>
            <a:off x="640080" y="914399"/>
            <a:ext cx="10847494" cy="1171069"/>
          </a:xfrm>
        </p:spPr>
        <p:txBody>
          <a:bodyPr anchor="t">
            <a:normAutofit/>
          </a:bodyPr>
          <a:lstStyle/>
          <a:p>
            <a:r>
              <a:rPr lang="ro-RO" b="0"/>
              <a:t>Address lists</a:t>
            </a:r>
            <a:endParaRPr lang="ro-RO"/>
          </a:p>
        </p:txBody>
      </p:sp>
      <p:pic>
        <p:nvPicPr>
          <p:cNvPr id="4" name="Imagine 3" descr="O imagine care conține text, captură de ecran, număr, afișaj&#10;&#10;Conținutul generat de inteligența artificială poate fi incorect.">
            <a:extLst>
              <a:ext uri="{FF2B5EF4-FFF2-40B4-BE49-F238E27FC236}">
                <a16:creationId xmlns:a16="http://schemas.microsoft.com/office/drawing/2014/main" id="{B60B2B5F-0566-D854-B327-ED3B849E15A5}"/>
              </a:ext>
            </a:extLst>
          </p:cNvPr>
          <p:cNvPicPr>
            <a:picLocks noChangeAspect="1"/>
          </p:cNvPicPr>
          <p:nvPr/>
        </p:nvPicPr>
        <p:blipFill>
          <a:blip r:embed="rId2"/>
          <a:stretch>
            <a:fillRect/>
          </a:stretch>
        </p:blipFill>
        <p:spPr>
          <a:xfrm>
            <a:off x="713232" y="3042179"/>
            <a:ext cx="5648193" cy="2188674"/>
          </a:xfrm>
          <a:prstGeom prst="rect">
            <a:avLst/>
          </a:prstGeom>
        </p:spPr>
      </p:pic>
      <p:sp>
        <p:nvSpPr>
          <p:cNvPr id="3" name="Substituent conținut 2">
            <a:extLst>
              <a:ext uri="{FF2B5EF4-FFF2-40B4-BE49-F238E27FC236}">
                <a16:creationId xmlns:a16="http://schemas.microsoft.com/office/drawing/2014/main" id="{10CF3072-D409-54C7-131C-CF99031079C4}"/>
              </a:ext>
            </a:extLst>
          </p:cNvPr>
          <p:cNvSpPr>
            <a:spLocks noGrp="1"/>
          </p:cNvSpPr>
          <p:nvPr>
            <p:ph idx="1"/>
          </p:nvPr>
        </p:nvSpPr>
        <p:spPr>
          <a:xfrm>
            <a:off x="6915150" y="2256287"/>
            <a:ext cx="4563618" cy="3760459"/>
          </a:xfrm>
        </p:spPr>
        <p:txBody>
          <a:bodyPr vert="horz" lIns="91440" tIns="45720" rIns="91440" bIns="45720" rtlCol="0" anchor="t">
            <a:normAutofit/>
          </a:bodyPr>
          <a:lstStyle/>
          <a:p>
            <a:r>
              <a:rPr lang="ro-RO">
                <a:ea typeface="+mn-lt"/>
                <a:cs typeface="+mn-lt"/>
              </a:rPr>
              <a:t>În regulile firewall, </a:t>
            </a:r>
            <a:r>
              <a:rPr lang="ro-RO" err="1">
                <a:ea typeface="+mn-lt"/>
                <a:cs typeface="+mn-lt"/>
              </a:rPr>
              <a:t>address</a:t>
            </a:r>
            <a:r>
              <a:rPr lang="ro-RO">
                <a:ea typeface="+mn-lt"/>
                <a:cs typeface="+mn-lt"/>
              </a:rPr>
              <a:t> </a:t>
            </a:r>
            <a:r>
              <a:rPr lang="ro-RO" err="1">
                <a:ea typeface="+mn-lt"/>
                <a:cs typeface="+mn-lt"/>
              </a:rPr>
              <a:t>list</a:t>
            </a:r>
            <a:r>
              <a:rPr lang="ro-RO">
                <a:ea typeface="+mn-lt"/>
                <a:cs typeface="+mn-lt"/>
              </a:rPr>
              <a:t> se atașează în fila </a:t>
            </a:r>
            <a:r>
              <a:rPr lang="ro-RO" err="1">
                <a:ea typeface="+mn-lt"/>
                <a:cs typeface="+mn-lt"/>
              </a:rPr>
              <a:t>Advanced</a:t>
            </a:r>
            <a:r>
              <a:rPr lang="ro-RO">
                <a:ea typeface="+mn-lt"/>
                <a:cs typeface="+mn-lt"/>
              </a:rPr>
              <a:t> – </a:t>
            </a:r>
            <a:r>
              <a:rPr lang="ro-RO" err="1">
                <a:ea typeface="+mn-lt"/>
                <a:cs typeface="+mn-lt"/>
              </a:rPr>
              <a:t>src</a:t>
            </a:r>
            <a:r>
              <a:rPr lang="ro-RO">
                <a:ea typeface="+mn-lt"/>
                <a:cs typeface="+mn-lt"/>
              </a:rPr>
              <a:t>/dst </a:t>
            </a:r>
            <a:r>
              <a:rPr lang="ro-RO" err="1">
                <a:ea typeface="+mn-lt"/>
                <a:cs typeface="+mn-lt"/>
              </a:rPr>
              <a:t>address</a:t>
            </a:r>
            <a:r>
              <a:rPr lang="ro-RO">
                <a:ea typeface="+mn-lt"/>
                <a:cs typeface="+mn-lt"/>
              </a:rPr>
              <a:t> </a:t>
            </a:r>
            <a:r>
              <a:rPr lang="ro-RO" err="1">
                <a:ea typeface="+mn-lt"/>
                <a:cs typeface="+mn-lt"/>
              </a:rPr>
              <a:t>list</a:t>
            </a:r>
            <a:endParaRPr lang="ro-RO" err="1"/>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70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080EB564-CE4D-077F-6BD9-1EB35E64F3CB}"/>
              </a:ext>
            </a:extLst>
          </p:cNvPr>
          <p:cNvSpPr>
            <a:spLocks noGrp="1"/>
          </p:cNvSpPr>
          <p:nvPr>
            <p:ph type="title"/>
          </p:nvPr>
        </p:nvSpPr>
        <p:spPr>
          <a:xfrm>
            <a:off x="640079" y="914400"/>
            <a:ext cx="4261104" cy="1097280"/>
          </a:xfrm>
        </p:spPr>
        <p:txBody>
          <a:bodyPr anchor="t">
            <a:normAutofit/>
          </a:bodyPr>
          <a:lstStyle/>
          <a:p>
            <a:r>
              <a:rPr lang="ro-RO" sz="3600"/>
              <a:t>Chain Forward</a:t>
            </a:r>
          </a:p>
        </p:txBody>
      </p:sp>
      <p:sp>
        <p:nvSpPr>
          <p:cNvPr id="3" name="Substituent conținut 2">
            <a:extLst>
              <a:ext uri="{FF2B5EF4-FFF2-40B4-BE49-F238E27FC236}">
                <a16:creationId xmlns:a16="http://schemas.microsoft.com/office/drawing/2014/main" id="{AD5AC0E5-05B5-B80A-595B-4DEA423EDBA6}"/>
              </a:ext>
            </a:extLst>
          </p:cNvPr>
          <p:cNvSpPr>
            <a:spLocks noGrp="1"/>
          </p:cNvSpPr>
          <p:nvPr>
            <p:ph idx="1"/>
          </p:nvPr>
        </p:nvSpPr>
        <p:spPr>
          <a:xfrm>
            <a:off x="640079" y="2176036"/>
            <a:ext cx="4261104" cy="4121887"/>
          </a:xfrm>
        </p:spPr>
        <p:txBody>
          <a:bodyPr vert="horz" lIns="91440" tIns="45720" rIns="91440" bIns="45720" rtlCol="0">
            <a:normAutofit/>
          </a:bodyPr>
          <a:lstStyle/>
          <a:p>
            <a:pPr>
              <a:lnSpc>
                <a:spcPct val="110000"/>
              </a:lnSpc>
            </a:pPr>
            <a:r>
              <a:rPr lang="ro-RO" b="1">
                <a:ea typeface="+mn-lt"/>
                <a:cs typeface="+mn-lt"/>
              </a:rPr>
              <a:t>Pentru gestionarea traficului de tranzit se folosește </a:t>
            </a:r>
            <a:r>
              <a:rPr lang="ro-RO" b="1" err="1">
                <a:ea typeface="+mn-lt"/>
                <a:cs typeface="+mn-lt"/>
              </a:rPr>
              <a:t>chain</a:t>
            </a:r>
            <a:r>
              <a:rPr lang="ro-RO" b="1">
                <a:ea typeface="+mn-lt"/>
                <a:cs typeface="+mn-lt"/>
              </a:rPr>
              <a:t> </a:t>
            </a:r>
            <a:r>
              <a:rPr lang="ro-RO" b="1" err="1">
                <a:ea typeface="+mn-lt"/>
                <a:cs typeface="+mn-lt"/>
              </a:rPr>
              <a:t>forward</a:t>
            </a:r>
            <a:endParaRPr lang="ro-RO" err="1"/>
          </a:p>
          <a:p>
            <a:pPr>
              <a:lnSpc>
                <a:spcPct val="110000"/>
              </a:lnSpc>
            </a:pPr>
            <a:r>
              <a:rPr lang="ro-RO" b="1">
                <a:ea typeface="+mn-lt"/>
                <a:cs typeface="+mn-lt"/>
              </a:rPr>
              <a:t>Aplicare</a:t>
            </a:r>
            <a:r>
              <a:rPr lang="ro-RO">
                <a:ea typeface="+mn-lt"/>
                <a:cs typeface="+mn-lt"/>
              </a:rPr>
              <a:t> – protecția rețelei locale și a serverelor împotriva accesului din exterior, restricționarea accesului din rețeaua locală către resurse externe (rețele sociale, site-uri etc.)</a:t>
            </a:r>
            <a:endParaRPr lang="ro-RO"/>
          </a:p>
          <a:p>
            <a:pPr>
              <a:lnSpc>
                <a:spcPct val="110000"/>
              </a:lnSpc>
            </a:pPr>
            <a:r>
              <a:rPr lang="ro-RO" b="1">
                <a:ea typeface="+mn-lt"/>
                <a:cs typeface="+mn-lt"/>
              </a:rPr>
              <a:t>Nu confundați cu </a:t>
            </a:r>
            <a:r>
              <a:rPr lang="ro-RO" b="1" err="1">
                <a:ea typeface="+mn-lt"/>
                <a:cs typeface="+mn-lt"/>
              </a:rPr>
              <a:t>chain</a:t>
            </a:r>
            <a:r>
              <a:rPr lang="ro-RO" b="1">
                <a:ea typeface="+mn-lt"/>
                <a:cs typeface="+mn-lt"/>
              </a:rPr>
              <a:t> input. Chain </a:t>
            </a:r>
            <a:r>
              <a:rPr lang="ro-RO" b="1" err="1">
                <a:ea typeface="+mn-lt"/>
                <a:cs typeface="+mn-lt"/>
              </a:rPr>
              <a:t>forward</a:t>
            </a:r>
            <a:r>
              <a:rPr lang="ro-RO" b="1">
                <a:ea typeface="+mn-lt"/>
                <a:cs typeface="+mn-lt"/>
              </a:rPr>
              <a:t> NU protejează </a:t>
            </a:r>
            <a:r>
              <a:rPr lang="ro-RO" b="1" err="1">
                <a:ea typeface="+mn-lt"/>
                <a:cs typeface="+mn-lt"/>
              </a:rPr>
              <a:t>routerul</a:t>
            </a:r>
            <a:r>
              <a:rPr lang="ro-RO" b="1">
                <a:ea typeface="+mn-lt"/>
                <a:cs typeface="+mn-lt"/>
              </a:rPr>
              <a:t>!</a:t>
            </a:r>
            <a:endParaRPr lang="ro-RO"/>
          </a:p>
          <a:p>
            <a:pPr>
              <a:lnSpc>
                <a:spcPct val="110000"/>
              </a:lnSpc>
            </a:pPr>
            <a:endParaRPr lang="ro-RO"/>
          </a:p>
        </p:txBody>
      </p:sp>
      <p:pic>
        <p:nvPicPr>
          <p:cNvPr id="4" name="Imagine 3" descr="O imagine care conține text, captură de ecran, număr, software&#10;&#10;Conținutul generat de inteligența artificială poate fi incorect.">
            <a:extLst>
              <a:ext uri="{FF2B5EF4-FFF2-40B4-BE49-F238E27FC236}">
                <a16:creationId xmlns:a16="http://schemas.microsoft.com/office/drawing/2014/main" id="{ABB23D6E-5CAB-7F63-1089-5C55F91D0CB1}"/>
              </a:ext>
            </a:extLst>
          </p:cNvPr>
          <p:cNvPicPr>
            <a:picLocks noChangeAspect="1"/>
          </p:cNvPicPr>
          <p:nvPr/>
        </p:nvPicPr>
        <p:blipFill>
          <a:blip r:embed="rId2"/>
          <a:srcRect r="2557" b="1"/>
          <a:stretch>
            <a:fillRect/>
          </a:stretch>
        </p:blipFill>
        <p:spPr>
          <a:xfrm>
            <a:off x="5671128" y="914399"/>
            <a:ext cx="6520872" cy="5353521"/>
          </a:xfrm>
          <a:prstGeom prst="rect">
            <a:avLst/>
          </a:prstGeom>
        </p:spPr>
      </p:pic>
      <p:cxnSp>
        <p:nvCxnSpPr>
          <p:cNvPr id="11" name="Straight Connector 10">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525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E696C33F-5784-02C2-1B30-D86AC927156A}"/>
              </a:ext>
            </a:extLst>
          </p:cNvPr>
          <p:cNvSpPr>
            <a:spLocks noGrp="1"/>
          </p:cNvSpPr>
          <p:nvPr>
            <p:ph type="title"/>
          </p:nvPr>
        </p:nvSpPr>
        <p:spPr>
          <a:xfrm>
            <a:off x="640080" y="1371601"/>
            <a:ext cx="4297680" cy="1789608"/>
          </a:xfrm>
        </p:spPr>
        <p:txBody>
          <a:bodyPr anchor="t">
            <a:normAutofit/>
          </a:bodyPr>
          <a:lstStyle/>
          <a:p>
            <a:pPr>
              <a:lnSpc>
                <a:spcPct val="90000"/>
              </a:lnSpc>
            </a:pPr>
            <a:r>
              <a:rPr lang="ro-RO" b="0">
                <a:ea typeface="+mj-lt"/>
                <a:cs typeface="+mj-lt"/>
              </a:rPr>
              <a:t>Opțiuni suplimentare firewall</a:t>
            </a:r>
            <a:endParaRPr lang="ro-RO"/>
          </a:p>
        </p:txBody>
      </p:sp>
      <p:cxnSp>
        <p:nvCxnSpPr>
          <p:cNvPr id="12"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captură de ecran, număr, Font&#10;&#10;Conținutul generat de inteligența artificială poate fi incorect.">
            <a:extLst>
              <a:ext uri="{FF2B5EF4-FFF2-40B4-BE49-F238E27FC236}">
                <a16:creationId xmlns:a16="http://schemas.microsoft.com/office/drawing/2014/main" id="{C49F77B1-FFB8-FBA1-FE57-1EDFF2A94254}"/>
              </a:ext>
            </a:extLst>
          </p:cNvPr>
          <p:cNvPicPr>
            <a:picLocks noChangeAspect="1"/>
          </p:cNvPicPr>
          <p:nvPr/>
        </p:nvPicPr>
        <p:blipFill>
          <a:blip r:embed="rId2"/>
          <a:stretch>
            <a:fillRect/>
          </a:stretch>
        </p:blipFill>
        <p:spPr>
          <a:xfrm>
            <a:off x="716280" y="2660167"/>
            <a:ext cx="3900359" cy="4120976"/>
          </a:xfrm>
          <a:prstGeom prst="rect">
            <a:avLst/>
          </a:prstGeom>
        </p:spPr>
      </p:pic>
      <p:sp>
        <p:nvSpPr>
          <p:cNvPr id="3" name="Substituent conținut 2">
            <a:extLst>
              <a:ext uri="{FF2B5EF4-FFF2-40B4-BE49-F238E27FC236}">
                <a16:creationId xmlns:a16="http://schemas.microsoft.com/office/drawing/2014/main" id="{8FDF9969-EC25-F24D-8633-E988CD599DDC}"/>
              </a:ext>
            </a:extLst>
          </p:cNvPr>
          <p:cNvSpPr>
            <a:spLocks noGrp="1"/>
          </p:cNvSpPr>
          <p:nvPr>
            <p:ph idx="1"/>
          </p:nvPr>
        </p:nvSpPr>
        <p:spPr>
          <a:xfrm>
            <a:off x="5641848" y="1371601"/>
            <a:ext cx="5888736" cy="4926323"/>
          </a:xfrm>
        </p:spPr>
        <p:txBody>
          <a:bodyPr vert="horz" lIns="91440" tIns="45720" rIns="91440" bIns="45720" rtlCol="0">
            <a:normAutofit/>
          </a:bodyPr>
          <a:lstStyle/>
          <a:p>
            <a:pPr>
              <a:lnSpc>
                <a:spcPct val="110000"/>
              </a:lnSpc>
            </a:pPr>
            <a:r>
              <a:rPr lang="ro-RO" sz="1700" b="1">
                <a:ea typeface="+mn-lt"/>
                <a:cs typeface="+mn-lt"/>
              </a:rPr>
              <a:t>Se pot permite/bloca pachete:</a:t>
            </a:r>
            <a:endParaRPr lang="ro-RO" sz="1700"/>
          </a:p>
          <a:p>
            <a:pPr>
              <a:lnSpc>
                <a:spcPct val="110000"/>
              </a:lnSpc>
            </a:pPr>
            <a:r>
              <a:rPr lang="ro-RO" sz="1700">
                <a:ea typeface="+mn-lt"/>
                <a:cs typeface="+mn-lt"/>
              </a:rPr>
              <a:t>după porturi cu specificarea protocolului</a:t>
            </a:r>
            <a:endParaRPr lang="ro-RO" sz="1700"/>
          </a:p>
          <a:p>
            <a:pPr>
              <a:lnSpc>
                <a:spcPct val="110000"/>
              </a:lnSpc>
            </a:pPr>
            <a:r>
              <a:rPr lang="ro-RO" sz="1700">
                <a:ea typeface="+mn-lt"/>
                <a:cs typeface="+mn-lt"/>
              </a:rPr>
              <a:t>trafic p2p, protocoale L7, adrese MAC</a:t>
            </a:r>
            <a:endParaRPr lang="ro-RO" sz="1700"/>
          </a:p>
          <a:p>
            <a:pPr>
              <a:lnSpc>
                <a:spcPct val="110000"/>
              </a:lnSpc>
            </a:pPr>
            <a:r>
              <a:rPr lang="ro-RO" sz="1700">
                <a:ea typeface="+mn-lt"/>
                <a:cs typeface="+mn-lt"/>
              </a:rPr>
              <a:t>după interfețe și grupuri de interfețe in/out</a:t>
            </a:r>
            <a:endParaRPr lang="ro-RO" sz="1700"/>
          </a:p>
          <a:p>
            <a:pPr>
              <a:lnSpc>
                <a:spcPct val="110000"/>
              </a:lnSpc>
            </a:pPr>
            <a:r>
              <a:rPr lang="ro-RO" sz="1700">
                <a:ea typeface="+mn-lt"/>
                <a:cs typeface="+mn-lt"/>
              </a:rPr>
              <a:t>după starea conexiunii (established, new, invalid, related)</a:t>
            </a:r>
            <a:endParaRPr lang="ro-RO" sz="1700"/>
          </a:p>
          <a:p>
            <a:pPr>
              <a:lnSpc>
                <a:spcPct val="110000"/>
              </a:lnSpc>
            </a:pPr>
            <a:r>
              <a:rPr lang="ro-RO" sz="1700" b="1">
                <a:ea typeface="+mn-lt"/>
                <a:cs typeface="+mn-lt"/>
              </a:rPr>
              <a:t>Acțiuni suplimentare (</a:t>
            </a:r>
            <a:r>
              <a:rPr lang="ro-RO" sz="1700" b="1" err="1">
                <a:ea typeface="+mn-lt"/>
                <a:cs typeface="+mn-lt"/>
              </a:rPr>
              <a:t>actions</a:t>
            </a:r>
            <a:r>
              <a:rPr lang="ro-RO" sz="1700" b="1">
                <a:ea typeface="+mn-lt"/>
                <a:cs typeface="+mn-lt"/>
              </a:rPr>
              <a:t>):</a:t>
            </a:r>
            <a:endParaRPr lang="ro-RO" sz="1700"/>
          </a:p>
          <a:p>
            <a:pPr>
              <a:lnSpc>
                <a:spcPct val="110000"/>
              </a:lnSpc>
            </a:pPr>
            <a:r>
              <a:rPr lang="ro-RO" sz="1700" b="1" err="1">
                <a:ea typeface="+mn-lt"/>
                <a:cs typeface="+mn-lt"/>
              </a:rPr>
              <a:t>Passthrough</a:t>
            </a:r>
            <a:endParaRPr lang="ro-RO" sz="1700" err="1"/>
          </a:p>
          <a:p>
            <a:pPr>
              <a:lnSpc>
                <a:spcPct val="110000"/>
              </a:lnSpc>
            </a:pPr>
            <a:r>
              <a:rPr lang="ro-RO" sz="1700" b="1">
                <a:ea typeface="+mn-lt"/>
                <a:cs typeface="+mn-lt"/>
              </a:rPr>
              <a:t>Log</a:t>
            </a:r>
            <a:r>
              <a:rPr lang="ro-RO" sz="1700">
                <a:ea typeface="+mn-lt"/>
                <a:cs typeface="+mn-lt"/>
              </a:rPr>
              <a:t> – </a:t>
            </a:r>
            <a:r>
              <a:rPr lang="ro-RO" sz="1700" err="1">
                <a:ea typeface="+mn-lt"/>
                <a:cs typeface="+mn-lt"/>
              </a:rPr>
              <a:t>logare</a:t>
            </a:r>
            <a:r>
              <a:rPr lang="ro-RO" sz="1700">
                <a:ea typeface="+mn-lt"/>
                <a:cs typeface="+mn-lt"/>
              </a:rPr>
              <a:t> înaintea regulii „de lucru”</a:t>
            </a:r>
            <a:endParaRPr lang="ro-RO" sz="1700"/>
          </a:p>
          <a:p>
            <a:pPr>
              <a:lnSpc>
                <a:spcPct val="110000"/>
              </a:lnSpc>
            </a:pPr>
            <a:r>
              <a:rPr lang="ro-RO" sz="1700" b="1" err="1">
                <a:ea typeface="+mn-lt"/>
                <a:cs typeface="+mn-lt"/>
              </a:rPr>
              <a:t>Return</a:t>
            </a:r>
            <a:r>
              <a:rPr lang="ro-RO" sz="1700">
                <a:ea typeface="+mn-lt"/>
                <a:cs typeface="+mn-lt"/>
              </a:rPr>
              <a:t> – ieșire din lanț</a:t>
            </a:r>
            <a:endParaRPr lang="ro-RO" sz="1700"/>
          </a:p>
          <a:p>
            <a:pPr>
              <a:lnSpc>
                <a:spcPct val="110000"/>
              </a:lnSpc>
            </a:pPr>
            <a:r>
              <a:rPr lang="ro-RO" sz="1700" b="1" err="1">
                <a:ea typeface="+mn-lt"/>
                <a:cs typeface="+mn-lt"/>
              </a:rPr>
              <a:t>Add</a:t>
            </a:r>
            <a:r>
              <a:rPr lang="ro-RO" sz="1700" b="1">
                <a:ea typeface="+mn-lt"/>
                <a:cs typeface="+mn-lt"/>
              </a:rPr>
              <a:t> </a:t>
            </a:r>
            <a:r>
              <a:rPr lang="ro-RO" sz="1700" b="1" err="1">
                <a:ea typeface="+mn-lt"/>
                <a:cs typeface="+mn-lt"/>
              </a:rPr>
              <a:t>to</a:t>
            </a:r>
            <a:r>
              <a:rPr lang="ro-RO" sz="1700" b="1">
                <a:ea typeface="+mn-lt"/>
                <a:cs typeface="+mn-lt"/>
              </a:rPr>
              <a:t> </a:t>
            </a:r>
            <a:r>
              <a:rPr lang="ro-RO" sz="1700" b="1" err="1">
                <a:ea typeface="+mn-lt"/>
                <a:cs typeface="+mn-lt"/>
              </a:rPr>
              <a:t>src</a:t>
            </a:r>
            <a:r>
              <a:rPr lang="ro-RO" sz="1700" b="1">
                <a:ea typeface="+mn-lt"/>
                <a:cs typeface="+mn-lt"/>
              </a:rPr>
              <a:t>/dst </a:t>
            </a:r>
            <a:r>
              <a:rPr lang="ro-RO" sz="1700" b="1" err="1">
                <a:ea typeface="+mn-lt"/>
                <a:cs typeface="+mn-lt"/>
              </a:rPr>
              <a:t>list</a:t>
            </a:r>
            <a:r>
              <a:rPr lang="ro-RO" sz="1700">
                <a:ea typeface="+mn-lt"/>
                <a:cs typeface="+mn-lt"/>
              </a:rPr>
              <a:t> – pentru blocare dinamică</a:t>
            </a:r>
            <a:endParaRPr lang="ro-RO" sz="1700"/>
          </a:p>
          <a:p>
            <a:pPr>
              <a:lnSpc>
                <a:spcPct val="110000"/>
              </a:lnSpc>
            </a:pPr>
            <a:r>
              <a:rPr lang="ro-RO" sz="1700" b="1" err="1">
                <a:ea typeface="+mn-lt"/>
                <a:cs typeface="+mn-lt"/>
              </a:rPr>
              <a:t>Jump</a:t>
            </a:r>
            <a:r>
              <a:rPr lang="ro-RO" sz="1700">
                <a:ea typeface="+mn-lt"/>
                <a:cs typeface="+mn-lt"/>
              </a:rPr>
              <a:t> – trecere către lanțuri personalizate</a:t>
            </a:r>
            <a:endParaRPr lang="ro-RO" sz="1700"/>
          </a:p>
          <a:p>
            <a:pPr>
              <a:lnSpc>
                <a:spcPct val="110000"/>
              </a:lnSpc>
            </a:pPr>
            <a:r>
              <a:rPr lang="ro-RO" sz="1700" b="1" err="1">
                <a:ea typeface="+mn-lt"/>
                <a:cs typeface="+mn-lt"/>
              </a:rPr>
              <a:t>Fasttrack</a:t>
            </a:r>
            <a:r>
              <a:rPr lang="ro-RO" sz="1700" b="1">
                <a:ea typeface="+mn-lt"/>
                <a:cs typeface="+mn-lt"/>
              </a:rPr>
              <a:t> </a:t>
            </a:r>
            <a:r>
              <a:rPr lang="ro-RO" sz="1700" b="1" err="1">
                <a:ea typeface="+mn-lt"/>
                <a:cs typeface="+mn-lt"/>
              </a:rPr>
              <a:t>connection</a:t>
            </a:r>
            <a:r>
              <a:rPr lang="ro-RO" sz="1700">
                <a:ea typeface="+mn-lt"/>
                <a:cs typeface="+mn-lt"/>
              </a:rPr>
              <a:t> – „accelerarea” conexiunilor</a:t>
            </a:r>
            <a:endParaRPr lang="ro-RO" sz="1700"/>
          </a:p>
          <a:p>
            <a:pPr>
              <a:lnSpc>
                <a:spcPct val="110000"/>
              </a:lnSpc>
            </a:pPr>
            <a:endParaRPr lang="ro-RO" sz="1700"/>
          </a:p>
        </p:txBody>
      </p:sp>
    </p:spTree>
    <p:extLst>
      <p:ext uri="{BB962C8B-B14F-4D97-AF65-F5344CB8AC3E}">
        <p14:creationId xmlns:p14="http://schemas.microsoft.com/office/powerpoint/2010/main" val="64867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07FC9E3B-88E6-7751-38DC-6B446627D725}"/>
              </a:ext>
            </a:extLst>
          </p:cNvPr>
          <p:cNvSpPr>
            <a:spLocks noGrp="1"/>
          </p:cNvSpPr>
          <p:nvPr>
            <p:ph type="title"/>
          </p:nvPr>
        </p:nvSpPr>
        <p:spPr>
          <a:xfrm>
            <a:off x="640080" y="914401"/>
            <a:ext cx="4876801" cy="1569516"/>
          </a:xfrm>
        </p:spPr>
        <p:txBody>
          <a:bodyPr anchor="t">
            <a:normAutofit/>
          </a:bodyPr>
          <a:lstStyle/>
          <a:p>
            <a:r>
              <a:rPr lang="ro-RO" b="0">
                <a:ea typeface="+mj-lt"/>
                <a:cs typeface="+mj-lt"/>
              </a:rPr>
              <a:t>Custom chains</a:t>
            </a:r>
            <a:endParaRPr lang="ro-RO"/>
          </a:p>
        </p:txBody>
      </p:sp>
      <p:pic>
        <p:nvPicPr>
          <p:cNvPr id="4" name="Imagine 3" descr="O imagine care conține text, Font, diagramă, captură de ecran&#10;&#10;Conținutul generat de inteligența artificială poate fi incorect.">
            <a:extLst>
              <a:ext uri="{FF2B5EF4-FFF2-40B4-BE49-F238E27FC236}">
                <a16:creationId xmlns:a16="http://schemas.microsoft.com/office/drawing/2014/main" id="{F00ECA6E-B1F4-A131-F8EA-540B4A5A4BD1}"/>
              </a:ext>
            </a:extLst>
          </p:cNvPr>
          <p:cNvPicPr>
            <a:picLocks noChangeAspect="1"/>
          </p:cNvPicPr>
          <p:nvPr/>
        </p:nvPicPr>
        <p:blipFill>
          <a:blip r:embed="rId2"/>
          <a:stretch>
            <a:fillRect/>
          </a:stretch>
        </p:blipFill>
        <p:spPr>
          <a:xfrm>
            <a:off x="713232" y="3399387"/>
            <a:ext cx="4806291" cy="2583381"/>
          </a:xfrm>
          <a:prstGeom prst="rect">
            <a:avLst/>
          </a:prstGeom>
        </p:spPr>
      </p:pic>
      <p:sp>
        <p:nvSpPr>
          <p:cNvPr id="3" name="Substituent conținut 2">
            <a:extLst>
              <a:ext uri="{FF2B5EF4-FFF2-40B4-BE49-F238E27FC236}">
                <a16:creationId xmlns:a16="http://schemas.microsoft.com/office/drawing/2014/main" id="{4E30E3DC-1680-97A2-A924-11F59E2A7960}"/>
              </a:ext>
            </a:extLst>
          </p:cNvPr>
          <p:cNvSpPr>
            <a:spLocks noGrp="1"/>
          </p:cNvSpPr>
          <p:nvPr>
            <p:ph idx="1"/>
          </p:nvPr>
        </p:nvSpPr>
        <p:spPr>
          <a:xfrm>
            <a:off x="6400799" y="960119"/>
            <a:ext cx="5130210" cy="5022661"/>
          </a:xfrm>
        </p:spPr>
        <p:txBody>
          <a:bodyPr vert="horz" lIns="91440" tIns="45720" rIns="91440" bIns="45720" rtlCol="0">
            <a:normAutofit/>
          </a:bodyPr>
          <a:lstStyle/>
          <a:p>
            <a:r>
              <a:rPr lang="ro-RO" b="1">
                <a:ea typeface="+mn-lt"/>
                <a:cs typeface="+mn-lt"/>
              </a:rPr>
              <a:t>Se pot crea lanțuri proprii (</a:t>
            </a:r>
            <a:r>
              <a:rPr lang="ro-RO" b="1" err="1">
                <a:ea typeface="+mn-lt"/>
                <a:cs typeface="+mn-lt"/>
              </a:rPr>
              <a:t>custom</a:t>
            </a:r>
            <a:r>
              <a:rPr lang="ro-RO" b="1">
                <a:ea typeface="+mn-lt"/>
                <a:cs typeface="+mn-lt"/>
              </a:rPr>
              <a:t> </a:t>
            </a:r>
            <a:r>
              <a:rPr lang="ro-RO" b="1" err="1">
                <a:ea typeface="+mn-lt"/>
                <a:cs typeface="+mn-lt"/>
              </a:rPr>
              <a:t>chains</a:t>
            </a:r>
            <a:r>
              <a:rPr lang="ro-RO" b="1">
                <a:ea typeface="+mn-lt"/>
                <a:cs typeface="+mn-lt"/>
              </a:rPr>
              <a:t>)</a:t>
            </a:r>
            <a:endParaRPr lang="ro-RO"/>
          </a:p>
          <a:p>
            <a:r>
              <a:rPr lang="ro-RO" b="1">
                <a:ea typeface="+mn-lt"/>
                <a:cs typeface="+mn-lt"/>
              </a:rPr>
              <a:t>Acest lucru permite reducerea încărcării pe router dacă există multe reguli și îmbunătățește „lizibilitatea” regulilor</a:t>
            </a:r>
            <a:endParaRPr lang="ro-RO"/>
          </a:p>
          <a:p>
            <a:r>
              <a:rPr lang="ro-RO" b="1">
                <a:ea typeface="+mn-lt"/>
                <a:cs typeface="+mn-lt"/>
              </a:rPr>
              <a:t>Este recomandat să fie create pentru grupuri de reguli similare: TCP, UDP, blocarea virușilor etc.</a:t>
            </a:r>
            <a:endParaRPr lang="ro-RO"/>
          </a:p>
          <a:p>
            <a:r>
              <a:rPr lang="ro-RO" b="1">
                <a:ea typeface="+mn-lt"/>
                <a:cs typeface="+mn-lt"/>
              </a:rPr>
              <a:t>Se folosește </a:t>
            </a:r>
            <a:r>
              <a:rPr lang="ro-RO" b="1" err="1">
                <a:latin typeface="Consolas"/>
              </a:rPr>
              <a:t>action</a:t>
            </a:r>
            <a:r>
              <a:rPr lang="ro-RO" b="1">
                <a:latin typeface="Consolas"/>
              </a:rPr>
              <a:t>=</a:t>
            </a:r>
            <a:r>
              <a:rPr lang="ro-RO" b="1" err="1">
                <a:latin typeface="Consolas"/>
              </a:rPr>
              <a:t>jump</a:t>
            </a:r>
            <a:endParaRPr lang="ro-RO" err="1"/>
          </a:p>
          <a:p>
            <a:endParaRPr lang="ro-RO"/>
          </a:p>
        </p:txBody>
      </p:sp>
      <p:cxnSp>
        <p:nvCxnSpPr>
          <p:cNvPr id="11" name="Straight Connector 10">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1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89A5DB95-2F6B-1619-5ABC-7B443D9D795B}"/>
              </a:ext>
            </a:extLst>
          </p:cNvPr>
          <p:cNvSpPr>
            <a:spLocks noGrp="1"/>
          </p:cNvSpPr>
          <p:nvPr>
            <p:ph type="title"/>
          </p:nvPr>
        </p:nvSpPr>
        <p:spPr>
          <a:xfrm>
            <a:off x="640079" y="914400"/>
            <a:ext cx="4261104" cy="1097280"/>
          </a:xfrm>
        </p:spPr>
        <p:txBody>
          <a:bodyPr anchor="t">
            <a:normAutofit/>
          </a:bodyPr>
          <a:lstStyle/>
          <a:p>
            <a:pPr>
              <a:lnSpc>
                <a:spcPct val="90000"/>
              </a:lnSpc>
            </a:pPr>
            <a:r>
              <a:rPr lang="ro-RO" sz="3600" b="0">
                <a:ea typeface="+mj-lt"/>
                <a:cs typeface="+mj-lt"/>
              </a:rPr>
              <a:t>Connection states – starea conexiunilor</a:t>
            </a:r>
            <a:endParaRPr lang="ro-RO" sz="3600"/>
          </a:p>
        </p:txBody>
      </p:sp>
      <p:sp>
        <p:nvSpPr>
          <p:cNvPr id="3" name="Substituent conținut 2">
            <a:extLst>
              <a:ext uri="{FF2B5EF4-FFF2-40B4-BE49-F238E27FC236}">
                <a16:creationId xmlns:a16="http://schemas.microsoft.com/office/drawing/2014/main" id="{619F2384-C44C-0C99-D78A-CE31F698B584}"/>
              </a:ext>
            </a:extLst>
          </p:cNvPr>
          <p:cNvSpPr>
            <a:spLocks noGrp="1"/>
          </p:cNvSpPr>
          <p:nvPr>
            <p:ph idx="1"/>
          </p:nvPr>
        </p:nvSpPr>
        <p:spPr>
          <a:xfrm>
            <a:off x="169250" y="2070719"/>
            <a:ext cx="4818664" cy="4499789"/>
          </a:xfrm>
        </p:spPr>
        <p:txBody>
          <a:bodyPr vert="horz" lIns="91440" tIns="45720" rIns="91440" bIns="45720" rtlCol="0" anchor="t">
            <a:normAutofit/>
          </a:bodyPr>
          <a:lstStyle/>
          <a:p>
            <a:pPr>
              <a:lnSpc>
                <a:spcPct val="110000"/>
              </a:lnSpc>
            </a:pPr>
            <a:r>
              <a:rPr lang="ro-RO" sz="1400" b="1">
                <a:ea typeface="+mn-lt"/>
                <a:cs typeface="+mn-lt"/>
              </a:rPr>
              <a:t>Când 2 </a:t>
            </a:r>
            <a:r>
              <a:rPr lang="ro-RO" sz="1400" b="1" err="1">
                <a:ea typeface="+mn-lt"/>
                <a:cs typeface="+mn-lt"/>
              </a:rPr>
              <a:t>hosts</a:t>
            </a:r>
            <a:r>
              <a:rPr lang="ro-RO" sz="1400" b="1">
                <a:ea typeface="+mn-lt"/>
                <a:cs typeface="+mn-lt"/>
              </a:rPr>
              <a:t> încep schimbul de date, între ele se stabilește o conexiune virtuală, în cadrul căreia are loc schimbul de pachete</a:t>
            </a:r>
            <a:endParaRPr lang="ro-RO" sz="1400"/>
          </a:p>
          <a:p>
            <a:pPr>
              <a:lnSpc>
                <a:spcPct val="110000"/>
              </a:lnSpc>
            </a:pPr>
            <a:r>
              <a:rPr lang="ro-RO" sz="1400" b="1">
                <a:ea typeface="+mn-lt"/>
                <a:cs typeface="+mn-lt"/>
              </a:rPr>
              <a:t>Există diferite etape ale conexiunii:</a:t>
            </a:r>
            <a:endParaRPr lang="ro-RO" sz="1400"/>
          </a:p>
          <a:p>
            <a:pPr>
              <a:lnSpc>
                <a:spcPct val="110000"/>
              </a:lnSpc>
            </a:pPr>
            <a:r>
              <a:rPr lang="ro-RO" sz="1400" b="1" err="1">
                <a:ea typeface="+mn-lt"/>
                <a:cs typeface="+mn-lt"/>
              </a:rPr>
              <a:t>new</a:t>
            </a:r>
            <a:r>
              <a:rPr lang="ro-RO" sz="1400">
                <a:ea typeface="+mn-lt"/>
                <a:cs typeface="+mn-lt"/>
              </a:rPr>
              <a:t> – nouă, conexiunea se stabilește. Primele pachete au statusul </a:t>
            </a:r>
            <a:r>
              <a:rPr lang="ro-RO" sz="1400" i="1" err="1">
                <a:ea typeface="+mn-lt"/>
                <a:cs typeface="+mn-lt"/>
              </a:rPr>
              <a:t>new</a:t>
            </a:r>
            <a:endParaRPr lang="ro-RO" sz="1400"/>
          </a:p>
          <a:p>
            <a:pPr>
              <a:lnSpc>
                <a:spcPct val="110000"/>
              </a:lnSpc>
            </a:pPr>
            <a:r>
              <a:rPr lang="ro-RO" sz="1400" b="1" err="1">
                <a:ea typeface="+mn-lt"/>
                <a:cs typeface="+mn-lt"/>
              </a:rPr>
              <a:t>established</a:t>
            </a:r>
            <a:r>
              <a:rPr lang="ro-RO" sz="1400">
                <a:ea typeface="+mn-lt"/>
                <a:cs typeface="+mn-lt"/>
              </a:rPr>
              <a:t> – conexiunea este deja stabilită, are loc schimbul de date</a:t>
            </a:r>
            <a:endParaRPr lang="ro-RO" sz="1400"/>
          </a:p>
          <a:p>
            <a:pPr>
              <a:lnSpc>
                <a:spcPct val="110000"/>
              </a:lnSpc>
            </a:pPr>
            <a:r>
              <a:rPr lang="ro-RO" sz="1400" b="1" err="1">
                <a:ea typeface="+mn-lt"/>
                <a:cs typeface="+mn-lt"/>
              </a:rPr>
              <a:t>related</a:t>
            </a:r>
            <a:r>
              <a:rPr lang="ro-RO" sz="1400">
                <a:ea typeface="+mn-lt"/>
                <a:cs typeface="+mn-lt"/>
              </a:rPr>
              <a:t> – conexiunea este creată dintr-o altă conexiune deja stabilită</a:t>
            </a:r>
            <a:endParaRPr lang="ro-RO" sz="1400"/>
          </a:p>
          <a:p>
            <a:pPr>
              <a:lnSpc>
                <a:spcPct val="110000"/>
              </a:lnSpc>
            </a:pPr>
            <a:r>
              <a:rPr lang="ro-RO" sz="1400" b="1">
                <a:ea typeface="+mn-lt"/>
                <a:cs typeface="+mn-lt"/>
              </a:rPr>
              <a:t>invalid</a:t>
            </a:r>
            <a:r>
              <a:rPr lang="ro-RO" sz="1400">
                <a:ea typeface="+mn-lt"/>
                <a:cs typeface="+mn-lt"/>
              </a:rPr>
              <a:t> – nu există conexiune sau pachetele sunt eronate</a:t>
            </a:r>
            <a:endParaRPr lang="ro-RO" sz="1400"/>
          </a:p>
          <a:p>
            <a:pPr>
              <a:lnSpc>
                <a:spcPct val="110000"/>
              </a:lnSpc>
            </a:pPr>
            <a:r>
              <a:rPr lang="ro-RO" sz="1400" b="1">
                <a:ea typeface="+mn-lt"/>
                <a:cs typeface="+mn-lt"/>
              </a:rPr>
              <a:t>În regulile firewall se poate lucra cu statusurile conexiunilor</a:t>
            </a:r>
            <a:endParaRPr lang="ro-RO" sz="1400"/>
          </a:p>
          <a:p>
            <a:pPr>
              <a:lnSpc>
                <a:spcPct val="110000"/>
              </a:lnSpc>
            </a:pPr>
            <a:r>
              <a:rPr lang="ro-RO" sz="1400" b="1">
                <a:ea typeface="+mn-lt"/>
                <a:cs typeface="+mn-lt"/>
              </a:rPr>
              <a:t>Fila General → </a:t>
            </a:r>
            <a:r>
              <a:rPr lang="ro-RO" sz="1400" b="1" err="1">
                <a:ea typeface="+mn-lt"/>
                <a:cs typeface="+mn-lt"/>
              </a:rPr>
              <a:t>Connection</a:t>
            </a:r>
            <a:r>
              <a:rPr lang="ro-RO" sz="1400" b="1">
                <a:ea typeface="+mn-lt"/>
                <a:cs typeface="+mn-lt"/>
              </a:rPr>
              <a:t> state</a:t>
            </a:r>
            <a:endParaRPr lang="ro-RO" sz="1400"/>
          </a:p>
          <a:p>
            <a:pPr>
              <a:lnSpc>
                <a:spcPct val="110000"/>
              </a:lnSpc>
            </a:pPr>
            <a:endParaRPr lang="ro-RO" sz="1100"/>
          </a:p>
        </p:txBody>
      </p:sp>
      <p:pic>
        <p:nvPicPr>
          <p:cNvPr id="4" name="Imagine 3" descr="O imagine care conține text, captură de ecran, număr, software&#10;&#10;Conținutul generat de inteligența artificială poate fi incorect.">
            <a:extLst>
              <a:ext uri="{FF2B5EF4-FFF2-40B4-BE49-F238E27FC236}">
                <a16:creationId xmlns:a16="http://schemas.microsoft.com/office/drawing/2014/main" id="{BB55AEF3-8CE0-ACD9-D1E3-45B21A1092EE}"/>
              </a:ext>
            </a:extLst>
          </p:cNvPr>
          <p:cNvPicPr>
            <a:picLocks noChangeAspect="1"/>
          </p:cNvPicPr>
          <p:nvPr/>
        </p:nvPicPr>
        <p:blipFill>
          <a:blip r:embed="rId2"/>
          <a:srcRect t="788" r="-1" b="-1"/>
          <a:stretch>
            <a:fillRect/>
          </a:stretch>
        </p:blipFill>
        <p:spPr>
          <a:xfrm>
            <a:off x="5671128" y="914399"/>
            <a:ext cx="6520872" cy="5353521"/>
          </a:xfrm>
          <a:prstGeom prst="rect">
            <a:avLst/>
          </a:prstGeom>
        </p:spPr>
      </p:pic>
      <p:cxnSp>
        <p:nvCxnSpPr>
          <p:cNvPr id="11" name="Straight Connector 10">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495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E0B4379E-19C7-21C0-B91A-C227A8DE9520}"/>
              </a:ext>
            </a:extLst>
          </p:cNvPr>
          <p:cNvSpPr>
            <a:spLocks noGrp="1"/>
          </p:cNvSpPr>
          <p:nvPr>
            <p:ph type="title"/>
          </p:nvPr>
        </p:nvSpPr>
        <p:spPr>
          <a:xfrm>
            <a:off x="8625915" y="1006933"/>
            <a:ext cx="2982141" cy="2643264"/>
          </a:xfrm>
        </p:spPr>
        <p:txBody>
          <a:bodyPr vert="horz" lIns="91440" tIns="45720" rIns="91440" bIns="45720" rtlCol="0" anchor="b">
            <a:normAutofit/>
          </a:bodyPr>
          <a:lstStyle/>
          <a:p>
            <a:r>
              <a:rPr lang="en-US" sz="4100"/>
              <a:t>Connection states – starea conexiunilor</a:t>
            </a:r>
          </a:p>
        </p:txBody>
      </p:sp>
      <p:pic>
        <p:nvPicPr>
          <p:cNvPr id="4" name="Substituent conținut 3" descr="O imagine care conține captură de ecran, diagramă, pătrat, linie&#10;&#10;Conținutul generat de inteligența artificială poate fi incorect.">
            <a:extLst>
              <a:ext uri="{FF2B5EF4-FFF2-40B4-BE49-F238E27FC236}">
                <a16:creationId xmlns:a16="http://schemas.microsoft.com/office/drawing/2014/main" id="{EDC0FF32-3732-EEDF-2835-5F024B95B03A}"/>
              </a:ext>
            </a:extLst>
          </p:cNvPr>
          <p:cNvPicPr>
            <a:picLocks noGrp="1" noChangeAspect="1"/>
          </p:cNvPicPr>
          <p:nvPr>
            <p:ph idx="1"/>
          </p:nvPr>
        </p:nvPicPr>
        <p:blipFill>
          <a:blip r:embed="rId2"/>
          <a:stretch>
            <a:fillRect/>
          </a:stretch>
        </p:blipFill>
        <p:spPr>
          <a:xfrm>
            <a:off x="660991" y="1386788"/>
            <a:ext cx="7683988" cy="4130143"/>
          </a:xfrm>
          <a:prstGeom prst="rect">
            <a:avLst/>
          </a:prstGeom>
        </p:spPr>
      </p:pic>
      <p:cxnSp>
        <p:nvCxnSpPr>
          <p:cNvPr id="13" name="Straight Connector 12">
            <a:extLst>
              <a:ext uri="{FF2B5EF4-FFF2-40B4-BE49-F238E27FC236}">
                <a16:creationId xmlns:a16="http://schemas.microsoft.com/office/drawing/2014/main" id="{87534CB3-4CA5-DDD2-D519-C4A714A689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16943" y="3999192"/>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21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7F3990EC-1E17-D63E-7274-C3CBD207C63E}"/>
              </a:ext>
            </a:extLst>
          </p:cNvPr>
          <p:cNvSpPr>
            <a:spLocks noGrp="1"/>
          </p:cNvSpPr>
          <p:nvPr>
            <p:ph type="title"/>
          </p:nvPr>
        </p:nvSpPr>
        <p:spPr>
          <a:xfrm>
            <a:off x="640080" y="4635365"/>
            <a:ext cx="5358392" cy="1298477"/>
          </a:xfrm>
        </p:spPr>
        <p:txBody>
          <a:bodyPr anchor="b">
            <a:normAutofit/>
          </a:bodyPr>
          <a:lstStyle/>
          <a:p>
            <a:pPr>
              <a:lnSpc>
                <a:spcPct val="90000"/>
              </a:lnSpc>
            </a:pPr>
            <a:r>
              <a:rPr lang="ro-RO" b="0"/>
              <a:t>Connection states – starea conexiunilor</a:t>
            </a:r>
            <a:endParaRPr lang="ro-RO"/>
          </a:p>
        </p:txBody>
      </p:sp>
      <p:pic>
        <p:nvPicPr>
          <p:cNvPr id="4" name="Imagine 3" descr="O imagine care conține text, captură de ecran, număr, Font&#10;&#10;Conținutul generat de inteligența artificială poate fi incorect.">
            <a:extLst>
              <a:ext uri="{FF2B5EF4-FFF2-40B4-BE49-F238E27FC236}">
                <a16:creationId xmlns:a16="http://schemas.microsoft.com/office/drawing/2014/main" id="{C508F423-9641-1CC7-40FB-2E7F9CA52EAA}"/>
              </a:ext>
            </a:extLst>
          </p:cNvPr>
          <p:cNvPicPr>
            <a:picLocks noChangeAspect="1"/>
          </p:cNvPicPr>
          <p:nvPr/>
        </p:nvPicPr>
        <p:blipFill>
          <a:blip r:embed="rId2"/>
          <a:stretch>
            <a:fillRect/>
          </a:stretch>
        </p:blipFill>
        <p:spPr>
          <a:xfrm>
            <a:off x="322939" y="1294580"/>
            <a:ext cx="5847267" cy="1812539"/>
          </a:xfrm>
          <a:prstGeom prst="rect">
            <a:avLst/>
          </a:prstGeom>
        </p:spPr>
      </p:pic>
      <p:cxnSp>
        <p:nvCxnSpPr>
          <p:cNvPr id="11" name="Straight Connector 10">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0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DB438880-6B41-0BB4-E92A-20DD8FEA4A8A}"/>
              </a:ext>
            </a:extLst>
          </p:cNvPr>
          <p:cNvSpPr>
            <a:spLocks noGrp="1"/>
          </p:cNvSpPr>
          <p:nvPr>
            <p:ph idx="1"/>
          </p:nvPr>
        </p:nvSpPr>
        <p:spPr>
          <a:xfrm>
            <a:off x="6767622" y="914400"/>
            <a:ext cx="4763387" cy="5383523"/>
          </a:xfrm>
        </p:spPr>
        <p:txBody>
          <a:bodyPr vert="horz" lIns="91440" tIns="45720" rIns="91440" bIns="45720" rtlCol="0" anchor="t">
            <a:normAutofit/>
          </a:bodyPr>
          <a:lstStyle/>
          <a:p>
            <a:pPr>
              <a:lnSpc>
                <a:spcPct val="110000"/>
              </a:lnSpc>
            </a:pPr>
            <a:r>
              <a:rPr lang="ro-RO"/>
              <a:t>Cum se reduce încărcarea pe router:</a:t>
            </a:r>
          </a:p>
          <a:p>
            <a:pPr>
              <a:lnSpc>
                <a:spcPct val="110000"/>
              </a:lnSpc>
            </a:pPr>
            <a:r>
              <a:rPr lang="ro-RO">
                <a:ea typeface="+mn-lt"/>
                <a:cs typeface="+mn-lt"/>
              </a:rPr>
              <a:t>Se creează reguli firewall </a:t>
            </a:r>
            <a:r>
              <a:rPr lang="ro-RO" b="1">
                <a:ea typeface="+mn-lt"/>
                <a:cs typeface="+mn-lt"/>
              </a:rPr>
              <a:t>doar pentru conexiunile noi (</a:t>
            </a:r>
            <a:r>
              <a:rPr lang="ro-RO" b="1" err="1">
                <a:ea typeface="+mn-lt"/>
                <a:cs typeface="+mn-lt"/>
              </a:rPr>
              <a:t>new</a:t>
            </a:r>
            <a:r>
              <a:rPr lang="ro-RO" b="1">
                <a:ea typeface="+mn-lt"/>
                <a:cs typeface="+mn-lt"/>
              </a:rPr>
              <a:t>)</a:t>
            </a:r>
            <a:r>
              <a:rPr lang="ro-RO">
                <a:ea typeface="+mn-lt"/>
                <a:cs typeface="+mn-lt"/>
              </a:rPr>
              <a:t>.</a:t>
            </a:r>
            <a:endParaRPr lang="ro-RO"/>
          </a:p>
          <a:p>
            <a:pPr>
              <a:lnSpc>
                <a:spcPct val="110000"/>
              </a:lnSpc>
            </a:pPr>
            <a:r>
              <a:rPr lang="ro-RO">
                <a:ea typeface="+mn-lt"/>
                <a:cs typeface="+mn-lt"/>
              </a:rPr>
              <a:t>Se permit toate pachetele pentru conexiunile </a:t>
            </a:r>
            <a:r>
              <a:rPr lang="ro-RO" b="1" err="1">
                <a:ea typeface="+mn-lt"/>
                <a:cs typeface="+mn-lt"/>
              </a:rPr>
              <a:t>established</a:t>
            </a:r>
            <a:r>
              <a:rPr lang="ro-RO">
                <a:ea typeface="+mn-lt"/>
                <a:cs typeface="+mn-lt"/>
              </a:rPr>
              <a:t> și </a:t>
            </a:r>
            <a:r>
              <a:rPr lang="ro-RO" b="1" err="1">
                <a:ea typeface="+mn-lt"/>
                <a:cs typeface="+mn-lt"/>
              </a:rPr>
              <a:t>related</a:t>
            </a:r>
            <a:r>
              <a:rPr lang="ro-RO">
                <a:ea typeface="+mn-lt"/>
                <a:cs typeface="+mn-lt"/>
              </a:rPr>
              <a:t>.</a:t>
            </a:r>
            <a:endParaRPr lang="ro-RO"/>
          </a:p>
          <a:p>
            <a:pPr>
              <a:lnSpc>
                <a:spcPct val="110000"/>
              </a:lnSpc>
            </a:pPr>
            <a:r>
              <a:rPr lang="ro-RO">
                <a:ea typeface="+mn-lt"/>
                <a:cs typeface="+mn-lt"/>
              </a:rPr>
              <a:t>Se blochează toate conexiunile </a:t>
            </a:r>
            <a:r>
              <a:rPr lang="ro-RO" b="1">
                <a:ea typeface="+mn-lt"/>
                <a:cs typeface="+mn-lt"/>
              </a:rPr>
              <a:t>invalid</a:t>
            </a:r>
            <a:r>
              <a:rPr lang="ro-RO">
                <a:ea typeface="+mn-lt"/>
                <a:cs typeface="+mn-lt"/>
              </a:rPr>
              <a:t>.</a:t>
            </a:r>
            <a:endParaRPr lang="ro-RO"/>
          </a:p>
          <a:p>
            <a:pPr>
              <a:lnSpc>
                <a:spcPct val="110000"/>
              </a:lnSpc>
            </a:pPr>
            <a:r>
              <a:rPr lang="ro-RO"/>
              <a:t>Ordinea plasării regulilor:</a:t>
            </a:r>
          </a:p>
          <a:p>
            <a:pPr>
              <a:lnSpc>
                <a:spcPct val="110000"/>
              </a:lnSpc>
            </a:pPr>
            <a:r>
              <a:rPr lang="ro-RO" b="1" err="1">
                <a:ea typeface="+mn-lt"/>
                <a:cs typeface="+mn-lt"/>
              </a:rPr>
              <a:t>Allow</a:t>
            </a:r>
            <a:r>
              <a:rPr lang="ro-RO" b="1">
                <a:ea typeface="+mn-lt"/>
                <a:cs typeface="+mn-lt"/>
              </a:rPr>
              <a:t> </a:t>
            </a:r>
            <a:r>
              <a:rPr lang="ro-RO" b="1" err="1">
                <a:ea typeface="+mn-lt"/>
                <a:cs typeface="+mn-lt"/>
              </a:rPr>
              <a:t>established</a:t>
            </a:r>
            <a:r>
              <a:rPr lang="ro-RO" b="1">
                <a:ea typeface="+mn-lt"/>
                <a:cs typeface="+mn-lt"/>
              </a:rPr>
              <a:t> și </a:t>
            </a:r>
            <a:r>
              <a:rPr lang="ro-RO" b="1" err="1">
                <a:ea typeface="+mn-lt"/>
                <a:cs typeface="+mn-lt"/>
              </a:rPr>
              <a:t>related</a:t>
            </a:r>
            <a:r>
              <a:rPr lang="ro-RO">
                <a:ea typeface="+mn-lt"/>
                <a:cs typeface="+mn-lt"/>
              </a:rPr>
              <a:t> – plasate deasupra tuturor regulilor.</a:t>
            </a:r>
            <a:endParaRPr lang="ro-RO"/>
          </a:p>
          <a:p>
            <a:pPr>
              <a:lnSpc>
                <a:spcPct val="110000"/>
              </a:lnSpc>
            </a:pPr>
            <a:r>
              <a:rPr lang="ro-RO" b="1" err="1">
                <a:ea typeface="+mn-lt"/>
                <a:cs typeface="+mn-lt"/>
              </a:rPr>
              <a:t>Drop</a:t>
            </a:r>
            <a:r>
              <a:rPr lang="ro-RO" b="1">
                <a:ea typeface="+mn-lt"/>
                <a:cs typeface="+mn-lt"/>
              </a:rPr>
              <a:t> invalid</a:t>
            </a:r>
            <a:r>
              <a:rPr lang="ro-RO">
                <a:ea typeface="+mn-lt"/>
                <a:cs typeface="+mn-lt"/>
              </a:rPr>
              <a:t> – imediat după regulile pentru </a:t>
            </a:r>
            <a:r>
              <a:rPr lang="ro-RO" err="1">
                <a:ea typeface="+mn-lt"/>
                <a:cs typeface="+mn-lt"/>
              </a:rPr>
              <a:t>established</a:t>
            </a:r>
            <a:r>
              <a:rPr lang="ro-RO">
                <a:ea typeface="+mn-lt"/>
                <a:cs typeface="+mn-lt"/>
              </a:rPr>
              <a:t>/</a:t>
            </a:r>
            <a:r>
              <a:rPr lang="ro-RO" err="1">
                <a:ea typeface="+mn-lt"/>
                <a:cs typeface="+mn-lt"/>
              </a:rPr>
              <a:t>related</a:t>
            </a:r>
            <a:r>
              <a:rPr lang="ro-RO">
                <a:ea typeface="+mn-lt"/>
                <a:cs typeface="+mn-lt"/>
              </a:rPr>
              <a:t>.</a:t>
            </a:r>
            <a:endParaRPr lang="ro-RO"/>
          </a:p>
          <a:p>
            <a:pPr>
              <a:lnSpc>
                <a:spcPct val="110000"/>
              </a:lnSpc>
            </a:pPr>
            <a:r>
              <a:rPr lang="ro-RO" b="1">
                <a:ea typeface="+mn-lt"/>
                <a:cs typeface="+mn-lt"/>
              </a:rPr>
              <a:t>New (</a:t>
            </a:r>
            <a:r>
              <a:rPr lang="ro-RO" b="1" err="1">
                <a:ea typeface="+mn-lt"/>
                <a:cs typeface="+mn-lt"/>
              </a:rPr>
              <a:t>allow</a:t>
            </a:r>
            <a:r>
              <a:rPr lang="ro-RO" b="1">
                <a:ea typeface="+mn-lt"/>
                <a:cs typeface="+mn-lt"/>
              </a:rPr>
              <a:t> sau </a:t>
            </a:r>
            <a:r>
              <a:rPr lang="ro-RO" b="1" err="1">
                <a:ea typeface="+mn-lt"/>
                <a:cs typeface="+mn-lt"/>
              </a:rPr>
              <a:t>drop</a:t>
            </a:r>
            <a:r>
              <a:rPr lang="ro-RO" b="1">
                <a:ea typeface="+mn-lt"/>
                <a:cs typeface="+mn-lt"/>
              </a:rPr>
              <a:t>)</a:t>
            </a:r>
            <a:r>
              <a:rPr lang="ro-RO">
                <a:ea typeface="+mn-lt"/>
                <a:cs typeface="+mn-lt"/>
              </a:rPr>
              <a:t> – plasate sub </a:t>
            </a:r>
            <a:r>
              <a:rPr lang="ro-RO" err="1">
                <a:ea typeface="+mn-lt"/>
                <a:cs typeface="+mn-lt"/>
              </a:rPr>
              <a:t>established</a:t>
            </a:r>
            <a:r>
              <a:rPr lang="ro-RO">
                <a:ea typeface="+mn-lt"/>
                <a:cs typeface="+mn-lt"/>
              </a:rPr>
              <a:t> și invalid.</a:t>
            </a:r>
            <a:endParaRPr lang="ro-RO"/>
          </a:p>
          <a:p>
            <a:pPr>
              <a:lnSpc>
                <a:spcPct val="110000"/>
              </a:lnSpc>
            </a:pPr>
            <a:endParaRPr lang="ro-RO"/>
          </a:p>
        </p:txBody>
      </p:sp>
    </p:spTree>
    <p:extLst>
      <p:ext uri="{BB962C8B-B14F-4D97-AF65-F5344CB8AC3E}">
        <p14:creationId xmlns:p14="http://schemas.microsoft.com/office/powerpoint/2010/main" val="249720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u 1">
            <a:extLst>
              <a:ext uri="{FF2B5EF4-FFF2-40B4-BE49-F238E27FC236}">
                <a16:creationId xmlns:a16="http://schemas.microsoft.com/office/drawing/2014/main" id="{D35F0DCE-27AF-CEEA-2D8E-451E273ABDD9}"/>
              </a:ext>
            </a:extLst>
          </p:cNvPr>
          <p:cNvSpPr>
            <a:spLocks noGrp="1"/>
          </p:cNvSpPr>
          <p:nvPr>
            <p:ph type="title"/>
          </p:nvPr>
        </p:nvSpPr>
        <p:spPr>
          <a:xfrm>
            <a:off x="574400" y="997527"/>
            <a:ext cx="4053018" cy="3505057"/>
          </a:xfrm>
        </p:spPr>
        <p:txBody>
          <a:bodyPr vert="horz" lIns="91440" tIns="45720" rIns="91440" bIns="45720" rtlCol="0" anchor="t">
            <a:normAutofit/>
          </a:bodyPr>
          <a:lstStyle/>
          <a:p>
            <a:r>
              <a:rPr lang="en-US" sz="4800" b="1" kern="1200">
                <a:solidFill>
                  <a:schemeClr val="tx1"/>
                </a:solidFill>
                <a:latin typeface="+mj-lt"/>
                <a:ea typeface="+mj-ea"/>
                <a:cs typeface="+mj-cs"/>
              </a:rPr>
              <a:t>Transport Layer (TCP/UDP segmentation)</a:t>
            </a:r>
          </a:p>
        </p:txBody>
      </p:sp>
      <p:pic>
        <p:nvPicPr>
          <p:cNvPr id="4" name="Substituent conținut 3" descr="O imagine care conține text, captură de ecran, diagramă, Plan&#10;&#10;Conținutul generat de inteligența artificială poate fi incorect.">
            <a:extLst>
              <a:ext uri="{FF2B5EF4-FFF2-40B4-BE49-F238E27FC236}">
                <a16:creationId xmlns:a16="http://schemas.microsoft.com/office/drawing/2014/main" id="{AC8EC9AE-D009-964C-9DE9-5DB8676C9F56}"/>
              </a:ext>
            </a:extLst>
          </p:cNvPr>
          <p:cNvPicPr>
            <a:picLocks noGrp="1" noChangeAspect="1"/>
          </p:cNvPicPr>
          <p:nvPr>
            <p:ph idx="1"/>
          </p:nvPr>
        </p:nvPicPr>
        <p:blipFill>
          <a:blip r:embed="rId2"/>
          <a:srcRect r="44863" b="1"/>
          <a:stretch>
            <a:fillRect/>
          </a:stretch>
        </p:blipFill>
        <p:spPr>
          <a:xfrm>
            <a:off x="5218980" y="672912"/>
            <a:ext cx="6973019" cy="5596128"/>
          </a:xfrm>
          <a:prstGeom prst="rect">
            <a:avLst/>
          </a:prstGeom>
        </p:spPr>
      </p:pic>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523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u 1">
            <a:extLst>
              <a:ext uri="{FF2B5EF4-FFF2-40B4-BE49-F238E27FC236}">
                <a16:creationId xmlns:a16="http://schemas.microsoft.com/office/drawing/2014/main" id="{98AFE04D-0FA6-286E-28E7-7A027A80EC3D}"/>
              </a:ext>
            </a:extLst>
          </p:cNvPr>
          <p:cNvSpPr>
            <a:spLocks noGrp="1"/>
          </p:cNvSpPr>
          <p:nvPr>
            <p:ph type="title"/>
          </p:nvPr>
        </p:nvSpPr>
        <p:spPr>
          <a:xfrm>
            <a:off x="640080" y="914400"/>
            <a:ext cx="4070143" cy="1839433"/>
          </a:xfrm>
        </p:spPr>
        <p:txBody>
          <a:bodyPr>
            <a:normAutofit/>
          </a:bodyPr>
          <a:lstStyle/>
          <a:p>
            <a:r>
              <a:rPr lang="ro-RO" b="0" err="1">
                <a:ea typeface="+mj-lt"/>
                <a:cs typeface="+mj-lt"/>
              </a:rPr>
              <a:t>Connection</a:t>
            </a:r>
            <a:r>
              <a:rPr lang="ro-RO" b="0">
                <a:ea typeface="+mj-lt"/>
                <a:cs typeface="+mj-lt"/>
              </a:rPr>
              <a:t> </a:t>
            </a:r>
            <a:r>
              <a:rPr lang="ro-RO" b="0" err="1">
                <a:ea typeface="+mj-lt"/>
                <a:cs typeface="+mj-lt"/>
              </a:rPr>
              <a:t>tracking</a:t>
            </a:r>
            <a:r>
              <a:rPr lang="ro-RO" b="0">
                <a:ea typeface="+mj-lt"/>
                <a:cs typeface="+mj-lt"/>
              </a:rPr>
              <a:t> </a:t>
            </a:r>
            <a:endParaRPr lang="ro-RO"/>
          </a:p>
        </p:txBody>
      </p:sp>
      <p:sp>
        <p:nvSpPr>
          <p:cNvPr id="3" name="Substituent conținut 2">
            <a:extLst>
              <a:ext uri="{FF2B5EF4-FFF2-40B4-BE49-F238E27FC236}">
                <a16:creationId xmlns:a16="http://schemas.microsoft.com/office/drawing/2014/main" id="{33B9F7DC-9EA4-9315-525F-A07AB087D53B}"/>
              </a:ext>
            </a:extLst>
          </p:cNvPr>
          <p:cNvSpPr>
            <a:spLocks noGrp="1"/>
          </p:cNvSpPr>
          <p:nvPr>
            <p:ph idx="1"/>
          </p:nvPr>
        </p:nvSpPr>
        <p:spPr>
          <a:xfrm>
            <a:off x="5410186" y="1010097"/>
            <a:ext cx="6141734" cy="5314686"/>
          </a:xfrm>
        </p:spPr>
        <p:txBody>
          <a:bodyPr vert="horz" lIns="91440" tIns="45720" rIns="91440" bIns="45720" rtlCol="0">
            <a:normAutofit/>
          </a:bodyPr>
          <a:lstStyle/>
          <a:p>
            <a:pPr>
              <a:lnSpc>
                <a:spcPct val="110000"/>
              </a:lnSpc>
            </a:pPr>
            <a:r>
              <a:rPr lang="ro-RO" sz="1500">
                <a:ea typeface="+mn-lt"/>
                <a:cs typeface="+mn-lt"/>
              </a:rPr>
              <a:t>Pentru ca </a:t>
            </a:r>
            <a:r>
              <a:rPr lang="ro-RO" sz="1500" b="1">
                <a:ea typeface="+mn-lt"/>
                <a:cs typeface="+mn-lt"/>
              </a:rPr>
              <a:t>connection states (new, established, related, invalid)</a:t>
            </a:r>
            <a:r>
              <a:rPr lang="ro-RO" sz="1500">
                <a:ea typeface="+mn-lt"/>
                <a:cs typeface="+mn-lt"/>
              </a:rPr>
              <a:t> să funcționeze, trebuie să fie activat </a:t>
            </a:r>
            <a:r>
              <a:rPr lang="ro-RO" sz="1500" b="1">
                <a:ea typeface="+mn-lt"/>
                <a:cs typeface="+mn-lt"/>
              </a:rPr>
              <a:t>Connection Tracking</a:t>
            </a:r>
            <a:r>
              <a:rPr lang="ro-RO" sz="1500">
                <a:ea typeface="+mn-lt"/>
                <a:cs typeface="+mn-lt"/>
              </a:rPr>
              <a:t>.</a:t>
            </a:r>
            <a:endParaRPr lang="ro-RO" sz="1500"/>
          </a:p>
          <a:p>
            <a:pPr>
              <a:lnSpc>
                <a:spcPct val="110000"/>
              </a:lnSpc>
            </a:pPr>
            <a:r>
              <a:rPr lang="ro-RO" sz="1500">
                <a:ea typeface="+mn-lt"/>
                <a:cs typeface="+mn-lt"/>
              </a:rPr>
              <a:t>Se găsește în: </a:t>
            </a:r>
            <a:r>
              <a:rPr lang="ro-RO" sz="1500" b="1">
                <a:ea typeface="+mn-lt"/>
                <a:cs typeface="+mn-lt"/>
              </a:rPr>
              <a:t>IP → Firewall → Connections → Tracking</a:t>
            </a:r>
            <a:r>
              <a:rPr lang="ro-RO" sz="1500">
                <a:ea typeface="+mn-lt"/>
                <a:cs typeface="+mn-lt"/>
              </a:rPr>
              <a:t>.</a:t>
            </a:r>
            <a:endParaRPr lang="ro-RO" sz="1500"/>
          </a:p>
          <a:p>
            <a:pPr>
              <a:lnSpc>
                <a:spcPct val="110000"/>
              </a:lnSpc>
            </a:pPr>
            <a:r>
              <a:rPr lang="ro-RO" sz="1500">
                <a:ea typeface="+mn-lt"/>
                <a:cs typeface="+mn-lt"/>
              </a:rPr>
              <a:t>Connection Tracking adaugă </a:t>
            </a:r>
            <a:r>
              <a:rPr lang="ro-RO" sz="1500" b="1">
                <a:ea typeface="+mn-lt"/>
                <a:cs typeface="+mn-lt"/>
              </a:rPr>
              <a:t>suplimentar încărcare pe router</a:t>
            </a:r>
            <a:r>
              <a:rPr lang="ro-RO" sz="1500">
                <a:ea typeface="+mn-lt"/>
                <a:cs typeface="+mn-lt"/>
              </a:rPr>
              <a:t> (consum de CPU/RAM).</a:t>
            </a:r>
            <a:endParaRPr lang="ro-RO" sz="1500"/>
          </a:p>
          <a:p>
            <a:pPr>
              <a:lnSpc>
                <a:spcPct val="110000"/>
              </a:lnSpc>
            </a:pPr>
            <a:r>
              <a:rPr lang="ro-RO" sz="1500">
                <a:ea typeface="+mn-lt"/>
                <a:cs typeface="+mn-lt"/>
              </a:rPr>
              <a:t>Fără el, </a:t>
            </a:r>
            <a:r>
              <a:rPr lang="ro-RO" sz="1500" b="1">
                <a:ea typeface="+mn-lt"/>
                <a:cs typeface="+mn-lt"/>
              </a:rPr>
              <a:t>NU funcționează</a:t>
            </a:r>
            <a:r>
              <a:rPr lang="ro-RO" sz="1500">
                <a:ea typeface="+mn-lt"/>
                <a:cs typeface="+mn-lt"/>
              </a:rPr>
              <a:t>:</a:t>
            </a:r>
            <a:endParaRPr lang="ro-RO" sz="1500"/>
          </a:p>
          <a:p>
            <a:pPr marL="493395" lvl="1">
              <a:lnSpc>
                <a:spcPct val="110000"/>
              </a:lnSpc>
            </a:pPr>
            <a:r>
              <a:rPr lang="ro-RO" sz="1500">
                <a:ea typeface="+mn-lt"/>
                <a:cs typeface="+mn-lt"/>
              </a:rPr>
              <a:t>regulile firewall pe baza connection state</a:t>
            </a:r>
            <a:endParaRPr lang="ro-RO" sz="1500"/>
          </a:p>
          <a:p>
            <a:pPr marL="493395" lvl="1">
              <a:lnSpc>
                <a:spcPct val="110000"/>
              </a:lnSpc>
            </a:pPr>
            <a:r>
              <a:rPr lang="ro-RO" sz="1500">
                <a:ea typeface="+mn-lt"/>
                <a:cs typeface="+mn-lt"/>
              </a:rPr>
              <a:t>regulile NAT</a:t>
            </a:r>
            <a:endParaRPr lang="ro-RO" sz="1500"/>
          </a:p>
          <a:p>
            <a:pPr marL="493395" lvl="1">
              <a:lnSpc>
                <a:spcPct val="110000"/>
              </a:lnSpc>
            </a:pPr>
            <a:r>
              <a:rPr lang="ro-RO" sz="1500">
                <a:ea typeface="+mn-lt"/>
                <a:cs typeface="+mn-lt"/>
              </a:rPr>
              <a:t>regulile mangle</a:t>
            </a:r>
            <a:endParaRPr lang="en-US" sz="1500"/>
          </a:p>
          <a:p>
            <a:pPr marL="493395" lvl="1">
              <a:lnSpc>
                <a:spcPct val="110000"/>
              </a:lnSpc>
            </a:pPr>
            <a:r>
              <a:rPr lang="ro-RO" sz="1500"/>
              <a:t>Moduri de lucru (Connection </a:t>
            </a:r>
            <a:r>
              <a:rPr lang="ro-RO" sz="1500" err="1"/>
              <a:t>tracking</a:t>
            </a:r>
            <a:r>
              <a:rPr lang="ro-RO" sz="1500"/>
              <a:t>):</a:t>
            </a:r>
          </a:p>
          <a:p>
            <a:pPr>
              <a:lnSpc>
                <a:spcPct val="110000"/>
              </a:lnSpc>
            </a:pPr>
            <a:r>
              <a:rPr lang="ro-RO" sz="1500" b="1">
                <a:ea typeface="+mn-lt"/>
                <a:cs typeface="+mn-lt"/>
              </a:rPr>
              <a:t>Auto</a:t>
            </a:r>
            <a:r>
              <a:rPr lang="ro-RO" sz="1500">
                <a:ea typeface="+mn-lt"/>
                <a:cs typeface="+mn-lt"/>
              </a:rPr>
              <a:t> – dacă nu există reguli NAT, firewall sau mangle → este dezactivat automat.</a:t>
            </a:r>
            <a:endParaRPr lang="ro-RO" sz="1500"/>
          </a:p>
          <a:p>
            <a:pPr>
              <a:lnSpc>
                <a:spcPct val="110000"/>
              </a:lnSpc>
            </a:pPr>
            <a:r>
              <a:rPr lang="ro-RO" sz="1500" b="1">
                <a:ea typeface="+mn-lt"/>
                <a:cs typeface="+mn-lt"/>
              </a:rPr>
              <a:t>Yes</a:t>
            </a:r>
            <a:r>
              <a:rPr lang="ro-RO" sz="1500">
                <a:ea typeface="+mn-lt"/>
                <a:cs typeface="+mn-lt"/>
              </a:rPr>
              <a:t> – activat permanent.</a:t>
            </a:r>
            <a:endParaRPr lang="ro-RO" sz="1500"/>
          </a:p>
          <a:p>
            <a:pPr>
              <a:lnSpc>
                <a:spcPct val="110000"/>
              </a:lnSpc>
            </a:pPr>
            <a:r>
              <a:rPr lang="ro-RO" sz="1500" b="1">
                <a:ea typeface="+mn-lt"/>
                <a:cs typeface="+mn-lt"/>
              </a:rPr>
              <a:t>No</a:t>
            </a:r>
            <a:r>
              <a:rPr lang="ro-RO" sz="1500">
                <a:ea typeface="+mn-lt"/>
                <a:cs typeface="+mn-lt"/>
              </a:rPr>
              <a:t> – dezactivat complet.</a:t>
            </a:r>
            <a:endParaRPr lang="ro-RO" sz="1500"/>
          </a:p>
          <a:p>
            <a:pPr>
              <a:lnSpc>
                <a:spcPct val="110000"/>
              </a:lnSpc>
            </a:pPr>
            <a:endParaRPr lang="ro-RO" sz="1500"/>
          </a:p>
        </p:txBody>
      </p:sp>
    </p:spTree>
    <p:extLst>
      <p:ext uri="{BB962C8B-B14F-4D97-AF65-F5344CB8AC3E}">
        <p14:creationId xmlns:p14="http://schemas.microsoft.com/office/powerpoint/2010/main" val="3918575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număr, software&#10;&#10;Conținutul generat de inteligența artificială poate fi incorect.">
            <a:extLst>
              <a:ext uri="{FF2B5EF4-FFF2-40B4-BE49-F238E27FC236}">
                <a16:creationId xmlns:a16="http://schemas.microsoft.com/office/drawing/2014/main" id="{6359E15B-7362-ACE1-0815-5C4AFCB0EAAE}"/>
              </a:ext>
            </a:extLst>
          </p:cNvPr>
          <p:cNvPicPr>
            <a:picLocks noGrp="1" noChangeAspect="1"/>
          </p:cNvPicPr>
          <p:nvPr>
            <p:ph idx="1"/>
          </p:nvPr>
        </p:nvPicPr>
        <p:blipFill>
          <a:blip r:embed="rId2"/>
          <a:srcRect b="443"/>
          <a:stretch>
            <a:fillRect/>
          </a:stretch>
        </p:blipFill>
        <p:spPr>
          <a:xfrm>
            <a:off x="1" y="1"/>
            <a:ext cx="12192000" cy="6857988"/>
          </a:xfrm>
          <a:prstGeom prst="rect">
            <a:avLst/>
          </a:prstGeom>
        </p:spPr>
      </p:pic>
    </p:spTree>
    <p:extLst>
      <p:ext uri="{BB962C8B-B14F-4D97-AF65-F5344CB8AC3E}">
        <p14:creationId xmlns:p14="http://schemas.microsoft.com/office/powerpoint/2010/main" val="2163167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814AB38D-53BC-9518-E01A-CE95CF3AEF03}"/>
              </a:ext>
            </a:extLst>
          </p:cNvPr>
          <p:cNvSpPr>
            <a:spLocks noGrp="1"/>
          </p:cNvSpPr>
          <p:nvPr>
            <p:ph type="title"/>
          </p:nvPr>
        </p:nvSpPr>
        <p:spPr>
          <a:xfrm>
            <a:off x="640080" y="1371600"/>
            <a:ext cx="10890928" cy="971550"/>
          </a:xfrm>
        </p:spPr>
        <p:txBody>
          <a:bodyPr anchor="t">
            <a:normAutofit/>
          </a:bodyPr>
          <a:lstStyle/>
          <a:p>
            <a:r>
              <a:rPr lang="ro-RO" b="0">
                <a:ea typeface="+mj-lt"/>
                <a:cs typeface="+mj-lt"/>
              </a:rPr>
              <a:t>Fast Path</a:t>
            </a:r>
            <a:endParaRPr lang="ro-RO"/>
          </a:p>
        </p:txBody>
      </p:sp>
      <p:cxnSp>
        <p:nvCxnSpPr>
          <p:cNvPr id="14" name="Straight Connector 10">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număr, Font, captură de ecran&#10;&#10;Conținutul generat de inteligența artificială poate fi incorect.">
            <a:extLst>
              <a:ext uri="{FF2B5EF4-FFF2-40B4-BE49-F238E27FC236}">
                <a16:creationId xmlns:a16="http://schemas.microsoft.com/office/drawing/2014/main" id="{0F695A9D-A77F-1694-4255-F6B3E7D82506}"/>
              </a:ext>
            </a:extLst>
          </p:cNvPr>
          <p:cNvPicPr>
            <a:picLocks noChangeAspect="1"/>
          </p:cNvPicPr>
          <p:nvPr/>
        </p:nvPicPr>
        <p:blipFill>
          <a:blip r:embed="rId2"/>
          <a:stretch>
            <a:fillRect/>
          </a:stretch>
        </p:blipFill>
        <p:spPr>
          <a:xfrm>
            <a:off x="713232" y="2942099"/>
            <a:ext cx="5648193" cy="2951180"/>
          </a:xfrm>
          <a:prstGeom prst="rect">
            <a:avLst/>
          </a:prstGeom>
        </p:spPr>
      </p:pic>
      <p:sp>
        <p:nvSpPr>
          <p:cNvPr id="3" name="Substituent conținut 2">
            <a:extLst>
              <a:ext uri="{FF2B5EF4-FFF2-40B4-BE49-F238E27FC236}">
                <a16:creationId xmlns:a16="http://schemas.microsoft.com/office/drawing/2014/main" id="{74D085CE-857D-F5B9-6A1D-E6F0A4DA594D}"/>
              </a:ext>
            </a:extLst>
          </p:cNvPr>
          <p:cNvSpPr>
            <a:spLocks noGrp="1"/>
          </p:cNvSpPr>
          <p:nvPr>
            <p:ph idx="1"/>
          </p:nvPr>
        </p:nvSpPr>
        <p:spPr>
          <a:xfrm>
            <a:off x="6871063" y="2537460"/>
            <a:ext cx="4659945" cy="3760459"/>
          </a:xfrm>
        </p:spPr>
        <p:txBody>
          <a:bodyPr vert="horz" lIns="91440" tIns="45720" rIns="91440" bIns="45720" rtlCol="0" anchor="t">
            <a:normAutofit/>
          </a:bodyPr>
          <a:lstStyle/>
          <a:p>
            <a:pPr>
              <a:lnSpc>
                <a:spcPct val="110000"/>
              </a:lnSpc>
            </a:pPr>
            <a:r>
              <a:rPr lang="ro-RO" sz="1300">
                <a:ea typeface="+mn-lt"/>
                <a:cs typeface="+mn-lt"/>
              </a:rPr>
              <a:t>Procesare rapidă a pachetelor, ocolind nucleul OS și CPU</a:t>
            </a:r>
            <a:endParaRPr lang="ro-RO" sz="1300"/>
          </a:p>
          <a:p>
            <a:pPr>
              <a:lnSpc>
                <a:spcPct val="110000"/>
              </a:lnSpc>
            </a:pPr>
            <a:r>
              <a:rPr lang="ro-RO" sz="1300">
                <a:ea typeface="+mn-lt"/>
                <a:cs typeface="+mn-lt"/>
              </a:rPr>
              <a:t>Pentru utilizarea Fast </a:t>
            </a:r>
            <a:r>
              <a:rPr lang="ro-RO" sz="1300" err="1">
                <a:ea typeface="+mn-lt"/>
                <a:cs typeface="+mn-lt"/>
              </a:rPr>
              <a:t>Path</a:t>
            </a:r>
            <a:r>
              <a:rPr lang="ro-RO" sz="1300">
                <a:ea typeface="+mn-lt"/>
                <a:cs typeface="+mn-lt"/>
              </a:rPr>
              <a:t> este necesar suportul driverelor interfețelor de rețea, activarea Fast </a:t>
            </a:r>
            <a:r>
              <a:rPr lang="ro-RO" sz="1300" err="1">
                <a:ea typeface="+mn-lt"/>
                <a:cs typeface="+mn-lt"/>
              </a:rPr>
              <a:t>Path</a:t>
            </a:r>
            <a:r>
              <a:rPr lang="ro-RO" sz="1300">
                <a:ea typeface="+mn-lt"/>
                <a:cs typeface="+mn-lt"/>
              </a:rPr>
              <a:t> în setări și absența regulilor firewall, nat, </a:t>
            </a:r>
            <a:r>
              <a:rPr lang="ro-RO" sz="1300" err="1">
                <a:ea typeface="+mn-lt"/>
                <a:cs typeface="+mn-lt"/>
              </a:rPr>
              <a:t>mangle</a:t>
            </a:r>
            <a:r>
              <a:rPr lang="ro-RO" sz="1300">
                <a:ea typeface="+mn-lt"/>
                <a:cs typeface="+mn-lt"/>
              </a:rPr>
              <a:t>, </a:t>
            </a:r>
            <a:r>
              <a:rPr lang="ro-RO" sz="1300" err="1">
                <a:ea typeface="+mn-lt"/>
                <a:cs typeface="+mn-lt"/>
              </a:rPr>
              <a:t>qos</a:t>
            </a:r>
            <a:r>
              <a:rPr lang="ro-RO" sz="1300">
                <a:ea typeface="+mn-lt"/>
                <a:cs typeface="+mn-lt"/>
              </a:rPr>
              <a:t> etc.</a:t>
            </a:r>
            <a:endParaRPr lang="ro-RO" sz="1300"/>
          </a:p>
          <a:p>
            <a:pPr>
              <a:lnSpc>
                <a:spcPct val="110000"/>
              </a:lnSpc>
            </a:pPr>
            <a:r>
              <a:rPr lang="ro-RO" sz="1300">
                <a:ea typeface="+mn-lt"/>
                <a:cs typeface="+mn-lt"/>
              </a:rPr>
              <a:t>Tipuri de interfețe suportate: </a:t>
            </a:r>
            <a:r>
              <a:rPr lang="ro-RO" sz="1300" b="1" err="1">
                <a:ea typeface="+mn-lt"/>
                <a:cs typeface="+mn-lt"/>
              </a:rPr>
              <a:t>ether</a:t>
            </a:r>
            <a:r>
              <a:rPr lang="ro-RO" sz="1300">
                <a:ea typeface="+mn-lt"/>
                <a:cs typeface="+mn-lt"/>
              </a:rPr>
              <a:t> (numai pe RB, CRS, CCR), </a:t>
            </a:r>
            <a:r>
              <a:rPr lang="ro-RO" sz="1300" err="1">
                <a:ea typeface="+mn-lt"/>
                <a:cs typeface="+mn-lt"/>
              </a:rPr>
              <a:t>wlan</a:t>
            </a:r>
            <a:r>
              <a:rPr lang="ro-RO" sz="1300">
                <a:ea typeface="+mn-lt"/>
                <a:cs typeface="+mn-lt"/>
              </a:rPr>
              <a:t>, bridge, </a:t>
            </a:r>
            <a:r>
              <a:rPr lang="ro-RO" sz="1300" err="1">
                <a:ea typeface="+mn-lt"/>
                <a:cs typeface="+mn-lt"/>
              </a:rPr>
              <a:t>eoip</a:t>
            </a:r>
            <a:r>
              <a:rPr lang="ro-RO" sz="1300">
                <a:ea typeface="+mn-lt"/>
                <a:cs typeface="+mn-lt"/>
              </a:rPr>
              <a:t>, </a:t>
            </a:r>
            <a:r>
              <a:rPr lang="ro-RO" sz="1300" err="1">
                <a:ea typeface="+mn-lt"/>
                <a:cs typeface="+mn-lt"/>
              </a:rPr>
              <a:t>vlan</a:t>
            </a:r>
            <a:r>
              <a:rPr lang="ro-RO" sz="1300">
                <a:ea typeface="+mn-lt"/>
                <a:cs typeface="+mn-lt"/>
              </a:rPr>
              <a:t>, </a:t>
            </a:r>
            <a:r>
              <a:rPr lang="ro-RO" sz="1300" err="1">
                <a:ea typeface="+mn-lt"/>
                <a:cs typeface="+mn-lt"/>
              </a:rPr>
              <a:t>gre</a:t>
            </a:r>
            <a:r>
              <a:rPr lang="ro-RO" sz="1300">
                <a:ea typeface="+mn-lt"/>
                <a:cs typeface="+mn-lt"/>
              </a:rPr>
              <a:t>, </a:t>
            </a:r>
            <a:r>
              <a:rPr lang="ro-RO" sz="1300" err="1">
                <a:ea typeface="+mn-lt"/>
                <a:cs typeface="+mn-lt"/>
              </a:rPr>
              <a:t>ipip</a:t>
            </a:r>
            <a:r>
              <a:rPr lang="ro-RO" sz="1300">
                <a:ea typeface="+mn-lt"/>
                <a:cs typeface="+mn-lt"/>
              </a:rPr>
              <a:t> etc.</a:t>
            </a:r>
            <a:br>
              <a:rPr lang="ro-RO" sz="1300">
                <a:ea typeface="+mn-lt"/>
                <a:cs typeface="+mn-lt"/>
              </a:rPr>
            </a:br>
            <a:r>
              <a:rPr lang="ro-RO" sz="1300">
                <a:ea typeface="+mn-lt"/>
                <a:cs typeface="+mn-lt"/>
              </a:rPr>
              <a:t> (</a:t>
            </a:r>
            <a:r>
              <a:rPr lang="ro-RO" sz="1300">
                <a:latin typeface="Consolas"/>
              </a:rPr>
              <a:t>/</a:t>
            </a:r>
            <a:r>
              <a:rPr lang="ro-RO" sz="1300" err="1">
                <a:latin typeface="Consolas"/>
              </a:rPr>
              <a:t>interface</a:t>
            </a:r>
            <a:r>
              <a:rPr lang="ro-RO" sz="1300">
                <a:latin typeface="Consolas"/>
              </a:rPr>
              <a:t> print detail</a:t>
            </a:r>
            <a:r>
              <a:rPr lang="ro-RO" sz="1300">
                <a:ea typeface="+mn-lt"/>
                <a:cs typeface="+mn-lt"/>
              </a:rPr>
              <a:t> pentru verificarea suportului FP)</a:t>
            </a:r>
            <a:endParaRPr lang="ro-RO" sz="1300"/>
          </a:p>
          <a:p>
            <a:pPr>
              <a:lnSpc>
                <a:spcPct val="110000"/>
              </a:lnSpc>
            </a:pPr>
            <a:r>
              <a:rPr lang="ro-RO" sz="1300">
                <a:ea typeface="+mn-lt"/>
                <a:cs typeface="+mn-lt"/>
              </a:rPr>
              <a:t>Suportat doar pentru IPv4, IPv4 </a:t>
            </a:r>
            <a:r>
              <a:rPr lang="ro-RO" sz="1300" err="1">
                <a:ea typeface="+mn-lt"/>
                <a:cs typeface="+mn-lt"/>
              </a:rPr>
              <a:t>fasttrack</a:t>
            </a:r>
            <a:r>
              <a:rPr lang="ro-RO" sz="1300">
                <a:ea typeface="+mn-lt"/>
                <a:cs typeface="+mn-lt"/>
              </a:rPr>
              <a:t>, </a:t>
            </a:r>
            <a:r>
              <a:rPr lang="ro-RO" sz="1300" err="1">
                <a:ea typeface="+mn-lt"/>
                <a:cs typeface="+mn-lt"/>
              </a:rPr>
              <a:t>traffic</a:t>
            </a:r>
            <a:r>
              <a:rPr lang="ro-RO" sz="1300">
                <a:ea typeface="+mn-lt"/>
                <a:cs typeface="+mn-lt"/>
              </a:rPr>
              <a:t> generator, bridge, </a:t>
            </a:r>
            <a:r>
              <a:rPr lang="ro-RO" sz="1300" err="1">
                <a:ea typeface="+mn-lt"/>
                <a:cs typeface="+mn-lt"/>
              </a:rPr>
              <a:t>mpls</a:t>
            </a:r>
            <a:endParaRPr lang="ro-RO" sz="1300" err="1"/>
          </a:p>
          <a:p>
            <a:pPr>
              <a:lnSpc>
                <a:spcPct val="110000"/>
              </a:lnSpc>
            </a:pPr>
            <a:r>
              <a:rPr lang="ro-RO" sz="1300">
                <a:ea typeface="+mn-lt"/>
                <a:cs typeface="+mn-lt"/>
              </a:rPr>
              <a:t>Activarea Fast </a:t>
            </a:r>
            <a:r>
              <a:rPr lang="ro-RO" sz="1300" err="1">
                <a:ea typeface="+mn-lt"/>
                <a:cs typeface="+mn-lt"/>
              </a:rPr>
              <a:t>Path</a:t>
            </a:r>
            <a:r>
              <a:rPr lang="ro-RO" sz="1300">
                <a:ea typeface="+mn-lt"/>
                <a:cs typeface="+mn-lt"/>
              </a:rPr>
              <a:t> nu garantează trecerea pachetului pe calea rapidă</a:t>
            </a:r>
            <a:endParaRPr lang="ro-RO" sz="1300"/>
          </a:p>
          <a:p>
            <a:pPr>
              <a:lnSpc>
                <a:spcPct val="110000"/>
              </a:lnSpc>
            </a:pPr>
            <a:r>
              <a:rPr lang="ro-RO" sz="1300">
                <a:ea typeface="+mn-lt"/>
                <a:cs typeface="+mn-lt"/>
              </a:rPr>
              <a:t>Nu funcționează pentru traficul segmentat (MTU/MSS)</a:t>
            </a:r>
            <a:endParaRPr lang="ro-RO" sz="1300"/>
          </a:p>
          <a:p>
            <a:pPr>
              <a:lnSpc>
                <a:spcPct val="110000"/>
              </a:lnSpc>
            </a:pPr>
            <a:endParaRPr lang="ro-RO" sz="1300"/>
          </a:p>
        </p:txBody>
      </p:sp>
    </p:spTree>
    <p:extLst>
      <p:ext uri="{BB962C8B-B14F-4D97-AF65-F5344CB8AC3E}">
        <p14:creationId xmlns:p14="http://schemas.microsoft.com/office/powerpoint/2010/main" val="160367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număr, Font&#10;&#10;Conținutul generat de inteligența artificială poate fi incorect.">
            <a:extLst>
              <a:ext uri="{FF2B5EF4-FFF2-40B4-BE49-F238E27FC236}">
                <a16:creationId xmlns:a16="http://schemas.microsoft.com/office/drawing/2014/main" id="{1D369461-AD28-AE15-7139-395C2C8DDE2A}"/>
              </a:ext>
            </a:extLst>
          </p:cNvPr>
          <p:cNvPicPr>
            <a:picLocks noChangeAspect="1"/>
          </p:cNvPicPr>
          <p:nvPr/>
        </p:nvPicPr>
        <p:blipFill>
          <a:blip r:embed="rId2"/>
          <a:srcRect r="676"/>
          <a:stretch>
            <a:fillRect/>
          </a:stretch>
        </p:blipFill>
        <p:spPr>
          <a:xfrm>
            <a:off x="2199288" y="535709"/>
            <a:ext cx="8229580" cy="5820640"/>
          </a:xfrm>
          <a:prstGeom prst="rect">
            <a:avLst/>
          </a:prstGeom>
        </p:spPr>
      </p:pic>
      <p:cxnSp>
        <p:nvCxnSpPr>
          <p:cNvPr id="21" name="Straight Connector 12">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64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EA74439E-8519-B8AB-DA2F-347E507D9383}"/>
              </a:ext>
            </a:extLst>
          </p:cNvPr>
          <p:cNvSpPr>
            <a:spLocks noGrp="1"/>
          </p:cNvSpPr>
          <p:nvPr>
            <p:ph type="title"/>
          </p:nvPr>
        </p:nvSpPr>
        <p:spPr>
          <a:xfrm>
            <a:off x="640080" y="914399"/>
            <a:ext cx="10847494" cy="1171069"/>
          </a:xfrm>
        </p:spPr>
        <p:txBody>
          <a:bodyPr anchor="t">
            <a:normAutofit/>
          </a:bodyPr>
          <a:lstStyle/>
          <a:p>
            <a:r>
              <a:rPr lang="ro-RO" b="0">
                <a:ea typeface="+mj-lt"/>
                <a:cs typeface="+mj-lt"/>
              </a:rPr>
              <a:t>Fasttrack</a:t>
            </a:r>
            <a:endParaRPr lang="ro-RO"/>
          </a:p>
        </p:txBody>
      </p:sp>
      <p:pic>
        <p:nvPicPr>
          <p:cNvPr id="4" name="Imagine 3" descr="O imagine care conține text, număr, Font, software&#10;&#10;Conținutul generat de inteligența artificială poate fi incorect.">
            <a:extLst>
              <a:ext uri="{FF2B5EF4-FFF2-40B4-BE49-F238E27FC236}">
                <a16:creationId xmlns:a16="http://schemas.microsoft.com/office/drawing/2014/main" id="{E4F966E5-E89C-2DE5-934D-5A76417AF33F}"/>
              </a:ext>
            </a:extLst>
          </p:cNvPr>
          <p:cNvPicPr>
            <a:picLocks noChangeAspect="1"/>
          </p:cNvPicPr>
          <p:nvPr/>
        </p:nvPicPr>
        <p:blipFill>
          <a:blip r:embed="rId2"/>
          <a:stretch>
            <a:fillRect/>
          </a:stretch>
        </p:blipFill>
        <p:spPr>
          <a:xfrm>
            <a:off x="713232" y="3479914"/>
            <a:ext cx="5648193" cy="1313205"/>
          </a:xfrm>
          <a:prstGeom prst="rect">
            <a:avLst/>
          </a:prstGeom>
        </p:spPr>
      </p:pic>
      <p:sp>
        <p:nvSpPr>
          <p:cNvPr id="3" name="Substituent conținut 2">
            <a:extLst>
              <a:ext uri="{FF2B5EF4-FFF2-40B4-BE49-F238E27FC236}">
                <a16:creationId xmlns:a16="http://schemas.microsoft.com/office/drawing/2014/main" id="{F1958CD2-8E94-2A1A-09A2-BFCDC2174478}"/>
              </a:ext>
            </a:extLst>
          </p:cNvPr>
          <p:cNvSpPr>
            <a:spLocks noGrp="1"/>
          </p:cNvSpPr>
          <p:nvPr>
            <p:ph idx="1"/>
          </p:nvPr>
        </p:nvSpPr>
        <p:spPr>
          <a:xfrm>
            <a:off x="6915150" y="2256287"/>
            <a:ext cx="4563618" cy="3760459"/>
          </a:xfrm>
        </p:spPr>
        <p:txBody>
          <a:bodyPr vert="horz" lIns="91440" tIns="45720" rIns="91440" bIns="45720" rtlCol="0" anchor="t">
            <a:normAutofit/>
          </a:bodyPr>
          <a:lstStyle/>
          <a:p>
            <a:r>
              <a:rPr lang="ro-RO" sz="1900" err="1">
                <a:ea typeface="+mn-lt"/>
                <a:cs typeface="+mn-lt"/>
              </a:rPr>
              <a:t>Fasttrack</a:t>
            </a:r>
            <a:r>
              <a:rPr lang="ro-RO" sz="1900">
                <a:ea typeface="+mn-lt"/>
                <a:cs typeface="+mn-lt"/>
              </a:rPr>
              <a:t> = Fast </a:t>
            </a:r>
            <a:r>
              <a:rPr lang="ro-RO" sz="1900" err="1">
                <a:ea typeface="+mn-lt"/>
                <a:cs typeface="+mn-lt"/>
              </a:rPr>
              <a:t>Path</a:t>
            </a:r>
            <a:r>
              <a:rPr lang="ro-RO" sz="1900">
                <a:ea typeface="+mn-lt"/>
                <a:cs typeface="+mn-lt"/>
              </a:rPr>
              <a:t> + </a:t>
            </a:r>
            <a:r>
              <a:rPr lang="ro-RO" sz="1900" err="1">
                <a:ea typeface="+mn-lt"/>
                <a:cs typeface="+mn-lt"/>
              </a:rPr>
              <a:t>Connection</a:t>
            </a:r>
            <a:r>
              <a:rPr lang="ro-RO" sz="1900">
                <a:ea typeface="+mn-lt"/>
                <a:cs typeface="+mn-lt"/>
              </a:rPr>
              <a:t> </a:t>
            </a:r>
            <a:r>
              <a:rPr lang="ro-RO" sz="1900" err="1">
                <a:ea typeface="+mn-lt"/>
                <a:cs typeface="+mn-lt"/>
              </a:rPr>
              <a:t>tracking</a:t>
            </a:r>
            <a:endParaRPr lang="ro-RO" sz="1900" err="1"/>
          </a:p>
          <a:p>
            <a:r>
              <a:rPr lang="ro-RO" sz="1900">
                <a:ea typeface="+mn-lt"/>
                <a:cs typeface="+mn-lt"/>
              </a:rPr>
              <a:t>Pachetele (conexiunile) sunt forțat direcționate prin Fast </a:t>
            </a:r>
            <a:r>
              <a:rPr lang="ro-RO" sz="1900" err="1">
                <a:ea typeface="+mn-lt"/>
                <a:cs typeface="+mn-lt"/>
              </a:rPr>
              <a:t>Path</a:t>
            </a:r>
            <a:endParaRPr lang="ro-RO" sz="1900" err="1"/>
          </a:p>
          <a:p>
            <a:r>
              <a:rPr lang="ro-RO" sz="1900">
                <a:ea typeface="+mn-lt"/>
                <a:cs typeface="+mn-lt"/>
              </a:rPr>
              <a:t>Suportă NAT (</a:t>
            </a:r>
            <a:r>
              <a:rPr lang="ro-RO" sz="1900" err="1">
                <a:ea typeface="+mn-lt"/>
                <a:cs typeface="+mn-lt"/>
              </a:rPr>
              <a:t>srcnat</a:t>
            </a:r>
            <a:r>
              <a:rPr lang="ro-RO" sz="1900">
                <a:ea typeface="+mn-lt"/>
                <a:cs typeface="+mn-lt"/>
              </a:rPr>
              <a:t>, </a:t>
            </a:r>
            <a:r>
              <a:rPr lang="ro-RO" sz="1900" err="1">
                <a:ea typeface="+mn-lt"/>
                <a:cs typeface="+mn-lt"/>
              </a:rPr>
              <a:t>dstnat</a:t>
            </a:r>
            <a:r>
              <a:rPr lang="ro-RO" sz="1900">
                <a:ea typeface="+mn-lt"/>
                <a:cs typeface="+mn-lt"/>
              </a:rPr>
              <a:t>)</a:t>
            </a:r>
            <a:endParaRPr lang="ro-RO" sz="1900"/>
          </a:p>
          <a:p>
            <a:r>
              <a:rPr lang="ro-RO" sz="1900">
                <a:ea typeface="+mn-lt"/>
                <a:cs typeface="+mn-lt"/>
              </a:rPr>
              <a:t>Firewall, </a:t>
            </a:r>
            <a:r>
              <a:rPr lang="ro-RO" sz="1900" err="1">
                <a:ea typeface="+mn-lt"/>
                <a:cs typeface="+mn-lt"/>
              </a:rPr>
              <a:t>mangle</a:t>
            </a:r>
            <a:r>
              <a:rPr lang="ro-RO" sz="1900">
                <a:ea typeface="+mn-lt"/>
                <a:cs typeface="+mn-lt"/>
              </a:rPr>
              <a:t>, </a:t>
            </a:r>
            <a:r>
              <a:rPr lang="ro-RO" sz="1900" err="1">
                <a:ea typeface="+mn-lt"/>
                <a:cs typeface="+mn-lt"/>
              </a:rPr>
              <a:t>QoS</a:t>
            </a:r>
            <a:r>
              <a:rPr lang="ro-RO" sz="1900">
                <a:ea typeface="+mn-lt"/>
                <a:cs typeface="+mn-lt"/>
              </a:rPr>
              <a:t> nu funcționează</a:t>
            </a:r>
            <a:endParaRPr lang="ro-RO" sz="1900"/>
          </a:p>
          <a:p>
            <a:r>
              <a:rPr lang="ro-RO" sz="1900">
                <a:ea typeface="+mn-lt"/>
                <a:cs typeface="+mn-lt"/>
              </a:rPr>
              <a:t>Funcționează doar pentru IPv4/TCP/UDP, numai pentru </a:t>
            </a:r>
            <a:r>
              <a:rPr lang="ro-RO" sz="1900" err="1">
                <a:ea typeface="+mn-lt"/>
                <a:cs typeface="+mn-lt"/>
              </a:rPr>
              <a:t>routing</a:t>
            </a:r>
            <a:r>
              <a:rPr lang="ro-RO" sz="1900">
                <a:ea typeface="+mn-lt"/>
                <a:cs typeface="+mn-lt"/>
              </a:rPr>
              <a:t> (fără </a:t>
            </a:r>
            <a:r>
              <a:rPr lang="ro-RO" sz="1900" err="1">
                <a:ea typeface="+mn-lt"/>
                <a:cs typeface="+mn-lt"/>
              </a:rPr>
              <a:t>bridging</a:t>
            </a:r>
            <a:r>
              <a:rPr lang="ro-RO" sz="1900">
                <a:ea typeface="+mn-lt"/>
                <a:cs typeface="+mn-lt"/>
              </a:rPr>
              <a:t>)</a:t>
            </a:r>
            <a:endParaRPr lang="ro-RO" sz="1900"/>
          </a:p>
          <a:p>
            <a:endParaRPr lang="ro-RO" sz="1900"/>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5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B93277-2482-DF5B-A88D-67715E164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598" y="993391"/>
            <a:ext cx="10221542" cy="4870429"/>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număr, software&#10;&#10;Conținutul generat de inteligența artificială poate fi incorect.">
            <a:extLst>
              <a:ext uri="{FF2B5EF4-FFF2-40B4-BE49-F238E27FC236}">
                <a16:creationId xmlns:a16="http://schemas.microsoft.com/office/drawing/2014/main" id="{352C48B4-D7D9-1CBF-A647-35AFC42C4625}"/>
              </a:ext>
            </a:extLst>
          </p:cNvPr>
          <p:cNvPicPr>
            <a:picLocks noGrp="1" noChangeAspect="1"/>
          </p:cNvPicPr>
          <p:nvPr>
            <p:ph idx="1"/>
          </p:nvPr>
        </p:nvPicPr>
        <p:blipFill>
          <a:blip r:embed="rId2"/>
          <a:srcRect l="9359" r="1460" b="-1"/>
          <a:stretch>
            <a:fillRect/>
          </a:stretch>
        </p:blipFill>
        <p:spPr>
          <a:xfrm>
            <a:off x="990599" y="994180"/>
            <a:ext cx="10221541" cy="4871218"/>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212140" y="993391"/>
            <a:ext cx="0" cy="487121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0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D3F4DA73-3C80-1322-70D2-360D92EAAD48}"/>
              </a:ext>
            </a:extLst>
          </p:cNvPr>
          <p:cNvSpPr>
            <a:spLocks noGrp="1"/>
          </p:cNvSpPr>
          <p:nvPr>
            <p:ph type="title"/>
          </p:nvPr>
        </p:nvSpPr>
        <p:spPr>
          <a:xfrm>
            <a:off x="8625915" y="1006933"/>
            <a:ext cx="2982141" cy="2643264"/>
          </a:xfrm>
        </p:spPr>
        <p:txBody>
          <a:bodyPr vert="horz" lIns="91440" tIns="45720" rIns="91440" bIns="45720" rtlCol="0" anchor="b">
            <a:normAutofit/>
          </a:bodyPr>
          <a:lstStyle/>
          <a:p>
            <a:r>
              <a:rPr lang="en-US" sz="4400"/>
              <a:t>FastTrack</a:t>
            </a:r>
          </a:p>
        </p:txBody>
      </p:sp>
      <p:pic>
        <p:nvPicPr>
          <p:cNvPr id="4" name="Substituent conținut 3" descr="O imagine care conține text, captură de ecran, Font, număr&#10;&#10;Conținutul generat de inteligența artificială poate fi incorect.">
            <a:extLst>
              <a:ext uri="{FF2B5EF4-FFF2-40B4-BE49-F238E27FC236}">
                <a16:creationId xmlns:a16="http://schemas.microsoft.com/office/drawing/2014/main" id="{994FD841-B810-8785-DBAB-27FE7CFA2DDE}"/>
              </a:ext>
            </a:extLst>
          </p:cNvPr>
          <p:cNvPicPr>
            <a:picLocks noGrp="1" noChangeAspect="1"/>
          </p:cNvPicPr>
          <p:nvPr>
            <p:ph idx="1"/>
          </p:nvPr>
        </p:nvPicPr>
        <p:blipFill>
          <a:blip r:embed="rId2"/>
          <a:stretch>
            <a:fillRect/>
          </a:stretch>
        </p:blipFill>
        <p:spPr>
          <a:xfrm>
            <a:off x="2058891" y="809596"/>
            <a:ext cx="4888187" cy="5284527"/>
          </a:xfrm>
          <a:prstGeom prst="rect">
            <a:avLst/>
          </a:prstGeom>
        </p:spPr>
      </p:pic>
      <p:cxnSp>
        <p:nvCxnSpPr>
          <p:cNvPr id="13" name="Straight Connector 12">
            <a:extLst>
              <a:ext uri="{FF2B5EF4-FFF2-40B4-BE49-F238E27FC236}">
                <a16:creationId xmlns:a16="http://schemas.microsoft.com/office/drawing/2014/main" id="{87534CB3-4CA5-DDD2-D519-C4A714A689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16943" y="3999192"/>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895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1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5" name="Rectangle 1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00D4D5D0-D096-8DB1-A2E6-5D530950FCDE}"/>
              </a:ext>
            </a:extLst>
          </p:cNvPr>
          <p:cNvSpPr>
            <a:spLocks noGrp="1"/>
          </p:cNvSpPr>
          <p:nvPr>
            <p:ph type="title"/>
          </p:nvPr>
        </p:nvSpPr>
        <p:spPr>
          <a:xfrm>
            <a:off x="7537528" y="1032764"/>
            <a:ext cx="4308672" cy="3224045"/>
          </a:xfrm>
        </p:spPr>
        <p:txBody>
          <a:bodyPr vert="horz" lIns="91440" tIns="45720" rIns="91440" bIns="45720" rtlCol="0" anchor="b">
            <a:normAutofit/>
          </a:bodyPr>
          <a:lstStyle/>
          <a:p>
            <a:r>
              <a:rPr lang="en-US" sz="5800" b="1" kern="1200">
                <a:solidFill>
                  <a:schemeClr val="tx1"/>
                </a:solidFill>
                <a:latin typeface="+mj-lt"/>
                <a:ea typeface="+mj-ea"/>
                <a:cs typeface="+mj-cs"/>
              </a:rPr>
              <a:t>FastTrack</a:t>
            </a:r>
          </a:p>
        </p:txBody>
      </p:sp>
      <p:pic>
        <p:nvPicPr>
          <p:cNvPr id="4" name="Substituent conținut 3" descr="O imagine care conține text, captură de ecran, software, număr&#10;&#10;Conținutul generat de inteligența artificială poate fi incorect.">
            <a:extLst>
              <a:ext uri="{FF2B5EF4-FFF2-40B4-BE49-F238E27FC236}">
                <a16:creationId xmlns:a16="http://schemas.microsoft.com/office/drawing/2014/main" id="{65F95772-85D8-9234-E2BD-D85B9891CF88}"/>
              </a:ext>
            </a:extLst>
          </p:cNvPr>
          <p:cNvPicPr>
            <a:picLocks noChangeAspect="1"/>
          </p:cNvPicPr>
          <p:nvPr/>
        </p:nvPicPr>
        <p:blipFill>
          <a:blip r:embed="rId2"/>
          <a:srcRect r="15864" b="2"/>
          <a:stretch>
            <a:fillRect/>
          </a:stretch>
        </p:blipFill>
        <p:spPr>
          <a:xfrm>
            <a:off x="20" y="10"/>
            <a:ext cx="6931132" cy="6857990"/>
          </a:xfrm>
          <a:prstGeom prst="rect">
            <a:avLst/>
          </a:prstGeom>
        </p:spPr>
      </p:pic>
      <p:cxnSp>
        <p:nvCxnSpPr>
          <p:cNvPr id="26" name="Straight Connector 21">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575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FF91773B-CE1B-4F9F-C022-355399858B69}"/>
              </a:ext>
            </a:extLst>
          </p:cNvPr>
          <p:cNvSpPr>
            <a:spLocks noGrp="1"/>
          </p:cNvSpPr>
          <p:nvPr>
            <p:ph type="title"/>
          </p:nvPr>
        </p:nvSpPr>
        <p:spPr>
          <a:xfrm>
            <a:off x="640080" y="1371600"/>
            <a:ext cx="10890928" cy="971550"/>
          </a:xfrm>
        </p:spPr>
        <p:txBody>
          <a:bodyPr anchor="t">
            <a:normAutofit/>
          </a:bodyPr>
          <a:lstStyle/>
          <a:p>
            <a:r>
              <a:rPr lang="ro-RO"/>
              <a:t>FastTrack</a:t>
            </a:r>
          </a:p>
        </p:txBody>
      </p:sp>
      <p:cxnSp>
        <p:nvCxnSpPr>
          <p:cNvPr id="11" name="Straight Connector 10">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număr, Font, linie&#10;&#10;Conținutul generat de inteligența artificială poate fi incorect.">
            <a:extLst>
              <a:ext uri="{FF2B5EF4-FFF2-40B4-BE49-F238E27FC236}">
                <a16:creationId xmlns:a16="http://schemas.microsoft.com/office/drawing/2014/main" id="{39E6E706-F96F-56FC-1CBD-5F2F14FB4E23}"/>
              </a:ext>
            </a:extLst>
          </p:cNvPr>
          <p:cNvPicPr>
            <a:picLocks noChangeAspect="1"/>
          </p:cNvPicPr>
          <p:nvPr/>
        </p:nvPicPr>
        <p:blipFill>
          <a:blip r:embed="rId2"/>
          <a:stretch>
            <a:fillRect/>
          </a:stretch>
        </p:blipFill>
        <p:spPr>
          <a:xfrm>
            <a:off x="713232" y="3782268"/>
            <a:ext cx="5648193" cy="1270843"/>
          </a:xfrm>
          <a:prstGeom prst="rect">
            <a:avLst/>
          </a:prstGeom>
        </p:spPr>
      </p:pic>
      <p:sp>
        <p:nvSpPr>
          <p:cNvPr id="3" name="Substituent conținut 2">
            <a:extLst>
              <a:ext uri="{FF2B5EF4-FFF2-40B4-BE49-F238E27FC236}">
                <a16:creationId xmlns:a16="http://schemas.microsoft.com/office/drawing/2014/main" id="{7E7557CC-3978-27B2-A772-5CCAACB4130D}"/>
              </a:ext>
            </a:extLst>
          </p:cNvPr>
          <p:cNvSpPr>
            <a:spLocks noGrp="1"/>
          </p:cNvSpPr>
          <p:nvPr>
            <p:ph idx="1"/>
          </p:nvPr>
        </p:nvSpPr>
        <p:spPr>
          <a:xfrm>
            <a:off x="6871063" y="2537460"/>
            <a:ext cx="4659945" cy="3760459"/>
          </a:xfrm>
        </p:spPr>
        <p:txBody>
          <a:bodyPr vert="horz" lIns="91440" tIns="45720" rIns="91440" bIns="45720" rtlCol="0" anchor="t">
            <a:normAutofit/>
          </a:bodyPr>
          <a:lstStyle/>
          <a:p>
            <a:pPr>
              <a:lnSpc>
                <a:spcPct val="110000"/>
              </a:lnSpc>
            </a:pPr>
            <a:r>
              <a:rPr lang="ro-RO" sz="1700">
                <a:ea typeface="+mn-lt"/>
                <a:cs typeface="+mn-lt"/>
              </a:rPr>
              <a:t>Unele pachete din conexiunile </a:t>
            </a:r>
            <a:r>
              <a:rPr lang="ro-RO" sz="1700" err="1">
                <a:ea typeface="+mn-lt"/>
                <a:cs typeface="+mn-lt"/>
              </a:rPr>
              <a:t>fasttrack</a:t>
            </a:r>
            <a:r>
              <a:rPr lang="ro-RO" sz="1700">
                <a:ea typeface="+mn-lt"/>
                <a:cs typeface="+mn-lt"/>
              </a:rPr>
              <a:t> merg pe calea standard, pentru a actualiza contoarele și a menține starea înregistrărilor în </a:t>
            </a:r>
            <a:r>
              <a:rPr lang="ro-RO" sz="1700" err="1">
                <a:ea typeface="+mn-lt"/>
                <a:cs typeface="+mn-lt"/>
              </a:rPr>
              <a:t>connection</a:t>
            </a:r>
            <a:r>
              <a:rPr lang="ro-RO" sz="1700">
                <a:ea typeface="+mn-lt"/>
                <a:cs typeface="+mn-lt"/>
              </a:rPr>
              <a:t> </a:t>
            </a:r>
            <a:r>
              <a:rPr lang="ro-RO" sz="1700" err="1">
                <a:ea typeface="+mn-lt"/>
                <a:cs typeface="+mn-lt"/>
              </a:rPr>
              <a:t>tracking</a:t>
            </a:r>
            <a:r>
              <a:rPr lang="ro-RO" sz="1700">
                <a:ea typeface="+mn-lt"/>
                <a:cs typeface="+mn-lt"/>
              </a:rPr>
              <a:t>.</a:t>
            </a:r>
            <a:endParaRPr lang="ro-RO" sz="1700"/>
          </a:p>
          <a:p>
            <a:pPr>
              <a:lnSpc>
                <a:spcPct val="110000"/>
              </a:lnSpc>
            </a:pPr>
            <a:r>
              <a:rPr lang="ro-RO" sz="1700">
                <a:ea typeface="+mn-lt"/>
                <a:cs typeface="+mn-lt"/>
              </a:rPr>
              <a:t>De aceea, după regula cu </a:t>
            </a:r>
            <a:r>
              <a:rPr lang="ro-RO" sz="1700" err="1">
                <a:ea typeface="+mn-lt"/>
                <a:cs typeface="+mn-lt"/>
              </a:rPr>
              <a:t>fasttrack</a:t>
            </a:r>
            <a:r>
              <a:rPr lang="ro-RO" sz="1700">
                <a:ea typeface="+mn-lt"/>
                <a:cs typeface="+mn-lt"/>
              </a:rPr>
              <a:t> trebuie adăugată și o regulă </a:t>
            </a:r>
            <a:r>
              <a:rPr lang="ro-RO" sz="1700" b="1">
                <a:ea typeface="+mn-lt"/>
                <a:cs typeface="+mn-lt"/>
              </a:rPr>
              <a:t>accept</a:t>
            </a:r>
            <a:r>
              <a:rPr lang="ro-RO" sz="1700">
                <a:ea typeface="+mn-lt"/>
                <a:cs typeface="+mn-lt"/>
              </a:rPr>
              <a:t>.</a:t>
            </a:r>
            <a:endParaRPr lang="ro-RO" sz="1700"/>
          </a:p>
          <a:p>
            <a:pPr>
              <a:lnSpc>
                <a:spcPct val="110000"/>
              </a:lnSpc>
            </a:pPr>
            <a:r>
              <a:rPr lang="ro-RO" sz="1700" b="1" err="1">
                <a:ea typeface="+mn-lt"/>
                <a:cs typeface="+mn-lt"/>
              </a:rPr>
              <a:t>Dynamic</a:t>
            </a:r>
            <a:r>
              <a:rPr lang="ro-RO" sz="1700" b="1">
                <a:ea typeface="+mn-lt"/>
                <a:cs typeface="+mn-lt"/>
              </a:rPr>
              <a:t> </a:t>
            </a:r>
            <a:r>
              <a:rPr lang="ro-RO" sz="1700" b="1" err="1">
                <a:ea typeface="+mn-lt"/>
                <a:cs typeface="+mn-lt"/>
              </a:rPr>
              <a:t>dummy</a:t>
            </a:r>
            <a:r>
              <a:rPr lang="ro-RO" sz="1700" b="1">
                <a:ea typeface="+mn-lt"/>
                <a:cs typeface="+mn-lt"/>
              </a:rPr>
              <a:t> </a:t>
            </a:r>
            <a:r>
              <a:rPr lang="ro-RO" sz="1700" b="1" err="1">
                <a:ea typeface="+mn-lt"/>
                <a:cs typeface="+mn-lt"/>
              </a:rPr>
              <a:t>rules</a:t>
            </a:r>
            <a:r>
              <a:rPr lang="ro-RO" sz="1700">
                <a:ea typeface="+mn-lt"/>
                <a:cs typeface="+mn-lt"/>
              </a:rPr>
              <a:t> – sunt necesare doar pentru vizualizarea numărului de pachete trecute prin Fast </a:t>
            </a:r>
            <a:r>
              <a:rPr lang="ro-RO" sz="1700" err="1">
                <a:ea typeface="+mn-lt"/>
                <a:cs typeface="+mn-lt"/>
              </a:rPr>
              <a:t>Path</a:t>
            </a:r>
            <a:r>
              <a:rPr lang="ro-RO" sz="1700">
                <a:ea typeface="+mn-lt"/>
                <a:cs typeface="+mn-lt"/>
              </a:rPr>
              <a:t> și care nu au ajuns până la </a:t>
            </a:r>
            <a:r>
              <a:rPr lang="ro-RO" sz="1700" err="1">
                <a:ea typeface="+mn-lt"/>
                <a:cs typeface="+mn-lt"/>
              </a:rPr>
              <a:t>filter</a:t>
            </a:r>
            <a:r>
              <a:rPr lang="ro-RO" sz="1700">
                <a:ea typeface="+mn-lt"/>
                <a:cs typeface="+mn-lt"/>
              </a:rPr>
              <a:t>/</a:t>
            </a:r>
            <a:r>
              <a:rPr lang="ro-RO" sz="1700" err="1">
                <a:ea typeface="+mn-lt"/>
                <a:cs typeface="+mn-lt"/>
              </a:rPr>
              <a:t>mangle</a:t>
            </a:r>
            <a:r>
              <a:rPr lang="ro-RO" sz="1700">
                <a:ea typeface="+mn-lt"/>
                <a:cs typeface="+mn-lt"/>
              </a:rPr>
              <a:t>/</a:t>
            </a:r>
            <a:r>
              <a:rPr lang="ro-RO" sz="1700" err="1">
                <a:ea typeface="+mn-lt"/>
                <a:cs typeface="+mn-lt"/>
              </a:rPr>
              <a:t>queue</a:t>
            </a:r>
            <a:r>
              <a:rPr lang="ro-RO" sz="1700">
                <a:ea typeface="+mn-lt"/>
                <a:cs typeface="+mn-lt"/>
              </a:rPr>
              <a:t>. Acestea dispar după dezactivarea </a:t>
            </a:r>
            <a:r>
              <a:rPr lang="ro-RO" sz="1700" err="1">
                <a:ea typeface="+mn-lt"/>
                <a:cs typeface="+mn-lt"/>
              </a:rPr>
              <a:t>fasttrack</a:t>
            </a:r>
            <a:r>
              <a:rPr lang="ro-RO" sz="1700">
                <a:ea typeface="+mn-lt"/>
                <a:cs typeface="+mn-lt"/>
              </a:rPr>
              <a:t>.</a:t>
            </a:r>
            <a:endParaRPr lang="ro-RO" sz="1700"/>
          </a:p>
          <a:p>
            <a:pPr>
              <a:lnSpc>
                <a:spcPct val="110000"/>
              </a:lnSpc>
            </a:pPr>
            <a:endParaRPr lang="ro-RO" sz="1700"/>
          </a:p>
        </p:txBody>
      </p:sp>
    </p:spTree>
    <p:extLst>
      <p:ext uri="{BB962C8B-B14F-4D97-AF65-F5344CB8AC3E}">
        <p14:creationId xmlns:p14="http://schemas.microsoft.com/office/powerpoint/2010/main" val="74532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301C6D5F-0B81-6715-07BD-2009FF14C614}"/>
              </a:ext>
            </a:extLst>
          </p:cNvPr>
          <p:cNvSpPr>
            <a:spLocks noGrp="1"/>
          </p:cNvSpPr>
          <p:nvPr>
            <p:ph type="title"/>
          </p:nvPr>
        </p:nvSpPr>
        <p:spPr>
          <a:xfrm>
            <a:off x="640080" y="914399"/>
            <a:ext cx="10847494" cy="1171069"/>
          </a:xfrm>
        </p:spPr>
        <p:txBody>
          <a:bodyPr anchor="t">
            <a:normAutofit/>
          </a:bodyPr>
          <a:lstStyle/>
          <a:p>
            <a:r>
              <a:rPr lang="ro-RO" b="0">
                <a:ea typeface="+mj-lt"/>
                <a:cs typeface="+mj-lt"/>
              </a:rPr>
              <a:t>„Firewall ideal”</a:t>
            </a:r>
            <a:endParaRPr lang="ro-RO"/>
          </a:p>
        </p:txBody>
      </p:sp>
      <p:pic>
        <p:nvPicPr>
          <p:cNvPr id="4" name="Imagine 3" descr="O imagine care conține text, captură de ecran, număr, Font&#10;&#10;Conținutul generat de inteligența artificială poate fi incorect.">
            <a:extLst>
              <a:ext uri="{FF2B5EF4-FFF2-40B4-BE49-F238E27FC236}">
                <a16:creationId xmlns:a16="http://schemas.microsoft.com/office/drawing/2014/main" id="{F4F9A20E-35F7-6D7F-5873-2DC88FF66027}"/>
              </a:ext>
            </a:extLst>
          </p:cNvPr>
          <p:cNvPicPr>
            <a:picLocks noChangeAspect="1"/>
          </p:cNvPicPr>
          <p:nvPr/>
        </p:nvPicPr>
        <p:blipFill>
          <a:blip r:embed="rId2"/>
          <a:stretch>
            <a:fillRect/>
          </a:stretch>
        </p:blipFill>
        <p:spPr>
          <a:xfrm>
            <a:off x="713232" y="2809191"/>
            <a:ext cx="5648193" cy="2654650"/>
          </a:xfrm>
          <a:prstGeom prst="rect">
            <a:avLst/>
          </a:prstGeom>
        </p:spPr>
      </p:pic>
      <p:sp>
        <p:nvSpPr>
          <p:cNvPr id="3" name="Substituent conținut 2">
            <a:extLst>
              <a:ext uri="{FF2B5EF4-FFF2-40B4-BE49-F238E27FC236}">
                <a16:creationId xmlns:a16="http://schemas.microsoft.com/office/drawing/2014/main" id="{A1C0F82E-3D8A-28AC-299B-EFA012754CC6}"/>
              </a:ext>
            </a:extLst>
          </p:cNvPr>
          <p:cNvSpPr>
            <a:spLocks noGrp="1"/>
          </p:cNvSpPr>
          <p:nvPr>
            <p:ph idx="1"/>
          </p:nvPr>
        </p:nvSpPr>
        <p:spPr>
          <a:xfrm>
            <a:off x="6915150" y="2256287"/>
            <a:ext cx="4563618" cy="3760459"/>
          </a:xfrm>
        </p:spPr>
        <p:txBody>
          <a:bodyPr vert="horz" lIns="91440" tIns="45720" rIns="91440" bIns="45720" rtlCol="0" anchor="t">
            <a:normAutofit/>
          </a:bodyPr>
          <a:lstStyle/>
          <a:p>
            <a:pPr>
              <a:lnSpc>
                <a:spcPct val="110000"/>
              </a:lnSpc>
            </a:pPr>
            <a:r>
              <a:rPr lang="ro-RO" sz="1600">
                <a:ea typeface="+mn-lt"/>
                <a:cs typeface="+mn-lt"/>
              </a:rPr>
              <a:t>Construcția optimă a regulilor de firewall filter:</a:t>
            </a:r>
            <a:endParaRPr lang="ro-RO" sz="1600"/>
          </a:p>
          <a:p>
            <a:pPr>
              <a:lnSpc>
                <a:spcPct val="110000"/>
              </a:lnSpc>
            </a:pPr>
            <a:r>
              <a:rPr lang="ro-RO" sz="1600" b="1" err="1">
                <a:ea typeface="+mn-lt"/>
                <a:cs typeface="+mn-lt"/>
              </a:rPr>
              <a:t>Fasttrack</a:t>
            </a:r>
            <a:r>
              <a:rPr lang="ro-RO" sz="1600" b="1">
                <a:ea typeface="+mn-lt"/>
                <a:cs typeface="+mn-lt"/>
              </a:rPr>
              <a:t> </a:t>
            </a:r>
            <a:r>
              <a:rPr lang="ro-RO" sz="1600" b="1" err="1">
                <a:ea typeface="+mn-lt"/>
                <a:cs typeface="+mn-lt"/>
              </a:rPr>
              <a:t>established</a:t>
            </a:r>
            <a:r>
              <a:rPr lang="ro-RO" sz="1600" b="1">
                <a:ea typeface="+mn-lt"/>
                <a:cs typeface="+mn-lt"/>
              </a:rPr>
              <a:t>, </a:t>
            </a:r>
            <a:r>
              <a:rPr lang="ro-RO" sz="1600" b="1" err="1">
                <a:ea typeface="+mn-lt"/>
                <a:cs typeface="+mn-lt"/>
              </a:rPr>
              <a:t>related</a:t>
            </a:r>
            <a:r>
              <a:rPr lang="ro-RO" sz="1600">
                <a:ea typeface="+mn-lt"/>
                <a:cs typeface="+mn-lt"/>
              </a:rPr>
              <a:t> (nu întotdeauna!)</a:t>
            </a:r>
            <a:endParaRPr lang="ro-RO" sz="1600"/>
          </a:p>
          <a:p>
            <a:pPr>
              <a:lnSpc>
                <a:spcPct val="110000"/>
              </a:lnSpc>
            </a:pPr>
            <a:r>
              <a:rPr lang="ro-RO" sz="1600" b="1" err="1">
                <a:ea typeface="+mn-lt"/>
                <a:cs typeface="+mn-lt"/>
              </a:rPr>
              <a:t>Allow</a:t>
            </a:r>
            <a:r>
              <a:rPr lang="ro-RO" sz="1600" b="1">
                <a:ea typeface="+mn-lt"/>
                <a:cs typeface="+mn-lt"/>
              </a:rPr>
              <a:t> </a:t>
            </a:r>
            <a:r>
              <a:rPr lang="ro-RO" sz="1600" b="1" err="1">
                <a:ea typeface="+mn-lt"/>
                <a:cs typeface="+mn-lt"/>
              </a:rPr>
              <a:t>established</a:t>
            </a:r>
            <a:r>
              <a:rPr lang="ro-RO" sz="1600" b="1">
                <a:ea typeface="+mn-lt"/>
                <a:cs typeface="+mn-lt"/>
              </a:rPr>
              <a:t>, </a:t>
            </a:r>
            <a:r>
              <a:rPr lang="ro-RO" sz="1600" b="1" err="1">
                <a:ea typeface="+mn-lt"/>
                <a:cs typeface="+mn-lt"/>
              </a:rPr>
              <a:t>related</a:t>
            </a:r>
            <a:r>
              <a:rPr lang="ro-RO" sz="1600">
                <a:ea typeface="+mn-lt"/>
                <a:cs typeface="+mn-lt"/>
              </a:rPr>
              <a:t> – permite conexiunile deja stabilite și conexiunile legate</a:t>
            </a:r>
            <a:endParaRPr lang="ro-RO" sz="1600"/>
          </a:p>
          <a:p>
            <a:pPr>
              <a:lnSpc>
                <a:spcPct val="110000"/>
              </a:lnSpc>
            </a:pPr>
            <a:r>
              <a:rPr lang="ro-RO" sz="1600" b="1" err="1">
                <a:ea typeface="+mn-lt"/>
                <a:cs typeface="+mn-lt"/>
              </a:rPr>
              <a:t>Deny</a:t>
            </a:r>
            <a:r>
              <a:rPr lang="ro-RO" sz="1600" b="1">
                <a:ea typeface="+mn-lt"/>
                <a:cs typeface="+mn-lt"/>
              </a:rPr>
              <a:t> invalid</a:t>
            </a:r>
            <a:r>
              <a:rPr lang="ro-RO" sz="1600">
                <a:ea typeface="+mn-lt"/>
                <a:cs typeface="+mn-lt"/>
              </a:rPr>
              <a:t> – blochează conexiunile invalide</a:t>
            </a:r>
            <a:endParaRPr lang="ro-RO" sz="1600"/>
          </a:p>
          <a:p>
            <a:pPr>
              <a:lnSpc>
                <a:spcPct val="110000"/>
              </a:lnSpc>
            </a:pPr>
            <a:r>
              <a:rPr lang="ro-RO" sz="1600" b="1" err="1">
                <a:ea typeface="+mn-lt"/>
                <a:cs typeface="+mn-lt"/>
              </a:rPr>
              <a:t>Allow</a:t>
            </a:r>
            <a:r>
              <a:rPr lang="ro-RO" sz="1600" b="1">
                <a:ea typeface="+mn-lt"/>
                <a:cs typeface="+mn-lt"/>
              </a:rPr>
              <a:t> </a:t>
            </a:r>
            <a:r>
              <a:rPr lang="ro-RO" sz="1600" b="1" err="1">
                <a:ea typeface="+mn-lt"/>
                <a:cs typeface="+mn-lt"/>
              </a:rPr>
              <a:t>some</a:t>
            </a:r>
            <a:r>
              <a:rPr lang="ro-RO" sz="1600" b="1">
                <a:ea typeface="+mn-lt"/>
                <a:cs typeface="+mn-lt"/>
              </a:rPr>
              <a:t> </a:t>
            </a:r>
            <a:r>
              <a:rPr lang="ro-RO" sz="1600" b="1" err="1">
                <a:ea typeface="+mn-lt"/>
                <a:cs typeface="+mn-lt"/>
              </a:rPr>
              <a:t>new</a:t>
            </a:r>
            <a:r>
              <a:rPr lang="ro-RO" sz="1600">
                <a:ea typeface="+mn-lt"/>
                <a:cs typeface="+mn-lt"/>
              </a:rPr>
              <a:t> – permite unele conexiuni noi</a:t>
            </a:r>
            <a:endParaRPr lang="ro-RO" sz="1600"/>
          </a:p>
          <a:p>
            <a:pPr>
              <a:lnSpc>
                <a:spcPct val="110000"/>
              </a:lnSpc>
            </a:pPr>
            <a:r>
              <a:rPr lang="ro-RO" sz="1600" b="1" err="1">
                <a:ea typeface="+mn-lt"/>
                <a:cs typeface="+mn-lt"/>
              </a:rPr>
              <a:t>Deny</a:t>
            </a:r>
            <a:r>
              <a:rPr lang="ro-RO" sz="1600" b="1">
                <a:ea typeface="+mn-lt"/>
                <a:cs typeface="+mn-lt"/>
              </a:rPr>
              <a:t> </a:t>
            </a:r>
            <a:r>
              <a:rPr lang="ro-RO" sz="1600" b="1" err="1">
                <a:ea typeface="+mn-lt"/>
                <a:cs typeface="+mn-lt"/>
              </a:rPr>
              <a:t>everything</a:t>
            </a:r>
            <a:r>
              <a:rPr lang="ro-RO" sz="1600" b="1">
                <a:ea typeface="+mn-lt"/>
                <a:cs typeface="+mn-lt"/>
              </a:rPr>
              <a:t> </a:t>
            </a:r>
            <a:r>
              <a:rPr lang="ro-RO" sz="1600" b="1" err="1">
                <a:ea typeface="+mn-lt"/>
                <a:cs typeface="+mn-lt"/>
              </a:rPr>
              <a:t>else</a:t>
            </a:r>
            <a:r>
              <a:rPr lang="ro-RO" sz="1600">
                <a:ea typeface="+mn-lt"/>
                <a:cs typeface="+mn-lt"/>
              </a:rPr>
              <a:t> – blochează tot restul</a:t>
            </a:r>
            <a:endParaRPr lang="ro-RO" sz="1600"/>
          </a:p>
          <a:p>
            <a:pPr>
              <a:lnSpc>
                <a:spcPct val="110000"/>
              </a:lnSpc>
            </a:pPr>
            <a:endParaRPr lang="ro-RO" sz="1600"/>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248916D8-006D-2D11-2C9A-18835B5D56A1}"/>
              </a:ext>
            </a:extLst>
          </p:cNvPr>
          <p:cNvSpPr>
            <a:spLocks noGrp="1"/>
          </p:cNvSpPr>
          <p:nvPr>
            <p:ph type="title"/>
          </p:nvPr>
        </p:nvSpPr>
        <p:spPr>
          <a:xfrm>
            <a:off x="652470" y="2478"/>
            <a:ext cx="10890928" cy="971550"/>
          </a:xfrm>
        </p:spPr>
        <p:txBody>
          <a:bodyPr anchor="t">
            <a:normAutofit/>
          </a:bodyPr>
          <a:lstStyle/>
          <a:p>
            <a:r>
              <a:rPr lang="en-US"/>
              <a:t>TransportLayer(TCP/UDPsegmentation)</a:t>
            </a:r>
            <a:endParaRPr lang="ro-RO"/>
          </a:p>
        </p:txBody>
      </p:sp>
      <p:cxnSp>
        <p:nvCxnSpPr>
          <p:cNvPr id="11" name="Straight Connector 10">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diagramă, linie, Paralel&#10;&#10;Conținutul generat de inteligența artificială poate fi incorect.">
            <a:extLst>
              <a:ext uri="{FF2B5EF4-FFF2-40B4-BE49-F238E27FC236}">
                <a16:creationId xmlns:a16="http://schemas.microsoft.com/office/drawing/2014/main" id="{EE41D83C-F084-1B2D-1271-26504C823757}"/>
              </a:ext>
            </a:extLst>
          </p:cNvPr>
          <p:cNvPicPr>
            <a:picLocks noChangeAspect="1"/>
          </p:cNvPicPr>
          <p:nvPr/>
        </p:nvPicPr>
        <p:blipFill>
          <a:blip r:embed="rId2"/>
          <a:stretch>
            <a:fillRect/>
          </a:stretch>
        </p:blipFill>
        <p:spPr>
          <a:xfrm>
            <a:off x="713232" y="2537460"/>
            <a:ext cx="5430266" cy="3760459"/>
          </a:xfrm>
          <a:prstGeom prst="rect">
            <a:avLst/>
          </a:prstGeom>
        </p:spPr>
      </p:pic>
      <p:sp>
        <p:nvSpPr>
          <p:cNvPr id="3" name="Substituent conținut 2">
            <a:extLst>
              <a:ext uri="{FF2B5EF4-FFF2-40B4-BE49-F238E27FC236}">
                <a16:creationId xmlns:a16="http://schemas.microsoft.com/office/drawing/2014/main" id="{69E61E9C-C32E-A2D4-16B8-66557E1627FF}"/>
              </a:ext>
            </a:extLst>
          </p:cNvPr>
          <p:cNvSpPr>
            <a:spLocks noGrp="1"/>
          </p:cNvSpPr>
          <p:nvPr>
            <p:ph idx="1"/>
          </p:nvPr>
        </p:nvSpPr>
        <p:spPr>
          <a:xfrm>
            <a:off x="6871063" y="976290"/>
            <a:ext cx="5031652" cy="5711921"/>
          </a:xfrm>
        </p:spPr>
        <p:txBody>
          <a:bodyPr vert="horz" lIns="91440" tIns="45720" rIns="91440" bIns="45720" rtlCol="0" anchor="t">
            <a:normAutofit/>
          </a:bodyPr>
          <a:lstStyle/>
          <a:p>
            <a:pPr>
              <a:lnSpc>
                <a:spcPct val="110000"/>
              </a:lnSpc>
            </a:pPr>
            <a:r>
              <a:rPr lang="ro-RO" sz="1400" b="1">
                <a:ea typeface="+mn-lt"/>
                <a:cs typeface="+mn-lt"/>
              </a:rPr>
              <a:t>Răspund pentru împărțirea datelor în blocuri (segmentare), livrarea lor garantată prin rețea și reasamblarea corectă la celălalt capăt</a:t>
            </a:r>
            <a:endParaRPr lang="ro-RO" sz="1400"/>
          </a:p>
          <a:p>
            <a:pPr>
              <a:lnSpc>
                <a:spcPct val="110000"/>
              </a:lnSpc>
            </a:pPr>
            <a:r>
              <a:rPr lang="ro-RO" sz="1400" b="1">
                <a:ea typeface="+mn-lt"/>
                <a:cs typeface="+mn-lt"/>
              </a:rPr>
              <a:t>TCP (</a:t>
            </a:r>
            <a:r>
              <a:rPr lang="ro-RO" sz="1400" b="1" err="1">
                <a:ea typeface="+mn-lt"/>
                <a:cs typeface="+mn-lt"/>
              </a:rPr>
              <a:t>Transmission</a:t>
            </a:r>
            <a:r>
              <a:rPr lang="ro-RO" sz="1400" b="1">
                <a:ea typeface="+mn-lt"/>
                <a:cs typeface="+mn-lt"/>
              </a:rPr>
              <a:t> Control Protocol)</a:t>
            </a:r>
            <a:r>
              <a:rPr lang="ro-RO" sz="1400">
                <a:ea typeface="+mn-lt"/>
                <a:cs typeface="+mn-lt"/>
              </a:rPr>
              <a:t> – garantează livrarea; dacă un segment se pierde pe drum, el este retransmis =&gt; este nevoie de verificări pentru fiabilitatea livrării =&gt; funcționează mai lent (HTTP, FTP, SMTP)</a:t>
            </a:r>
            <a:endParaRPr lang="ro-RO" sz="1400"/>
          </a:p>
          <a:p>
            <a:pPr>
              <a:lnSpc>
                <a:spcPct val="110000"/>
              </a:lnSpc>
            </a:pPr>
            <a:r>
              <a:rPr lang="ro-RO" sz="1400" b="1">
                <a:ea typeface="+mn-lt"/>
                <a:cs typeface="+mn-lt"/>
              </a:rPr>
              <a:t>TCP stabilește o conexiune virtuală</a:t>
            </a:r>
            <a:endParaRPr lang="ro-RO" sz="1400"/>
          </a:p>
          <a:p>
            <a:pPr>
              <a:lnSpc>
                <a:spcPct val="110000"/>
              </a:lnSpc>
            </a:pPr>
            <a:r>
              <a:rPr lang="ro-RO" sz="1400" b="1">
                <a:ea typeface="+mn-lt"/>
                <a:cs typeface="+mn-lt"/>
              </a:rPr>
              <a:t>UDP (</a:t>
            </a:r>
            <a:r>
              <a:rPr lang="ro-RO" sz="1400" b="1" err="1">
                <a:ea typeface="+mn-lt"/>
                <a:cs typeface="+mn-lt"/>
              </a:rPr>
              <a:t>User</a:t>
            </a:r>
            <a:r>
              <a:rPr lang="ro-RO" sz="1400" b="1">
                <a:ea typeface="+mn-lt"/>
                <a:cs typeface="+mn-lt"/>
              </a:rPr>
              <a:t> </a:t>
            </a:r>
            <a:r>
              <a:rPr lang="ro-RO" sz="1400" b="1" err="1">
                <a:ea typeface="+mn-lt"/>
                <a:cs typeface="+mn-lt"/>
              </a:rPr>
              <a:t>Datagram</a:t>
            </a:r>
            <a:r>
              <a:rPr lang="ro-RO" sz="1400" b="1">
                <a:ea typeface="+mn-lt"/>
                <a:cs typeface="+mn-lt"/>
              </a:rPr>
              <a:t> Protocol)</a:t>
            </a:r>
            <a:r>
              <a:rPr lang="ro-RO" sz="1400">
                <a:ea typeface="+mn-lt"/>
                <a:cs typeface="+mn-lt"/>
              </a:rPr>
              <a:t> – nu garantează livrarea =&gt; nu există verificări =&gt; funcționează mai rapid (</a:t>
            </a:r>
            <a:r>
              <a:rPr lang="ro-RO" sz="1400" err="1">
                <a:ea typeface="+mn-lt"/>
                <a:cs typeface="+mn-lt"/>
              </a:rPr>
              <a:t>voice</a:t>
            </a:r>
            <a:r>
              <a:rPr lang="ro-RO" sz="1400">
                <a:ea typeface="+mn-lt"/>
                <a:cs typeface="+mn-lt"/>
              </a:rPr>
              <a:t>, video, </a:t>
            </a:r>
            <a:r>
              <a:rPr lang="ro-RO" sz="1400" err="1">
                <a:ea typeface="+mn-lt"/>
                <a:cs typeface="+mn-lt"/>
              </a:rPr>
              <a:t>realtime</a:t>
            </a:r>
            <a:r>
              <a:rPr lang="ro-RO" sz="1400">
                <a:ea typeface="+mn-lt"/>
                <a:cs typeface="+mn-lt"/>
              </a:rPr>
              <a:t>)</a:t>
            </a:r>
            <a:endParaRPr lang="ro-RO" sz="1400"/>
          </a:p>
          <a:p>
            <a:pPr>
              <a:lnSpc>
                <a:spcPct val="110000"/>
              </a:lnSpc>
            </a:pPr>
            <a:r>
              <a:rPr lang="ro-RO" sz="1400" b="1">
                <a:ea typeface="+mn-lt"/>
                <a:cs typeface="+mn-lt"/>
              </a:rPr>
              <a:t>SCTP (</a:t>
            </a:r>
            <a:r>
              <a:rPr lang="ro-RO" sz="1400" b="1" err="1">
                <a:ea typeface="+mn-lt"/>
                <a:cs typeface="+mn-lt"/>
              </a:rPr>
              <a:t>Stream</a:t>
            </a:r>
            <a:r>
              <a:rPr lang="ro-RO" sz="1400" b="1">
                <a:ea typeface="+mn-lt"/>
                <a:cs typeface="+mn-lt"/>
              </a:rPr>
              <a:t> </a:t>
            </a:r>
            <a:r>
              <a:rPr lang="ro-RO" sz="1400" b="1" err="1">
                <a:ea typeface="+mn-lt"/>
                <a:cs typeface="+mn-lt"/>
              </a:rPr>
              <a:t>Transmission</a:t>
            </a:r>
            <a:r>
              <a:rPr lang="ro-RO" sz="1400" b="1">
                <a:ea typeface="+mn-lt"/>
                <a:cs typeface="+mn-lt"/>
              </a:rPr>
              <a:t> Control Protocol)</a:t>
            </a:r>
            <a:r>
              <a:rPr lang="ro-RO" sz="1400">
                <a:ea typeface="+mn-lt"/>
                <a:cs typeface="+mn-lt"/>
              </a:rPr>
              <a:t> – mai nou, mai fiabil și flexibil</a:t>
            </a:r>
            <a:endParaRPr lang="ro-RO" sz="1400"/>
          </a:p>
          <a:p>
            <a:pPr>
              <a:lnSpc>
                <a:spcPct val="110000"/>
              </a:lnSpc>
            </a:pPr>
            <a:r>
              <a:rPr lang="ro-RO" sz="1400" b="1">
                <a:ea typeface="+mn-lt"/>
                <a:cs typeface="+mn-lt"/>
              </a:rPr>
              <a:t>QUIC</a:t>
            </a:r>
            <a:r>
              <a:rPr lang="ro-RO" sz="1400">
                <a:ea typeface="+mn-lt"/>
                <a:cs typeface="+mn-lt"/>
              </a:rPr>
              <a:t> – bazat pe UDP, suportă multiplexare</a:t>
            </a:r>
            <a:endParaRPr lang="ro-RO" sz="1400"/>
          </a:p>
          <a:p>
            <a:pPr>
              <a:lnSpc>
                <a:spcPct val="110000"/>
              </a:lnSpc>
            </a:pPr>
            <a:endParaRPr lang="ro-RO" sz="1100"/>
          </a:p>
        </p:txBody>
      </p:sp>
    </p:spTree>
    <p:extLst>
      <p:ext uri="{BB962C8B-B14F-4D97-AF65-F5344CB8AC3E}">
        <p14:creationId xmlns:p14="http://schemas.microsoft.com/office/powerpoint/2010/main" val="3060445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B93277-2482-DF5B-A88D-67715E164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598" y="993391"/>
            <a:ext cx="10221542" cy="4870429"/>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diagramă, Plan, schiță&#10;&#10;Conținutul generat de inteligența artificială poate fi incorect.">
            <a:extLst>
              <a:ext uri="{FF2B5EF4-FFF2-40B4-BE49-F238E27FC236}">
                <a16:creationId xmlns:a16="http://schemas.microsoft.com/office/drawing/2014/main" id="{A1890A2D-2DFF-F77D-A819-45639FDF6000}"/>
              </a:ext>
            </a:extLst>
          </p:cNvPr>
          <p:cNvPicPr>
            <a:picLocks noGrp="1" noChangeAspect="1"/>
          </p:cNvPicPr>
          <p:nvPr>
            <p:ph idx="1"/>
          </p:nvPr>
        </p:nvPicPr>
        <p:blipFill>
          <a:blip r:embed="rId2"/>
          <a:srcRect t="1230" r="1" b="1"/>
          <a:stretch>
            <a:fillRect/>
          </a:stretch>
        </p:blipFill>
        <p:spPr>
          <a:xfrm>
            <a:off x="990599" y="994180"/>
            <a:ext cx="10221541" cy="4871218"/>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212140" y="993391"/>
            <a:ext cx="0" cy="487121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862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01323A-3BD4-99D2-F90B-51E5AB342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0311"/>
            <a:ext cx="10887542" cy="5577378"/>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diagramă, Plan, Desen tehnic&#10;&#10;Conținutul generat de inteligența artificială poate fi incorect.">
            <a:extLst>
              <a:ext uri="{FF2B5EF4-FFF2-40B4-BE49-F238E27FC236}">
                <a16:creationId xmlns:a16="http://schemas.microsoft.com/office/drawing/2014/main" id="{766461CB-42B3-B515-1A95-2AFD60DFA4CD}"/>
              </a:ext>
            </a:extLst>
          </p:cNvPr>
          <p:cNvPicPr>
            <a:picLocks noGrp="1" noChangeAspect="1"/>
          </p:cNvPicPr>
          <p:nvPr>
            <p:ph idx="1"/>
          </p:nvPr>
        </p:nvPicPr>
        <p:blipFill>
          <a:blip r:embed="rId2"/>
          <a:srcRect t="11343" b="18068"/>
          <a:stretch>
            <a:fillRect/>
          </a:stretch>
        </p:blipFill>
        <p:spPr>
          <a:xfrm>
            <a:off x="643467" y="640311"/>
            <a:ext cx="10902365" cy="5579514"/>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37289" y="640311"/>
            <a:ext cx="0" cy="557951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614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01323A-3BD4-99D2-F90B-51E5AB342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0311"/>
            <a:ext cx="10887542" cy="5577378"/>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diagramă, Font&#10;&#10;Conținutul generat de inteligența artificială poate fi incorect.">
            <a:extLst>
              <a:ext uri="{FF2B5EF4-FFF2-40B4-BE49-F238E27FC236}">
                <a16:creationId xmlns:a16="http://schemas.microsoft.com/office/drawing/2014/main" id="{04503661-15D6-C438-BB9E-C2BEE6E559D8}"/>
              </a:ext>
            </a:extLst>
          </p:cNvPr>
          <p:cNvPicPr>
            <a:picLocks noGrp="1" noChangeAspect="1"/>
          </p:cNvPicPr>
          <p:nvPr>
            <p:ph idx="1"/>
          </p:nvPr>
        </p:nvPicPr>
        <p:blipFill>
          <a:blip r:embed="rId2"/>
          <a:srcRect t="142"/>
          <a:stretch>
            <a:fillRect/>
          </a:stretch>
        </p:blipFill>
        <p:spPr>
          <a:xfrm>
            <a:off x="643467" y="640311"/>
            <a:ext cx="10902365" cy="5579514"/>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37289" y="640311"/>
            <a:ext cx="0" cy="557951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467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A0EF18D-D731-8EFB-E746-6FCF0DE2C922}"/>
              </a:ext>
            </a:extLst>
          </p:cNvPr>
          <p:cNvSpPr>
            <a:spLocks noGrp="1"/>
          </p:cNvSpPr>
          <p:nvPr>
            <p:ph type="title"/>
          </p:nvPr>
        </p:nvSpPr>
        <p:spPr/>
        <p:txBody>
          <a:bodyPr/>
          <a:lstStyle/>
          <a:p>
            <a:r>
              <a:rPr lang="ro-RO"/>
              <a:t>Configurare Firewall FortiGate</a:t>
            </a:r>
          </a:p>
        </p:txBody>
      </p:sp>
    </p:spTree>
    <p:extLst>
      <p:ext uri="{BB962C8B-B14F-4D97-AF65-F5344CB8AC3E}">
        <p14:creationId xmlns:p14="http://schemas.microsoft.com/office/powerpoint/2010/main" val="2604115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08C816E5-E2B9-D738-F682-633EF03C884F}"/>
              </a:ext>
            </a:extLst>
          </p:cNvPr>
          <p:cNvSpPr>
            <a:spLocks noGrp="1"/>
          </p:cNvSpPr>
          <p:nvPr>
            <p:ph type="title"/>
          </p:nvPr>
        </p:nvSpPr>
        <p:spPr>
          <a:xfrm>
            <a:off x="640080" y="1434438"/>
            <a:ext cx="2983229" cy="2612976"/>
          </a:xfrm>
        </p:spPr>
        <p:txBody>
          <a:bodyPr vert="horz" lIns="91440" tIns="45720" rIns="91440" bIns="45720" rtlCol="0" anchor="t">
            <a:normAutofit/>
          </a:bodyPr>
          <a:lstStyle/>
          <a:p>
            <a:pPr>
              <a:lnSpc>
                <a:spcPct val="90000"/>
              </a:lnSpc>
            </a:pPr>
            <a:r>
              <a:rPr lang="en-US" sz="3100"/>
              <a:t>Când se activează filtrarea web cu trafic HTTP inițial necriptat?</a:t>
            </a:r>
          </a:p>
        </p:txBody>
      </p:sp>
      <p:pic>
        <p:nvPicPr>
          <p:cNvPr id="4" name="Substituent conținut 3">
            <a:extLst>
              <a:ext uri="{FF2B5EF4-FFF2-40B4-BE49-F238E27FC236}">
                <a16:creationId xmlns:a16="http://schemas.microsoft.com/office/drawing/2014/main" id="{AAD31ABE-ADEC-340B-142C-1FD6CE1883DC}"/>
              </a:ext>
            </a:extLst>
          </p:cNvPr>
          <p:cNvPicPr>
            <a:picLocks noGrp="1" noChangeAspect="1"/>
          </p:cNvPicPr>
          <p:nvPr>
            <p:ph idx="1"/>
          </p:nvPr>
        </p:nvPicPr>
        <p:blipFill>
          <a:blip r:embed="rId2"/>
          <a:stretch>
            <a:fillRect/>
          </a:stretch>
        </p:blipFill>
        <p:spPr>
          <a:xfrm>
            <a:off x="4229100" y="1594779"/>
            <a:ext cx="7290648" cy="3608870"/>
          </a:xfrm>
          <a:prstGeom prst="rect">
            <a:avLst/>
          </a:prstGeom>
        </p:spPr>
      </p:pic>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991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696269E-06D6-9C30-EF83-20B307469AE6}"/>
              </a:ext>
            </a:extLst>
          </p:cNvPr>
          <p:cNvSpPr>
            <a:spLocks noGrp="1"/>
          </p:cNvSpPr>
          <p:nvPr>
            <p:ph idx="1"/>
          </p:nvPr>
        </p:nvSpPr>
        <p:spPr>
          <a:xfrm>
            <a:off x="191231" y="1057281"/>
            <a:ext cx="11548544" cy="5142351"/>
          </a:xfrm>
        </p:spPr>
        <p:txBody>
          <a:bodyPr vert="horz" lIns="91440" tIns="45720" rIns="91440" bIns="45720" rtlCol="0" anchor="t">
            <a:noAutofit/>
          </a:bodyPr>
          <a:lstStyle/>
          <a:p>
            <a:pPr marL="0" indent="0">
              <a:buNone/>
            </a:pPr>
            <a:r>
              <a:rPr lang="ro-RO" sz="2800" b="1" err="1">
                <a:ea typeface="+mn-lt"/>
                <a:cs typeface="+mn-lt"/>
              </a:rPr>
              <a:t>FortiGate</a:t>
            </a:r>
            <a:r>
              <a:rPr lang="ro-RO" sz="2800" b="1" dirty="0">
                <a:ea typeface="+mn-lt"/>
                <a:cs typeface="+mn-lt"/>
              </a:rPr>
              <a:t> web </a:t>
            </a:r>
            <a:r>
              <a:rPr lang="ro-RO" sz="2800" b="1" err="1">
                <a:ea typeface="+mn-lt"/>
                <a:cs typeface="+mn-lt"/>
              </a:rPr>
              <a:t>filtering</a:t>
            </a:r>
            <a:r>
              <a:rPr lang="ro-RO" sz="2800" dirty="0">
                <a:ea typeface="+mn-lt"/>
                <a:cs typeface="+mn-lt"/>
              </a:rPr>
              <a:t> ajută la stoparea infecțiilor provenite de pe site-uri malițioase și la prevenirea comunicării dacă apare o infecție.</a:t>
            </a:r>
            <a:endParaRPr lang="ro-RO" sz="2800"/>
          </a:p>
          <a:p>
            <a:pPr marL="0" indent="0">
              <a:buNone/>
            </a:pPr>
            <a:r>
              <a:rPr lang="ro-RO" sz="2800" dirty="0">
                <a:ea typeface="+mn-lt"/>
                <a:cs typeface="+mn-lt"/>
              </a:rPr>
              <a:t>După ce o conexiune TCP este stabilită, utilizatorul solicită conținutul unui anumit site web (de exemplu, </a:t>
            </a:r>
            <a:r>
              <a:rPr lang="ro-RO" sz="2800" b="1" dirty="0">
                <a:ea typeface="+mn-lt"/>
                <a:cs typeface="+mn-lt"/>
                <a:hlinkClick r:id="rId2"/>
              </a:rPr>
              <a:t>www.acme.com</a:t>
            </a:r>
            <a:r>
              <a:rPr lang="ro-RO" sz="2800" dirty="0">
                <a:ea typeface="+mn-lt"/>
                <a:cs typeface="+mn-lt"/>
              </a:rPr>
              <a:t>) folosind o cerere </a:t>
            </a:r>
            <a:r>
              <a:rPr lang="ro-RO" sz="2800" b="1" dirty="0">
                <a:ea typeface="+mn-lt"/>
                <a:cs typeface="+mn-lt"/>
              </a:rPr>
              <a:t>HTTP GET</a:t>
            </a:r>
            <a:r>
              <a:rPr lang="ro-RO" sz="2800" dirty="0">
                <a:ea typeface="+mn-lt"/>
                <a:cs typeface="+mn-lt"/>
              </a:rPr>
              <a:t>.</a:t>
            </a:r>
            <a:endParaRPr lang="ro-RO" sz="2800"/>
          </a:p>
          <a:p>
            <a:pPr marL="0" indent="0">
              <a:buNone/>
            </a:pPr>
            <a:r>
              <a:rPr lang="ro-RO" sz="2800" err="1">
                <a:ea typeface="+mn-lt"/>
                <a:cs typeface="+mn-lt"/>
              </a:rPr>
              <a:t>FortiGate</a:t>
            </a:r>
            <a:r>
              <a:rPr lang="ro-RO" sz="2800" dirty="0">
                <a:ea typeface="+mn-lt"/>
                <a:cs typeface="+mn-lt"/>
              </a:rPr>
              <a:t> verifică cererea HTTP GET pentru a colecta informațiile afișate în </a:t>
            </a:r>
            <a:r>
              <a:rPr lang="ro-RO" sz="2800" err="1">
                <a:ea typeface="+mn-lt"/>
                <a:cs typeface="+mn-lt"/>
              </a:rPr>
              <a:t>slide</a:t>
            </a:r>
            <a:r>
              <a:rPr lang="ro-RO" sz="2800" dirty="0">
                <a:ea typeface="+mn-lt"/>
                <a:cs typeface="+mn-lt"/>
              </a:rPr>
              <a:t> și trimite o solicitare în timp real către serverele </a:t>
            </a:r>
            <a:r>
              <a:rPr lang="ro-RO" sz="2800" err="1">
                <a:ea typeface="+mn-lt"/>
                <a:cs typeface="+mn-lt"/>
              </a:rPr>
              <a:t>FortiGuard</a:t>
            </a:r>
            <a:r>
              <a:rPr lang="ro-RO" sz="2800" dirty="0">
                <a:ea typeface="+mn-lt"/>
                <a:cs typeface="+mn-lt"/>
              </a:rPr>
              <a:t> pentru a determina categoria site-ului. Pe baza informațiilor de categorie primite de la </a:t>
            </a:r>
            <a:r>
              <a:rPr lang="ro-RO" sz="2800" b="1" err="1">
                <a:ea typeface="+mn-lt"/>
                <a:cs typeface="+mn-lt"/>
              </a:rPr>
              <a:t>FortiGuard</a:t>
            </a:r>
            <a:r>
              <a:rPr lang="ro-RO" sz="2800" b="1" dirty="0">
                <a:ea typeface="+mn-lt"/>
                <a:cs typeface="+mn-lt"/>
              </a:rPr>
              <a:t> Distribution </a:t>
            </a:r>
            <a:r>
              <a:rPr lang="ro-RO" sz="2800" b="1" err="1">
                <a:ea typeface="+mn-lt"/>
                <a:cs typeface="+mn-lt"/>
              </a:rPr>
              <a:t>Network</a:t>
            </a:r>
            <a:r>
              <a:rPr lang="ro-RO" sz="2800" b="1" dirty="0">
                <a:ea typeface="+mn-lt"/>
                <a:cs typeface="+mn-lt"/>
              </a:rPr>
              <a:t> (FDN)</a:t>
            </a:r>
            <a:r>
              <a:rPr lang="ro-RO" sz="2800" dirty="0">
                <a:ea typeface="+mn-lt"/>
                <a:cs typeface="+mn-lt"/>
              </a:rPr>
              <a:t>, </a:t>
            </a:r>
            <a:r>
              <a:rPr lang="ro-RO" sz="2800" err="1">
                <a:ea typeface="+mn-lt"/>
                <a:cs typeface="+mn-lt"/>
              </a:rPr>
              <a:t>FortiGate</a:t>
            </a:r>
            <a:r>
              <a:rPr lang="ro-RO" sz="2800" dirty="0">
                <a:ea typeface="+mn-lt"/>
                <a:cs typeface="+mn-lt"/>
              </a:rPr>
              <a:t> execută acțiunea specificată conform profilului aplicat în politică.</a:t>
            </a:r>
            <a:endParaRPr lang="ro-RO" sz="2800"/>
          </a:p>
          <a:p>
            <a:endParaRPr lang="ro-RO" dirty="0"/>
          </a:p>
        </p:txBody>
      </p:sp>
    </p:spTree>
    <p:extLst>
      <p:ext uri="{BB962C8B-B14F-4D97-AF65-F5344CB8AC3E}">
        <p14:creationId xmlns:p14="http://schemas.microsoft.com/office/powerpoint/2010/main" val="1527108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FFF971C-3B7F-DB51-372F-E41271E70D13}"/>
              </a:ext>
            </a:extLst>
          </p:cNvPr>
          <p:cNvSpPr>
            <a:spLocks noGrp="1"/>
          </p:cNvSpPr>
          <p:nvPr>
            <p:ph idx="1"/>
          </p:nvPr>
        </p:nvSpPr>
        <p:spPr>
          <a:xfrm>
            <a:off x="640080" y="1443500"/>
            <a:ext cx="10890928" cy="4756132"/>
          </a:xfrm>
        </p:spPr>
        <p:txBody>
          <a:bodyPr vert="horz" lIns="91440" tIns="45720" rIns="91440" bIns="45720" rtlCol="0" anchor="t">
            <a:normAutofit/>
          </a:bodyPr>
          <a:lstStyle/>
          <a:p>
            <a:pPr marL="0" indent="0">
              <a:buNone/>
            </a:pPr>
            <a:r>
              <a:rPr lang="ro-RO" sz="2800" dirty="0"/>
              <a:t>În </a:t>
            </a:r>
            <a:r>
              <a:rPr lang="ro-RO" sz="2800" dirty="0" err="1"/>
              <a:t>FortiOS</a:t>
            </a:r>
            <a:r>
              <a:rPr lang="ro-RO" sz="2800" dirty="0"/>
              <a:t>, există trei componente principale ale filtrării web:</a:t>
            </a:r>
          </a:p>
          <a:p>
            <a:r>
              <a:rPr lang="ro-RO" sz="2800" b="1" dirty="0">
                <a:ea typeface="+mn-lt"/>
                <a:cs typeface="+mn-lt"/>
              </a:rPr>
              <a:t>Web content </a:t>
            </a:r>
            <a:r>
              <a:rPr lang="ro-RO" sz="2800" b="1" err="1">
                <a:ea typeface="+mn-lt"/>
                <a:cs typeface="+mn-lt"/>
              </a:rPr>
              <a:t>filtering</a:t>
            </a:r>
            <a:r>
              <a:rPr lang="ro-RO" sz="2800" dirty="0">
                <a:ea typeface="+mn-lt"/>
                <a:cs typeface="+mn-lt"/>
              </a:rPr>
              <a:t>: blochează paginile web care conțin cuvinte sau expresii pe care le specifici.</a:t>
            </a:r>
          </a:p>
          <a:p>
            <a:r>
              <a:rPr lang="ro-RO" sz="2800" b="1" dirty="0">
                <a:ea typeface="+mn-lt"/>
                <a:cs typeface="+mn-lt"/>
              </a:rPr>
              <a:t>URL </a:t>
            </a:r>
            <a:r>
              <a:rPr lang="ro-RO" sz="2800" b="1" err="1">
                <a:ea typeface="+mn-lt"/>
                <a:cs typeface="+mn-lt"/>
              </a:rPr>
              <a:t>filtering</a:t>
            </a:r>
            <a:r>
              <a:rPr lang="ro-RO" sz="2800" dirty="0">
                <a:ea typeface="+mn-lt"/>
                <a:cs typeface="+mn-lt"/>
              </a:rPr>
              <a:t>: folosește URL-uri și tipare de URL pentru a bloca sau permite pagini web de la surse specifice sau pentru a bloca URL-uri malițioase descoperite de </a:t>
            </a:r>
            <a:r>
              <a:rPr lang="ro-RO" sz="2800" err="1">
                <a:ea typeface="+mn-lt"/>
                <a:cs typeface="+mn-lt"/>
              </a:rPr>
              <a:t>FortiSandbox</a:t>
            </a:r>
            <a:r>
              <a:rPr lang="ro-RO" sz="2800" dirty="0">
                <a:ea typeface="+mn-lt"/>
                <a:cs typeface="+mn-lt"/>
              </a:rPr>
              <a:t>.</a:t>
            </a:r>
          </a:p>
          <a:p>
            <a:r>
              <a:rPr lang="ro-RO" sz="2800" b="1" err="1">
                <a:ea typeface="+mn-lt"/>
                <a:cs typeface="+mn-lt"/>
              </a:rPr>
              <a:t>FortiGuard</a:t>
            </a:r>
            <a:r>
              <a:rPr lang="ro-RO" sz="2800" b="1" dirty="0">
                <a:ea typeface="+mn-lt"/>
                <a:cs typeface="+mn-lt"/>
              </a:rPr>
              <a:t> Web </a:t>
            </a:r>
            <a:r>
              <a:rPr lang="ro-RO" sz="2800" b="1" err="1">
                <a:ea typeface="+mn-lt"/>
                <a:cs typeface="+mn-lt"/>
              </a:rPr>
              <a:t>Filtering</a:t>
            </a:r>
            <a:r>
              <a:rPr lang="ro-RO" sz="2800" b="1" dirty="0">
                <a:ea typeface="+mn-lt"/>
                <a:cs typeface="+mn-lt"/>
              </a:rPr>
              <a:t> service</a:t>
            </a:r>
            <a:r>
              <a:rPr lang="ro-RO" sz="2800" dirty="0">
                <a:ea typeface="+mn-lt"/>
                <a:cs typeface="+mn-lt"/>
              </a:rPr>
              <a:t>: oferă multe categorii suplimentare pe care le poți folosi pentru a filtra traficul web.</a:t>
            </a:r>
          </a:p>
          <a:p>
            <a:endParaRPr lang="ro-RO" dirty="0"/>
          </a:p>
        </p:txBody>
      </p:sp>
    </p:spTree>
    <p:extLst>
      <p:ext uri="{BB962C8B-B14F-4D97-AF65-F5344CB8AC3E}">
        <p14:creationId xmlns:p14="http://schemas.microsoft.com/office/powerpoint/2010/main" val="4225212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730AAC2-6A9E-68B6-2544-2C0B12654ADD}"/>
              </a:ext>
            </a:extLst>
          </p:cNvPr>
          <p:cNvSpPr>
            <a:spLocks noGrp="1"/>
          </p:cNvSpPr>
          <p:nvPr>
            <p:ph type="title"/>
          </p:nvPr>
        </p:nvSpPr>
        <p:spPr/>
        <p:txBody>
          <a:bodyPr/>
          <a:lstStyle/>
          <a:p>
            <a:r>
              <a:rPr lang="ro-RO" b="0" dirty="0">
                <a:ea typeface="+mj-lt"/>
                <a:cs typeface="+mj-lt"/>
              </a:rPr>
              <a:t>Observație:</a:t>
            </a:r>
            <a:endParaRPr lang="ro-RO" dirty="0"/>
          </a:p>
        </p:txBody>
      </p:sp>
      <p:sp>
        <p:nvSpPr>
          <p:cNvPr id="3" name="Substituent conținut 2">
            <a:extLst>
              <a:ext uri="{FF2B5EF4-FFF2-40B4-BE49-F238E27FC236}">
                <a16:creationId xmlns:a16="http://schemas.microsoft.com/office/drawing/2014/main" id="{83D00F8E-0425-F827-7A94-7FC1C77FCF2F}"/>
              </a:ext>
            </a:extLst>
          </p:cNvPr>
          <p:cNvSpPr>
            <a:spLocks noGrp="1"/>
          </p:cNvSpPr>
          <p:nvPr>
            <p:ph idx="1"/>
          </p:nvPr>
        </p:nvSpPr>
        <p:spPr/>
        <p:txBody>
          <a:bodyPr vert="horz" lIns="91440" tIns="45720" rIns="91440" bIns="45720" rtlCol="0" anchor="t">
            <a:normAutofit/>
          </a:bodyPr>
          <a:lstStyle/>
          <a:p>
            <a:r>
              <a:rPr lang="ro-RO" dirty="0">
                <a:ea typeface="+mn-lt"/>
                <a:cs typeface="+mn-lt"/>
              </a:rPr>
              <a:t>Dacă se filtrează după domeniu, uneori filtrul blochează prea mult. De exemplu, fiecare blog de pe </a:t>
            </a:r>
            <a:r>
              <a:rPr lang="ro-RO" b="1" dirty="0">
                <a:ea typeface="+mn-lt"/>
                <a:cs typeface="+mn-lt"/>
              </a:rPr>
              <a:t>tumblr.com</a:t>
            </a:r>
            <a:r>
              <a:rPr lang="ro-RO" dirty="0">
                <a:ea typeface="+mn-lt"/>
                <a:cs typeface="+mn-lt"/>
              </a:rPr>
              <a:t> este considerat o pagină separată de conținut deoarece are autori diferiți. Așadar, când se filtrează bloguri, este dorită specificarea mai detaliată și să fie blocat pe baza unor părți specifice ale URL-ului, de exemplu:</a:t>
            </a:r>
            <a:br>
              <a:rPr lang="ro-RO" dirty="0">
                <a:ea typeface="+mn-lt"/>
                <a:cs typeface="+mn-lt"/>
              </a:rPr>
            </a:br>
            <a:r>
              <a:rPr lang="ro-RO" dirty="0">
                <a:ea typeface="+mn-lt"/>
                <a:cs typeface="+mn-lt"/>
              </a:rPr>
              <a:t> </a:t>
            </a:r>
            <a:r>
              <a:rPr lang="ro-RO" b="1" dirty="0">
                <a:ea typeface="+mn-lt"/>
                <a:cs typeface="+mn-lt"/>
              </a:rPr>
              <a:t>tumblr.com/</a:t>
            </a:r>
            <a:r>
              <a:rPr lang="ro-RO" b="1" dirty="0" err="1">
                <a:ea typeface="+mn-lt"/>
                <a:cs typeface="+mn-lt"/>
              </a:rPr>
              <a:t>hacking</a:t>
            </a:r>
            <a:endParaRPr lang="ro-RO" dirty="0" err="1"/>
          </a:p>
        </p:txBody>
      </p:sp>
    </p:spTree>
    <p:extLst>
      <p:ext uri="{BB962C8B-B14F-4D97-AF65-F5344CB8AC3E}">
        <p14:creationId xmlns:p14="http://schemas.microsoft.com/office/powerpoint/2010/main" val="28142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92B077B4-DEFD-7A2D-C4F2-B750CE325939}"/>
              </a:ext>
            </a:extLst>
          </p:cNvPr>
          <p:cNvSpPr>
            <a:spLocks noGrp="1"/>
          </p:cNvSpPr>
          <p:nvPr>
            <p:ph type="title"/>
          </p:nvPr>
        </p:nvSpPr>
        <p:spPr>
          <a:xfrm>
            <a:off x="358244" y="14614"/>
            <a:ext cx="6099723" cy="1063289"/>
          </a:xfrm>
        </p:spPr>
        <p:txBody>
          <a:bodyPr anchor="t">
            <a:normAutofit fontScale="90000"/>
          </a:bodyPr>
          <a:lstStyle/>
          <a:p>
            <a:r>
              <a:rPr lang="ro-RO" b="0" dirty="0">
                <a:ea typeface="+mj-lt"/>
                <a:cs typeface="+mj-lt"/>
              </a:rPr>
              <a:t>Inspecția Certificatului SSL</a:t>
            </a:r>
            <a:endParaRPr lang="ro-RO" dirty="0"/>
          </a:p>
        </p:txBody>
      </p:sp>
      <p:cxnSp>
        <p:nvCxnSpPr>
          <p:cNvPr id="12" name="Straight Connector 11">
            <a:extLst>
              <a:ext uri="{FF2B5EF4-FFF2-40B4-BE49-F238E27FC236}">
                <a16:creationId xmlns:a16="http://schemas.microsoft.com/office/drawing/2014/main" id="{0130CBB7-4979-FF4A-1BED-023871C58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electronice, captură de ecran, software&#10;&#10;Conținutul generat de inteligența artificială poate fi incorect.">
            <a:extLst>
              <a:ext uri="{FF2B5EF4-FFF2-40B4-BE49-F238E27FC236}">
                <a16:creationId xmlns:a16="http://schemas.microsoft.com/office/drawing/2014/main" id="{4841868D-50EA-5D5E-04F6-5F52647DA0EA}"/>
              </a:ext>
            </a:extLst>
          </p:cNvPr>
          <p:cNvPicPr>
            <a:picLocks noChangeAspect="1"/>
          </p:cNvPicPr>
          <p:nvPr/>
        </p:nvPicPr>
        <p:blipFill>
          <a:blip r:embed="rId2"/>
          <a:stretch>
            <a:fillRect/>
          </a:stretch>
        </p:blipFill>
        <p:spPr>
          <a:xfrm>
            <a:off x="107808" y="750449"/>
            <a:ext cx="3912486" cy="5964997"/>
          </a:xfrm>
          <a:prstGeom prst="rect">
            <a:avLst/>
          </a:prstGeom>
        </p:spPr>
      </p:pic>
      <p:pic>
        <p:nvPicPr>
          <p:cNvPr id="5" name="Imagine 4" descr="O imagine care conține text, captură de ecran, diagramă, afișaj&#10;&#10;Conținutul generat de inteligența artificială poate fi incorect.">
            <a:extLst>
              <a:ext uri="{FF2B5EF4-FFF2-40B4-BE49-F238E27FC236}">
                <a16:creationId xmlns:a16="http://schemas.microsoft.com/office/drawing/2014/main" id="{A486AF85-99F5-A9A6-446E-F80B9F70284B}"/>
              </a:ext>
            </a:extLst>
          </p:cNvPr>
          <p:cNvPicPr>
            <a:picLocks noChangeAspect="1"/>
          </p:cNvPicPr>
          <p:nvPr/>
        </p:nvPicPr>
        <p:blipFill>
          <a:blip r:embed="rId3"/>
          <a:stretch>
            <a:fillRect/>
          </a:stretch>
        </p:blipFill>
        <p:spPr>
          <a:xfrm>
            <a:off x="4390274" y="2932064"/>
            <a:ext cx="7690425" cy="3367880"/>
          </a:xfrm>
          <a:prstGeom prst="rect">
            <a:avLst/>
          </a:prstGeom>
        </p:spPr>
      </p:pic>
      <p:sp>
        <p:nvSpPr>
          <p:cNvPr id="3" name="Substituent conținut 2">
            <a:extLst>
              <a:ext uri="{FF2B5EF4-FFF2-40B4-BE49-F238E27FC236}">
                <a16:creationId xmlns:a16="http://schemas.microsoft.com/office/drawing/2014/main" id="{E59D1C87-6FD8-928B-31C3-C8DCE7D874EB}"/>
              </a:ext>
            </a:extLst>
          </p:cNvPr>
          <p:cNvSpPr>
            <a:spLocks noGrp="1"/>
          </p:cNvSpPr>
          <p:nvPr>
            <p:ph idx="1"/>
          </p:nvPr>
        </p:nvSpPr>
        <p:spPr>
          <a:xfrm>
            <a:off x="7340055" y="332910"/>
            <a:ext cx="4483227" cy="2384645"/>
          </a:xfrm>
        </p:spPr>
        <p:txBody>
          <a:bodyPr vert="horz" lIns="91440" tIns="45720" rIns="91440" bIns="45720" rtlCol="0" anchor="t">
            <a:normAutofit/>
          </a:bodyPr>
          <a:lstStyle/>
          <a:p>
            <a:r>
              <a:rPr lang="ro-RO" sz="1800" b="1">
                <a:ea typeface="+mn-lt"/>
                <a:cs typeface="+mn-lt"/>
              </a:rPr>
              <a:t>Folosește extensia </a:t>
            </a:r>
            <a:r>
              <a:rPr lang="ro-RO" sz="1800" b="1" i="1">
                <a:ea typeface="+mn-lt"/>
                <a:cs typeface="+mn-lt"/>
              </a:rPr>
              <a:t>server name identification</a:t>
            </a:r>
            <a:r>
              <a:rPr lang="ro-RO" sz="1800" b="1">
                <a:ea typeface="+mn-lt"/>
                <a:cs typeface="+mn-lt"/>
              </a:rPr>
              <a:t> (SNI) din mesajul </a:t>
            </a:r>
            <a:r>
              <a:rPr lang="ro-RO" sz="1800" b="1" i="1">
                <a:ea typeface="+mn-lt"/>
                <a:cs typeface="+mn-lt"/>
              </a:rPr>
              <a:t>Client Hello</a:t>
            </a:r>
            <a:r>
              <a:rPr lang="ro-RO" sz="1800" b="1">
                <a:ea typeface="+mn-lt"/>
                <a:cs typeface="+mn-lt"/>
              </a:rPr>
              <a:t>.</a:t>
            </a:r>
            <a:endParaRPr lang="ro-RO" sz="1800"/>
          </a:p>
          <a:p>
            <a:r>
              <a:rPr lang="ro-RO" sz="1800">
                <a:ea typeface="+mn-lt"/>
                <a:cs typeface="+mn-lt"/>
              </a:rPr>
              <a:t>Dacă SNI nu este prezent, FortiGate utilizează câmpul CN din certificatul serverului pentru a obține FQDN-ul.</a:t>
            </a:r>
            <a:endParaRPr lang="ro-RO" sz="1800"/>
          </a:p>
          <a:p>
            <a:endParaRPr lang="ro-RO" sz="1800"/>
          </a:p>
        </p:txBody>
      </p:sp>
    </p:spTree>
    <p:extLst>
      <p:ext uri="{BB962C8B-B14F-4D97-AF65-F5344CB8AC3E}">
        <p14:creationId xmlns:p14="http://schemas.microsoft.com/office/powerpoint/2010/main" val="526609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3D7B212-19C3-6DB9-BE94-3C9747BE446A}"/>
              </a:ext>
            </a:extLst>
          </p:cNvPr>
          <p:cNvSpPr>
            <a:spLocks noGrp="1"/>
          </p:cNvSpPr>
          <p:nvPr>
            <p:ph type="title"/>
          </p:nvPr>
        </p:nvSpPr>
        <p:spPr>
          <a:xfrm>
            <a:off x="358244" y="4176"/>
            <a:ext cx="11579859" cy="1097280"/>
          </a:xfrm>
        </p:spPr>
        <p:txBody>
          <a:bodyPr vert="horz" lIns="91440" tIns="45720" rIns="91440" bIns="45720" rtlCol="0" anchor="ctr">
            <a:normAutofit fontScale="90000"/>
          </a:bodyPr>
          <a:lstStyle/>
          <a:p>
            <a:r>
              <a:rPr lang="ro-RO" b="0" dirty="0">
                <a:ea typeface="+mj-lt"/>
                <a:cs typeface="+mj-lt"/>
              </a:rPr>
              <a:t>Etapele procesului de </a:t>
            </a:r>
            <a:r>
              <a:rPr lang="ro-RO" b="0" dirty="0" err="1">
                <a:ea typeface="+mj-lt"/>
                <a:cs typeface="+mj-lt"/>
              </a:rPr>
              <a:t>handshake</a:t>
            </a:r>
            <a:r>
              <a:rPr lang="ro-RO" b="0" dirty="0">
                <a:ea typeface="+mj-lt"/>
                <a:cs typeface="+mj-lt"/>
              </a:rPr>
              <a:t> TLS sunt următoarele:</a:t>
            </a:r>
            <a:endParaRPr lang="ro-RO" dirty="0"/>
          </a:p>
        </p:txBody>
      </p:sp>
      <p:sp>
        <p:nvSpPr>
          <p:cNvPr id="3" name="Substituent conținut 2">
            <a:extLst>
              <a:ext uri="{FF2B5EF4-FFF2-40B4-BE49-F238E27FC236}">
                <a16:creationId xmlns:a16="http://schemas.microsoft.com/office/drawing/2014/main" id="{8C1CB9E1-2953-9AE5-B382-AF5A1DB4CA99}"/>
              </a:ext>
            </a:extLst>
          </p:cNvPr>
          <p:cNvSpPr>
            <a:spLocks noGrp="1"/>
          </p:cNvSpPr>
          <p:nvPr>
            <p:ph idx="1"/>
          </p:nvPr>
        </p:nvSpPr>
        <p:spPr>
          <a:xfrm>
            <a:off x="640080" y="1412185"/>
            <a:ext cx="10890928" cy="4787447"/>
          </a:xfrm>
        </p:spPr>
        <p:txBody>
          <a:bodyPr vert="horz" lIns="91440" tIns="45720" rIns="91440" bIns="45720" rtlCol="0" anchor="t">
            <a:normAutofit/>
          </a:bodyPr>
          <a:lstStyle/>
          <a:p>
            <a:pPr marL="514350" indent="-514350">
              <a:buAutoNum type="arabicPeriod"/>
            </a:pPr>
            <a:r>
              <a:rPr lang="ro-RO" sz="2800" dirty="0">
                <a:ea typeface="+mn-lt"/>
                <a:cs typeface="+mn-lt"/>
              </a:rPr>
              <a:t>Mesajul </a:t>
            </a:r>
            <a:r>
              <a:rPr lang="ro-RO" sz="2800" i="1" dirty="0">
                <a:ea typeface="+mn-lt"/>
                <a:cs typeface="+mn-lt"/>
              </a:rPr>
              <a:t>Client </a:t>
            </a:r>
            <a:r>
              <a:rPr lang="ro-RO" sz="2800" i="1" dirty="0" err="1">
                <a:ea typeface="+mn-lt"/>
                <a:cs typeface="+mn-lt"/>
              </a:rPr>
              <a:t>Hello</a:t>
            </a:r>
            <a:r>
              <a:rPr lang="ro-RO" sz="2800" dirty="0">
                <a:ea typeface="+mn-lt"/>
                <a:cs typeface="+mn-lt"/>
              </a:rPr>
              <a:t>, care include SNI, este trimis către server.</a:t>
            </a:r>
          </a:p>
          <a:p>
            <a:pPr marL="514350" indent="-514350">
              <a:buAutoNum type="arabicPeriod"/>
            </a:pPr>
            <a:r>
              <a:rPr lang="ro-RO" sz="2800" dirty="0">
                <a:ea typeface="+mn-lt"/>
                <a:cs typeface="+mn-lt"/>
              </a:rPr>
              <a:t>Serverul primește pachetul de la client și răspunde cu mesajul </a:t>
            </a:r>
            <a:r>
              <a:rPr lang="ro-RO" sz="2800" i="1" dirty="0">
                <a:ea typeface="+mn-lt"/>
                <a:cs typeface="+mn-lt"/>
              </a:rPr>
              <a:t>Server </a:t>
            </a:r>
            <a:r>
              <a:rPr lang="ro-RO" sz="2800" i="1" dirty="0" err="1">
                <a:ea typeface="+mn-lt"/>
                <a:cs typeface="+mn-lt"/>
              </a:rPr>
              <a:t>Hello</a:t>
            </a:r>
            <a:r>
              <a:rPr lang="ro-RO" sz="2800" dirty="0">
                <a:ea typeface="+mn-lt"/>
                <a:cs typeface="+mn-lt"/>
              </a:rPr>
              <a:t>, care poate include inițial informații goale în răspunsul SNI.</a:t>
            </a:r>
          </a:p>
          <a:p>
            <a:pPr marL="514350" indent="-514350">
              <a:buAutoNum type="arabicPeriod"/>
            </a:pPr>
            <a:r>
              <a:rPr lang="ro-RO" sz="2800" dirty="0">
                <a:ea typeface="+mn-lt"/>
                <a:cs typeface="+mn-lt"/>
              </a:rPr>
              <a:t>Serverul trimite detaliile de autentificare necesare cerute prin </a:t>
            </a:r>
            <a:r>
              <a:rPr lang="ro-RO" sz="2800">
                <a:ea typeface="+mn-lt"/>
                <a:cs typeface="+mn-lt"/>
              </a:rPr>
              <a:t>solicitarea SNI.</a:t>
            </a:r>
          </a:p>
          <a:p>
            <a:pPr marL="514350" indent="-514350">
              <a:buAutoNum type="arabicPeriod"/>
            </a:pPr>
            <a:r>
              <a:rPr lang="ro-RO" sz="2800" dirty="0">
                <a:ea typeface="+mn-lt"/>
                <a:cs typeface="+mn-lt"/>
              </a:rPr>
              <a:t>În final, serverul trimite mesajul </a:t>
            </a:r>
            <a:r>
              <a:rPr lang="ro-RO" sz="2800" i="1" dirty="0">
                <a:ea typeface="+mn-lt"/>
                <a:cs typeface="+mn-lt"/>
              </a:rPr>
              <a:t>Server </a:t>
            </a:r>
            <a:r>
              <a:rPr lang="ro-RO" sz="2800" i="1" dirty="0" err="1">
                <a:ea typeface="+mn-lt"/>
                <a:cs typeface="+mn-lt"/>
              </a:rPr>
              <a:t>Hello</a:t>
            </a:r>
            <a:r>
              <a:rPr lang="ro-RO" sz="2800" i="1" dirty="0">
                <a:ea typeface="+mn-lt"/>
                <a:cs typeface="+mn-lt"/>
              </a:rPr>
              <a:t> </a:t>
            </a:r>
            <a:r>
              <a:rPr lang="ro-RO" sz="2800" i="1" dirty="0" err="1">
                <a:ea typeface="+mn-lt"/>
                <a:cs typeface="+mn-lt"/>
              </a:rPr>
              <a:t>Done</a:t>
            </a:r>
            <a:r>
              <a:rPr lang="ro-RO" sz="2800" dirty="0">
                <a:ea typeface="+mn-lt"/>
                <a:cs typeface="+mn-lt"/>
              </a:rPr>
              <a:t>.</a:t>
            </a:r>
            <a:endParaRPr lang="ro-RO" sz="2800"/>
          </a:p>
          <a:p>
            <a:pPr>
              <a:buAutoNum type="arabicPeriod"/>
            </a:pPr>
            <a:endParaRPr lang="ro-RO" sz="2800" dirty="0"/>
          </a:p>
        </p:txBody>
      </p:sp>
    </p:spTree>
    <p:extLst>
      <p:ext uri="{BB962C8B-B14F-4D97-AF65-F5344CB8AC3E}">
        <p14:creationId xmlns:p14="http://schemas.microsoft.com/office/powerpoint/2010/main" val="82900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1E5B0C93-CA82-D7C4-747E-D0254CAE59A5}"/>
              </a:ext>
            </a:extLst>
          </p:cNvPr>
          <p:cNvSpPr>
            <a:spLocks noGrp="1"/>
          </p:cNvSpPr>
          <p:nvPr>
            <p:ph type="title"/>
          </p:nvPr>
        </p:nvSpPr>
        <p:spPr>
          <a:xfrm>
            <a:off x="1983" y="251522"/>
            <a:ext cx="5500126" cy="601671"/>
          </a:xfrm>
        </p:spPr>
        <p:txBody>
          <a:bodyPr anchor="t">
            <a:normAutofit/>
          </a:bodyPr>
          <a:lstStyle/>
          <a:p>
            <a:pPr>
              <a:lnSpc>
                <a:spcPct val="90000"/>
              </a:lnSpc>
            </a:pPr>
            <a:r>
              <a:rPr lang="en-US" sz="2400" err="1"/>
              <a:t>TransportLayer</a:t>
            </a:r>
            <a:r>
              <a:rPr lang="en-US" sz="2400"/>
              <a:t>(TCP/</a:t>
            </a:r>
            <a:r>
              <a:rPr lang="en-US" sz="2400" err="1"/>
              <a:t>UDPsegmentation</a:t>
            </a:r>
            <a:r>
              <a:rPr lang="en-US" sz="2400"/>
              <a:t>)</a:t>
            </a:r>
            <a:endParaRPr lang="ro-RO" sz="2400"/>
          </a:p>
        </p:txBody>
      </p:sp>
      <p:sp>
        <p:nvSpPr>
          <p:cNvPr id="3" name="Substituent conținut 2">
            <a:extLst>
              <a:ext uri="{FF2B5EF4-FFF2-40B4-BE49-F238E27FC236}">
                <a16:creationId xmlns:a16="http://schemas.microsoft.com/office/drawing/2014/main" id="{CA15E84D-E1F4-8869-8945-55ED4557E018}"/>
              </a:ext>
            </a:extLst>
          </p:cNvPr>
          <p:cNvSpPr>
            <a:spLocks noGrp="1"/>
          </p:cNvSpPr>
          <p:nvPr>
            <p:ph idx="1"/>
          </p:nvPr>
        </p:nvSpPr>
        <p:spPr>
          <a:xfrm>
            <a:off x="293153" y="1160037"/>
            <a:ext cx="4874420" cy="5503398"/>
          </a:xfrm>
        </p:spPr>
        <p:txBody>
          <a:bodyPr vert="horz" lIns="91440" tIns="45720" rIns="91440" bIns="45720" rtlCol="0" anchor="t">
            <a:normAutofit/>
          </a:bodyPr>
          <a:lstStyle/>
          <a:p>
            <a:pPr>
              <a:lnSpc>
                <a:spcPct val="110000"/>
              </a:lnSpc>
            </a:pPr>
            <a:r>
              <a:rPr lang="ro-RO" sz="1600" b="1">
                <a:ea typeface="+mn-lt"/>
                <a:cs typeface="+mn-lt"/>
              </a:rPr>
              <a:t>Pe un </a:t>
            </a:r>
            <a:r>
              <a:rPr lang="ro-RO" sz="1600" b="1" err="1">
                <a:ea typeface="+mn-lt"/>
                <a:cs typeface="+mn-lt"/>
              </a:rPr>
              <a:t>host</a:t>
            </a:r>
            <a:r>
              <a:rPr lang="ro-RO" sz="1600" b="1">
                <a:ea typeface="+mn-lt"/>
                <a:cs typeface="+mn-lt"/>
              </a:rPr>
              <a:t> rulează multe programe. Fiecare program deschide un port pentru a primi date din rețea. Portul (port) este un număr în intervalul 0–65535.</a:t>
            </a:r>
            <a:endParaRPr lang="ro-RO" sz="1600"/>
          </a:p>
          <a:p>
            <a:pPr>
              <a:lnSpc>
                <a:spcPct val="110000"/>
              </a:lnSpc>
            </a:pPr>
            <a:r>
              <a:rPr lang="ro-RO" sz="1600" b="1">
                <a:ea typeface="+mn-lt"/>
                <a:cs typeface="+mn-lt"/>
              </a:rPr>
              <a:t>Porturile pot fi TCP sau UDP.</a:t>
            </a:r>
            <a:endParaRPr lang="ro-RO" sz="1600"/>
          </a:p>
          <a:p>
            <a:pPr marL="0" indent="0">
              <a:lnSpc>
                <a:spcPct val="110000"/>
              </a:lnSpc>
              <a:buNone/>
            </a:pPr>
            <a:r>
              <a:rPr lang="ro-RO" sz="1600" b="1">
                <a:ea typeface="+mn-lt"/>
                <a:cs typeface="+mn-lt"/>
              </a:rPr>
              <a:t>Intervale de porturi:</a:t>
            </a:r>
            <a:endParaRPr lang="ro-RO" sz="1600"/>
          </a:p>
          <a:p>
            <a:pPr>
              <a:lnSpc>
                <a:spcPct val="110000"/>
              </a:lnSpc>
            </a:pPr>
            <a:r>
              <a:rPr lang="ro-RO" sz="1600" b="1">
                <a:ea typeface="+mn-lt"/>
                <a:cs typeface="+mn-lt"/>
              </a:rPr>
              <a:t>Well-known </a:t>
            </a:r>
            <a:r>
              <a:rPr lang="ro-RO" sz="1600" b="1" err="1">
                <a:ea typeface="+mn-lt"/>
                <a:cs typeface="+mn-lt"/>
              </a:rPr>
              <a:t>ports</a:t>
            </a:r>
            <a:r>
              <a:rPr lang="ro-RO" sz="1600" b="1">
                <a:ea typeface="+mn-lt"/>
                <a:cs typeface="+mn-lt"/>
              </a:rPr>
              <a:t> – 0–1023</a:t>
            </a:r>
            <a:r>
              <a:rPr lang="ro-RO" sz="1600">
                <a:ea typeface="+mn-lt"/>
                <a:cs typeface="+mn-lt"/>
              </a:rPr>
              <a:t> – cele mai populare aplicații și servicii server</a:t>
            </a:r>
            <a:endParaRPr lang="ro-RO" sz="1600"/>
          </a:p>
          <a:p>
            <a:pPr>
              <a:lnSpc>
                <a:spcPct val="110000"/>
              </a:lnSpc>
            </a:pPr>
            <a:r>
              <a:rPr lang="ro-RO" sz="1600" b="1" err="1">
                <a:ea typeface="+mn-lt"/>
                <a:cs typeface="+mn-lt"/>
              </a:rPr>
              <a:t>Registered</a:t>
            </a:r>
            <a:r>
              <a:rPr lang="ro-RO" sz="1600" b="1">
                <a:ea typeface="+mn-lt"/>
                <a:cs typeface="+mn-lt"/>
              </a:rPr>
              <a:t> </a:t>
            </a:r>
            <a:r>
              <a:rPr lang="ro-RO" sz="1600" b="1" err="1">
                <a:ea typeface="+mn-lt"/>
                <a:cs typeface="+mn-lt"/>
              </a:rPr>
              <a:t>ports</a:t>
            </a:r>
            <a:r>
              <a:rPr lang="ro-RO" sz="1600" b="1">
                <a:ea typeface="+mn-lt"/>
                <a:cs typeface="+mn-lt"/>
              </a:rPr>
              <a:t> – 1024–49151</a:t>
            </a:r>
            <a:r>
              <a:rPr lang="ro-RO" sz="1600">
                <a:ea typeface="+mn-lt"/>
                <a:cs typeface="+mn-lt"/>
              </a:rPr>
              <a:t> – aplicații server mai puțin populare sau aplicații client</a:t>
            </a:r>
            <a:endParaRPr lang="ro-RO" sz="1600"/>
          </a:p>
          <a:p>
            <a:pPr>
              <a:lnSpc>
                <a:spcPct val="110000"/>
              </a:lnSpc>
            </a:pPr>
            <a:r>
              <a:rPr lang="ro-RO" sz="1600" b="1" err="1">
                <a:ea typeface="+mn-lt"/>
                <a:cs typeface="+mn-lt"/>
              </a:rPr>
              <a:t>Dynamic</a:t>
            </a:r>
            <a:r>
              <a:rPr lang="ro-RO" sz="1600" b="1">
                <a:ea typeface="+mn-lt"/>
                <a:cs typeface="+mn-lt"/>
              </a:rPr>
              <a:t> (private) </a:t>
            </a:r>
            <a:r>
              <a:rPr lang="ro-RO" sz="1600" b="1" err="1">
                <a:ea typeface="+mn-lt"/>
                <a:cs typeface="+mn-lt"/>
              </a:rPr>
              <a:t>ports</a:t>
            </a:r>
            <a:r>
              <a:rPr lang="ro-RO" sz="1600" b="1">
                <a:ea typeface="+mn-lt"/>
                <a:cs typeface="+mn-lt"/>
              </a:rPr>
              <a:t> – 49152–65535</a:t>
            </a:r>
            <a:r>
              <a:rPr lang="ro-RO" sz="1600">
                <a:ea typeface="+mn-lt"/>
                <a:cs typeface="+mn-lt"/>
              </a:rPr>
              <a:t> – conexiuni client, testare</a:t>
            </a:r>
            <a:endParaRPr lang="ro-RO" sz="1600"/>
          </a:p>
          <a:p>
            <a:pPr>
              <a:lnSpc>
                <a:spcPct val="110000"/>
              </a:lnSpc>
            </a:pPr>
            <a:r>
              <a:rPr lang="ro-RO" sz="1600" b="1">
                <a:ea typeface="+mn-lt"/>
                <a:cs typeface="+mn-lt"/>
              </a:rPr>
              <a:t>Combinația </a:t>
            </a:r>
            <a:r>
              <a:rPr lang="ro-RO" sz="1600" b="1" err="1">
                <a:ea typeface="+mn-lt"/>
                <a:cs typeface="+mn-lt"/>
              </a:rPr>
              <a:t>IP:port</a:t>
            </a:r>
            <a:r>
              <a:rPr lang="ro-RO" sz="1600" b="1">
                <a:ea typeface="+mn-lt"/>
                <a:cs typeface="+mn-lt"/>
              </a:rPr>
              <a:t> = </a:t>
            </a:r>
            <a:r>
              <a:rPr lang="ro-RO" sz="1600" b="1" err="1">
                <a:ea typeface="+mn-lt"/>
                <a:cs typeface="+mn-lt"/>
              </a:rPr>
              <a:t>socket</a:t>
            </a:r>
            <a:endParaRPr lang="ro-RO" sz="1600" err="1"/>
          </a:p>
          <a:p>
            <a:pPr>
              <a:lnSpc>
                <a:spcPct val="110000"/>
              </a:lnSpc>
            </a:pPr>
            <a:endParaRPr lang="ro-RO" sz="1400"/>
          </a:p>
        </p:txBody>
      </p:sp>
      <p:pic>
        <p:nvPicPr>
          <p:cNvPr id="4" name="Imagine 3" descr="O imagine care conține text, captură de ecran, diagramă, Font&#10;&#10;Conținutul generat de inteligența artificială poate fi incorect.">
            <a:extLst>
              <a:ext uri="{FF2B5EF4-FFF2-40B4-BE49-F238E27FC236}">
                <a16:creationId xmlns:a16="http://schemas.microsoft.com/office/drawing/2014/main" id="{0CC7347E-B8DB-825B-0DB3-F86915DE56B8}"/>
              </a:ext>
            </a:extLst>
          </p:cNvPr>
          <p:cNvPicPr>
            <a:picLocks noChangeAspect="1"/>
          </p:cNvPicPr>
          <p:nvPr/>
        </p:nvPicPr>
        <p:blipFill>
          <a:blip r:embed="rId2"/>
          <a:srcRect r="-1" b="3696"/>
          <a:stretch>
            <a:fillRect/>
          </a:stretch>
        </p:blipFill>
        <p:spPr>
          <a:xfrm>
            <a:off x="5671128" y="914399"/>
            <a:ext cx="6520872" cy="5353521"/>
          </a:xfrm>
          <a:prstGeom prst="rect">
            <a:avLst/>
          </a:prstGeom>
        </p:spPr>
      </p:pic>
      <p:cxnSp>
        <p:nvCxnSpPr>
          <p:cNvPr id="11" name="Straight Connector 10">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666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F41B3F1-68B7-8E4B-6F16-48A5D92AD90C}"/>
              </a:ext>
            </a:extLst>
          </p:cNvPr>
          <p:cNvSpPr>
            <a:spLocks noGrp="1"/>
          </p:cNvSpPr>
          <p:nvPr>
            <p:ph type="title"/>
          </p:nvPr>
        </p:nvSpPr>
        <p:spPr>
          <a:xfrm>
            <a:off x="640079" y="129437"/>
            <a:ext cx="10890929" cy="1097280"/>
          </a:xfrm>
        </p:spPr>
        <p:txBody>
          <a:bodyPr>
            <a:normAutofit fontScale="90000"/>
          </a:bodyPr>
          <a:lstStyle/>
          <a:p>
            <a:pPr algn="ctr"/>
            <a:r>
              <a:rPr lang="ro-RO" b="0" dirty="0">
                <a:ea typeface="+mj-lt"/>
                <a:cs typeface="+mj-lt"/>
              </a:rPr>
              <a:t>Pentru protocoalele criptate, </a:t>
            </a:r>
            <a:r>
              <a:rPr lang="ro-RO" b="0" dirty="0" err="1">
                <a:ea typeface="+mj-lt"/>
                <a:cs typeface="+mj-lt"/>
              </a:rPr>
              <a:t>FortiGate</a:t>
            </a:r>
            <a:r>
              <a:rPr lang="ro-RO" b="0" dirty="0">
                <a:ea typeface="+mj-lt"/>
                <a:cs typeface="+mj-lt"/>
              </a:rPr>
              <a:t> necesită inspecție suplimentară:</a:t>
            </a:r>
            <a:endParaRPr lang="ro-RO" dirty="0"/>
          </a:p>
        </p:txBody>
      </p:sp>
      <p:sp>
        <p:nvSpPr>
          <p:cNvPr id="3" name="Substituent conținut 2">
            <a:extLst>
              <a:ext uri="{FF2B5EF4-FFF2-40B4-BE49-F238E27FC236}">
                <a16:creationId xmlns:a16="http://schemas.microsoft.com/office/drawing/2014/main" id="{D58FDC72-063E-27C4-41CB-79A12E743A48}"/>
              </a:ext>
            </a:extLst>
          </p:cNvPr>
          <p:cNvSpPr>
            <a:spLocks noGrp="1"/>
          </p:cNvSpPr>
          <p:nvPr>
            <p:ph idx="1"/>
          </p:nvPr>
        </p:nvSpPr>
        <p:spPr>
          <a:xfrm>
            <a:off x="358245" y="1516568"/>
            <a:ext cx="11318899" cy="5184104"/>
          </a:xfrm>
        </p:spPr>
        <p:txBody>
          <a:bodyPr vert="horz" lIns="91440" tIns="45720" rIns="91440" bIns="45720" rtlCol="0" anchor="t">
            <a:normAutofit/>
          </a:bodyPr>
          <a:lstStyle/>
          <a:p>
            <a:r>
              <a:rPr lang="ro-RO" sz="2800" dirty="0">
                <a:ea typeface="+mn-lt"/>
                <a:cs typeface="+mn-lt"/>
              </a:rPr>
              <a:t>Când se folosește inspecția certificatului SSL, </a:t>
            </a:r>
            <a:r>
              <a:rPr lang="ro-RO" sz="2800" err="1">
                <a:ea typeface="+mn-lt"/>
                <a:cs typeface="+mn-lt"/>
              </a:rPr>
              <a:t>FortiGate</a:t>
            </a:r>
            <a:r>
              <a:rPr lang="ro-RO" sz="2800" dirty="0">
                <a:ea typeface="+mn-lt"/>
                <a:cs typeface="+mn-lt"/>
              </a:rPr>
              <a:t> inspectează doar antetele până la nivelul SSL/TLS.</a:t>
            </a:r>
            <a:endParaRPr lang="ro-RO" sz="2800" dirty="0"/>
          </a:p>
          <a:p>
            <a:r>
              <a:rPr lang="ro-RO" sz="2800" dirty="0">
                <a:ea typeface="+mn-lt"/>
                <a:cs typeface="+mn-lt"/>
              </a:rPr>
              <a:t>Nu se decriptează și nu se analizează traficul criptat.</a:t>
            </a:r>
            <a:endParaRPr lang="ro-RO" sz="2800" dirty="0"/>
          </a:p>
          <a:p>
            <a:r>
              <a:rPr lang="ro-RO" sz="2800" dirty="0">
                <a:ea typeface="+mn-lt"/>
                <a:cs typeface="+mn-lt"/>
              </a:rPr>
              <a:t>Astfel, </a:t>
            </a:r>
            <a:r>
              <a:rPr lang="ro-RO" sz="2800" err="1">
                <a:ea typeface="+mn-lt"/>
                <a:cs typeface="+mn-lt"/>
              </a:rPr>
              <a:t>FortiGate</a:t>
            </a:r>
            <a:r>
              <a:rPr lang="ro-RO" sz="2800" dirty="0">
                <a:ea typeface="+mn-lt"/>
                <a:cs typeface="+mn-lt"/>
              </a:rPr>
              <a:t> inspectează doar </a:t>
            </a:r>
            <a:r>
              <a:rPr lang="ro-RO" sz="2800" err="1">
                <a:ea typeface="+mn-lt"/>
                <a:cs typeface="+mn-lt"/>
              </a:rPr>
              <a:t>handshake-ul</a:t>
            </a:r>
            <a:r>
              <a:rPr lang="ro-RO" sz="2800" dirty="0">
                <a:ea typeface="+mn-lt"/>
                <a:cs typeface="+mn-lt"/>
              </a:rPr>
              <a:t> SSL inițial necriptat.</a:t>
            </a:r>
            <a:endParaRPr lang="ro-RO" sz="2800" dirty="0"/>
          </a:p>
          <a:p>
            <a:pPr marL="0" indent="0">
              <a:buNone/>
            </a:pPr>
            <a:r>
              <a:rPr lang="ro-RO" sz="2800" dirty="0">
                <a:ea typeface="+mn-lt"/>
                <a:cs typeface="+mn-lt"/>
              </a:rPr>
              <a:t>Dacă câmpul SNI există, </a:t>
            </a:r>
            <a:r>
              <a:rPr lang="ro-RO" sz="2800" err="1">
                <a:ea typeface="+mn-lt"/>
                <a:cs typeface="+mn-lt"/>
              </a:rPr>
              <a:t>FortiGate</a:t>
            </a:r>
            <a:r>
              <a:rPr lang="ro-RO" sz="2800" dirty="0">
                <a:ea typeface="+mn-lt"/>
                <a:cs typeface="+mn-lt"/>
              </a:rPr>
              <a:t> îl folosește pentru a obține FQDN-</a:t>
            </a:r>
            <a:r>
              <a:rPr lang="ro-RO" sz="2800" err="1">
                <a:ea typeface="+mn-lt"/>
                <a:cs typeface="+mn-lt"/>
              </a:rPr>
              <a:t>ul</a:t>
            </a:r>
            <a:r>
              <a:rPr lang="ro-RO" sz="2800" dirty="0">
                <a:ea typeface="+mn-lt"/>
                <a:cs typeface="+mn-lt"/>
              </a:rPr>
              <a:t> necesar clasificării site-ului. Dacă SNI nu este prezent, </a:t>
            </a:r>
            <a:r>
              <a:rPr lang="ro-RO" sz="2800" err="1">
                <a:ea typeface="+mn-lt"/>
                <a:cs typeface="+mn-lt"/>
              </a:rPr>
              <a:t>FortiGate</a:t>
            </a:r>
            <a:r>
              <a:rPr lang="ro-RO" sz="2800" dirty="0">
                <a:ea typeface="+mn-lt"/>
                <a:cs typeface="+mn-lt"/>
              </a:rPr>
              <a:t> recuperează FQDN-</a:t>
            </a:r>
            <a:r>
              <a:rPr lang="ro-RO" sz="2800" err="1">
                <a:ea typeface="+mn-lt"/>
                <a:cs typeface="+mn-lt"/>
              </a:rPr>
              <a:t>ul</a:t>
            </a:r>
            <a:r>
              <a:rPr lang="ro-RO" sz="2800" dirty="0">
                <a:ea typeface="+mn-lt"/>
                <a:cs typeface="+mn-lt"/>
              </a:rPr>
              <a:t> din câmpul CN al certificatului serverului.</a:t>
            </a:r>
            <a:endParaRPr lang="ro-RO" sz="2800" dirty="0"/>
          </a:p>
          <a:p>
            <a:endParaRPr lang="ro-RO" sz="2800" dirty="0"/>
          </a:p>
        </p:txBody>
      </p:sp>
    </p:spTree>
    <p:extLst>
      <p:ext uri="{BB962C8B-B14F-4D97-AF65-F5344CB8AC3E}">
        <p14:creationId xmlns:p14="http://schemas.microsoft.com/office/powerpoint/2010/main" val="2643706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D9D4570-8DE1-481C-FFD4-64B500DC1700}"/>
              </a:ext>
            </a:extLst>
          </p:cNvPr>
          <p:cNvSpPr>
            <a:spLocks noGrp="1"/>
          </p:cNvSpPr>
          <p:nvPr>
            <p:ph type="title"/>
          </p:nvPr>
        </p:nvSpPr>
        <p:spPr/>
        <p:txBody>
          <a:bodyPr/>
          <a:lstStyle/>
          <a:p>
            <a:r>
              <a:rPr lang="ro-RO" b="0" dirty="0">
                <a:ea typeface="+mj-lt"/>
                <a:cs typeface="+mj-lt"/>
              </a:rPr>
              <a:t>Observație importantă:</a:t>
            </a:r>
            <a:endParaRPr lang="ro-RO" dirty="0"/>
          </a:p>
        </p:txBody>
      </p:sp>
      <p:sp>
        <p:nvSpPr>
          <p:cNvPr id="3" name="Substituent conținut 2">
            <a:extLst>
              <a:ext uri="{FF2B5EF4-FFF2-40B4-BE49-F238E27FC236}">
                <a16:creationId xmlns:a16="http://schemas.microsoft.com/office/drawing/2014/main" id="{3ABF25F0-E756-4B6B-3EEC-A7A7103722D3}"/>
              </a:ext>
            </a:extLst>
          </p:cNvPr>
          <p:cNvSpPr>
            <a:spLocks noGrp="1"/>
          </p:cNvSpPr>
          <p:nvPr>
            <p:ph idx="1"/>
          </p:nvPr>
        </p:nvSpPr>
        <p:spPr>
          <a:xfrm>
            <a:off x="76409" y="2121993"/>
            <a:ext cx="12007831" cy="4150707"/>
          </a:xfrm>
        </p:spPr>
        <p:txBody>
          <a:bodyPr vert="horz" lIns="91440" tIns="45720" rIns="91440" bIns="45720" rtlCol="0" anchor="t">
            <a:noAutofit/>
          </a:bodyPr>
          <a:lstStyle/>
          <a:p>
            <a:pPr marL="0" indent="0">
              <a:buNone/>
            </a:pPr>
            <a:r>
              <a:rPr lang="ro-RO" sz="2400" dirty="0">
                <a:ea typeface="+mn-lt"/>
                <a:cs typeface="+mn-lt"/>
              </a:rPr>
              <a:t>Câmpul CN poate să nu corespundă întotdeauna cu FQDN-</a:t>
            </a:r>
            <a:r>
              <a:rPr lang="ro-RO" sz="2400" err="1">
                <a:ea typeface="+mn-lt"/>
                <a:cs typeface="+mn-lt"/>
              </a:rPr>
              <a:t>ul</a:t>
            </a:r>
            <a:r>
              <a:rPr lang="ro-RO" sz="2400" dirty="0">
                <a:ea typeface="+mn-lt"/>
                <a:cs typeface="+mn-lt"/>
              </a:rPr>
              <a:t> solicitat.</a:t>
            </a:r>
            <a:br>
              <a:rPr lang="ro-RO" sz="2400" dirty="0">
                <a:ea typeface="+mn-lt"/>
                <a:cs typeface="+mn-lt"/>
              </a:rPr>
            </a:br>
            <a:r>
              <a:rPr lang="ro-RO" sz="2400" dirty="0">
                <a:ea typeface="+mn-lt"/>
                <a:cs typeface="+mn-lt"/>
              </a:rPr>
              <a:t> Exemplu: în certificatul digital al </a:t>
            </a:r>
            <a:r>
              <a:rPr lang="ro-RO" sz="2400" b="1" dirty="0">
                <a:ea typeface="+mn-lt"/>
                <a:cs typeface="+mn-lt"/>
              </a:rPr>
              <a:t>youtube.com</a:t>
            </a:r>
            <a:r>
              <a:rPr lang="ro-RO" sz="2400" dirty="0">
                <a:ea typeface="+mn-lt"/>
                <a:cs typeface="+mn-lt"/>
              </a:rPr>
              <a:t>, valoarea CN poate fi </a:t>
            </a:r>
            <a:r>
              <a:rPr lang="ro-RO" sz="2400" b="1" dirty="0">
                <a:ea typeface="+mn-lt"/>
                <a:cs typeface="+mn-lt"/>
              </a:rPr>
              <a:t>google.com</a:t>
            </a:r>
            <a:r>
              <a:rPr lang="ro-RO" sz="2400" dirty="0">
                <a:ea typeface="+mn-lt"/>
                <a:cs typeface="+mn-lt"/>
              </a:rPr>
              <a:t>.</a:t>
            </a:r>
            <a:endParaRPr lang="ro-RO" sz="2400" dirty="0"/>
          </a:p>
          <a:p>
            <a:r>
              <a:rPr lang="ro-RO" sz="2400" dirty="0">
                <a:ea typeface="+mn-lt"/>
                <a:cs typeface="+mn-lt"/>
              </a:rPr>
              <a:t>Dacă se accesează </a:t>
            </a:r>
            <a:r>
              <a:rPr lang="ro-RO" sz="2400" b="1" dirty="0">
                <a:ea typeface="+mn-lt"/>
                <a:cs typeface="+mn-lt"/>
              </a:rPr>
              <a:t>youtube.com</a:t>
            </a:r>
            <a:r>
              <a:rPr lang="ro-RO" sz="2400" dirty="0">
                <a:ea typeface="+mn-lt"/>
                <a:cs typeface="+mn-lt"/>
              </a:rPr>
              <a:t> dintr-un browser care nu suportă SNI, iar </a:t>
            </a:r>
            <a:r>
              <a:rPr lang="ro-RO" sz="2400" err="1">
                <a:ea typeface="+mn-lt"/>
                <a:cs typeface="+mn-lt"/>
              </a:rPr>
              <a:t>FortiGate</a:t>
            </a:r>
            <a:r>
              <a:rPr lang="ro-RO" sz="2400" dirty="0">
                <a:ea typeface="+mn-lt"/>
                <a:cs typeface="+mn-lt"/>
              </a:rPr>
              <a:t> folosește inspecția certificatului SSL, atunci presupune (incorect) că destinația este </a:t>
            </a:r>
            <a:r>
              <a:rPr lang="ro-RO" sz="2400" b="1" dirty="0">
                <a:ea typeface="+mn-lt"/>
                <a:cs typeface="+mn-lt"/>
              </a:rPr>
              <a:t>google.com</a:t>
            </a:r>
            <a:r>
              <a:rPr lang="ro-RO" sz="2400" dirty="0">
                <a:ea typeface="+mn-lt"/>
                <a:cs typeface="+mn-lt"/>
              </a:rPr>
              <a:t> și aplică categoria pentru </a:t>
            </a:r>
            <a:r>
              <a:rPr lang="ro-RO" sz="2400" b="1" dirty="0">
                <a:ea typeface="+mn-lt"/>
                <a:cs typeface="+mn-lt"/>
              </a:rPr>
              <a:t>google.com</a:t>
            </a:r>
            <a:r>
              <a:rPr lang="ro-RO" sz="2400" dirty="0">
                <a:ea typeface="+mn-lt"/>
                <a:cs typeface="+mn-lt"/>
              </a:rPr>
              <a:t> în loc de cea pentru </a:t>
            </a:r>
            <a:r>
              <a:rPr lang="ro-RO" sz="2400" b="1" dirty="0">
                <a:ea typeface="+mn-lt"/>
                <a:cs typeface="+mn-lt"/>
              </a:rPr>
              <a:t>youtube.com</a:t>
            </a:r>
            <a:r>
              <a:rPr lang="ro-RO" sz="2400" dirty="0">
                <a:ea typeface="+mn-lt"/>
                <a:cs typeface="+mn-lt"/>
              </a:rPr>
              <a:t>.</a:t>
            </a:r>
            <a:endParaRPr lang="ro-RO" sz="2400" dirty="0"/>
          </a:p>
          <a:p>
            <a:pPr marL="0" indent="0">
              <a:buNone/>
            </a:pPr>
            <a:endParaRPr lang="ro-RO" sz="2400" dirty="0"/>
          </a:p>
          <a:p>
            <a:pPr marL="0" indent="0">
              <a:buNone/>
            </a:pPr>
            <a:r>
              <a:rPr lang="ro-RO" sz="2400" dirty="0">
                <a:ea typeface="+mn-lt"/>
                <a:cs typeface="+mn-lt"/>
              </a:rPr>
              <a:t>Inspecția certificatului SSL funcționează corect împreună cu filtrarea web, deoarece nu este necesar ca întregul </a:t>
            </a:r>
            <a:r>
              <a:rPr lang="ro-RO" sz="2400" err="1">
                <a:ea typeface="+mn-lt"/>
                <a:cs typeface="+mn-lt"/>
              </a:rPr>
              <a:t>payload</a:t>
            </a:r>
            <a:r>
              <a:rPr lang="ro-RO" sz="2400" dirty="0">
                <a:ea typeface="+mn-lt"/>
                <a:cs typeface="+mn-lt"/>
              </a:rPr>
              <a:t> să fie inspectat.</a:t>
            </a:r>
          </a:p>
          <a:p>
            <a:endParaRPr lang="ro-RO" dirty="0"/>
          </a:p>
        </p:txBody>
      </p:sp>
    </p:spTree>
    <p:extLst>
      <p:ext uri="{BB962C8B-B14F-4D97-AF65-F5344CB8AC3E}">
        <p14:creationId xmlns:p14="http://schemas.microsoft.com/office/powerpoint/2010/main" val="750996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8A98E847-B898-646D-A8AA-1BDB420D005A}"/>
              </a:ext>
            </a:extLst>
          </p:cNvPr>
          <p:cNvSpPr>
            <a:spLocks noGrp="1"/>
          </p:cNvSpPr>
          <p:nvPr>
            <p:ph type="title"/>
          </p:nvPr>
        </p:nvSpPr>
        <p:spPr>
          <a:xfrm>
            <a:off x="713147" y="4175"/>
            <a:ext cx="5752093" cy="1097280"/>
          </a:xfrm>
        </p:spPr>
        <p:txBody>
          <a:bodyPr>
            <a:normAutofit/>
          </a:bodyPr>
          <a:lstStyle/>
          <a:p>
            <a:pPr>
              <a:lnSpc>
                <a:spcPct val="90000"/>
              </a:lnSpc>
            </a:pPr>
            <a:r>
              <a:rPr lang="ro-RO" sz="3400" b="0">
                <a:ea typeface="+mj-lt"/>
                <a:cs typeface="+mj-lt"/>
              </a:rPr>
              <a:t>Modele de inspecție pentru filtrarea web</a:t>
            </a:r>
            <a:endParaRPr lang="ro-RO" sz="3400"/>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8705878F-72AB-DEA9-5B1A-5FFC85FAFD40}"/>
              </a:ext>
            </a:extLst>
          </p:cNvPr>
          <p:cNvSpPr>
            <a:spLocks noGrp="1"/>
          </p:cNvSpPr>
          <p:nvPr>
            <p:ph idx="1"/>
          </p:nvPr>
        </p:nvSpPr>
        <p:spPr>
          <a:xfrm>
            <a:off x="191230" y="1487987"/>
            <a:ext cx="7025574" cy="5206588"/>
          </a:xfrm>
        </p:spPr>
        <p:txBody>
          <a:bodyPr vert="horz" lIns="91440" tIns="45720" rIns="91440" bIns="45720" rtlCol="0" anchor="t">
            <a:noAutofit/>
          </a:bodyPr>
          <a:lstStyle/>
          <a:p>
            <a:pPr marL="0" indent="0">
              <a:lnSpc>
                <a:spcPct val="110000"/>
              </a:lnSpc>
              <a:buNone/>
            </a:pPr>
            <a:r>
              <a:rPr lang="ro-RO" b="1" dirty="0" err="1"/>
              <a:t>Flow-based</a:t>
            </a:r>
            <a:r>
              <a:rPr lang="ro-RO" b="1" dirty="0"/>
              <a:t> </a:t>
            </a:r>
            <a:r>
              <a:rPr lang="ro-RO" b="1" dirty="0" err="1"/>
              <a:t>inspection</a:t>
            </a:r>
            <a:endParaRPr lang="ro-RO" dirty="0"/>
          </a:p>
          <a:p>
            <a:pPr>
              <a:lnSpc>
                <a:spcPct val="110000"/>
              </a:lnSpc>
            </a:pPr>
            <a:r>
              <a:rPr lang="ro-RO" dirty="0">
                <a:ea typeface="+mn-lt"/>
                <a:cs typeface="+mn-lt"/>
              </a:rPr>
              <a:t>Mod de inspecție implicit</a:t>
            </a:r>
            <a:endParaRPr lang="ro-RO"/>
          </a:p>
          <a:p>
            <a:pPr>
              <a:lnSpc>
                <a:spcPct val="110000"/>
              </a:lnSpc>
            </a:pPr>
            <a:r>
              <a:rPr lang="ro-RO" dirty="0">
                <a:ea typeface="+mn-lt"/>
                <a:cs typeface="+mn-lt"/>
              </a:rPr>
              <a:t>Necesită mai puține resurse de procesare</a:t>
            </a:r>
            <a:endParaRPr lang="ro-RO"/>
          </a:p>
          <a:p>
            <a:pPr>
              <a:lnSpc>
                <a:spcPct val="110000"/>
              </a:lnSpc>
            </a:pPr>
            <a:r>
              <a:rPr lang="ro-RO" dirty="0">
                <a:ea typeface="+mn-lt"/>
                <a:cs typeface="+mn-lt"/>
              </a:rPr>
              <a:t>Scanare mai rapidă</a:t>
            </a:r>
            <a:br>
              <a:rPr lang="ro-RO" dirty="0">
                <a:ea typeface="+mn-lt"/>
                <a:cs typeface="+mn-lt"/>
              </a:rPr>
            </a:br>
            <a:r>
              <a:rPr lang="ro-RO" dirty="0">
                <a:ea typeface="+mn-lt"/>
                <a:cs typeface="+mn-lt"/>
              </a:rPr>
              <a:t> </a:t>
            </a:r>
            <a:r>
              <a:rPr lang="ro-RO" i="1" dirty="0">
                <a:ea typeface="+mn-lt"/>
                <a:cs typeface="+mn-lt"/>
              </a:rPr>
              <a:t>(Traficul este inspectat în timp ce trece prin </a:t>
            </a:r>
            <a:r>
              <a:rPr lang="ro-RO" i="1" dirty="0" err="1">
                <a:ea typeface="+mn-lt"/>
                <a:cs typeface="+mn-lt"/>
              </a:rPr>
              <a:t>FortiGate</a:t>
            </a:r>
            <a:r>
              <a:rPr lang="ro-RO" i="1" dirty="0">
                <a:ea typeface="+mn-lt"/>
                <a:cs typeface="+mn-lt"/>
              </a:rPr>
              <a:t>)</a:t>
            </a:r>
            <a:endParaRPr lang="ro-RO"/>
          </a:p>
          <a:p>
            <a:pPr marL="0" indent="0">
              <a:lnSpc>
                <a:spcPct val="110000"/>
              </a:lnSpc>
              <a:buNone/>
            </a:pPr>
            <a:r>
              <a:rPr lang="ro-RO" b="1" dirty="0"/>
              <a:t>Proxy-</a:t>
            </a:r>
            <a:r>
              <a:rPr lang="ro-RO" b="1" dirty="0" err="1"/>
              <a:t>based</a:t>
            </a:r>
            <a:r>
              <a:rPr lang="ro-RO" b="1" dirty="0"/>
              <a:t> </a:t>
            </a:r>
            <a:r>
              <a:rPr lang="ro-RO" b="1" dirty="0" err="1"/>
              <a:t>inspection</a:t>
            </a:r>
            <a:endParaRPr lang="ro-RO" dirty="0"/>
          </a:p>
          <a:p>
            <a:pPr>
              <a:lnSpc>
                <a:spcPct val="110000"/>
              </a:lnSpc>
            </a:pPr>
            <a:r>
              <a:rPr lang="ro-RO" dirty="0">
                <a:ea typeface="+mn-lt"/>
                <a:cs typeface="+mn-lt"/>
              </a:rPr>
              <a:t>Inspecție mai detaliată</a:t>
            </a:r>
            <a:endParaRPr lang="ro-RO"/>
          </a:p>
          <a:p>
            <a:pPr>
              <a:lnSpc>
                <a:spcPct val="110000"/>
              </a:lnSpc>
            </a:pPr>
            <a:r>
              <a:rPr lang="ro-RO" dirty="0">
                <a:ea typeface="+mn-lt"/>
                <a:cs typeface="+mn-lt"/>
              </a:rPr>
              <a:t>Oferă opțiuni suplimentare</a:t>
            </a:r>
            <a:endParaRPr lang="ro-RO"/>
          </a:p>
          <a:p>
            <a:pPr>
              <a:lnSpc>
                <a:spcPct val="110000"/>
              </a:lnSpc>
            </a:pPr>
            <a:r>
              <a:rPr lang="ro-RO" dirty="0">
                <a:ea typeface="+mn-lt"/>
                <a:cs typeface="+mn-lt"/>
              </a:rPr>
              <a:t>Consumă mai multe resurse</a:t>
            </a:r>
            <a:br>
              <a:rPr lang="ro-RO" dirty="0">
                <a:ea typeface="+mn-lt"/>
                <a:cs typeface="+mn-lt"/>
              </a:rPr>
            </a:br>
            <a:r>
              <a:rPr lang="ro-RO" dirty="0">
                <a:ea typeface="+mn-lt"/>
                <a:cs typeface="+mn-lt"/>
              </a:rPr>
              <a:t> </a:t>
            </a:r>
            <a:r>
              <a:rPr lang="ro-RO" i="1" dirty="0">
                <a:ea typeface="+mn-lt"/>
                <a:cs typeface="+mn-lt"/>
              </a:rPr>
              <a:t>(Traficul este interceptat pentru inspecție)</a:t>
            </a:r>
            <a:endParaRPr lang="ro-RO"/>
          </a:p>
          <a:p>
            <a:pPr marL="0" indent="0">
              <a:lnSpc>
                <a:spcPct val="110000"/>
              </a:lnSpc>
              <a:buNone/>
            </a:pPr>
            <a:r>
              <a:rPr lang="ro-RO" dirty="0">
                <a:ea typeface="+mn-lt"/>
                <a:cs typeface="+mn-lt"/>
              </a:rPr>
              <a:t>Politica de firewall trebuie să includă atât un profil de inspecție SSL, cât și un profil de filtru web.</a:t>
            </a:r>
            <a:endParaRPr lang="ro-RO"/>
          </a:p>
        </p:txBody>
      </p:sp>
      <p:pic>
        <p:nvPicPr>
          <p:cNvPr id="5" name="Imagine 4" descr="O imagine care conține diagramă, captură de ecran, linie, Font&#10;&#10;Conținutul generat de inteligența artificială poate fi incorect.">
            <a:extLst>
              <a:ext uri="{FF2B5EF4-FFF2-40B4-BE49-F238E27FC236}">
                <a16:creationId xmlns:a16="http://schemas.microsoft.com/office/drawing/2014/main" id="{201DF6CD-B80C-8820-462C-D8AFA22AB0D3}"/>
              </a:ext>
            </a:extLst>
          </p:cNvPr>
          <p:cNvPicPr>
            <a:picLocks noChangeAspect="1"/>
          </p:cNvPicPr>
          <p:nvPr/>
        </p:nvPicPr>
        <p:blipFill>
          <a:blip r:embed="rId2"/>
          <a:stretch>
            <a:fillRect/>
          </a:stretch>
        </p:blipFill>
        <p:spPr>
          <a:xfrm>
            <a:off x="7464960" y="3936346"/>
            <a:ext cx="4250585" cy="2538544"/>
          </a:xfrm>
          <a:prstGeom prst="rect">
            <a:avLst/>
          </a:prstGeom>
        </p:spPr>
      </p:pic>
      <p:pic>
        <p:nvPicPr>
          <p:cNvPr id="4" name="Imagine 3" descr="O imagine care conține simbol, linie, text, diagramă&#10;&#10;Conținutul generat de inteligența artificială poate fi incorect.">
            <a:extLst>
              <a:ext uri="{FF2B5EF4-FFF2-40B4-BE49-F238E27FC236}">
                <a16:creationId xmlns:a16="http://schemas.microsoft.com/office/drawing/2014/main" id="{D5AFD043-F195-2A94-E3E4-8AEF93C6BF3D}"/>
              </a:ext>
            </a:extLst>
          </p:cNvPr>
          <p:cNvPicPr>
            <a:picLocks noChangeAspect="1"/>
          </p:cNvPicPr>
          <p:nvPr/>
        </p:nvPicPr>
        <p:blipFill>
          <a:blip r:embed="rId3"/>
          <a:stretch>
            <a:fillRect/>
          </a:stretch>
        </p:blipFill>
        <p:spPr>
          <a:xfrm>
            <a:off x="7464959" y="778488"/>
            <a:ext cx="4250585" cy="2656615"/>
          </a:xfrm>
          <a:prstGeom prst="rect">
            <a:avLst/>
          </a:prstGeom>
        </p:spPr>
      </p:pic>
    </p:spTree>
    <p:extLst>
      <p:ext uri="{BB962C8B-B14F-4D97-AF65-F5344CB8AC3E}">
        <p14:creationId xmlns:p14="http://schemas.microsoft.com/office/powerpoint/2010/main" val="1087615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F5C1B517-9421-0110-2802-BBB43CA41298}"/>
              </a:ext>
            </a:extLst>
          </p:cNvPr>
          <p:cNvSpPr>
            <a:spLocks noGrp="1"/>
          </p:cNvSpPr>
          <p:nvPr>
            <p:ph idx="1"/>
          </p:nvPr>
        </p:nvSpPr>
        <p:spPr>
          <a:xfrm>
            <a:off x="264300" y="483173"/>
            <a:ext cx="11924324" cy="6374076"/>
          </a:xfrm>
        </p:spPr>
        <p:txBody>
          <a:bodyPr vert="horz" lIns="91440" tIns="45720" rIns="91440" bIns="45720" rtlCol="0" anchor="t">
            <a:noAutofit/>
          </a:bodyPr>
          <a:lstStyle/>
          <a:p>
            <a:pPr marL="0" indent="0">
              <a:buNone/>
            </a:pPr>
            <a:r>
              <a:rPr lang="ro-RO" sz="2400" b="1" dirty="0" err="1">
                <a:ea typeface="+mn-lt"/>
                <a:cs typeface="+mn-lt"/>
              </a:rPr>
              <a:t>Flow-based</a:t>
            </a:r>
            <a:r>
              <a:rPr lang="ro-RO" sz="2400" b="1" dirty="0">
                <a:ea typeface="+mn-lt"/>
                <a:cs typeface="+mn-lt"/>
              </a:rPr>
              <a:t> </a:t>
            </a:r>
            <a:r>
              <a:rPr lang="ro-RO" sz="2400" b="1" dirty="0" err="1">
                <a:ea typeface="+mn-lt"/>
                <a:cs typeface="+mn-lt"/>
              </a:rPr>
              <a:t>inspection</a:t>
            </a:r>
            <a:r>
              <a:rPr lang="ro-RO" sz="2400" dirty="0">
                <a:ea typeface="+mn-lt"/>
                <a:cs typeface="+mn-lt"/>
              </a:rPr>
              <a:t>:</a:t>
            </a:r>
            <a:endParaRPr lang="ro-RO" sz="2400" dirty="0"/>
          </a:p>
          <a:p>
            <a:r>
              <a:rPr lang="ro-RO" sz="2400" dirty="0">
                <a:ea typeface="+mn-lt"/>
                <a:cs typeface="+mn-lt"/>
              </a:rPr>
              <a:t>Examinează fișierul în timp ce trece prin </a:t>
            </a:r>
            <a:r>
              <a:rPr lang="ro-RO" sz="2400" dirty="0" err="1">
                <a:ea typeface="+mn-lt"/>
                <a:cs typeface="+mn-lt"/>
              </a:rPr>
              <a:t>FortiGate</a:t>
            </a:r>
            <a:r>
              <a:rPr lang="ro-RO" sz="2400" dirty="0">
                <a:ea typeface="+mn-lt"/>
                <a:cs typeface="+mn-lt"/>
              </a:rPr>
              <a:t>, fără a-l stoca temporar.</a:t>
            </a:r>
            <a:endParaRPr lang="ro-RO" sz="2400" dirty="0"/>
          </a:p>
          <a:p>
            <a:r>
              <a:rPr lang="ro-RO" sz="2400" dirty="0">
                <a:ea typeface="+mn-lt"/>
                <a:cs typeface="+mn-lt"/>
              </a:rPr>
              <a:t>Pachetele sunt analizate și retransmise imediat, fără a aștepta descărcarea completă a fișierului sau paginii.</a:t>
            </a:r>
            <a:endParaRPr lang="ro-RO" sz="2400" dirty="0"/>
          </a:p>
          <a:p>
            <a:pPr marL="0" indent="0">
              <a:buNone/>
            </a:pPr>
            <a:r>
              <a:rPr lang="ro-RO" sz="2400" b="1" dirty="0">
                <a:ea typeface="+mn-lt"/>
                <a:cs typeface="+mn-lt"/>
              </a:rPr>
              <a:t>Avantaje:</a:t>
            </a:r>
            <a:endParaRPr lang="ro-RO" sz="2400" dirty="0"/>
          </a:p>
          <a:p>
            <a:r>
              <a:rPr lang="ro-RO" sz="2400" dirty="0">
                <a:ea typeface="+mn-lt"/>
                <a:cs typeface="+mn-lt"/>
              </a:rPr>
              <a:t>Timp de răspuns mai rapid pentru cererile HTTP comparativ cu modul </a:t>
            </a:r>
            <a:r>
              <a:rPr lang="ro-RO" sz="2400" dirty="0" err="1">
                <a:ea typeface="+mn-lt"/>
                <a:cs typeface="+mn-lt"/>
              </a:rPr>
              <a:t>proxy</a:t>
            </a:r>
            <a:r>
              <a:rPr lang="ro-RO" sz="2400" dirty="0">
                <a:ea typeface="+mn-lt"/>
                <a:cs typeface="+mn-lt"/>
              </a:rPr>
              <a:t>.</a:t>
            </a:r>
            <a:endParaRPr lang="ro-RO" sz="2400" dirty="0"/>
          </a:p>
          <a:p>
            <a:r>
              <a:rPr lang="ro-RO" sz="2400" dirty="0">
                <a:ea typeface="+mn-lt"/>
                <a:cs typeface="+mn-lt"/>
              </a:rPr>
              <a:t>Risc mai mic de eroare </a:t>
            </a:r>
            <a:r>
              <a:rPr lang="ro-RO" sz="2400" i="1" dirty="0">
                <a:ea typeface="+mn-lt"/>
                <a:cs typeface="+mn-lt"/>
              </a:rPr>
              <a:t>time-out</a:t>
            </a:r>
            <a:r>
              <a:rPr lang="ro-RO" sz="2400" dirty="0">
                <a:ea typeface="+mn-lt"/>
                <a:cs typeface="+mn-lt"/>
              </a:rPr>
              <a:t> cauzată de un răspuns lent al serverului.</a:t>
            </a:r>
            <a:endParaRPr lang="ro-RO" sz="2400" dirty="0"/>
          </a:p>
          <a:p>
            <a:r>
              <a:rPr lang="ro-RO" sz="2400" dirty="0">
                <a:ea typeface="+mn-lt"/>
                <a:cs typeface="+mn-lt"/>
              </a:rPr>
              <a:t>Începând cu </a:t>
            </a:r>
            <a:r>
              <a:rPr lang="ro-RO" sz="2400" err="1">
                <a:ea typeface="+mn-lt"/>
                <a:cs typeface="+mn-lt"/>
              </a:rPr>
              <a:t>FortiOS</a:t>
            </a:r>
            <a:r>
              <a:rPr lang="ro-RO" sz="2400" dirty="0">
                <a:ea typeface="+mn-lt"/>
                <a:cs typeface="+mn-lt"/>
              </a:rPr>
              <a:t> 7.4.4, acest mod suportă </a:t>
            </a:r>
            <a:r>
              <a:rPr lang="ro-RO" sz="2400" i="1" dirty="0">
                <a:ea typeface="+mn-lt"/>
                <a:cs typeface="+mn-lt"/>
              </a:rPr>
              <a:t>safe </a:t>
            </a:r>
            <a:r>
              <a:rPr lang="ro-RO" sz="2400" i="1" err="1">
                <a:ea typeface="+mn-lt"/>
                <a:cs typeface="+mn-lt"/>
              </a:rPr>
              <a:t>search</a:t>
            </a:r>
            <a:r>
              <a:rPr lang="ro-RO" sz="2400" dirty="0">
                <a:ea typeface="+mn-lt"/>
                <a:cs typeface="+mn-lt"/>
              </a:rPr>
              <a:t> și restricții pentru accesarea </a:t>
            </a:r>
            <a:r>
              <a:rPr lang="ro-RO" sz="2400" err="1">
                <a:ea typeface="+mn-lt"/>
                <a:cs typeface="+mn-lt"/>
              </a:rPr>
              <a:t>YouTube</a:t>
            </a:r>
            <a:r>
              <a:rPr lang="ro-RO" sz="2400" dirty="0">
                <a:ea typeface="+mn-lt"/>
                <a:cs typeface="+mn-lt"/>
              </a:rPr>
              <a:t> și </a:t>
            </a:r>
            <a:r>
              <a:rPr lang="ro-RO" sz="2400" err="1">
                <a:ea typeface="+mn-lt"/>
                <a:cs typeface="+mn-lt"/>
              </a:rPr>
              <a:t>Vimeo</a:t>
            </a:r>
            <a:r>
              <a:rPr lang="ro-RO" sz="2400" dirty="0">
                <a:ea typeface="+mn-lt"/>
                <a:cs typeface="+mn-lt"/>
              </a:rPr>
              <a:t>.</a:t>
            </a:r>
            <a:endParaRPr lang="ro-RO" sz="2400" dirty="0"/>
          </a:p>
          <a:p>
            <a:pPr marL="0" indent="0">
              <a:buNone/>
            </a:pPr>
            <a:r>
              <a:rPr lang="ro-RO" sz="2400" b="1" dirty="0">
                <a:ea typeface="+mn-lt"/>
                <a:cs typeface="+mn-lt"/>
              </a:rPr>
              <a:t>Dezavantaje:</a:t>
            </a:r>
            <a:endParaRPr lang="ro-RO" sz="2400" dirty="0"/>
          </a:p>
          <a:p>
            <a:r>
              <a:rPr lang="ro-RO" sz="2400" dirty="0">
                <a:ea typeface="+mn-lt"/>
                <a:cs typeface="+mn-lt"/>
              </a:rPr>
              <a:t>Unele funcționalități de securitate disponibile în modul </a:t>
            </a:r>
            <a:r>
              <a:rPr lang="ro-RO" sz="2400" err="1">
                <a:ea typeface="+mn-lt"/>
                <a:cs typeface="+mn-lt"/>
              </a:rPr>
              <a:t>proxy</a:t>
            </a:r>
            <a:r>
              <a:rPr lang="ro-RO" sz="2400" dirty="0">
                <a:ea typeface="+mn-lt"/>
                <a:cs typeface="+mn-lt"/>
              </a:rPr>
              <a:t> nu sunt disponibile aici.</a:t>
            </a:r>
            <a:endParaRPr lang="ro-RO" sz="2400" dirty="0"/>
          </a:p>
          <a:p>
            <a:r>
              <a:rPr lang="ro-RO" sz="2400" dirty="0">
                <a:ea typeface="+mn-lt"/>
                <a:cs typeface="+mn-lt"/>
              </a:rPr>
              <a:t>Mai puține acțiuni bazate pe categorisirea site-urilor realizată de serviciile </a:t>
            </a:r>
            <a:r>
              <a:rPr lang="ro-RO" sz="2400" err="1">
                <a:ea typeface="+mn-lt"/>
                <a:cs typeface="+mn-lt"/>
              </a:rPr>
              <a:t>FortiGuard</a:t>
            </a:r>
            <a:r>
              <a:rPr lang="ro-RO" sz="2400" dirty="0">
                <a:ea typeface="+mn-lt"/>
                <a:cs typeface="+mn-lt"/>
              </a:rPr>
              <a:t>.</a:t>
            </a:r>
            <a:endParaRPr lang="ro-RO" sz="2400" dirty="0"/>
          </a:p>
          <a:p>
            <a:endParaRPr lang="ro-RO" sz="2400" dirty="0"/>
          </a:p>
        </p:txBody>
      </p:sp>
    </p:spTree>
    <p:extLst>
      <p:ext uri="{BB962C8B-B14F-4D97-AF65-F5344CB8AC3E}">
        <p14:creationId xmlns:p14="http://schemas.microsoft.com/office/powerpoint/2010/main" val="3210876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35E02826-CA18-9926-04E8-ECDBD3A53AD9}"/>
              </a:ext>
            </a:extLst>
          </p:cNvPr>
          <p:cNvSpPr>
            <a:spLocks noGrp="1"/>
          </p:cNvSpPr>
          <p:nvPr>
            <p:ph idx="1"/>
          </p:nvPr>
        </p:nvSpPr>
        <p:spPr>
          <a:xfrm>
            <a:off x="159917" y="263966"/>
            <a:ext cx="11872131" cy="6593283"/>
          </a:xfrm>
        </p:spPr>
        <p:txBody>
          <a:bodyPr vert="horz" lIns="91440" tIns="45720" rIns="91440" bIns="45720" rtlCol="0" anchor="t">
            <a:noAutofit/>
          </a:bodyPr>
          <a:lstStyle/>
          <a:p>
            <a:pPr marL="0" indent="0">
              <a:buNone/>
            </a:pPr>
            <a:r>
              <a:rPr lang="ro-RO" sz="2800" b="1" dirty="0">
                <a:ea typeface="+mn-lt"/>
                <a:cs typeface="+mn-lt"/>
              </a:rPr>
              <a:t>Proxy-</a:t>
            </a:r>
            <a:r>
              <a:rPr lang="ro-RO" sz="2800" b="1" dirty="0" err="1">
                <a:ea typeface="+mn-lt"/>
                <a:cs typeface="+mn-lt"/>
              </a:rPr>
              <a:t>based</a:t>
            </a:r>
            <a:r>
              <a:rPr lang="ro-RO" sz="2800" b="1" dirty="0">
                <a:ea typeface="+mn-lt"/>
                <a:cs typeface="+mn-lt"/>
              </a:rPr>
              <a:t> </a:t>
            </a:r>
            <a:r>
              <a:rPr lang="ro-RO" sz="2800" b="1" dirty="0" err="1">
                <a:ea typeface="+mn-lt"/>
                <a:cs typeface="+mn-lt"/>
              </a:rPr>
              <a:t>inspection</a:t>
            </a:r>
            <a:r>
              <a:rPr lang="ro-RO" sz="2800" dirty="0">
                <a:ea typeface="+mn-lt"/>
                <a:cs typeface="+mn-lt"/>
              </a:rPr>
              <a:t>:</a:t>
            </a:r>
            <a:endParaRPr lang="ro-RO" sz="2800" dirty="0"/>
          </a:p>
          <a:p>
            <a:r>
              <a:rPr lang="ro-RO" sz="2800" dirty="0">
                <a:ea typeface="+mn-lt"/>
                <a:cs typeface="+mn-lt"/>
              </a:rPr>
              <a:t>Funcționează ca un </a:t>
            </a:r>
            <a:r>
              <a:rPr lang="ro-RO" sz="2800" err="1">
                <a:ea typeface="+mn-lt"/>
                <a:cs typeface="+mn-lt"/>
              </a:rPr>
              <a:t>proxy</a:t>
            </a:r>
            <a:r>
              <a:rPr lang="ro-RO" sz="2800" dirty="0">
                <a:ea typeface="+mn-lt"/>
                <a:cs typeface="+mn-lt"/>
              </a:rPr>
              <a:t> transparent – deși </a:t>
            </a:r>
            <a:r>
              <a:rPr lang="ro-RO" sz="2800" err="1">
                <a:ea typeface="+mn-lt"/>
                <a:cs typeface="+mn-lt"/>
              </a:rPr>
              <a:t>FortiGate</a:t>
            </a:r>
            <a:r>
              <a:rPr lang="ro-RO" sz="2800" dirty="0">
                <a:ea typeface="+mn-lt"/>
                <a:cs typeface="+mn-lt"/>
              </a:rPr>
              <a:t> nu este adresa de destinație, interceptează traficul.</a:t>
            </a:r>
            <a:endParaRPr lang="ro-RO" sz="2800" dirty="0"/>
          </a:p>
          <a:p>
            <a:r>
              <a:rPr lang="ro-RO" sz="2800" dirty="0">
                <a:ea typeface="+mn-lt"/>
                <a:cs typeface="+mn-lt"/>
              </a:rPr>
              <a:t>Traficul este tamponat și examinat în ansamblu înainte de a lua o decizie.</a:t>
            </a:r>
            <a:endParaRPr lang="ro-RO" sz="2800" dirty="0"/>
          </a:p>
          <a:p>
            <a:r>
              <a:rPr lang="ro-RO" sz="2800" dirty="0">
                <a:ea typeface="+mn-lt"/>
                <a:cs typeface="+mn-lt"/>
              </a:rPr>
              <a:t>Poate examina mai multe puncte de date decât modul </a:t>
            </a:r>
            <a:r>
              <a:rPr lang="ro-RO" sz="2800" dirty="0" err="1">
                <a:ea typeface="+mn-lt"/>
                <a:cs typeface="+mn-lt"/>
              </a:rPr>
              <a:t>flow-based</a:t>
            </a:r>
            <a:r>
              <a:rPr lang="ro-RO" sz="2800" dirty="0">
                <a:ea typeface="+mn-lt"/>
                <a:cs typeface="+mn-lt"/>
              </a:rPr>
              <a:t>.</a:t>
            </a:r>
            <a:endParaRPr lang="ro-RO" sz="2800" dirty="0"/>
          </a:p>
          <a:p>
            <a:r>
              <a:rPr lang="ro-RO" sz="2800" dirty="0">
                <a:ea typeface="+mn-lt"/>
                <a:cs typeface="+mn-lt"/>
              </a:rPr>
              <a:t>Proxy-</a:t>
            </a:r>
            <a:r>
              <a:rPr lang="ro-RO" sz="2800" err="1">
                <a:ea typeface="+mn-lt"/>
                <a:cs typeface="+mn-lt"/>
              </a:rPr>
              <a:t>ul</a:t>
            </a:r>
            <a:r>
              <a:rPr lang="ro-RO" sz="2800" dirty="0">
                <a:ea typeface="+mn-lt"/>
                <a:cs typeface="+mn-lt"/>
              </a:rPr>
              <a:t> analizează și poate modifica antetele (ex: </a:t>
            </a:r>
            <a:r>
              <a:rPr lang="ro-RO" sz="2800" i="1" dirty="0">
                <a:ea typeface="+mn-lt"/>
                <a:cs typeface="+mn-lt"/>
              </a:rPr>
              <a:t>HTTP </a:t>
            </a:r>
            <a:r>
              <a:rPr lang="ro-RO" sz="2800" i="1" err="1">
                <a:ea typeface="+mn-lt"/>
                <a:cs typeface="+mn-lt"/>
              </a:rPr>
              <a:t>host</a:t>
            </a:r>
            <a:r>
              <a:rPr lang="ro-RO" sz="2800" dirty="0">
                <a:ea typeface="+mn-lt"/>
                <a:cs typeface="+mn-lt"/>
              </a:rPr>
              <a:t>, </a:t>
            </a:r>
            <a:r>
              <a:rPr lang="ro-RO" sz="2800" i="1" dirty="0">
                <a:ea typeface="+mn-lt"/>
                <a:cs typeface="+mn-lt"/>
              </a:rPr>
              <a:t>URL</a:t>
            </a:r>
            <a:r>
              <a:rPr lang="ro-RO" sz="2800" dirty="0">
                <a:ea typeface="+mn-lt"/>
                <a:cs typeface="+mn-lt"/>
              </a:rPr>
              <a:t>) pentru filtrarea web.</a:t>
            </a:r>
            <a:endParaRPr lang="ro-RO" sz="2800" dirty="0"/>
          </a:p>
          <a:p>
            <a:pPr marL="0" indent="0">
              <a:buNone/>
            </a:pPr>
            <a:r>
              <a:rPr lang="ro-RO" sz="2800" b="1" dirty="0">
                <a:ea typeface="+mn-lt"/>
                <a:cs typeface="+mn-lt"/>
              </a:rPr>
              <a:t>Observații:</a:t>
            </a:r>
            <a:endParaRPr lang="ro-RO" sz="2800" dirty="0"/>
          </a:p>
          <a:p>
            <a:r>
              <a:rPr lang="ro-RO" sz="2800" dirty="0">
                <a:ea typeface="+mn-lt"/>
                <a:cs typeface="+mn-lt"/>
              </a:rPr>
              <a:t>Dacă politica de securitate blochează conexiunea, </a:t>
            </a:r>
            <a:r>
              <a:rPr lang="ro-RO" sz="2800" err="1">
                <a:ea typeface="+mn-lt"/>
                <a:cs typeface="+mn-lt"/>
              </a:rPr>
              <a:t>proxy-ul</a:t>
            </a:r>
            <a:r>
              <a:rPr lang="ro-RO" sz="2800" dirty="0">
                <a:ea typeface="+mn-lt"/>
                <a:cs typeface="+mn-lt"/>
              </a:rPr>
              <a:t> poate trimite un mesaj de înlocuire clientului.</a:t>
            </a:r>
            <a:endParaRPr lang="ro-RO" sz="2800" dirty="0"/>
          </a:p>
          <a:p>
            <a:r>
              <a:rPr lang="ro-RO" sz="2800" dirty="0">
                <a:ea typeface="+mn-lt"/>
                <a:cs typeface="+mn-lt"/>
              </a:rPr>
              <a:t>Acest lucru introduce latență suplimentară transmisiei.</a:t>
            </a:r>
            <a:endParaRPr lang="ro-RO" sz="2800" dirty="0"/>
          </a:p>
          <a:p>
            <a:endParaRPr lang="ro-RO" sz="2800" dirty="0"/>
          </a:p>
        </p:txBody>
      </p:sp>
    </p:spTree>
    <p:extLst>
      <p:ext uri="{BB962C8B-B14F-4D97-AF65-F5344CB8AC3E}">
        <p14:creationId xmlns:p14="http://schemas.microsoft.com/office/powerpoint/2010/main" val="3606027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4405904-EEF7-A811-85C8-86F9F92D7CCC}"/>
              </a:ext>
            </a:extLst>
          </p:cNvPr>
          <p:cNvSpPr>
            <a:spLocks noGrp="1"/>
          </p:cNvSpPr>
          <p:nvPr>
            <p:ph type="title"/>
          </p:nvPr>
        </p:nvSpPr>
        <p:spPr/>
        <p:txBody>
          <a:bodyPr/>
          <a:lstStyle/>
          <a:p>
            <a:r>
              <a:rPr lang="ro-RO" b="0" dirty="0">
                <a:ea typeface="+mj-lt"/>
                <a:cs typeface="+mj-lt"/>
              </a:rPr>
              <a:t>Recomandare:</a:t>
            </a:r>
            <a:endParaRPr lang="ro-RO" dirty="0"/>
          </a:p>
        </p:txBody>
      </p:sp>
      <p:sp>
        <p:nvSpPr>
          <p:cNvPr id="3" name="Substituent conținut 2">
            <a:extLst>
              <a:ext uri="{FF2B5EF4-FFF2-40B4-BE49-F238E27FC236}">
                <a16:creationId xmlns:a16="http://schemas.microsoft.com/office/drawing/2014/main" id="{8223DDC0-FC42-6D09-CA42-7DE679B4919F}"/>
              </a:ext>
            </a:extLst>
          </p:cNvPr>
          <p:cNvSpPr>
            <a:spLocks noGrp="1"/>
          </p:cNvSpPr>
          <p:nvPr>
            <p:ph idx="1"/>
          </p:nvPr>
        </p:nvSpPr>
        <p:spPr/>
        <p:txBody>
          <a:bodyPr vert="horz" lIns="91440" tIns="45720" rIns="91440" bIns="45720" rtlCol="0" anchor="t">
            <a:normAutofit/>
          </a:bodyPr>
          <a:lstStyle/>
          <a:p>
            <a:r>
              <a:rPr lang="ro-RO" dirty="0">
                <a:ea typeface="+mn-lt"/>
                <a:cs typeface="+mn-lt"/>
              </a:rPr>
              <a:t>Asigurarea că atât un </a:t>
            </a:r>
            <a:r>
              <a:rPr lang="ro-RO" b="1" dirty="0">
                <a:ea typeface="+mn-lt"/>
                <a:cs typeface="+mn-lt"/>
              </a:rPr>
              <a:t>profil SSL de inspecție</a:t>
            </a:r>
            <a:r>
              <a:rPr lang="ro-RO" dirty="0">
                <a:ea typeface="+mn-lt"/>
                <a:cs typeface="+mn-lt"/>
              </a:rPr>
              <a:t> (ex. </a:t>
            </a:r>
            <a:r>
              <a:rPr lang="ro-RO" i="1" dirty="0">
                <a:ea typeface="+mn-lt"/>
                <a:cs typeface="+mn-lt"/>
              </a:rPr>
              <a:t>certificate-</a:t>
            </a:r>
            <a:r>
              <a:rPr lang="ro-RO" i="1" dirty="0" err="1">
                <a:ea typeface="+mn-lt"/>
                <a:cs typeface="+mn-lt"/>
              </a:rPr>
              <a:t>inspection</a:t>
            </a:r>
            <a:r>
              <a:rPr lang="ro-RO" i="1" dirty="0">
                <a:ea typeface="+mn-lt"/>
                <a:cs typeface="+mn-lt"/>
              </a:rPr>
              <a:t> </a:t>
            </a:r>
            <a:r>
              <a:rPr lang="ro-RO" i="1" dirty="0" err="1">
                <a:ea typeface="+mn-lt"/>
                <a:cs typeface="+mn-lt"/>
              </a:rPr>
              <a:t>profile</a:t>
            </a:r>
            <a:r>
              <a:rPr lang="ro-RO" dirty="0">
                <a:ea typeface="+mn-lt"/>
                <a:cs typeface="+mn-lt"/>
              </a:rPr>
              <a:t>), cât și un </a:t>
            </a:r>
            <a:r>
              <a:rPr lang="ro-RO" b="1" dirty="0">
                <a:ea typeface="+mn-lt"/>
                <a:cs typeface="+mn-lt"/>
              </a:rPr>
              <a:t>profil de filtru web</a:t>
            </a:r>
            <a:r>
              <a:rPr lang="ro-RO" dirty="0">
                <a:ea typeface="+mn-lt"/>
                <a:cs typeface="+mn-lt"/>
              </a:rPr>
              <a:t> sunt selectate în politica de firewall asociată.</a:t>
            </a:r>
            <a:endParaRPr lang="ro-RO" dirty="0"/>
          </a:p>
        </p:txBody>
      </p:sp>
    </p:spTree>
    <p:extLst>
      <p:ext uri="{BB962C8B-B14F-4D97-AF65-F5344CB8AC3E}">
        <p14:creationId xmlns:p14="http://schemas.microsoft.com/office/powerpoint/2010/main" val="632701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330C9D6-8015-49D1-9387-23A86648B55C}"/>
              </a:ext>
            </a:extLst>
          </p:cNvPr>
          <p:cNvSpPr>
            <a:spLocks noGrp="1"/>
          </p:cNvSpPr>
          <p:nvPr>
            <p:ph type="title"/>
          </p:nvPr>
        </p:nvSpPr>
        <p:spPr/>
        <p:txBody>
          <a:bodyPr>
            <a:normAutofit/>
          </a:bodyPr>
          <a:lstStyle/>
          <a:p>
            <a:r>
              <a:rPr lang="ro-RO" dirty="0"/>
              <a:t>Web </a:t>
            </a:r>
            <a:r>
              <a:rPr lang="ro-RO" dirty="0" err="1"/>
              <a:t>Filtering</a:t>
            </a:r>
            <a:r>
              <a:rPr lang="ro-RO" dirty="0"/>
              <a:t> </a:t>
            </a:r>
            <a:r>
              <a:rPr lang="ro-RO" dirty="0" err="1"/>
              <a:t>Basics</a:t>
            </a:r>
          </a:p>
        </p:txBody>
      </p:sp>
    </p:spTree>
    <p:extLst>
      <p:ext uri="{BB962C8B-B14F-4D97-AF65-F5344CB8AC3E}">
        <p14:creationId xmlns:p14="http://schemas.microsoft.com/office/powerpoint/2010/main" val="2593348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ine 3" descr="O imagine care conține text, captură de ecran, Font, software&#10;&#10;Conținutul generat de inteligența artificială poate fi incorect.">
            <a:extLst>
              <a:ext uri="{FF2B5EF4-FFF2-40B4-BE49-F238E27FC236}">
                <a16:creationId xmlns:a16="http://schemas.microsoft.com/office/drawing/2014/main" id="{B8A5DAC2-0769-4D36-A71C-331793269548}"/>
              </a:ext>
            </a:extLst>
          </p:cNvPr>
          <p:cNvPicPr>
            <a:picLocks noChangeAspect="1"/>
          </p:cNvPicPr>
          <p:nvPr/>
        </p:nvPicPr>
        <p:blipFill>
          <a:blip r:embed="rId2"/>
          <a:srcRect l="3605" r="-1" b="-1"/>
          <a:stretch>
            <a:fillRect/>
          </a:stretch>
        </p:blipFill>
        <p:spPr>
          <a:xfrm>
            <a:off x="180877" y="522991"/>
            <a:ext cx="6464996" cy="4259979"/>
          </a:xfrm>
          <a:prstGeom prst="rect">
            <a:avLst/>
          </a:prstGeom>
        </p:spPr>
      </p:pic>
      <p:cxnSp>
        <p:nvCxnSpPr>
          <p:cNvPr id="18" name="Straight Connector 17">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0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47BCDF54-E01D-F42A-82E0-C0707E828EE2}"/>
              </a:ext>
            </a:extLst>
          </p:cNvPr>
          <p:cNvSpPr>
            <a:spLocks noGrp="1"/>
          </p:cNvSpPr>
          <p:nvPr>
            <p:ph idx="1"/>
          </p:nvPr>
        </p:nvSpPr>
        <p:spPr>
          <a:xfrm>
            <a:off x="6767622" y="914400"/>
            <a:ext cx="4763387" cy="5383523"/>
          </a:xfrm>
        </p:spPr>
        <p:txBody>
          <a:bodyPr vert="horz" lIns="91440" tIns="45720" rIns="91440" bIns="45720" rtlCol="0" anchor="t">
            <a:normAutofit/>
          </a:bodyPr>
          <a:lstStyle/>
          <a:p>
            <a:pPr marL="0" indent="0">
              <a:lnSpc>
                <a:spcPct val="110000"/>
              </a:lnSpc>
              <a:buNone/>
            </a:pPr>
            <a:r>
              <a:rPr lang="ro-RO" sz="1600" b="1" err="1">
                <a:ea typeface="+mn-lt"/>
                <a:cs typeface="+mn-lt"/>
              </a:rPr>
              <a:t>FortiGate</a:t>
            </a:r>
            <a:r>
              <a:rPr lang="ro-RO" sz="1600">
                <a:ea typeface="+mn-lt"/>
                <a:cs typeface="+mn-lt"/>
              </a:rPr>
              <a:t> are un profil </a:t>
            </a:r>
            <a:r>
              <a:rPr lang="ro-RO" sz="1600" err="1">
                <a:ea typeface="+mn-lt"/>
                <a:cs typeface="+mn-lt"/>
              </a:rPr>
              <a:t>preconfigurat</a:t>
            </a:r>
            <a:r>
              <a:rPr lang="ro-RO" sz="1600">
                <a:ea typeface="+mn-lt"/>
                <a:cs typeface="+mn-lt"/>
              </a:rPr>
              <a:t> (doar citire) pentru inspecția certificatelor SSL, numit </a:t>
            </a:r>
            <a:r>
              <a:rPr lang="ro-RO" sz="1600" b="1">
                <a:ea typeface="+mn-lt"/>
                <a:cs typeface="+mn-lt"/>
              </a:rPr>
              <a:t>certificate-</a:t>
            </a:r>
            <a:r>
              <a:rPr lang="ro-RO" sz="1600" b="1" err="1">
                <a:ea typeface="+mn-lt"/>
                <a:cs typeface="+mn-lt"/>
              </a:rPr>
              <a:t>inspection</a:t>
            </a:r>
            <a:r>
              <a:rPr lang="ro-RO" sz="1600">
                <a:ea typeface="+mn-lt"/>
                <a:cs typeface="+mn-lt"/>
              </a:rPr>
              <a:t>. Dacă este necesară activarea inspecției SSL, acest profil trebuie selectat la configurarea unei politici de firewall.</a:t>
            </a:r>
            <a:endParaRPr lang="ro-RO" sz="1600"/>
          </a:p>
          <a:p>
            <a:pPr marL="0" indent="0">
              <a:lnSpc>
                <a:spcPct val="110000"/>
              </a:lnSpc>
              <a:buNone/>
            </a:pPr>
            <a:r>
              <a:rPr lang="ro-RO" sz="1600">
                <a:ea typeface="+mn-lt"/>
                <a:cs typeface="+mn-lt"/>
              </a:rPr>
              <a:t>Alternativ, se poate crea un profil personalizat pentru inspecția certificatelor SSL, urmând pașii:</a:t>
            </a:r>
            <a:endParaRPr lang="ro-RO" sz="1600"/>
          </a:p>
          <a:p>
            <a:pPr marL="457200" indent="-457200">
              <a:lnSpc>
                <a:spcPct val="110000"/>
              </a:lnSpc>
              <a:buAutoNum type="arabicPeriod"/>
            </a:pPr>
            <a:r>
              <a:rPr lang="ro-RO" sz="1600">
                <a:ea typeface="+mn-lt"/>
                <a:cs typeface="+mn-lt"/>
              </a:rPr>
              <a:t>În interfața grafică </a:t>
            </a:r>
            <a:r>
              <a:rPr lang="ro-RO" sz="1600" err="1">
                <a:ea typeface="+mn-lt"/>
                <a:cs typeface="+mn-lt"/>
              </a:rPr>
              <a:t>FortiGate</a:t>
            </a:r>
            <a:r>
              <a:rPr lang="ro-RO" sz="1600">
                <a:ea typeface="+mn-lt"/>
                <a:cs typeface="+mn-lt"/>
              </a:rPr>
              <a:t> (GUI), accesează </a:t>
            </a:r>
            <a:r>
              <a:rPr lang="ro-RO" sz="1600" b="1" err="1">
                <a:ea typeface="+mn-lt"/>
                <a:cs typeface="+mn-lt"/>
              </a:rPr>
              <a:t>Security</a:t>
            </a:r>
            <a:r>
              <a:rPr lang="ro-RO" sz="1600" b="1">
                <a:ea typeface="+mn-lt"/>
                <a:cs typeface="+mn-lt"/>
              </a:rPr>
              <a:t> </a:t>
            </a:r>
            <a:r>
              <a:rPr lang="ro-RO" sz="1600" b="1" err="1">
                <a:ea typeface="+mn-lt"/>
                <a:cs typeface="+mn-lt"/>
              </a:rPr>
              <a:t>Profiles</a:t>
            </a:r>
            <a:r>
              <a:rPr lang="ro-RO" sz="1600">
                <a:ea typeface="+mn-lt"/>
                <a:cs typeface="+mn-lt"/>
              </a:rPr>
              <a:t>, apoi </a:t>
            </a:r>
            <a:r>
              <a:rPr lang="ro-RO" sz="1600" b="1">
                <a:ea typeface="+mn-lt"/>
                <a:cs typeface="+mn-lt"/>
              </a:rPr>
              <a:t>SSL/SSH </a:t>
            </a:r>
            <a:r>
              <a:rPr lang="ro-RO" sz="1600" b="1" err="1">
                <a:ea typeface="+mn-lt"/>
                <a:cs typeface="+mn-lt"/>
              </a:rPr>
              <a:t>Inspection</a:t>
            </a:r>
            <a:r>
              <a:rPr lang="ro-RO" sz="1600">
                <a:ea typeface="+mn-lt"/>
                <a:cs typeface="+mn-lt"/>
              </a:rPr>
              <a:t>.</a:t>
            </a:r>
          </a:p>
          <a:p>
            <a:pPr marL="457200" indent="-457200">
              <a:lnSpc>
                <a:spcPct val="110000"/>
              </a:lnSpc>
              <a:buAutoNum type="arabicPeriod"/>
            </a:pPr>
            <a:r>
              <a:rPr lang="ro-RO" sz="1600">
                <a:ea typeface="+mn-lt"/>
                <a:cs typeface="+mn-lt"/>
              </a:rPr>
              <a:t>Click pe </a:t>
            </a:r>
            <a:r>
              <a:rPr lang="ro-RO" sz="1600" b="1">
                <a:ea typeface="+mn-lt"/>
                <a:cs typeface="+mn-lt"/>
              </a:rPr>
              <a:t>Create New</a:t>
            </a:r>
            <a:r>
              <a:rPr lang="ro-RO" sz="1600">
                <a:ea typeface="+mn-lt"/>
                <a:cs typeface="+mn-lt"/>
              </a:rPr>
              <a:t> pentru a crea un profil nou SSL/SSH.</a:t>
            </a:r>
          </a:p>
          <a:p>
            <a:pPr marL="457200" indent="-457200">
              <a:lnSpc>
                <a:spcPct val="110000"/>
              </a:lnSpc>
              <a:buAutoNum type="arabicPeriod"/>
            </a:pPr>
            <a:r>
              <a:rPr lang="ro-RO" sz="1600">
                <a:ea typeface="+mn-lt"/>
                <a:cs typeface="+mn-lt"/>
              </a:rPr>
              <a:t>Selectează </a:t>
            </a:r>
            <a:r>
              <a:rPr lang="ro-RO" sz="1600" b="1">
                <a:ea typeface="+mn-lt"/>
                <a:cs typeface="+mn-lt"/>
              </a:rPr>
              <a:t>Multiple </a:t>
            </a:r>
            <a:r>
              <a:rPr lang="ro-RO" sz="1600" b="1" err="1">
                <a:ea typeface="+mn-lt"/>
                <a:cs typeface="+mn-lt"/>
              </a:rPr>
              <a:t>Clients</a:t>
            </a:r>
            <a:r>
              <a:rPr lang="ro-RO" sz="1600" b="1">
                <a:ea typeface="+mn-lt"/>
                <a:cs typeface="+mn-lt"/>
              </a:rPr>
              <a:t> </a:t>
            </a:r>
            <a:r>
              <a:rPr lang="ro-RO" sz="1600" b="1" err="1">
                <a:ea typeface="+mn-lt"/>
                <a:cs typeface="+mn-lt"/>
              </a:rPr>
              <a:t>Connecting</a:t>
            </a:r>
            <a:r>
              <a:rPr lang="ro-RO" sz="1600" b="1">
                <a:ea typeface="+mn-lt"/>
                <a:cs typeface="+mn-lt"/>
              </a:rPr>
              <a:t> </a:t>
            </a:r>
            <a:r>
              <a:rPr lang="ro-RO" sz="1600" b="1" err="1">
                <a:ea typeface="+mn-lt"/>
                <a:cs typeface="+mn-lt"/>
              </a:rPr>
              <a:t>to</a:t>
            </a:r>
            <a:r>
              <a:rPr lang="ro-RO" sz="1600" b="1">
                <a:ea typeface="+mn-lt"/>
                <a:cs typeface="+mn-lt"/>
              </a:rPr>
              <a:t> Multiple </a:t>
            </a:r>
            <a:r>
              <a:rPr lang="ro-RO" sz="1600" b="1" err="1">
                <a:ea typeface="+mn-lt"/>
                <a:cs typeface="+mn-lt"/>
              </a:rPr>
              <a:t>Servers</a:t>
            </a:r>
            <a:r>
              <a:rPr lang="ro-RO" sz="1600">
                <a:ea typeface="+mn-lt"/>
                <a:cs typeface="+mn-lt"/>
              </a:rPr>
              <a:t>, apoi </a:t>
            </a:r>
            <a:r>
              <a:rPr lang="ro-RO" sz="1600" b="1">
                <a:ea typeface="+mn-lt"/>
                <a:cs typeface="+mn-lt"/>
              </a:rPr>
              <a:t>SSL Certificate </a:t>
            </a:r>
            <a:r>
              <a:rPr lang="ro-RO" sz="1600" b="1" err="1">
                <a:ea typeface="+mn-lt"/>
                <a:cs typeface="+mn-lt"/>
              </a:rPr>
              <a:t>Inspection</a:t>
            </a:r>
            <a:r>
              <a:rPr lang="ro-RO" sz="1600">
                <a:ea typeface="+mn-lt"/>
                <a:cs typeface="+mn-lt"/>
              </a:rPr>
              <a:t>.</a:t>
            </a:r>
          </a:p>
          <a:p>
            <a:pPr marL="457200" indent="-457200">
              <a:lnSpc>
                <a:spcPct val="110000"/>
              </a:lnSpc>
              <a:buAutoNum type="arabicPeriod"/>
            </a:pPr>
            <a:r>
              <a:rPr lang="ro-RO" sz="1600">
                <a:ea typeface="+mn-lt"/>
                <a:cs typeface="+mn-lt"/>
              </a:rPr>
              <a:t>Alege acțiunea pentru </a:t>
            </a:r>
            <a:r>
              <a:rPr lang="ro-RO" sz="1600" b="1">
                <a:ea typeface="+mn-lt"/>
                <a:cs typeface="+mn-lt"/>
              </a:rPr>
              <a:t>Server certificate SNI </a:t>
            </a:r>
            <a:r>
              <a:rPr lang="ro-RO" sz="1600" b="1" err="1">
                <a:ea typeface="+mn-lt"/>
                <a:cs typeface="+mn-lt"/>
              </a:rPr>
              <a:t>check</a:t>
            </a:r>
            <a:r>
              <a:rPr lang="ro-RO" sz="1600">
                <a:ea typeface="+mn-lt"/>
                <a:cs typeface="+mn-lt"/>
              </a:rPr>
              <a:t>.</a:t>
            </a:r>
            <a:endParaRPr lang="ro-RO" sz="1600"/>
          </a:p>
          <a:p>
            <a:pPr>
              <a:lnSpc>
                <a:spcPct val="110000"/>
              </a:lnSpc>
              <a:buAutoNum type="arabicPeriod"/>
            </a:pPr>
            <a:endParaRPr lang="ro-RO" sz="1600"/>
          </a:p>
        </p:txBody>
      </p:sp>
    </p:spTree>
    <p:extLst>
      <p:ext uri="{BB962C8B-B14F-4D97-AF65-F5344CB8AC3E}">
        <p14:creationId xmlns:p14="http://schemas.microsoft.com/office/powerpoint/2010/main" val="1385968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FE89A95-47F0-8677-699C-8C9C393F16B3}"/>
              </a:ext>
            </a:extLst>
          </p:cNvPr>
          <p:cNvSpPr>
            <a:spLocks noGrp="1"/>
          </p:cNvSpPr>
          <p:nvPr>
            <p:ph type="title"/>
          </p:nvPr>
        </p:nvSpPr>
        <p:spPr/>
        <p:txBody>
          <a:bodyPr/>
          <a:lstStyle/>
          <a:p>
            <a:r>
              <a:rPr lang="ro-RO" b="0" dirty="0">
                <a:ea typeface="+mj-lt"/>
                <a:cs typeface="+mj-lt"/>
              </a:rPr>
              <a:t>Explicații pentru </a:t>
            </a:r>
            <a:r>
              <a:rPr lang="ro-RO" b="0" i="1" dirty="0">
                <a:ea typeface="+mj-lt"/>
                <a:cs typeface="+mj-lt"/>
              </a:rPr>
              <a:t>Server certificate SNI </a:t>
            </a:r>
            <a:r>
              <a:rPr lang="ro-RO" b="0" i="1" dirty="0" err="1">
                <a:ea typeface="+mj-lt"/>
                <a:cs typeface="+mj-lt"/>
              </a:rPr>
              <a:t>check</a:t>
            </a:r>
            <a:r>
              <a:rPr lang="ro-RO" b="0" dirty="0">
                <a:ea typeface="+mj-lt"/>
                <a:cs typeface="+mj-lt"/>
              </a:rPr>
              <a:t>:</a:t>
            </a:r>
            <a:endParaRPr lang="ro-RO" dirty="0"/>
          </a:p>
        </p:txBody>
      </p:sp>
      <p:sp>
        <p:nvSpPr>
          <p:cNvPr id="3" name="Substituent conținut 2">
            <a:extLst>
              <a:ext uri="{FF2B5EF4-FFF2-40B4-BE49-F238E27FC236}">
                <a16:creationId xmlns:a16="http://schemas.microsoft.com/office/drawing/2014/main" id="{8225131A-21DE-281A-048C-A042019BCC52}"/>
              </a:ext>
            </a:extLst>
          </p:cNvPr>
          <p:cNvSpPr>
            <a:spLocks noGrp="1"/>
          </p:cNvSpPr>
          <p:nvPr>
            <p:ph idx="1"/>
          </p:nvPr>
        </p:nvSpPr>
        <p:spPr/>
        <p:txBody>
          <a:bodyPr vert="horz" lIns="91440" tIns="45720" rIns="91440" bIns="45720" rtlCol="0" anchor="t">
            <a:normAutofit/>
          </a:bodyPr>
          <a:lstStyle/>
          <a:p>
            <a:r>
              <a:rPr lang="ro-RO" b="1" dirty="0" err="1">
                <a:ea typeface="+mn-lt"/>
                <a:cs typeface="+mn-lt"/>
              </a:rPr>
              <a:t>Enable</a:t>
            </a:r>
            <a:r>
              <a:rPr lang="ro-RO" dirty="0">
                <a:ea typeface="+mn-lt"/>
                <a:cs typeface="+mn-lt"/>
              </a:rPr>
              <a:t>: </a:t>
            </a:r>
            <a:r>
              <a:rPr lang="ro-RO" dirty="0" err="1">
                <a:ea typeface="+mn-lt"/>
                <a:cs typeface="+mn-lt"/>
              </a:rPr>
              <a:t>FortiGate</a:t>
            </a:r>
            <a:r>
              <a:rPr lang="ro-RO" dirty="0">
                <a:ea typeface="+mn-lt"/>
                <a:cs typeface="+mn-lt"/>
              </a:rPr>
              <a:t> folosește domeniul din câmpul CN în locul domeniului din câmpul SNI, dacă domeniul din SNI nu se potrivește cu niciunul dintre domeniile listate în câmpurile CN și SAN.</a:t>
            </a:r>
            <a:endParaRPr lang="ro-RO" dirty="0"/>
          </a:p>
          <a:p>
            <a:r>
              <a:rPr lang="ro-RO" b="1" dirty="0">
                <a:ea typeface="+mn-lt"/>
                <a:cs typeface="+mn-lt"/>
              </a:rPr>
              <a:t>Strict</a:t>
            </a:r>
            <a:r>
              <a:rPr lang="ro-RO" dirty="0">
                <a:ea typeface="+mn-lt"/>
                <a:cs typeface="+mn-lt"/>
              </a:rPr>
              <a:t>: </a:t>
            </a:r>
            <a:r>
              <a:rPr lang="ro-RO" dirty="0" err="1">
                <a:ea typeface="+mn-lt"/>
                <a:cs typeface="+mn-lt"/>
              </a:rPr>
              <a:t>FortiGate</a:t>
            </a:r>
            <a:r>
              <a:rPr lang="ro-RO" dirty="0">
                <a:ea typeface="+mn-lt"/>
                <a:cs typeface="+mn-lt"/>
              </a:rPr>
              <a:t> închide conexiunea clientului dacă există o nepotrivire.</a:t>
            </a:r>
            <a:endParaRPr lang="ro-RO" dirty="0"/>
          </a:p>
          <a:p>
            <a:r>
              <a:rPr lang="ro-RO" b="1" dirty="0" err="1">
                <a:ea typeface="+mn-lt"/>
                <a:cs typeface="+mn-lt"/>
              </a:rPr>
              <a:t>Disable</a:t>
            </a:r>
            <a:r>
              <a:rPr lang="ro-RO" dirty="0">
                <a:ea typeface="+mn-lt"/>
                <a:cs typeface="+mn-lt"/>
              </a:rPr>
              <a:t>: </a:t>
            </a:r>
            <a:r>
              <a:rPr lang="ro-RO" dirty="0" err="1">
                <a:ea typeface="+mn-lt"/>
                <a:cs typeface="+mn-lt"/>
              </a:rPr>
              <a:t>FortiGate</a:t>
            </a:r>
            <a:r>
              <a:rPr lang="ro-RO" dirty="0">
                <a:ea typeface="+mn-lt"/>
                <a:cs typeface="+mn-lt"/>
              </a:rPr>
              <a:t> clasifică întotdeauna URL-urile pe baza FQDN-ului.</a:t>
            </a:r>
            <a:endParaRPr lang="ro-RO" dirty="0"/>
          </a:p>
        </p:txBody>
      </p:sp>
    </p:spTree>
    <p:extLst>
      <p:ext uri="{BB962C8B-B14F-4D97-AF65-F5344CB8AC3E}">
        <p14:creationId xmlns:p14="http://schemas.microsoft.com/office/powerpoint/2010/main" val="343267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4B12FDD5-B894-167E-AFA6-5CD13DCF3723}"/>
              </a:ext>
            </a:extLst>
          </p:cNvPr>
          <p:cNvSpPr>
            <a:spLocks noGrp="1"/>
          </p:cNvSpPr>
          <p:nvPr>
            <p:ph type="title"/>
          </p:nvPr>
        </p:nvSpPr>
        <p:spPr>
          <a:xfrm>
            <a:off x="660993" y="4895273"/>
            <a:ext cx="3550790" cy="1476533"/>
          </a:xfrm>
        </p:spPr>
        <p:txBody>
          <a:bodyPr anchor="ctr">
            <a:normAutofit/>
          </a:bodyPr>
          <a:lstStyle/>
          <a:p>
            <a:r>
              <a:rPr lang="ro-RO" sz="3600"/>
              <a:t>HTTPS Inspection Order</a:t>
            </a:r>
          </a:p>
        </p:txBody>
      </p:sp>
      <p:cxnSp>
        <p:nvCxnSpPr>
          <p:cNvPr id="13" name="Straight Connector 12">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0992" y="4651571"/>
            <a:ext cx="10869326" cy="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Imagine 4" descr="O imagine care conține text, diagramă, captură de ecran, Plan&#10;&#10;Conținutul generat de inteligența artificială poate fi incorect.">
            <a:extLst>
              <a:ext uri="{FF2B5EF4-FFF2-40B4-BE49-F238E27FC236}">
                <a16:creationId xmlns:a16="http://schemas.microsoft.com/office/drawing/2014/main" id="{C0695387-5B49-C275-873E-4BF02747E931}"/>
              </a:ext>
            </a:extLst>
          </p:cNvPr>
          <p:cNvPicPr>
            <a:picLocks noChangeAspect="1"/>
          </p:cNvPicPr>
          <p:nvPr/>
        </p:nvPicPr>
        <p:blipFill>
          <a:blip r:embed="rId2"/>
          <a:stretch>
            <a:fillRect/>
          </a:stretch>
        </p:blipFill>
        <p:spPr>
          <a:xfrm>
            <a:off x="458561" y="4764"/>
            <a:ext cx="11209564" cy="4638672"/>
          </a:xfrm>
          <a:prstGeom prst="rect">
            <a:avLst/>
          </a:prstGeom>
        </p:spPr>
      </p:pic>
    </p:spTree>
    <p:extLst>
      <p:ext uri="{BB962C8B-B14F-4D97-AF65-F5344CB8AC3E}">
        <p14:creationId xmlns:p14="http://schemas.microsoft.com/office/powerpoint/2010/main" val="15001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19E6B0AE-3C59-5248-B805-8218AEDBC337}"/>
              </a:ext>
            </a:extLst>
          </p:cNvPr>
          <p:cNvSpPr>
            <a:spLocks noGrp="1"/>
          </p:cNvSpPr>
          <p:nvPr>
            <p:ph type="title"/>
          </p:nvPr>
        </p:nvSpPr>
        <p:spPr>
          <a:xfrm>
            <a:off x="708225" y="1434438"/>
            <a:ext cx="3943473" cy="2656341"/>
          </a:xfrm>
        </p:spPr>
        <p:txBody>
          <a:bodyPr vert="horz" lIns="91440" tIns="45720" rIns="91440" bIns="45720" rtlCol="0" anchor="t">
            <a:normAutofit/>
          </a:bodyPr>
          <a:lstStyle/>
          <a:p>
            <a:pPr>
              <a:lnSpc>
                <a:spcPct val="90000"/>
              </a:lnSpc>
            </a:pPr>
            <a:r>
              <a:rPr lang="en-US" sz="4400" err="1"/>
              <a:t>TransportLayer</a:t>
            </a:r>
            <a:r>
              <a:rPr lang="en-US" sz="4400"/>
              <a:t>(TCP/UDP segmentation)</a:t>
            </a:r>
          </a:p>
        </p:txBody>
      </p:sp>
      <p:pic>
        <p:nvPicPr>
          <p:cNvPr id="4" name="Substituent conținut 3" descr="O imagine care conține text, captură de ecran, număr, Font&#10;&#10;Conținutul generat de inteligența artificială poate fi incorect.">
            <a:extLst>
              <a:ext uri="{FF2B5EF4-FFF2-40B4-BE49-F238E27FC236}">
                <a16:creationId xmlns:a16="http://schemas.microsoft.com/office/drawing/2014/main" id="{EFE474A4-AD38-F61F-A78E-2A104B7189C5}"/>
              </a:ext>
            </a:extLst>
          </p:cNvPr>
          <p:cNvPicPr>
            <a:picLocks noChangeAspect="1"/>
          </p:cNvPicPr>
          <p:nvPr/>
        </p:nvPicPr>
        <p:blipFill>
          <a:blip r:embed="rId2"/>
          <a:srcRect r="13486" b="2"/>
          <a:stretch>
            <a:fillRect/>
          </a:stretch>
        </p:blipFill>
        <p:spPr>
          <a:xfrm>
            <a:off x="5889246" y="990201"/>
            <a:ext cx="3970355" cy="4818027"/>
          </a:xfrm>
          <a:prstGeom prst="rect">
            <a:avLst/>
          </a:prstGeom>
        </p:spPr>
      </p:pic>
      <p:cxnSp>
        <p:nvCxnSpPr>
          <p:cNvPr id="31" name="Straight Connector 30">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0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AAA362D1-819C-4238-9029-E324305AC323}"/>
              </a:ext>
            </a:extLst>
          </p:cNvPr>
          <p:cNvSpPr>
            <a:spLocks noGrp="1"/>
          </p:cNvSpPr>
          <p:nvPr>
            <p:ph type="title"/>
          </p:nvPr>
        </p:nvSpPr>
        <p:spPr>
          <a:xfrm>
            <a:off x="640080" y="914399"/>
            <a:ext cx="10847494" cy="1171069"/>
          </a:xfrm>
        </p:spPr>
        <p:txBody>
          <a:bodyPr anchor="t">
            <a:normAutofit/>
          </a:bodyPr>
          <a:lstStyle/>
          <a:p>
            <a:pPr>
              <a:lnSpc>
                <a:spcPct val="90000"/>
              </a:lnSpc>
            </a:pPr>
            <a:r>
              <a:rPr lang="ro-RO" sz="3700" b="0">
                <a:ea typeface="+mj-lt"/>
                <a:cs typeface="+mj-lt"/>
              </a:rPr>
              <a:t>Configurarea profilurilor de filtrare web — Flow Based</a:t>
            </a:r>
            <a:endParaRPr lang="ro-RO" sz="3700"/>
          </a:p>
        </p:txBody>
      </p:sp>
      <p:pic>
        <p:nvPicPr>
          <p:cNvPr id="4" name="Imagine 3" descr="O imagine care conține text, captură de ecran, Font, software&#10;&#10;Conținutul generat de inteligența artificială poate fi incorect.">
            <a:extLst>
              <a:ext uri="{FF2B5EF4-FFF2-40B4-BE49-F238E27FC236}">
                <a16:creationId xmlns:a16="http://schemas.microsoft.com/office/drawing/2014/main" id="{BC53C41A-D17B-5168-2ACD-5CB5A8A25792}"/>
              </a:ext>
            </a:extLst>
          </p:cNvPr>
          <p:cNvPicPr>
            <a:picLocks noChangeAspect="1"/>
          </p:cNvPicPr>
          <p:nvPr/>
        </p:nvPicPr>
        <p:blipFill>
          <a:blip r:embed="rId2"/>
          <a:stretch>
            <a:fillRect/>
          </a:stretch>
        </p:blipFill>
        <p:spPr>
          <a:xfrm>
            <a:off x="92747" y="2258436"/>
            <a:ext cx="6834735" cy="3756160"/>
          </a:xfrm>
          <a:prstGeom prst="rect">
            <a:avLst/>
          </a:prstGeom>
        </p:spPr>
      </p:pic>
      <p:sp>
        <p:nvSpPr>
          <p:cNvPr id="3" name="Substituent conținut 2">
            <a:extLst>
              <a:ext uri="{FF2B5EF4-FFF2-40B4-BE49-F238E27FC236}">
                <a16:creationId xmlns:a16="http://schemas.microsoft.com/office/drawing/2014/main" id="{C0C5FAAF-DAB2-F435-8C7E-775A25CC9D29}"/>
              </a:ext>
            </a:extLst>
          </p:cNvPr>
          <p:cNvSpPr>
            <a:spLocks noGrp="1"/>
          </p:cNvSpPr>
          <p:nvPr>
            <p:ph idx="1"/>
          </p:nvPr>
        </p:nvSpPr>
        <p:spPr>
          <a:xfrm>
            <a:off x="6915150" y="2256287"/>
            <a:ext cx="4563618" cy="3760459"/>
          </a:xfrm>
        </p:spPr>
        <p:txBody>
          <a:bodyPr vert="horz" lIns="91440" tIns="45720" rIns="91440" bIns="45720" rtlCol="0" anchor="t">
            <a:normAutofit/>
          </a:bodyPr>
          <a:lstStyle/>
          <a:p>
            <a:pPr marL="0" indent="0">
              <a:lnSpc>
                <a:spcPct val="110000"/>
              </a:lnSpc>
              <a:buNone/>
            </a:pPr>
            <a:r>
              <a:rPr lang="ro-RO" sz="1700" dirty="0">
                <a:ea typeface="+mn-lt"/>
                <a:cs typeface="+mn-lt"/>
              </a:rPr>
              <a:t>➡️ Aplicați un profil de filtru web unei politici de firewall în modul </a:t>
            </a:r>
            <a:r>
              <a:rPr lang="ro-RO" sz="1700" b="1" dirty="0" err="1">
                <a:ea typeface="+mn-lt"/>
                <a:cs typeface="+mn-lt"/>
              </a:rPr>
              <a:t>flow-based</a:t>
            </a:r>
            <a:endParaRPr lang="ro-RO" sz="1700" err="1"/>
          </a:p>
          <a:p>
            <a:pPr>
              <a:lnSpc>
                <a:spcPct val="110000"/>
              </a:lnSpc>
            </a:pPr>
            <a:r>
              <a:rPr lang="ro-RO" sz="1700" b="1" dirty="0">
                <a:ea typeface="+mn-lt"/>
                <a:cs typeface="+mn-lt"/>
              </a:rPr>
              <a:t>Selectați </a:t>
            </a:r>
            <a:r>
              <a:rPr lang="ro-RO" sz="1700" b="1" dirty="0" err="1">
                <a:ea typeface="+mn-lt"/>
                <a:cs typeface="+mn-lt"/>
              </a:rPr>
              <a:t>Flow-based</a:t>
            </a:r>
            <a:endParaRPr lang="ro-RO" sz="1700" dirty="0" err="1"/>
          </a:p>
          <a:p>
            <a:pPr>
              <a:lnSpc>
                <a:spcPct val="110000"/>
              </a:lnSpc>
            </a:pPr>
            <a:r>
              <a:rPr lang="ro-RO" sz="1700" b="1">
                <a:ea typeface="+mn-lt"/>
                <a:cs typeface="+mn-lt"/>
              </a:rPr>
              <a:t>Activați </a:t>
            </a:r>
            <a:r>
              <a:rPr lang="ro-RO" sz="1700" b="1" err="1">
                <a:ea typeface="+mn-lt"/>
                <a:cs typeface="+mn-lt"/>
              </a:rPr>
              <a:t>FortiGuard</a:t>
            </a:r>
            <a:r>
              <a:rPr lang="ro-RO" sz="1700" b="1">
                <a:ea typeface="+mn-lt"/>
                <a:cs typeface="+mn-lt"/>
              </a:rPr>
              <a:t> </a:t>
            </a:r>
            <a:r>
              <a:rPr lang="ro-RO" sz="1700" b="1" err="1">
                <a:ea typeface="+mn-lt"/>
                <a:cs typeface="+mn-lt"/>
              </a:rPr>
              <a:t>Category</a:t>
            </a:r>
            <a:r>
              <a:rPr lang="ro-RO" sz="1700" b="1">
                <a:ea typeface="+mn-lt"/>
                <a:cs typeface="+mn-lt"/>
              </a:rPr>
              <a:t> </a:t>
            </a:r>
            <a:r>
              <a:rPr lang="ro-RO" sz="1700" b="1" err="1">
                <a:ea typeface="+mn-lt"/>
                <a:cs typeface="+mn-lt"/>
              </a:rPr>
              <a:t>Based</a:t>
            </a:r>
            <a:r>
              <a:rPr lang="ro-RO" sz="1700" b="1">
                <a:ea typeface="+mn-lt"/>
                <a:cs typeface="+mn-lt"/>
              </a:rPr>
              <a:t> </a:t>
            </a:r>
            <a:r>
              <a:rPr lang="ro-RO" sz="1700" b="1" err="1">
                <a:ea typeface="+mn-lt"/>
                <a:cs typeface="+mn-lt"/>
              </a:rPr>
              <a:t>Filter</a:t>
            </a:r>
            <a:r>
              <a:rPr lang="ro-RO" sz="1700">
                <a:ea typeface="+mn-lt"/>
                <a:cs typeface="+mn-lt"/>
              </a:rPr>
              <a:t> și configurați fiecare categorie</a:t>
            </a:r>
            <a:endParaRPr lang="ro-RO" sz="1700"/>
          </a:p>
          <a:p>
            <a:pPr>
              <a:lnSpc>
                <a:spcPct val="110000"/>
              </a:lnSpc>
            </a:pPr>
            <a:r>
              <a:rPr lang="ro-RO" sz="1700" b="1">
                <a:ea typeface="+mn-lt"/>
                <a:cs typeface="+mn-lt"/>
              </a:rPr>
              <a:t>Activați Safe </a:t>
            </a:r>
            <a:r>
              <a:rPr lang="ro-RO" sz="1700" b="1" err="1">
                <a:ea typeface="+mn-lt"/>
                <a:cs typeface="+mn-lt"/>
              </a:rPr>
              <a:t>Search</a:t>
            </a:r>
            <a:r>
              <a:rPr lang="ro-RO" sz="1700">
                <a:ea typeface="+mn-lt"/>
                <a:cs typeface="+mn-lt"/>
              </a:rPr>
              <a:t> dacă este necesar</a:t>
            </a:r>
            <a:endParaRPr lang="ro-RO" sz="1700"/>
          </a:p>
          <a:p>
            <a:pPr>
              <a:lnSpc>
                <a:spcPct val="110000"/>
              </a:lnSpc>
            </a:pPr>
            <a:r>
              <a:rPr lang="ro-RO" sz="1700" b="1">
                <a:ea typeface="+mn-lt"/>
                <a:cs typeface="+mn-lt"/>
              </a:rPr>
              <a:t>Activați și configurați Static URL </a:t>
            </a:r>
            <a:r>
              <a:rPr lang="ro-RO" sz="1700" b="1" err="1">
                <a:ea typeface="+mn-lt"/>
                <a:cs typeface="+mn-lt"/>
              </a:rPr>
              <a:t>Filter</a:t>
            </a:r>
            <a:r>
              <a:rPr lang="ro-RO" sz="1700">
                <a:ea typeface="+mn-lt"/>
                <a:cs typeface="+mn-lt"/>
              </a:rPr>
              <a:t> dacă este necesar</a:t>
            </a:r>
            <a:endParaRPr lang="ro-RO" sz="1700"/>
          </a:p>
          <a:p>
            <a:pPr>
              <a:lnSpc>
                <a:spcPct val="110000"/>
              </a:lnSpc>
            </a:pPr>
            <a:r>
              <a:rPr lang="ro-RO" sz="1700" b="1">
                <a:ea typeface="+mn-lt"/>
                <a:cs typeface="+mn-lt"/>
              </a:rPr>
              <a:t>Activați și configurați Rating </a:t>
            </a:r>
            <a:r>
              <a:rPr lang="ro-RO" sz="1700" b="1" err="1">
                <a:ea typeface="+mn-lt"/>
                <a:cs typeface="+mn-lt"/>
              </a:rPr>
              <a:t>Options</a:t>
            </a:r>
            <a:r>
              <a:rPr lang="ro-RO" sz="1700">
                <a:ea typeface="+mn-lt"/>
                <a:cs typeface="+mn-lt"/>
              </a:rPr>
              <a:t> dacă este necesar</a:t>
            </a:r>
            <a:endParaRPr lang="ro-RO" sz="1700"/>
          </a:p>
          <a:p>
            <a:pPr>
              <a:lnSpc>
                <a:spcPct val="110000"/>
              </a:lnSpc>
            </a:pPr>
            <a:endParaRPr lang="ro-RO" sz="1700"/>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76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D4DDC48-5BC0-B2C8-DD3C-557200BC5CB4}"/>
              </a:ext>
            </a:extLst>
          </p:cNvPr>
          <p:cNvSpPr>
            <a:spLocks noGrp="1"/>
          </p:cNvSpPr>
          <p:nvPr>
            <p:ph type="title"/>
          </p:nvPr>
        </p:nvSpPr>
        <p:spPr>
          <a:xfrm>
            <a:off x="640079" y="185058"/>
            <a:ext cx="10890929" cy="727166"/>
          </a:xfrm>
        </p:spPr>
        <p:txBody>
          <a:bodyPr/>
          <a:lstStyle/>
          <a:p>
            <a:r>
              <a:rPr lang="ro-RO" b="0" dirty="0">
                <a:ea typeface="+mj-lt"/>
                <a:cs typeface="+mj-lt"/>
              </a:rPr>
              <a:t>Detalii suplimentare:</a:t>
            </a:r>
            <a:endParaRPr lang="ro-RO" dirty="0"/>
          </a:p>
        </p:txBody>
      </p:sp>
      <p:sp>
        <p:nvSpPr>
          <p:cNvPr id="3" name="Substituent conținut 2">
            <a:extLst>
              <a:ext uri="{FF2B5EF4-FFF2-40B4-BE49-F238E27FC236}">
                <a16:creationId xmlns:a16="http://schemas.microsoft.com/office/drawing/2014/main" id="{1E63E578-60C8-911C-696A-8750F2465EAB}"/>
              </a:ext>
            </a:extLst>
          </p:cNvPr>
          <p:cNvSpPr>
            <a:spLocks noGrp="1"/>
          </p:cNvSpPr>
          <p:nvPr>
            <p:ph idx="1"/>
          </p:nvPr>
        </p:nvSpPr>
        <p:spPr>
          <a:xfrm>
            <a:off x="8710" y="913531"/>
            <a:ext cx="12012154" cy="5939242"/>
          </a:xfrm>
        </p:spPr>
        <p:txBody>
          <a:bodyPr vert="horz" lIns="91440" tIns="45720" rIns="91440" bIns="45720" rtlCol="0" anchor="t">
            <a:noAutofit/>
          </a:bodyPr>
          <a:lstStyle/>
          <a:p>
            <a:pPr marL="0" indent="0" algn="just">
              <a:buNone/>
            </a:pPr>
            <a:r>
              <a:rPr lang="ro-RO" sz="1900" dirty="0">
                <a:ea typeface="+mn-lt"/>
                <a:cs typeface="+mn-lt"/>
              </a:rPr>
              <a:t>Acest profil de securitate poate fi configurat pentru a utiliza un set de funcții pentru modul </a:t>
            </a:r>
            <a:r>
              <a:rPr lang="ro-RO" sz="1900" b="1" dirty="0" err="1">
                <a:ea typeface="+mn-lt"/>
                <a:cs typeface="+mn-lt"/>
              </a:rPr>
              <a:t>proxy-based</a:t>
            </a:r>
            <a:r>
              <a:rPr lang="ro-RO" sz="1900" dirty="0">
                <a:ea typeface="+mn-lt"/>
                <a:cs typeface="+mn-lt"/>
              </a:rPr>
              <a:t> sau </a:t>
            </a:r>
            <a:r>
              <a:rPr lang="ro-RO" sz="1900" b="1" dirty="0" err="1">
                <a:ea typeface="+mn-lt"/>
                <a:cs typeface="+mn-lt"/>
              </a:rPr>
              <a:t>flow-based</a:t>
            </a:r>
            <a:r>
              <a:rPr lang="ro-RO" sz="1900" dirty="0">
                <a:ea typeface="+mn-lt"/>
                <a:cs typeface="+mn-lt"/>
              </a:rPr>
              <a:t>. Totuși, în funcție de modul selectat, opțiunile disponibile diferă. Modul </a:t>
            </a:r>
            <a:r>
              <a:rPr lang="ro-RO" sz="1900" b="1" dirty="0" err="1">
                <a:ea typeface="+mn-lt"/>
                <a:cs typeface="+mn-lt"/>
              </a:rPr>
              <a:t>flow-based</a:t>
            </a:r>
            <a:r>
              <a:rPr lang="ro-RO" sz="1900" dirty="0">
                <a:ea typeface="+mn-lt"/>
                <a:cs typeface="+mn-lt"/>
              </a:rPr>
              <a:t> are mai puține opțiuni disponibile.</a:t>
            </a:r>
            <a:endParaRPr lang="ro-RO" sz="1900" dirty="0"/>
          </a:p>
          <a:p>
            <a:pPr marL="0" indent="0" algn="just">
              <a:buNone/>
            </a:pPr>
            <a:r>
              <a:rPr lang="ro-RO" sz="1900" dirty="0">
                <a:ea typeface="+mn-lt"/>
                <a:cs typeface="+mn-lt"/>
              </a:rPr>
              <a:t>Selectarea </a:t>
            </a:r>
            <a:r>
              <a:rPr lang="ro-RO" sz="1900" b="1" dirty="0">
                <a:ea typeface="+mn-lt"/>
                <a:cs typeface="+mn-lt"/>
              </a:rPr>
              <a:t>rating </a:t>
            </a:r>
            <a:r>
              <a:rPr lang="ro-RO" sz="1900" b="1" err="1">
                <a:ea typeface="+mn-lt"/>
                <a:cs typeface="+mn-lt"/>
              </a:rPr>
              <a:t>options</a:t>
            </a:r>
            <a:r>
              <a:rPr lang="ro-RO" sz="1900" dirty="0">
                <a:ea typeface="+mn-lt"/>
                <a:cs typeface="+mn-lt"/>
              </a:rPr>
              <a:t> permite activarea a două funcții avansate de filtrare:</a:t>
            </a:r>
            <a:endParaRPr lang="ro-RO" sz="1900" dirty="0"/>
          </a:p>
          <a:p>
            <a:pPr algn="just"/>
            <a:r>
              <a:rPr lang="ro-RO" sz="1900" b="1" err="1">
                <a:ea typeface="+mn-lt"/>
                <a:cs typeface="+mn-lt"/>
              </a:rPr>
              <a:t>Allow</a:t>
            </a:r>
            <a:r>
              <a:rPr lang="ro-RO" sz="1900" b="1" dirty="0">
                <a:ea typeface="+mn-lt"/>
                <a:cs typeface="+mn-lt"/>
              </a:rPr>
              <a:t> </a:t>
            </a:r>
            <a:r>
              <a:rPr lang="ro-RO" sz="1900" b="1" err="1">
                <a:ea typeface="+mn-lt"/>
                <a:cs typeface="+mn-lt"/>
              </a:rPr>
              <a:t>websites</a:t>
            </a:r>
            <a:r>
              <a:rPr lang="ro-RO" sz="1900" b="1" dirty="0">
                <a:ea typeface="+mn-lt"/>
                <a:cs typeface="+mn-lt"/>
              </a:rPr>
              <a:t> </a:t>
            </a:r>
            <a:r>
              <a:rPr lang="ro-RO" sz="1900" b="1" err="1">
                <a:ea typeface="+mn-lt"/>
                <a:cs typeface="+mn-lt"/>
              </a:rPr>
              <a:t>when</a:t>
            </a:r>
            <a:r>
              <a:rPr lang="ro-RO" sz="1900" b="1" dirty="0">
                <a:ea typeface="+mn-lt"/>
                <a:cs typeface="+mn-lt"/>
              </a:rPr>
              <a:t> a rating </a:t>
            </a:r>
            <a:r>
              <a:rPr lang="ro-RO" sz="1900" b="1" err="1">
                <a:ea typeface="+mn-lt"/>
                <a:cs typeface="+mn-lt"/>
              </a:rPr>
              <a:t>error</a:t>
            </a:r>
            <a:r>
              <a:rPr lang="ro-RO" sz="1900" b="1" dirty="0">
                <a:ea typeface="+mn-lt"/>
                <a:cs typeface="+mn-lt"/>
              </a:rPr>
              <a:t> </a:t>
            </a:r>
            <a:r>
              <a:rPr lang="ro-RO" sz="1900" b="1" err="1">
                <a:ea typeface="+mn-lt"/>
                <a:cs typeface="+mn-lt"/>
              </a:rPr>
              <a:t>occurs</a:t>
            </a:r>
            <a:r>
              <a:rPr lang="ro-RO" sz="1900" b="1" dirty="0">
                <a:ea typeface="+mn-lt"/>
                <a:cs typeface="+mn-lt"/>
              </a:rPr>
              <a:t> (Permite site-uri la eroare de rating):</a:t>
            </a:r>
            <a:endParaRPr lang="ro-RO" sz="1900" dirty="0"/>
          </a:p>
          <a:p>
            <a:pPr marL="493395" lvl="1" algn="just"/>
            <a:r>
              <a:rPr lang="ro-RO" sz="1900" dirty="0">
                <a:ea typeface="+mn-lt"/>
                <a:cs typeface="+mn-lt"/>
              </a:rPr>
              <a:t>Dacă sunt activate servicii care necesită licență </a:t>
            </a:r>
            <a:r>
              <a:rPr lang="ro-RO" sz="1900" err="1">
                <a:ea typeface="+mn-lt"/>
                <a:cs typeface="+mn-lt"/>
              </a:rPr>
              <a:t>FortiGuard</a:t>
            </a:r>
            <a:r>
              <a:rPr lang="ro-RO" sz="1900" dirty="0">
                <a:ea typeface="+mn-lt"/>
                <a:cs typeface="+mn-lt"/>
              </a:rPr>
              <a:t> (ex. filtru </a:t>
            </a:r>
            <a:r>
              <a:rPr lang="ro-RO" sz="1900" err="1">
                <a:ea typeface="+mn-lt"/>
                <a:cs typeface="+mn-lt"/>
              </a:rPr>
              <a:t>FortiGuard</a:t>
            </a:r>
            <a:r>
              <a:rPr lang="ro-RO" sz="1900" dirty="0">
                <a:ea typeface="+mn-lt"/>
                <a:cs typeface="+mn-lt"/>
              </a:rPr>
              <a:t>), dar licența nu există, va apărea o eroare de rating.</a:t>
            </a:r>
            <a:endParaRPr lang="ro-RO" sz="1900" dirty="0"/>
          </a:p>
          <a:p>
            <a:pPr marL="493395" lvl="1" algn="just"/>
            <a:r>
              <a:rPr lang="ro-RO" sz="1900" dirty="0">
                <a:ea typeface="+mn-lt"/>
                <a:cs typeface="+mn-lt"/>
              </a:rPr>
              <a:t>Cu această setare activată, se permite accesul la site-uri care returnează o eroare de rating de la serverul </a:t>
            </a:r>
            <a:r>
              <a:rPr lang="ro-RO" sz="1900" err="1">
                <a:ea typeface="+mn-lt"/>
                <a:cs typeface="+mn-lt"/>
              </a:rPr>
              <a:t>FortiGuard</a:t>
            </a:r>
            <a:r>
              <a:rPr lang="ro-RO" sz="1900" dirty="0">
                <a:ea typeface="+mn-lt"/>
                <a:cs typeface="+mn-lt"/>
              </a:rPr>
              <a:t>.</a:t>
            </a:r>
            <a:endParaRPr lang="ro-RO" sz="1900" dirty="0"/>
          </a:p>
          <a:p>
            <a:pPr algn="just"/>
            <a:r>
              <a:rPr lang="ro-RO" sz="1900" b="1" dirty="0">
                <a:ea typeface="+mn-lt"/>
                <a:cs typeface="+mn-lt"/>
              </a:rPr>
              <a:t>Rate </a:t>
            </a:r>
            <a:r>
              <a:rPr lang="ro-RO" sz="1900" b="1" err="1">
                <a:ea typeface="+mn-lt"/>
                <a:cs typeface="+mn-lt"/>
              </a:rPr>
              <a:t>URLs</a:t>
            </a:r>
            <a:r>
              <a:rPr lang="ro-RO" sz="1900" b="1" dirty="0">
                <a:ea typeface="+mn-lt"/>
                <a:cs typeface="+mn-lt"/>
              </a:rPr>
              <a:t> </a:t>
            </a:r>
            <a:r>
              <a:rPr lang="ro-RO" sz="1900" b="1" err="1">
                <a:ea typeface="+mn-lt"/>
                <a:cs typeface="+mn-lt"/>
              </a:rPr>
              <a:t>by</a:t>
            </a:r>
            <a:r>
              <a:rPr lang="ro-RO" sz="1900" b="1" dirty="0">
                <a:ea typeface="+mn-lt"/>
                <a:cs typeface="+mn-lt"/>
              </a:rPr>
              <a:t> </a:t>
            </a:r>
            <a:r>
              <a:rPr lang="ro-RO" sz="1900" b="1" err="1">
                <a:ea typeface="+mn-lt"/>
                <a:cs typeface="+mn-lt"/>
              </a:rPr>
              <a:t>domain</a:t>
            </a:r>
            <a:r>
              <a:rPr lang="ro-RO" sz="1900" b="1" dirty="0">
                <a:ea typeface="+mn-lt"/>
                <a:cs typeface="+mn-lt"/>
              </a:rPr>
              <a:t> </a:t>
            </a:r>
            <a:r>
              <a:rPr lang="ro-RO" sz="1900" b="1" err="1">
                <a:ea typeface="+mn-lt"/>
                <a:cs typeface="+mn-lt"/>
              </a:rPr>
              <a:t>and</a:t>
            </a:r>
            <a:r>
              <a:rPr lang="ro-RO" sz="1900" b="1" dirty="0">
                <a:ea typeface="+mn-lt"/>
                <a:cs typeface="+mn-lt"/>
              </a:rPr>
              <a:t> IP </a:t>
            </a:r>
            <a:r>
              <a:rPr lang="ro-RO" sz="1900" b="1" err="1">
                <a:ea typeface="+mn-lt"/>
                <a:cs typeface="+mn-lt"/>
              </a:rPr>
              <a:t>address</a:t>
            </a:r>
            <a:r>
              <a:rPr lang="ro-RO" sz="1900" b="1" dirty="0">
                <a:ea typeface="+mn-lt"/>
                <a:cs typeface="+mn-lt"/>
              </a:rPr>
              <a:t> (Evaluează URL-urile după domeniu și adresă IP):</a:t>
            </a:r>
            <a:endParaRPr lang="ro-RO" sz="1900" dirty="0"/>
          </a:p>
          <a:p>
            <a:pPr marL="493395" lvl="1" algn="just"/>
            <a:r>
              <a:rPr lang="ro-RO" sz="1900" dirty="0">
                <a:ea typeface="+mn-lt"/>
                <a:cs typeface="+mn-lt"/>
              </a:rPr>
              <a:t>Dacă această opțiune este activată, pe lângă trimiterea doar a informațiilor de domeniu, </a:t>
            </a:r>
            <a:r>
              <a:rPr lang="ro-RO" sz="1900" err="1">
                <a:ea typeface="+mn-lt"/>
                <a:cs typeface="+mn-lt"/>
              </a:rPr>
              <a:t>FortiGate</a:t>
            </a:r>
            <a:r>
              <a:rPr lang="ro-RO" sz="1900" dirty="0">
                <a:ea typeface="+mn-lt"/>
                <a:cs typeface="+mn-lt"/>
              </a:rPr>
              <a:t> va trimite și numele de domeniu al URL-ului și adresa IP a pachetului TCP/IP (cu excepția adreselor IP private) către </a:t>
            </a:r>
            <a:r>
              <a:rPr lang="ro-RO" sz="1900" err="1">
                <a:ea typeface="+mn-lt"/>
                <a:cs typeface="+mn-lt"/>
              </a:rPr>
              <a:t>FortiGuard</a:t>
            </a:r>
            <a:r>
              <a:rPr lang="ro-RO" sz="1900" dirty="0">
                <a:ea typeface="+mn-lt"/>
                <a:cs typeface="+mn-lt"/>
              </a:rPr>
              <a:t> pentru evaluare.</a:t>
            </a:r>
            <a:endParaRPr lang="ro-RO" sz="1900" dirty="0"/>
          </a:p>
          <a:p>
            <a:pPr marL="493395" lvl="1" algn="just"/>
            <a:r>
              <a:rPr lang="ro-RO" sz="1900" dirty="0">
                <a:ea typeface="+mn-lt"/>
                <a:cs typeface="+mn-lt"/>
              </a:rPr>
              <a:t>Dacă serverul </a:t>
            </a:r>
            <a:r>
              <a:rPr lang="ro-RO" sz="1900" err="1">
                <a:ea typeface="+mn-lt"/>
                <a:cs typeface="+mn-lt"/>
              </a:rPr>
              <a:t>FortiGuard</a:t>
            </a:r>
            <a:r>
              <a:rPr lang="ro-RO" sz="1900" dirty="0">
                <a:ea typeface="+mn-lt"/>
                <a:cs typeface="+mn-lt"/>
              </a:rPr>
              <a:t> returnează categorii diferite pentru domeniu și adresă IP, </a:t>
            </a:r>
            <a:r>
              <a:rPr lang="ro-RO" sz="1900" err="1">
                <a:ea typeface="+mn-lt"/>
                <a:cs typeface="+mn-lt"/>
              </a:rPr>
              <a:t>FortiGate</a:t>
            </a:r>
            <a:r>
              <a:rPr lang="ro-RO" sz="1900" dirty="0">
                <a:ea typeface="+mn-lt"/>
                <a:cs typeface="+mn-lt"/>
              </a:rPr>
              <a:t> folosește rezultatul cu </a:t>
            </a:r>
            <a:r>
              <a:rPr lang="ro-RO" sz="1900" b="1" dirty="0">
                <a:ea typeface="+mn-lt"/>
                <a:cs typeface="+mn-lt"/>
              </a:rPr>
              <a:t>ponderea mai mare</a:t>
            </a:r>
            <a:r>
              <a:rPr lang="ro-RO" sz="1900" dirty="0">
                <a:ea typeface="+mn-lt"/>
                <a:cs typeface="+mn-lt"/>
              </a:rPr>
              <a:t> (stabilită </a:t>
            </a:r>
            <a:r>
              <a:rPr lang="ro-RO" sz="1900" err="1">
                <a:ea typeface="+mn-lt"/>
                <a:cs typeface="+mn-lt"/>
              </a:rPr>
              <a:t>hardcoded</a:t>
            </a:r>
            <a:r>
              <a:rPr lang="ro-RO" sz="1900" dirty="0">
                <a:ea typeface="+mn-lt"/>
                <a:cs typeface="+mn-lt"/>
              </a:rPr>
              <a:t> în </a:t>
            </a:r>
            <a:r>
              <a:rPr lang="ro-RO" sz="1900" err="1">
                <a:ea typeface="+mn-lt"/>
                <a:cs typeface="+mn-lt"/>
              </a:rPr>
              <a:t>FortiOS</a:t>
            </a:r>
            <a:r>
              <a:rPr lang="ro-RO" sz="1900" dirty="0">
                <a:ea typeface="+mn-lt"/>
                <a:cs typeface="+mn-lt"/>
              </a:rPr>
              <a:t>) pentru a decide accesul.</a:t>
            </a:r>
            <a:endParaRPr lang="ro-RO" sz="1900" dirty="0"/>
          </a:p>
          <a:p>
            <a:pPr algn="just"/>
            <a:endParaRPr lang="ro-RO" sz="1900" dirty="0"/>
          </a:p>
        </p:txBody>
      </p:sp>
    </p:spTree>
    <p:extLst>
      <p:ext uri="{BB962C8B-B14F-4D97-AF65-F5344CB8AC3E}">
        <p14:creationId xmlns:p14="http://schemas.microsoft.com/office/powerpoint/2010/main" val="2343684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EF42BB5A-EA2D-07A7-5F68-C080310099FB}"/>
              </a:ext>
            </a:extLst>
          </p:cNvPr>
          <p:cNvSpPr>
            <a:spLocks noGrp="1"/>
          </p:cNvSpPr>
          <p:nvPr>
            <p:ph type="title"/>
          </p:nvPr>
        </p:nvSpPr>
        <p:spPr>
          <a:xfrm>
            <a:off x="640080" y="1371600"/>
            <a:ext cx="5737859" cy="1097280"/>
          </a:xfrm>
        </p:spPr>
        <p:txBody>
          <a:bodyPr>
            <a:normAutofit/>
          </a:bodyPr>
          <a:lstStyle/>
          <a:p>
            <a:pPr>
              <a:lnSpc>
                <a:spcPct val="90000"/>
              </a:lnSpc>
            </a:pPr>
            <a:r>
              <a:rPr lang="ro-RO" sz="3400" b="0"/>
              <a:t>Configurarea profilurilor de filtrare web — Proxy </a:t>
            </a:r>
            <a:r>
              <a:rPr lang="ro-RO" sz="3400" b="0" err="1"/>
              <a:t>Based</a:t>
            </a:r>
            <a:endParaRPr lang="ro-RO" sz="3400" err="1"/>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4C77B187-BE3D-759E-3808-ABF9949C6945}"/>
              </a:ext>
            </a:extLst>
          </p:cNvPr>
          <p:cNvSpPr>
            <a:spLocks noGrp="1"/>
          </p:cNvSpPr>
          <p:nvPr>
            <p:ph idx="1"/>
          </p:nvPr>
        </p:nvSpPr>
        <p:spPr>
          <a:xfrm>
            <a:off x="640080" y="2633236"/>
            <a:ext cx="5737860" cy="3666980"/>
          </a:xfrm>
        </p:spPr>
        <p:txBody>
          <a:bodyPr vert="horz" lIns="91440" tIns="45720" rIns="91440" bIns="45720" rtlCol="0">
            <a:normAutofit/>
          </a:bodyPr>
          <a:lstStyle/>
          <a:p>
            <a:pPr marL="0" indent="0">
              <a:buNone/>
            </a:pPr>
            <a:r>
              <a:rPr lang="ro-RO" dirty="0">
                <a:ea typeface="+mn-lt"/>
                <a:cs typeface="+mn-lt"/>
              </a:rPr>
              <a:t>➡️ Aplicați un profil de filtru web unei politici de firewall configurată în modul </a:t>
            </a:r>
            <a:r>
              <a:rPr lang="ro-RO" b="1" dirty="0" err="1">
                <a:ea typeface="+mn-lt"/>
                <a:cs typeface="+mn-lt"/>
              </a:rPr>
              <a:t>proxy-based</a:t>
            </a:r>
            <a:r>
              <a:rPr lang="ro-RO" dirty="0">
                <a:ea typeface="+mn-lt"/>
                <a:cs typeface="+mn-lt"/>
              </a:rPr>
              <a:t>.</a:t>
            </a:r>
            <a:br>
              <a:rPr lang="ro-RO" dirty="0">
                <a:ea typeface="+mn-lt"/>
                <a:cs typeface="+mn-lt"/>
              </a:rPr>
            </a:br>
            <a:r>
              <a:rPr lang="ro-RO" dirty="0">
                <a:ea typeface="+mn-lt"/>
                <a:cs typeface="+mn-lt"/>
              </a:rPr>
              <a:t>➡️ Este disponibil doar pe modelele </a:t>
            </a:r>
            <a:r>
              <a:rPr lang="ro-RO" dirty="0" err="1">
                <a:ea typeface="+mn-lt"/>
                <a:cs typeface="+mn-lt"/>
              </a:rPr>
              <a:t>FortiGate</a:t>
            </a:r>
            <a:r>
              <a:rPr lang="ro-RO" dirty="0">
                <a:ea typeface="+mn-lt"/>
                <a:cs typeface="+mn-lt"/>
              </a:rPr>
              <a:t> cu mai mult de </a:t>
            </a:r>
            <a:r>
              <a:rPr lang="ro-RO" b="1" dirty="0">
                <a:ea typeface="+mn-lt"/>
                <a:cs typeface="+mn-lt"/>
              </a:rPr>
              <a:t>2 GB RAM</a:t>
            </a:r>
            <a:r>
              <a:rPr lang="ro-RO" dirty="0">
                <a:ea typeface="+mn-lt"/>
                <a:cs typeface="+mn-lt"/>
              </a:rPr>
              <a:t>.</a:t>
            </a:r>
            <a:endParaRPr lang="ro-RO" dirty="0"/>
          </a:p>
          <a:p>
            <a:r>
              <a:rPr lang="ro-RO" b="1">
                <a:ea typeface="+mn-lt"/>
                <a:cs typeface="+mn-lt"/>
              </a:rPr>
              <a:t>Selectați Proxy-</a:t>
            </a:r>
            <a:r>
              <a:rPr lang="ro-RO" b="1" err="1">
                <a:ea typeface="+mn-lt"/>
                <a:cs typeface="+mn-lt"/>
              </a:rPr>
              <a:t>based</a:t>
            </a:r>
            <a:endParaRPr lang="ro-RO" err="1"/>
          </a:p>
          <a:p>
            <a:r>
              <a:rPr lang="ro-RO" b="1">
                <a:ea typeface="+mn-lt"/>
                <a:cs typeface="+mn-lt"/>
              </a:rPr>
              <a:t>Funcționalitate disponibilă doar în modul proxy-based</a:t>
            </a:r>
            <a:endParaRPr lang="ro-RO"/>
          </a:p>
          <a:p>
            <a:endParaRPr lang="ro-RO" dirty="0"/>
          </a:p>
        </p:txBody>
      </p:sp>
      <p:pic>
        <p:nvPicPr>
          <p:cNvPr id="5" name="Imagine 4" descr="O imagine care conține text, captură de ecran, software, Pagină web&#10;&#10;Conținutul generat de inteligența artificială poate fi incorect.">
            <a:extLst>
              <a:ext uri="{FF2B5EF4-FFF2-40B4-BE49-F238E27FC236}">
                <a16:creationId xmlns:a16="http://schemas.microsoft.com/office/drawing/2014/main" id="{A3714ECA-9EDC-0650-A121-31777D176496}"/>
              </a:ext>
            </a:extLst>
          </p:cNvPr>
          <p:cNvPicPr>
            <a:picLocks noChangeAspect="1"/>
          </p:cNvPicPr>
          <p:nvPr/>
        </p:nvPicPr>
        <p:blipFill>
          <a:blip r:embed="rId2"/>
          <a:stretch>
            <a:fillRect/>
          </a:stretch>
        </p:blipFill>
        <p:spPr>
          <a:xfrm>
            <a:off x="7105715" y="389417"/>
            <a:ext cx="4567171" cy="6079167"/>
          </a:xfrm>
          <a:prstGeom prst="rect">
            <a:avLst/>
          </a:prstGeom>
        </p:spPr>
      </p:pic>
    </p:spTree>
    <p:extLst>
      <p:ext uri="{BB962C8B-B14F-4D97-AF65-F5344CB8AC3E}">
        <p14:creationId xmlns:p14="http://schemas.microsoft.com/office/powerpoint/2010/main" val="3521426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DB75C48-A744-944B-E6E6-B456BF233EDB}"/>
              </a:ext>
            </a:extLst>
          </p:cNvPr>
          <p:cNvSpPr>
            <a:spLocks noGrp="1"/>
          </p:cNvSpPr>
          <p:nvPr>
            <p:ph type="title"/>
          </p:nvPr>
        </p:nvSpPr>
        <p:spPr/>
        <p:txBody>
          <a:bodyPr/>
          <a:lstStyle/>
          <a:p>
            <a:r>
              <a:rPr lang="ro-RO" b="0" dirty="0">
                <a:ea typeface="+mj-lt"/>
                <a:cs typeface="+mj-lt"/>
              </a:rPr>
              <a:t>Explicații suplimentare:</a:t>
            </a:r>
            <a:endParaRPr lang="ro-RO" dirty="0"/>
          </a:p>
        </p:txBody>
      </p:sp>
      <p:sp>
        <p:nvSpPr>
          <p:cNvPr id="3" name="Substituent conținut 2">
            <a:extLst>
              <a:ext uri="{FF2B5EF4-FFF2-40B4-BE49-F238E27FC236}">
                <a16:creationId xmlns:a16="http://schemas.microsoft.com/office/drawing/2014/main" id="{9488614F-FDCF-5506-E855-83D98559A20E}"/>
              </a:ext>
            </a:extLst>
          </p:cNvPr>
          <p:cNvSpPr>
            <a:spLocks noGrp="1"/>
          </p:cNvSpPr>
          <p:nvPr>
            <p:ph idx="1"/>
          </p:nvPr>
        </p:nvSpPr>
        <p:spPr/>
        <p:txBody>
          <a:bodyPr vert="horz" lIns="91440" tIns="45720" rIns="91440" bIns="45720" rtlCol="0" anchor="t">
            <a:normAutofit/>
          </a:bodyPr>
          <a:lstStyle/>
          <a:p>
            <a:r>
              <a:rPr lang="ro-RO" dirty="0">
                <a:ea typeface="+mn-lt"/>
                <a:cs typeface="+mn-lt"/>
              </a:rPr>
              <a:t>În exemplul prezentat pe acest </a:t>
            </a:r>
            <a:r>
              <a:rPr lang="ro-RO" dirty="0" err="1">
                <a:ea typeface="+mn-lt"/>
                <a:cs typeface="+mn-lt"/>
              </a:rPr>
              <a:t>slide</a:t>
            </a:r>
            <a:r>
              <a:rPr lang="ro-RO" dirty="0">
                <a:ea typeface="+mn-lt"/>
                <a:cs typeface="+mn-lt"/>
              </a:rPr>
              <a:t>, profilul de securitate este configurat pentru a utiliza un set de funcții specifice modului </a:t>
            </a:r>
            <a:r>
              <a:rPr lang="ro-RO" b="1" dirty="0" err="1">
                <a:ea typeface="+mn-lt"/>
                <a:cs typeface="+mn-lt"/>
              </a:rPr>
              <a:t>proxy-based</a:t>
            </a:r>
            <a:r>
              <a:rPr lang="ro-RO" dirty="0">
                <a:ea typeface="+mn-lt"/>
                <a:cs typeface="+mn-lt"/>
              </a:rPr>
              <a:t>. Acesta oferă caracteristici suplimentare față de modul </a:t>
            </a:r>
            <a:r>
              <a:rPr lang="ro-RO" dirty="0" err="1">
                <a:ea typeface="+mn-lt"/>
                <a:cs typeface="+mn-lt"/>
              </a:rPr>
              <a:t>flow-based</a:t>
            </a:r>
            <a:r>
              <a:rPr lang="ro-RO" dirty="0">
                <a:ea typeface="+mn-lt"/>
                <a:cs typeface="+mn-lt"/>
              </a:rPr>
              <a:t>.</a:t>
            </a:r>
            <a:endParaRPr lang="ro-RO" dirty="0"/>
          </a:p>
          <a:p>
            <a:r>
              <a:rPr lang="ro-RO">
                <a:ea typeface="+mn-lt"/>
                <a:cs typeface="+mn-lt"/>
              </a:rPr>
              <a:t>După configurarea profilului de filtrare web, acesta poate fi aplicat unei politici de firewall configurate pentru modul proxy-based, astfel încât filtrarea să fie aplicată traficului web.</a:t>
            </a:r>
            <a:endParaRPr lang="ro-RO"/>
          </a:p>
          <a:p>
            <a:r>
              <a:rPr lang="ro-RO" dirty="0">
                <a:ea typeface="+mn-lt"/>
                <a:cs typeface="+mn-lt"/>
              </a:rPr>
              <a:t>Pentru a îmbunătăți performanța și a optimiza utilizarea memoriei, </a:t>
            </a:r>
            <a:r>
              <a:rPr lang="ro-RO" b="1" dirty="0" err="1">
                <a:ea typeface="+mn-lt"/>
                <a:cs typeface="+mn-lt"/>
              </a:rPr>
              <a:t>FortiOS</a:t>
            </a:r>
            <a:r>
              <a:rPr lang="ro-RO" b="1" dirty="0">
                <a:ea typeface="+mn-lt"/>
                <a:cs typeface="+mn-lt"/>
              </a:rPr>
              <a:t> nu mai suportă funcțiile legate de </a:t>
            </a:r>
            <a:r>
              <a:rPr lang="ro-RO" b="1" dirty="0" err="1">
                <a:ea typeface="+mn-lt"/>
                <a:cs typeface="+mn-lt"/>
              </a:rPr>
              <a:t>proxy</a:t>
            </a:r>
            <a:r>
              <a:rPr lang="ro-RO" b="1" dirty="0">
                <a:ea typeface="+mn-lt"/>
                <a:cs typeface="+mn-lt"/>
              </a:rPr>
              <a:t> pe modelele </a:t>
            </a:r>
            <a:r>
              <a:rPr lang="ro-RO" b="1" dirty="0" err="1">
                <a:ea typeface="+mn-lt"/>
                <a:cs typeface="+mn-lt"/>
              </a:rPr>
              <a:t>FortiGate</a:t>
            </a:r>
            <a:r>
              <a:rPr lang="ro-RO" b="1" dirty="0">
                <a:ea typeface="+mn-lt"/>
                <a:cs typeface="+mn-lt"/>
              </a:rPr>
              <a:t> cu 2 GB RAM sau mai puțin</a:t>
            </a:r>
            <a:r>
              <a:rPr lang="ro-RO" dirty="0">
                <a:ea typeface="+mn-lt"/>
                <a:cs typeface="+mn-lt"/>
              </a:rPr>
              <a:t>.</a:t>
            </a:r>
            <a:endParaRPr lang="ro-RO" dirty="0"/>
          </a:p>
          <a:p>
            <a:endParaRPr lang="ro-RO" dirty="0"/>
          </a:p>
        </p:txBody>
      </p:sp>
    </p:spTree>
    <p:extLst>
      <p:ext uri="{BB962C8B-B14F-4D97-AF65-F5344CB8AC3E}">
        <p14:creationId xmlns:p14="http://schemas.microsoft.com/office/powerpoint/2010/main" val="3098659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93F3252F-DAF6-DB7B-AC51-6A1B93F06D2A}"/>
              </a:ext>
            </a:extLst>
          </p:cNvPr>
          <p:cNvSpPr>
            <a:spLocks noGrp="1"/>
          </p:cNvSpPr>
          <p:nvPr>
            <p:ph type="title"/>
          </p:nvPr>
        </p:nvSpPr>
        <p:spPr>
          <a:xfrm>
            <a:off x="660993" y="4895273"/>
            <a:ext cx="3550790" cy="1476533"/>
          </a:xfrm>
        </p:spPr>
        <p:txBody>
          <a:bodyPr anchor="ctr">
            <a:normAutofit/>
          </a:bodyPr>
          <a:lstStyle/>
          <a:p>
            <a:r>
              <a:rPr lang="ro-RO" sz="3600">
                <a:ea typeface="+mj-lt"/>
                <a:cs typeface="+mj-lt"/>
              </a:rPr>
              <a:t>FortiGuard Category Filter</a:t>
            </a:r>
            <a:endParaRPr lang="ro-RO" sz="3600"/>
          </a:p>
        </p:txBody>
      </p:sp>
      <p:pic>
        <p:nvPicPr>
          <p:cNvPr id="5" name="Imagine 4" descr="O imagine care conține text, captură de ecran, Font, linie&#10;&#10;Conținutul generat de inteligența artificială poate fi incorect.">
            <a:extLst>
              <a:ext uri="{FF2B5EF4-FFF2-40B4-BE49-F238E27FC236}">
                <a16:creationId xmlns:a16="http://schemas.microsoft.com/office/drawing/2014/main" id="{259DF91C-1999-5E85-7DA6-D5C6346BA2B8}"/>
              </a:ext>
            </a:extLst>
          </p:cNvPr>
          <p:cNvPicPr>
            <a:picLocks noChangeAspect="1"/>
          </p:cNvPicPr>
          <p:nvPr/>
        </p:nvPicPr>
        <p:blipFill>
          <a:blip r:embed="rId2"/>
          <a:srcRect l="4799" r="14580"/>
          <a:stretch>
            <a:fillRect/>
          </a:stretch>
        </p:blipFill>
        <p:spPr>
          <a:xfrm>
            <a:off x="660991" y="10"/>
            <a:ext cx="10870017" cy="4651558"/>
          </a:xfrm>
          <a:prstGeom prst="rect">
            <a:avLst/>
          </a:prstGeom>
        </p:spPr>
      </p:pic>
      <p:cxnSp>
        <p:nvCxnSpPr>
          <p:cNvPr id="12" name="Straight Connector 11">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0992" y="4651571"/>
            <a:ext cx="10869326"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02616F37-CE03-44D8-078E-2CB3010162D5}"/>
              </a:ext>
            </a:extLst>
          </p:cNvPr>
          <p:cNvSpPr>
            <a:spLocks noGrp="1"/>
          </p:cNvSpPr>
          <p:nvPr>
            <p:ph idx="1"/>
          </p:nvPr>
        </p:nvSpPr>
        <p:spPr>
          <a:xfrm>
            <a:off x="4872777" y="4895270"/>
            <a:ext cx="6658234" cy="1476541"/>
          </a:xfrm>
        </p:spPr>
        <p:txBody>
          <a:bodyPr vert="horz" lIns="91440" tIns="45720" rIns="91440" bIns="45720" rtlCol="0" anchor="ctr">
            <a:normAutofit/>
          </a:bodyPr>
          <a:lstStyle/>
          <a:p>
            <a:r>
              <a:rPr lang="ro-RO" sz="1900">
                <a:ea typeface="+mn-lt"/>
                <a:cs typeface="+mn-lt"/>
              </a:rPr>
              <a:t>Site-urile web sunt împărțite în mai multe categorii</a:t>
            </a:r>
            <a:endParaRPr lang="ro-RO" sz="1900"/>
          </a:p>
          <a:p>
            <a:r>
              <a:rPr lang="ro-RO" sz="1900">
                <a:ea typeface="+mn-lt"/>
                <a:cs typeface="+mn-lt"/>
              </a:rPr>
              <a:t>Necesită conexiune activă la </a:t>
            </a:r>
            <a:r>
              <a:rPr lang="ro-RO" sz="1900" err="1">
                <a:ea typeface="+mn-lt"/>
                <a:cs typeface="+mn-lt"/>
              </a:rPr>
              <a:t>FortiGuard</a:t>
            </a:r>
            <a:r>
              <a:rPr lang="ro-RO" sz="1900">
                <a:ea typeface="+mn-lt"/>
                <a:cs typeface="+mn-lt"/>
              </a:rPr>
              <a:t> cu contract valabil</a:t>
            </a:r>
            <a:endParaRPr lang="ro-RO" sz="1900"/>
          </a:p>
          <a:p>
            <a:r>
              <a:rPr lang="ro-RO" sz="1900">
                <a:ea typeface="+mn-lt"/>
                <a:cs typeface="+mn-lt"/>
              </a:rPr>
              <a:t>Se poate folosi </a:t>
            </a:r>
            <a:r>
              <a:rPr lang="ro-RO" sz="1900" b="1" err="1">
                <a:ea typeface="+mn-lt"/>
                <a:cs typeface="+mn-lt"/>
              </a:rPr>
              <a:t>FortiManager</a:t>
            </a:r>
            <a:r>
              <a:rPr lang="ro-RO" sz="1900">
                <a:ea typeface="+mn-lt"/>
                <a:cs typeface="+mn-lt"/>
              </a:rPr>
              <a:t> în loc de </a:t>
            </a:r>
            <a:r>
              <a:rPr lang="ro-RO" sz="1900" err="1">
                <a:ea typeface="+mn-lt"/>
                <a:cs typeface="+mn-lt"/>
              </a:rPr>
              <a:t>FortiGuard</a:t>
            </a:r>
            <a:endParaRPr lang="ro-RO" sz="1900" err="1"/>
          </a:p>
          <a:p>
            <a:endParaRPr lang="ro-RO" sz="1900"/>
          </a:p>
        </p:txBody>
      </p:sp>
    </p:spTree>
    <p:extLst>
      <p:ext uri="{BB962C8B-B14F-4D97-AF65-F5344CB8AC3E}">
        <p14:creationId xmlns:p14="http://schemas.microsoft.com/office/powerpoint/2010/main" val="981686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A264C4-503E-73DF-9985-FB53E90A58B9}"/>
              </a:ext>
            </a:extLst>
          </p:cNvPr>
          <p:cNvSpPr>
            <a:spLocks noGrp="1"/>
          </p:cNvSpPr>
          <p:nvPr>
            <p:ph type="title"/>
          </p:nvPr>
        </p:nvSpPr>
        <p:spPr/>
        <p:txBody>
          <a:bodyPr/>
          <a:lstStyle/>
          <a:p>
            <a:r>
              <a:rPr lang="ro-RO"/>
              <a:t>Explicații</a:t>
            </a:r>
          </a:p>
        </p:txBody>
      </p:sp>
      <p:sp>
        <p:nvSpPr>
          <p:cNvPr id="3" name="Substituent conținut 2">
            <a:extLst>
              <a:ext uri="{FF2B5EF4-FFF2-40B4-BE49-F238E27FC236}">
                <a16:creationId xmlns:a16="http://schemas.microsoft.com/office/drawing/2014/main" id="{1E17A268-A911-5C7E-0E99-27248CFDEE81}"/>
              </a:ext>
            </a:extLst>
          </p:cNvPr>
          <p:cNvSpPr>
            <a:spLocks noGrp="1"/>
          </p:cNvSpPr>
          <p:nvPr>
            <p:ph idx="1"/>
          </p:nvPr>
        </p:nvSpPr>
        <p:spPr>
          <a:xfrm>
            <a:off x="337368" y="2174185"/>
            <a:ext cx="11496352" cy="4275967"/>
          </a:xfrm>
        </p:spPr>
        <p:txBody>
          <a:bodyPr vert="horz" lIns="91440" tIns="45720" rIns="91440" bIns="45720" rtlCol="0" anchor="t">
            <a:normAutofit fontScale="92500" lnSpcReduction="10000"/>
          </a:bodyPr>
          <a:lstStyle/>
          <a:p>
            <a:r>
              <a:rPr lang="ro-RO" dirty="0">
                <a:ea typeface="+mn-lt"/>
                <a:cs typeface="+mn-lt"/>
              </a:rPr>
              <a:t>În profilul de filtrare web, filtrarea pe categorii </a:t>
            </a:r>
            <a:r>
              <a:rPr lang="ro-RO" dirty="0" err="1">
                <a:ea typeface="+mn-lt"/>
                <a:cs typeface="+mn-lt"/>
              </a:rPr>
              <a:t>FortiGuard</a:t>
            </a:r>
            <a:r>
              <a:rPr lang="ro-RO" dirty="0">
                <a:ea typeface="+mn-lt"/>
                <a:cs typeface="+mn-lt"/>
              </a:rPr>
              <a:t> îmbunătățește funcțiile de filtrare web.</a:t>
            </a:r>
            <a:br>
              <a:rPr lang="ro-RO" dirty="0">
                <a:ea typeface="+mn-lt"/>
                <a:cs typeface="+mn-lt"/>
              </a:rPr>
            </a:br>
            <a:r>
              <a:rPr lang="ro-RO" dirty="0">
                <a:ea typeface="+mn-lt"/>
                <a:cs typeface="+mn-lt"/>
              </a:rPr>
              <a:t> În loc să blocheze sau să permită site-uri individual, </a:t>
            </a:r>
            <a:r>
              <a:rPr lang="ro-RO" dirty="0" err="1">
                <a:ea typeface="+mn-lt"/>
                <a:cs typeface="+mn-lt"/>
              </a:rPr>
              <a:t>FortiGate</a:t>
            </a:r>
            <a:r>
              <a:rPr lang="ro-RO" dirty="0">
                <a:ea typeface="+mn-lt"/>
                <a:cs typeface="+mn-lt"/>
              </a:rPr>
              <a:t> verifică categoria în care a fost încadrat site-ul și aplică acțiunea corespunzătoare acelei categorii, nu URL-ului în sine.</a:t>
            </a:r>
            <a:endParaRPr lang="ro-RO" dirty="0"/>
          </a:p>
          <a:p>
            <a:r>
              <a:rPr lang="ro-RO">
                <a:ea typeface="+mn-lt"/>
                <a:cs typeface="+mn-lt"/>
              </a:rPr>
              <a:t>Filtrarea pe categorii FortiGuard este un serviciu activ, care necesită un contract valid. Contractul validează conexiunile către rețeaua FortiGuard. Dacă acesta expiră, există o perioadă de grație de două zile în care contractul poate fi reînnoit înainte de oprirea serviciului.</a:t>
            </a:r>
            <a:endParaRPr lang="ro-RO"/>
          </a:p>
          <a:p>
            <a:r>
              <a:rPr lang="ro-RO">
                <a:ea typeface="+mn-lt"/>
                <a:cs typeface="+mn-lt"/>
              </a:rPr>
              <a:t>Dacă nu este reînnoit după cele două zile de grație, FortiGate raportează o eroare de rating pentru fiecare cerere.</a:t>
            </a:r>
            <a:endParaRPr lang="ro-RO"/>
          </a:p>
          <a:p>
            <a:r>
              <a:rPr lang="ro-RO" dirty="0">
                <a:ea typeface="+mn-lt"/>
                <a:cs typeface="+mn-lt"/>
              </a:rPr>
              <a:t>În mod implicit, </a:t>
            </a:r>
            <a:r>
              <a:rPr lang="ro-RO" dirty="0" err="1">
                <a:ea typeface="+mn-lt"/>
                <a:cs typeface="+mn-lt"/>
              </a:rPr>
              <a:t>FortiGate</a:t>
            </a:r>
            <a:r>
              <a:rPr lang="ro-RO" dirty="0">
                <a:ea typeface="+mn-lt"/>
                <a:cs typeface="+mn-lt"/>
              </a:rPr>
              <a:t> blochează paginile care returnează o eroare de rating.</a:t>
            </a:r>
            <a:endParaRPr lang="ro-RO" dirty="0"/>
          </a:p>
          <a:p>
            <a:r>
              <a:rPr lang="ro-RO" dirty="0">
                <a:ea typeface="+mn-lt"/>
                <a:cs typeface="+mn-lt"/>
              </a:rPr>
              <a:t>Acest comportament poate fi schimbat activând opțiunea </a:t>
            </a:r>
            <a:r>
              <a:rPr lang="ro-RO" b="1" dirty="0" err="1">
                <a:ea typeface="+mn-lt"/>
                <a:cs typeface="+mn-lt"/>
              </a:rPr>
              <a:t>Allow</a:t>
            </a:r>
            <a:r>
              <a:rPr lang="ro-RO" b="1" dirty="0">
                <a:ea typeface="+mn-lt"/>
                <a:cs typeface="+mn-lt"/>
              </a:rPr>
              <a:t> </a:t>
            </a:r>
            <a:r>
              <a:rPr lang="ro-RO" b="1" dirty="0" err="1">
                <a:ea typeface="+mn-lt"/>
                <a:cs typeface="+mn-lt"/>
              </a:rPr>
              <a:t>websites</a:t>
            </a:r>
            <a:r>
              <a:rPr lang="ro-RO" b="1" dirty="0">
                <a:ea typeface="+mn-lt"/>
                <a:cs typeface="+mn-lt"/>
              </a:rPr>
              <a:t> </a:t>
            </a:r>
            <a:r>
              <a:rPr lang="ro-RO" b="1" dirty="0" err="1">
                <a:ea typeface="+mn-lt"/>
                <a:cs typeface="+mn-lt"/>
              </a:rPr>
              <a:t>when</a:t>
            </a:r>
            <a:r>
              <a:rPr lang="ro-RO" b="1" dirty="0">
                <a:ea typeface="+mn-lt"/>
                <a:cs typeface="+mn-lt"/>
              </a:rPr>
              <a:t> a rating </a:t>
            </a:r>
            <a:r>
              <a:rPr lang="ro-RO" b="1" dirty="0" err="1">
                <a:ea typeface="+mn-lt"/>
                <a:cs typeface="+mn-lt"/>
              </a:rPr>
              <a:t>error</a:t>
            </a:r>
            <a:r>
              <a:rPr lang="ro-RO" b="1" dirty="0">
                <a:ea typeface="+mn-lt"/>
                <a:cs typeface="+mn-lt"/>
              </a:rPr>
              <a:t> </a:t>
            </a:r>
            <a:r>
              <a:rPr lang="ro-RO" b="1" dirty="0" err="1">
                <a:ea typeface="+mn-lt"/>
                <a:cs typeface="+mn-lt"/>
              </a:rPr>
              <a:t>occurs</a:t>
            </a:r>
            <a:r>
              <a:rPr lang="ro-RO" dirty="0">
                <a:ea typeface="+mn-lt"/>
                <a:cs typeface="+mn-lt"/>
              </a:rPr>
              <a:t> (Permite site-uri la eroare de rating).</a:t>
            </a:r>
            <a:endParaRPr lang="ro-RO" dirty="0"/>
          </a:p>
          <a:p>
            <a:endParaRPr lang="ro-RO" dirty="0"/>
          </a:p>
        </p:txBody>
      </p:sp>
    </p:spTree>
    <p:extLst>
      <p:ext uri="{BB962C8B-B14F-4D97-AF65-F5344CB8AC3E}">
        <p14:creationId xmlns:p14="http://schemas.microsoft.com/office/powerpoint/2010/main" val="342816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096935-54D1-4BD6-CE44-B162B87CF3FC}"/>
              </a:ext>
            </a:extLst>
          </p:cNvPr>
          <p:cNvSpPr>
            <a:spLocks noGrp="1"/>
          </p:cNvSpPr>
          <p:nvPr>
            <p:ph type="title"/>
          </p:nvPr>
        </p:nvSpPr>
        <p:spPr/>
        <p:txBody>
          <a:bodyPr/>
          <a:lstStyle/>
          <a:p>
            <a:r>
              <a:rPr lang="ro-RO" b="0" dirty="0">
                <a:ea typeface="+mj-lt"/>
                <a:cs typeface="+mj-lt"/>
              </a:rPr>
              <a:t>Configurare în profilul de filtrare web</a:t>
            </a:r>
            <a:endParaRPr lang="ro-RO" dirty="0"/>
          </a:p>
        </p:txBody>
      </p:sp>
      <p:sp>
        <p:nvSpPr>
          <p:cNvPr id="3" name="Substituent conținut 2">
            <a:extLst>
              <a:ext uri="{FF2B5EF4-FFF2-40B4-BE49-F238E27FC236}">
                <a16:creationId xmlns:a16="http://schemas.microsoft.com/office/drawing/2014/main" id="{8833326F-EDE7-19D9-E8F7-22F523C740AB}"/>
              </a:ext>
            </a:extLst>
          </p:cNvPr>
          <p:cNvSpPr>
            <a:spLocks noGrp="1"/>
          </p:cNvSpPr>
          <p:nvPr>
            <p:ph idx="1"/>
          </p:nvPr>
        </p:nvSpPr>
        <p:spPr/>
        <p:txBody>
          <a:bodyPr vert="horz" lIns="91440" tIns="45720" rIns="91440" bIns="45720" rtlCol="0" anchor="t">
            <a:normAutofit/>
          </a:bodyPr>
          <a:lstStyle/>
          <a:p>
            <a:r>
              <a:rPr lang="ro-RO">
                <a:ea typeface="+mn-lt"/>
                <a:cs typeface="+mn-lt"/>
              </a:rPr>
              <a:t>Se pot activa filtrele pe categorii FortiGuard în profilul de filtrare web. Categoriile sunt afișate, iar acțiunile pot fi personalizate individual. Acțiunile disponibile sunt: </a:t>
            </a:r>
            <a:r>
              <a:rPr lang="ro-RO" b="1" err="1">
                <a:ea typeface="+mn-lt"/>
                <a:cs typeface="+mn-lt"/>
              </a:rPr>
              <a:t>Allow</a:t>
            </a:r>
            <a:r>
              <a:rPr lang="ro-RO" b="1">
                <a:ea typeface="+mn-lt"/>
                <a:cs typeface="+mn-lt"/>
              </a:rPr>
              <a:t>, Monitor, Block, </a:t>
            </a:r>
            <a:r>
              <a:rPr lang="ro-RO" b="1" err="1">
                <a:ea typeface="+mn-lt"/>
                <a:cs typeface="+mn-lt"/>
              </a:rPr>
              <a:t>Warning</a:t>
            </a:r>
            <a:r>
              <a:rPr lang="ro-RO" b="1">
                <a:ea typeface="+mn-lt"/>
                <a:cs typeface="+mn-lt"/>
              </a:rPr>
              <a:t>, </a:t>
            </a:r>
            <a:r>
              <a:rPr lang="ro-RO" b="1" err="1">
                <a:ea typeface="+mn-lt"/>
                <a:cs typeface="+mn-lt"/>
              </a:rPr>
              <a:t>Authenticate</a:t>
            </a:r>
            <a:r>
              <a:rPr lang="ro-RO">
                <a:ea typeface="+mn-lt"/>
                <a:cs typeface="+mn-lt"/>
              </a:rPr>
              <a:t>.</a:t>
            </a:r>
            <a:endParaRPr lang="ro-RO"/>
          </a:p>
          <a:p>
            <a:r>
              <a:rPr lang="ro-RO">
                <a:ea typeface="+mn-lt"/>
                <a:cs typeface="+mn-lt"/>
              </a:rPr>
              <a:t>Pentru lista completă a categoriilor, trebuie vizitat site-ul oficial FortiGuard Web Filter.</a:t>
            </a:r>
            <a:endParaRPr lang="ro-RO"/>
          </a:p>
          <a:p>
            <a:endParaRPr lang="ro-RO" dirty="0"/>
          </a:p>
        </p:txBody>
      </p:sp>
    </p:spTree>
    <p:extLst>
      <p:ext uri="{BB962C8B-B14F-4D97-AF65-F5344CB8AC3E}">
        <p14:creationId xmlns:p14="http://schemas.microsoft.com/office/powerpoint/2010/main" val="722168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B93277-2482-DF5B-A88D-67715E164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598" y="993391"/>
            <a:ext cx="10221542" cy="4870429"/>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Font, număr&#10;&#10;Conținutul generat de inteligența artificială poate fi incorect.">
            <a:extLst>
              <a:ext uri="{FF2B5EF4-FFF2-40B4-BE49-F238E27FC236}">
                <a16:creationId xmlns:a16="http://schemas.microsoft.com/office/drawing/2014/main" id="{BEAA322A-7F3F-35CC-BC45-4D52BFE83B93}"/>
              </a:ext>
            </a:extLst>
          </p:cNvPr>
          <p:cNvPicPr>
            <a:picLocks noGrp="1" noChangeAspect="1"/>
          </p:cNvPicPr>
          <p:nvPr>
            <p:ph idx="1"/>
          </p:nvPr>
        </p:nvPicPr>
        <p:blipFill>
          <a:blip r:embed="rId2"/>
          <a:srcRect l="4006" r="520"/>
          <a:stretch>
            <a:fillRect/>
          </a:stretch>
        </p:blipFill>
        <p:spPr>
          <a:xfrm>
            <a:off x="990599" y="994180"/>
            <a:ext cx="10221541" cy="4871218"/>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212140" y="993391"/>
            <a:ext cx="0" cy="487121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software, Pictogramă computer&#10;&#10;Conținutul generat de inteligența artificială poate fi incorect.">
            <a:extLst>
              <a:ext uri="{FF2B5EF4-FFF2-40B4-BE49-F238E27FC236}">
                <a16:creationId xmlns:a16="http://schemas.microsoft.com/office/drawing/2014/main" id="{9455BE2C-5E49-8BDF-878A-72FC4A3FB0D6}"/>
              </a:ext>
            </a:extLst>
          </p:cNvPr>
          <p:cNvPicPr>
            <a:picLocks noGrp="1" noChangeAspect="1"/>
          </p:cNvPicPr>
          <p:nvPr>
            <p:ph idx="1"/>
          </p:nvPr>
        </p:nvPicPr>
        <p:blipFill>
          <a:blip r:embed="rId2"/>
          <a:srcRect r="9777" b="-1"/>
          <a:stretch>
            <a:fillRect/>
          </a:stretch>
        </p:blipFill>
        <p:spPr>
          <a:xfrm>
            <a:off x="1" y="1"/>
            <a:ext cx="12192000" cy="6857988"/>
          </a:xfrm>
          <a:prstGeom prst="rect">
            <a:avLst/>
          </a:prstGeom>
        </p:spPr>
      </p:pic>
    </p:spTree>
    <p:extLst>
      <p:ext uri="{BB962C8B-B14F-4D97-AF65-F5344CB8AC3E}">
        <p14:creationId xmlns:p14="http://schemas.microsoft.com/office/powerpoint/2010/main" val="4130834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01323A-3BD4-99D2-F90B-51E5AB342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0311"/>
            <a:ext cx="10887542" cy="5577378"/>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diagramă, Font&#10;&#10;Conținutul generat de inteligența artificială poate fi incorect.">
            <a:extLst>
              <a:ext uri="{FF2B5EF4-FFF2-40B4-BE49-F238E27FC236}">
                <a16:creationId xmlns:a16="http://schemas.microsoft.com/office/drawing/2014/main" id="{DABB3AC5-DE23-DD56-FDEA-22DD40799EA5}"/>
              </a:ext>
            </a:extLst>
          </p:cNvPr>
          <p:cNvPicPr>
            <a:picLocks noGrp="1" noChangeAspect="1"/>
          </p:cNvPicPr>
          <p:nvPr>
            <p:ph idx="1"/>
          </p:nvPr>
        </p:nvPicPr>
        <p:blipFill>
          <a:blip r:embed="rId2"/>
          <a:srcRect l="1812" r="1" b="1"/>
          <a:stretch>
            <a:fillRect/>
          </a:stretch>
        </p:blipFill>
        <p:spPr>
          <a:xfrm>
            <a:off x="643467" y="640311"/>
            <a:ext cx="10902365" cy="5579514"/>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37289" y="640311"/>
            <a:ext cx="0" cy="557951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84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A555838-6A4B-D004-FF08-105BB5C0C81C}"/>
              </a:ext>
            </a:extLst>
          </p:cNvPr>
          <p:cNvSpPr>
            <a:spLocks noGrp="1"/>
          </p:cNvSpPr>
          <p:nvPr>
            <p:ph type="title"/>
          </p:nvPr>
        </p:nvSpPr>
        <p:spPr/>
        <p:txBody>
          <a:bodyPr/>
          <a:lstStyle/>
          <a:p>
            <a:r>
              <a:rPr lang="en-US" sz="4400" err="1"/>
              <a:t>TransportLayer</a:t>
            </a:r>
            <a:r>
              <a:rPr lang="en-US" sz="4400"/>
              <a:t>(TCP/UDP)</a:t>
            </a:r>
            <a:endParaRPr lang="ro-RO"/>
          </a:p>
        </p:txBody>
      </p:sp>
      <p:pic>
        <p:nvPicPr>
          <p:cNvPr id="4" name="Substituent conținut 3" descr="O imagine care conține text, îmbrăcăminte, instrument muzical, captură de ecran&#10;&#10;Conținutul generat de inteligența artificială poate fi incorect.">
            <a:extLst>
              <a:ext uri="{FF2B5EF4-FFF2-40B4-BE49-F238E27FC236}">
                <a16:creationId xmlns:a16="http://schemas.microsoft.com/office/drawing/2014/main" id="{BB8292E8-512D-64AD-C837-D42F60C64926}"/>
              </a:ext>
            </a:extLst>
          </p:cNvPr>
          <p:cNvPicPr>
            <a:picLocks noGrp="1" noChangeAspect="1"/>
          </p:cNvPicPr>
          <p:nvPr>
            <p:ph idx="1"/>
          </p:nvPr>
        </p:nvPicPr>
        <p:blipFill>
          <a:blip r:embed="rId2"/>
          <a:stretch>
            <a:fillRect/>
          </a:stretch>
        </p:blipFill>
        <p:spPr>
          <a:xfrm>
            <a:off x="3836931" y="2633472"/>
            <a:ext cx="4497226" cy="3566160"/>
          </a:xfrm>
          <a:prstGeom prst="rect">
            <a:avLst/>
          </a:prstGeom>
        </p:spPr>
      </p:pic>
    </p:spTree>
    <p:extLst>
      <p:ext uri="{BB962C8B-B14F-4D97-AF65-F5344CB8AC3E}">
        <p14:creationId xmlns:p14="http://schemas.microsoft.com/office/powerpoint/2010/main" val="3298818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Font, diagramă&#10;&#10;Conținutul generat de inteligența artificială poate fi incorect.">
            <a:extLst>
              <a:ext uri="{FF2B5EF4-FFF2-40B4-BE49-F238E27FC236}">
                <a16:creationId xmlns:a16="http://schemas.microsoft.com/office/drawing/2014/main" id="{0643AA0C-9EE7-BC68-A038-430C3660E343}"/>
              </a:ext>
            </a:extLst>
          </p:cNvPr>
          <p:cNvPicPr>
            <a:picLocks noGrp="1" noChangeAspect="1"/>
          </p:cNvPicPr>
          <p:nvPr>
            <p:ph idx="1"/>
          </p:nvPr>
        </p:nvPicPr>
        <p:blipFill>
          <a:blip r:embed="rId2"/>
          <a:srcRect l="4739" r="15706" b="1"/>
          <a:stretch>
            <a:fillRect/>
          </a:stretch>
        </p:blipFill>
        <p:spPr>
          <a:xfrm>
            <a:off x="1" y="1"/>
            <a:ext cx="12192000" cy="6857988"/>
          </a:xfrm>
          <a:prstGeom prst="rect">
            <a:avLst/>
          </a:prstGeom>
        </p:spPr>
      </p:pic>
      <p:cxnSp>
        <p:nvCxnSpPr>
          <p:cNvPr id="32" name="Straight Connector 31">
            <a:extLst>
              <a:ext uri="{FF2B5EF4-FFF2-40B4-BE49-F238E27FC236}">
                <a16:creationId xmlns:a16="http://schemas.microsoft.com/office/drawing/2014/main" id="{3EAD13EF-74FA-4D38-8F15-B51F09C96B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977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Font, diagramă&#10;&#10;Conținutul generat de inteligența artificială poate fi incorect.">
            <a:extLst>
              <a:ext uri="{FF2B5EF4-FFF2-40B4-BE49-F238E27FC236}">
                <a16:creationId xmlns:a16="http://schemas.microsoft.com/office/drawing/2014/main" id="{A78D15A0-884E-AED7-D401-CF5935F05A3F}"/>
              </a:ext>
            </a:extLst>
          </p:cNvPr>
          <p:cNvPicPr>
            <a:picLocks noGrp="1" noChangeAspect="1"/>
          </p:cNvPicPr>
          <p:nvPr>
            <p:ph idx="1"/>
          </p:nvPr>
        </p:nvPicPr>
        <p:blipFill>
          <a:blip r:embed="rId2"/>
          <a:srcRect l="6667"/>
          <a:stretch>
            <a:fillRect/>
          </a:stretch>
        </p:blipFill>
        <p:spPr>
          <a:xfrm>
            <a:off x="1" y="1"/>
            <a:ext cx="12192000" cy="6857988"/>
          </a:xfrm>
          <a:prstGeom prst="rect">
            <a:avLst/>
          </a:prstGeom>
        </p:spPr>
      </p:pic>
    </p:spTree>
    <p:extLst>
      <p:ext uri="{BB962C8B-B14F-4D97-AF65-F5344CB8AC3E}">
        <p14:creationId xmlns:p14="http://schemas.microsoft.com/office/powerpoint/2010/main" val="1114677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Font, diagramă&#10;&#10;Conținutul generat de inteligența artificială poate fi incorect.">
            <a:extLst>
              <a:ext uri="{FF2B5EF4-FFF2-40B4-BE49-F238E27FC236}">
                <a16:creationId xmlns:a16="http://schemas.microsoft.com/office/drawing/2014/main" id="{5CF8FDBA-4C74-F7D4-9584-7E749FFDA031}"/>
              </a:ext>
            </a:extLst>
          </p:cNvPr>
          <p:cNvPicPr>
            <a:picLocks noGrp="1" noChangeAspect="1"/>
          </p:cNvPicPr>
          <p:nvPr>
            <p:ph idx="1"/>
          </p:nvPr>
        </p:nvPicPr>
        <p:blipFill>
          <a:blip r:embed="rId2"/>
          <a:srcRect r="1" b="3730"/>
          <a:stretch>
            <a:fillRect/>
          </a:stretch>
        </p:blipFill>
        <p:spPr>
          <a:xfrm>
            <a:off x="643467" y="643467"/>
            <a:ext cx="10905066" cy="5590432"/>
          </a:xfrm>
          <a:prstGeom prst="rect">
            <a:avLst/>
          </a:prstGeom>
        </p:spPr>
      </p:pic>
      <p:cxnSp>
        <p:nvCxnSpPr>
          <p:cNvPr id="15" name="Straight Connector 14">
            <a:extLst>
              <a:ext uri="{FF2B5EF4-FFF2-40B4-BE49-F238E27FC236}">
                <a16:creationId xmlns:a16="http://schemas.microsoft.com/office/drawing/2014/main" id="{19F39946-6C27-40AB-A613-7930E92197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09" y="6196329"/>
            <a:ext cx="1090632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969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5C177A5B-747D-998C-A46B-04478E1BC338}"/>
              </a:ext>
            </a:extLst>
          </p:cNvPr>
          <p:cNvSpPr>
            <a:spLocks noGrp="1"/>
          </p:cNvSpPr>
          <p:nvPr>
            <p:ph type="title"/>
          </p:nvPr>
        </p:nvSpPr>
        <p:spPr>
          <a:xfrm>
            <a:off x="640080" y="1302091"/>
            <a:ext cx="3291840" cy="2770216"/>
          </a:xfrm>
        </p:spPr>
        <p:txBody>
          <a:bodyPr vert="horz" lIns="91440" tIns="45720" rIns="91440" bIns="45720" rtlCol="0" anchor="t">
            <a:normAutofit/>
          </a:bodyPr>
          <a:lstStyle/>
          <a:p>
            <a:r>
              <a:rPr lang="en-US" sz="4400"/>
              <a:t>Web Rating Override</a:t>
            </a:r>
          </a:p>
        </p:txBody>
      </p:sp>
      <p:sp>
        <p:nvSpPr>
          <p:cNvPr id="3" name="Substituent conținut 2">
            <a:extLst>
              <a:ext uri="{FF2B5EF4-FFF2-40B4-BE49-F238E27FC236}">
                <a16:creationId xmlns:a16="http://schemas.microsoft.com/office/drawing/2014/main" id="{84F7FCE4-3135-8859-63F8-5CBF357B9E11}"/>
              </a:ext>
            </a:extLst>
          </p:cNvPr>
          <p:cNvSpPr>
            <a:spLocks noGrp="1"/>
          </p:cNvSpPr>
          <p:nvPr>
            <p:ph idx="1"/>
          </p:nvPr>
        </p:nvSpPr>
        <p:spPr>
          <a:xfrm>
            <a:off x="640080" y="4846904"/>
            <a:ext cx="3145535" cy="993821"/>
          </a:xfrm>
        </p:spPr>
        <p:txBody>
          <a:bodyPr vert="horz" lIns="91440" tIns="45720" rIns="91440" bIns="45720" rtlCol="0" anchor="t">
            <a:normAutofit/>
          </a:bodyPr>
          <a:lstStyle/>
          <a:p>
            <a:pPr marL="0" indent="0">
              <a:buNone/>
            </a:pPr>
            <a:r>
              <a:rPr lang="en-US" sz="1700" b="1" cap="all" spc="300"/>
              <a:t>Schimbă categoria unui site web, nu acțiunea categoriei</a:t>
            </a:r>
          </a:p>
        </p:txBody>
      </p:sp>
      <p:cxnSp>
        <p:nvCxnSpPr>
          <p:cNvPr id="13" name="Straight Connector 12">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4596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Imagine 3" descr="O imagine care conține text, captură de ecran, Font, număr&#10;&#10;Conținutul generat de inteligența artificială poate fi incorect.">
            <a:extLst>
              <a:ext uri="{FF2B5EF4-FFF2-40B4-BE49-F238E27FC236}">
                <a16:creationId xmlns:a16="http://schemas.microsoft.com/office/drawing/2014/main" id="{9601FC8E-805D-80B5-FC7C-8A65287BEEEA}"/>
              </a:ext>
            </a:extLst>
          </p:cNvPr>
          <p:cNvPicPr>
            <a:picLocks noChangeAspect="1"/>
          </p:cNvPicPr>
          <p:nvPr/>
        </p:nvPicPr>
        <p:blipFill>
          <a:blip r:embed="rId2"/>
          <a:stretch>
            <a:fillRect/>
          </a:stretch>
        </p:blipFill>
        <p:spPr>
          <a:xfrm>
            <a:off x="4443984" y="2066258"/>
            <a:ext cx="7086600" cy="2675191"/>
          </a:xfrm>
          <a:prstGeom prst="rect">
            <a:avLst/>
          </a:prstGeom>
        </p:spPr>
      </p:pic>
    </p:spTree>
    <p:extLst>
      <p:ext uri="{BB962C8B-B14F-4D97-AF65-F5344CB8AC3E}">
        <p14:creationId xmlns:p14="http://schemas.microsoft.com/office/powerpoint/2010/main" val="3919763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70C59C-5CEA-23B7-3BFB-F11FB2E7A63F}"/>
              </a:ext>
            </a:extLst>
          </p:cNvPr>
          <p:cNvSpPr>
            <a:spLocks noGrp="1"/>
          </p:cNvSpPr>
          <p:nvPr>
            <p:ph type="title"/>
          </p:nvPr>
        </p:nvSpPr>
        <p:spPr/>
        <p:txBody>
          <a:bodyPr/>
          <a:lstStyle/>
          <a:p>
            <a:r>
              <a:rPr lang="ro-RO" b="0" dirty="0">
                <a:ea typeface="+mj-lt"/>
                <a:cs typeface="+mj-lt"/>
              </a:rPr>
              <a:t>Explicații</a:t>
            </a:r>
            <a:endParaRPr lang="ro-RO" dirty="0"/>
          </a:p>
        </p:txBody>
      </p:sp>
      <p:sp>
        <p:nvSpPr>
          <p:cNvPr id="3" name="Substituent conținut 2">
            <a:extLst>
              <a:ext uri="{FF2B5EF4-FFF2-40B4-BE49-F238E27FC236}">
                <a16:creationId xmlns:a16="http://schemas.microsoft.com/office/drawing/2014/main" id="{E92111D6-D95E-59A3-FBF1-223839AE41CC}"/>
              </a:ext>
            </a:extLst>
          </p:cNvPr>
          <p:cNvSpPr>
            <a:spLocks noGrp="1"/>
          </p:cNvSpPr>
          <p:nvPr>
            <p:ph idx="1"/>
          </p:nvPr>
        </p:nvSpPr>
        <p:spPr/>
        <p:txBody>
          <a:bodyPr vert="horz" lIns="91440" tIns="45720" rIns="91440" bIns="45720" rtlCol="0" anchor="t">
            <a:normAutofit/>
          </a:bodyPr>
          <a:lstStyle/>
          <a:p>
            <a:r>
              <a:rPr lang="ro-RO" dirty="0">
                <a:ea typeface="+mn-lt"/>
                <a:cs typeface="+mn-lt"/>
              </a:rPr>
              <a:t>Dacă un URL nu are categoria corectă, se poate solicita re-evaluarea ratingului pe site-ul </a:t>
            </a:r>
            <a:r>
              <a:rPr lang="ro-RO" b="1" dirty="0" err="1">
                <a:ea typeface="+mn-lt"/>
                <a:cs typeface="+mn-lt"/>
              </a:rPr>
              <a:t>Fortinet</a:t>
            </a:r>
            <a:r>
              <a:rPr lang="ro-RO" b="1" dirty="0">
                <a:ea typeface="+mn-lt"/>
                <a:cs typeface="+mn-lt"/>
              </a:rPr>
              <a:t> URL Rating </a:t>
            </a:r>
            <a:r>
              <a:rPr lang="ro-RO" b="1" dirty="0" err="1">
                <a:ea typeface="+mn-lt"/>
                <a:cs typeface="+mn-lt"/>
              </a:rPr>
              <a:t>Submission</a:t>
            </a:r>
            <a:r>
              <a:rPr lang="ro-RO" dirty="0">
                <a:ea typeface="+mn-lt"/>
                <a:cs typeface="+mn-lt"/>
              </a:rPr>
              <a:t>.</a:t>
            </a:r>
            <a:br>
              <a:rPr lang="ro-RO" dirty="0">
                <a:ea typeface="+mn-lt"/>
                <a:cs typeface="+mn-lt"/>
              </a:rPr>
            </a:br>
            <a:r>
              <a:rPr lang="ro-RO" dirty="0">
                <a:ea typeface="+mn-lt"/>
                <a:cs typeface="+mn-lt"/>
              </a:rPr>
              <a:t> De asemenea, se poate suprascrie manual ratingul unui URL excepțional direct din configurația </a:t>
            </a:r>
            <a:r>
              <a:rPr lang="ro-RO" dirty="0" err="1">
                <a:ea typeface="+mn-lt"/>
                <a:cs typeface="+mn-lt"/>
              </a:rPr>
              <a:t>FortiGate</a:t>
            </a:r>
            <a:r>
              <a:rPr lang="ro-RO" dirty="0">
                <a:ea typeface="+mn-lt"/>
                <a:cs typeface="+mn-lt"/>
              </a:rPr>
              <a:t>.</a:t>
            </a:r>
            <a:endParaRPr lang="ro-RO" dirty="0"/>
          </a:p>
          <a:p>
            <a:r>
              <a:rPr lang="ro-RO" dirty="0">
                <a:ea typeface="+mn-lt"/>
                <a:cs typeface="+mn-lt"/>
              </a:rPr>
              <a:t>Este important de reținut că </a:t>
            </a:r>
            <a:r>
              <a:rPr lang="ro-RO" b="1" dirty="0">
                <a:ea typeface="+mn-lt"/>
                <a:cs typeface="+mn-lt"/>
              </a:rPr>
              <a:t>schimbarea categoriei nu duce automat la o acțiune diferită asupra site-ului</a:t>
            </a:r>
            <a:r>
              <a:rPr lang="ro-RO" dirty="0">
                <a:ea typeface="+mn-lt"/>
                <a:cs typeface="+mn-lt"/>
              </a:rPr>
              <a:t>. Acest lucru depinde de setările definite în profilul de filtrare web.</a:t>
            </a:r>
            <a:endParaRPr lang="ro-RO" dirty="0"/>
          </a:p>
          <a:p>
            <a:endParaRPr lang="ro-RO" dirty="0"/>
          </a:p>
        </p:txBody>
      </p:sp>
    </p:spTree>
    <p:extLst>
      <p:ext uri="{BB962C8B-B14F-4D97-AF65-F5344CB8AC3E}">
        <p14:creationId xmlns:p14="http://schemas.microsoft.com/office/powerpoint/2010/main" val="3460502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8BCFE34D-9116-F44B-AA09-52E4DE2F1945}"/>
              </a:ext>
            </a:extLst>
          </p:cNvPr>
          <p:cNvSpPr>
            <a:spLocks noGrp="1"/>
          </p:cNvSpPr>
          <p:nvPr>
            <p:ph type="title"/>
          </p:nvPr>
        </p:nvSpPr>
        <p:spPr>
          <a:xfrm>
            <a:off x="660993" y="4895273"/>
            <a:ext cx="3550790" cy="1476533"/>
          </a:xfrm>
        </p:spPr>
        <p:txBody>
          <a:bodyPr anchor="ctr">
            <a:normAutofit/>
          </a:bodyPr>
          <a:lstStyle/>
          <a:p>
            <a:r>
              <a:rPr lang="ro-RO" sz="3600" b="0">
                <a:ea typeface="+mj-lt"/>
                <a:cs typeface="+mj-lt"/>
              </a:rPr>
              <a:t>Configurarea unui filtru URL</a:t>
            </a:r>
            <a:endParaRPr lang="ro-RO" sz="3600"/>
          </a:p>
        </p:txBody>
      </p:sp>
      <p:pic>
        <p:nvPicPr>
          <p:cNvPr id="4" name="Imagine 3" descr="O imagine care conține text, captură de ecran, diagramă, Font&#10;&#10;Conținutul generat de inteligența artificială poate fi incorect.">
            <a:extLst>
              <a:ext uri="{FF2B5EF4-FFF2-40B4-BE49-F238E27FC236}">
                <a16:creationId xmlns:a16="http://schemas.microsoft.com/office/drawing/2014/main" id="{6FA93D92-57C9-4885-30CC-5E078BEE2AB5}"/>
              </a:ext>
            </a:extLst>
          </p:cNvPr>
          <p:cNvPicPr>
            <a:picLocks noChangeAspect="1"/>
          </p:cNvPicPr>
          <p:nvPr/>
        </p:nvPicPr>
        <p:blipFill>
          <a:blip r:embed="rId2"/>
          <a:srcRect t="3294"/>
          <a:stretch>
            <a:fillRect/>
          </a:stretch>
        </p:blipFill>
        <p:spPr>
          <a:xfrm>
            <a:off x="660991" y="10"/>
            <a:ext cx="10870017" cy="4651558"/>
          </a:xfrm>
          <a:prstGeom prst="rect">
            <a:avLst/>
          </a:prstGeom>
        </p:spPr>
      </p:pic>
      <p:cxnSp>
        <p:nvCxnSpPr>
          <p:cNvPr id="11" name="Straight Connector 10">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0992" y="4651571"/>
            <a:ext cx="10869326"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A0E7F364-F87C-B59E-CADA-4C1BF4F581FF}"/>
              </a:ext>
            </a:extLst>
          </p:cNvPr>
          <p:cNvSpPr>
            <a:spLocks noGrp="1"/>
          </p:cNvSpPr>
          <p:nvPr>
            <p:ph idx="1"/>
          </p:nvPr>
        </p:nvSpPr>
        <p:spPr>
          <a:xfrm>
            <a:off x="4872777" y="4895270"/>
            <a:ext cx="6658234" cy="1476541"/>
          </a:xfrm>
        </p:spPr>
        <p:txBody>
          <a:bodyPr vert="horz" lIns="91440" tIns="45720" rIns="91440" bIns="45720" rtlCol="0" anchor="ctr">
            <a:normAutofit/>
          </a:bodyPr>
          <a:lstStyle/>
          <a:p>
            <a:pPr>
              <a:lnSpc>
                <a:spcPct val="110000"/>
              </a:lnSpc>
            </a:pPr>
            <a:r>
              <a:rPr lang="ro-RO" sz="1400">
                <a:ea typeface="+mn-lt"/>
                <a:cs typeface="+mn-lt"/>
              </a:rPr>
              <a:t>Verifică URL-urile configurate în filtrul URL de sus în jos.</a:t>
            </a:r>
            <a:endParaRPr lang="ro-RO" sz="1400"/>
          </a:p>
          <a:p>
            <a:pPr>
              <a:lnSpc>
                <a:spcPct val="110000"/>
              </a:lnSpc>
            </a:pPr>
            <a:r>
              <a:rPr lang="ro-RO" sz="1400" b="1">
                <a:ea typeface="+mn-lt"/>
                <a:cs typeface="+mn-lt"/>
              </a:rPr>
              <a:t>Activează URL </a:t>
            </a:r>
            <a:r>
              <a:rPr lang="ro-RO" sz="1400" b="1" err="1">
                <a:ea typeface="+mn-lt"/>
                <a:cs typeface="+mn-lt"/>
              </a:rPr>
              <a:t>Filter</a:t>
            </a:r>
            <a:endParaRPr lang="ro-RO" sz="1400" err="1"/>
          </a:p>
          <a:p>
            <a:pPr>
              <a:lnSpc>
                <a:spcPct val="110000"/>
              </a:lnSpc>
            </a:pPr>
            <a:r>
              <a:rPr lang="ro-RO" sz="1400" b="1">
                <a:ea typeface="+mn-lt"/>
                <a:cs typeface="+mn-lt"/>
              </a:rPr>
              <a:t>Trei tipuri de pattern-uri</a:t>
            </a:r>
            <a:endParaRPr lang="ro-RO" sz="1400"/>
          </a:p>
          <a:p>
            <a:pPr>
              <a:lnSpc>
                <a:spcPct val="110000"/>
              </a:lnSpc>
            </a:pPr>
            <a:r>
              <a:rPr lang="ro-RO" sz="1400" b="1">
                <a:ea typeface="+mn-lt"/>
                <a:cs typeface="+mn-lt"/>
              </a:rPr>
              <a:t>Patru acțiuni disponibile</a:t>
            </a:r>
            <a:endParaRPr lang="ro-RO" sz="1400"/>
          </a:p>
          <a:p>
            <a:pPr>
              <a:lnSpc>
                <a:spcPct val="110000"/>
              </a:lnSpc>
            </a:pPr>
            <a:endParaRPr lang="ro-RO" sz="1400"/>
          </a:p>
        </p:txBody>
      </p:sp>
    </p:spTree>
    <p:extLst>
      <p:ext uri="{BB962C8B-B14F-4D97-AF65-F5344CB8AC3E}">
        <p14:creationId xmlns:p14="http://schemas.microsoft.com/office/powerpoint/2010/main" val="700349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3B7C509-E090-EFDD-2957-34B9B9E68DCC}"/>
              </a:ext>
            </a:extLst>
          </p:cNvPr>
          <p:cNvSpPr>
            <a:spLocks noGrp="1"/>
          </p:cNvSpPr>
          <p:nvPr>
            <p:ph type="title"/>
          </p:nvPr>
        </p:nvSpPr>
        <p:spPr>
          <a:xfrm>
            <a:off x="640079" y="202505"/>
            <a:ext cx="10890929" cy="679746"/>
          </a:xfrm>
        </p:spPr>
        <p:txBody>
          <a:bodyPr>
            <a:normAutofit fontScale="90000"/>
          </a:bodyPr>
          <a:lstStyle/>
          <a:p>
            <a:r>
              <a:rPr lang="ro-RO" b="0" dirty="0">
                <a:ea typeface="+mj-lt"/>
                <a:cs typeface="+mj-lt"/>
              </a:rPr>
              <a:t>Explicații</a:t>
            </a:r>
            <a:endParaRPr lang="ro-RO" dirty="0"/>
          </a:p>
        </p:txBody>
      </p:sp>
      <p:sp>
        <p:nvSpPr>
          <p:cNvPr id="3" name="Substituent conținut 2">
            <a:extLst>
              <a:ext uri="{FF2B5EF4-FFF2-40B4-BE49-F238E27FC236}">
                <a16:creationId xmlns:a16="http://schemas.microsoft.com/office/drawing/2014/main" id="{1C601251-B3A7-1D33-0A00-4799B639D5FF}"/>
              </a:ext>
            </a:extLst>
          </p:cNvPr>
          <p:cNvSpPr>
            <a:spLocks noGrp="1"/>
          </p:cNvSpPr>
          <p:nvPr>
            <p:ph idx="1"/>
          </p:nvPr>
        </p:nvSpPr>
        <p:spPr>
          <a:xfrm>
            <a:off x="3342" y="1025965"/>
            <a:ext cx="12185282" cy="5831283"/>
          </a:xfrm>
        </p:spPr>
        <p:txBody>
          <a:bodyPr vert="horz" lIns="91440" tIns="45720" rIns="91440" bIns="45720" rtlCol="0" anchor="t">
            <a:noAutofit/>
          </a:bodyPr>
          <a:lstStyle/>
          <a:p>
            <a:pPr marL="0" indent="0">
              <a:buNone/>
            </a:pPr>
            <a:r>
              <a:rPr lang="ro-RO" sz="2050" dirty="0">
                <a:ea typeface="+mn-lt"/>
                <a:cs typeface="+mn-lt"/>
              </a:rPr>
              <a:t>Filtrarea URL statică este o altă funcție de filtrare web, care oferă mai multă granularitate. URL-urile configurate în filtrul URL sunt verificate de sus în jos în raport cu site-urile accesate. Dacă </a:t>
            </a:r>
            <a:r>
              <a:rPr lang="ro-RO" sz="2050" dirty="0" err="1">
                <a:ea typeface="+mn-lt"/>
                <a:cs typeface="+mn-lt"/>
              </a:rPr>
              <a:t>FortiGate</a:t>
            </a:r>
            <a:r>
              <a:rPr lang="ro-RO" sz="2050" dirty="0">
                <a:ea typeface="+mn-lt"/>
                <a:cs typeface="+mn-lt"/>
              </a:rPr>
              <a:t> găsește o potrivire, aplică acțiunea configurată. Se pot configura </a:t>
            </a:r>
            <a:r>
              <a:rPr lang="ro-RO" sz="2050" b="1" dirty="0">
                <a:ea typeface="+mn-lt"/>
                <a:cs typeface="+mn-lt"/>
              </a:rPr>
              <a:t>patru tipuri de acțiuni</a:t>
            </a:r>
            <a:r>
              <a:rPr lang="ro-RO" sz="2050" dirty="0">
                <a:ea typeface="+mn-lt"/>
                <a:cs typeface="+mn-lt"/>
              </a:rPr>
              <a:t>:</a:t>
            </a:r>
          </a:p>
          <a:p>
            <a:r>
              <a:rPr lang="ro-RO" sz="2050" b="1" dirty="0">
                <a:ea typeface="+mn-lt"/>
                <a:cs typeface="+mn-lt"/>
              </a:rPr>
              <a:t>Exempt</a:t>
            </a:r>
            <a:r>
              <a:rPr lang="ro-RO" sz="2050" dirty="0">
                <a:ea typeface="+mn-lt"/>
                <a:cs typeface="+mn-lt"/>
              </a:rPr>
              <a:t> – permite traficului din surse de încredere să ocolească toate inspecțiile de securitate.</a:t>
            </a:r>
          </a:p>
          <a:p>
            <a:r>
              <a:rPr lang="ro-RO" sz="2050" b="1" dirty="0">
                <a:ea typeface="+mn-lt"/>
                <a:cs typeface="+mn-lt"/>
              </a:rPr>
              <a:t>Block</a:t>
            </a:r>
            <a:r>
              <a:rPr lang="ro-RO" sz="2050" dirty="0">
                <a:ea typeface="+mn-lt"/>
                <a:cs typeface="+mn-lt"/>
              </a:rPr>
              <a:t> – blochează accesul, iar utilizatorul primește un mesaj de înlocuire.</a:t>
            </a:r>
          </a:p>
          <a:p>
            <a:r>
              <a:rPr lang="ro-RO" sz="2050" b="1" err="1">
                <a:ea typeface="+mn-lt"/>
                <a:cs typeface="+mn-lt"/>
              </a:rPr>
              <a:t>Allow</a:t>
            </a:r>
            <a:r>
              <a:rPr lang="ro-RO" sz="2050" dirty="0">
                <a:ea typeface="+mn-lt"/>
                <a:cs typeface="+mn-lt"/>
              </a:rPr>
              <a:t> – permite accesul; traficul este transmis către celelalte operațiuni de securitate (filtrare web </a:t>
            </a:r>
            <a:r>
              <a:rPr lang="ro-RO" sz="2050" err="1">
                <a:ea typeface="+mn-lt"/>
                <a:cs typeface="+mn-lt"/>
              </a:rPr>
              <a:t>FortiGuard</a:t>
            </a:r>
            <a:r>
              <a:rPr lang="ro-RO" sz="2050" dirty="0">
                <a:ea typeface="+mn-lt"/>
                <a:cs typeface="+mn-lt"/>
              </a:rPr>
              <a:t>, filtrare scripturi web, antivirus).</a:t>
            </a:r>
          </a:p>
          <a:p>
            <a:r>
              <a:rPr lang="ro-RO" sz="2050" b="1" dirty="0">
                <a:ea typeface="+mn-lt"/>
                <a:cs typeface="+mn-lt"/>
              </a:rPr>
              <a:t>Monitor</a:t>
            </a:r>
            <a:r>
              <a:rPr lang="ro-RO" sz="2050" dirty="0">
                <a:ea typeface="+mn-lt"/>
                <a:cs typeface="+mn-lt"/>
              </a:rPr>
              <a:t> – permite traficului, dar creează </a:t>
            </a:r>
            <a:r>
              <a:rPr lang="ro-RO" sz="2050" err="1">
                <a:ea typeface="+mn-lt"/>
                <a:cs typeface="+mn-lt"/>
              </a:rPr>
              <a:t>loguri</a:t>
            </a:r>
            <a:r>
              <a:rPr lang="ro-RO" sz="2050" dirty="0">
                <a:ea typeface="+mn-lt"/>
                <a:cs typeface="+mn-lt"/>
              </a:rPr>
              <a:t>. Traficul rămâne supus celorlalte inspecții de securitate.</a:t>
            </a:r>
          </a:p>
          <a:p>
            <a:pPr marL="0" indent="0">
              <a:buNone/>
            </a:pPr>
            <a:r>
              <a:rPr lang="ro-RO" sz="2050" dirty="0">
                <a:ea typeface="+mn-lt"/>
                <a:cs typeface="+mn-lt"/>
              </a:rPr>
              <a:t>Pentru a găsi o potrivire exactă, filtrarea URL oferă </a:t>
            </a:r>
            <a:r>
              <a:rPr lang="ro-RO" sz="2050" b="1" dirty="0">
                <a:ea typeface="+mn-lt"/>
                <a:cs typeface="+mn-lt"/>
              </a:rPr>
              <a:t>trei tipuri de pattern-uri</a:t>
            </a:r>
            <a:r>
              <a:rPr lang="ro-RO" sz="2050" dirty="0">
                <a:ea typeface="+mn-lt"/>
                <a:cs typeface="+mn-lt"/>
              </a:rPr>
              <a:t>:</a:t>
            </a:r>
          </a:p>
          <a:p>
            <a:r>
              <a:rPr lang="ro-RO" sz="2050" b="1" dirty="0">
                <a:ea typeface="+mn-lt"/>
                <a:cs typeface="+mn-lt"/>
              </a:rPr>
              <a:t>Simple</a:t>
            </a:r>
            <a:r>
              <a:rPr lang="ro-RO" sz="2050" dirty="0">
                <a:ea typeface="+mn-lt"/>
                <a:cs typeface="+mn-lt"/>
              </a:rPr>
              <a:t> (simplu)</a:t>
            </a:r>
          </a:p>
          <a:p>
            <a:r>
              <a:rPr lang="ro-RO" sz="2050" b="1" dirty="0">
                <a:ea typeface="+mn-lt"/>
                <a:cs typeface="+mn-lt"/>
              </a:rPr>
              <a:t>Regular </a:t>
            </a:r>
            <a:r>
              <a:rPr lang="ro-RO" sz="2050" b="1" err="1">
                <a:ea typeface="+mn-lt"/>
                <a:cs typeface="+mn-lt"/>
              </a:rPr>
              <a:t>Expressions</a:t>
            </a:r>
            <a:r>
              <a:rPr lang="ro-RO" sz="2050" dirty="0">
                <a:ea typeface="+mn-lt"/>
                <a:cs typeface="+mn-lt"/>
              </a:rPr>
              <a:t> (expresii regulate)</a:t>
            </a:r>
          </a:p>
          <a:p>
            <a:r>
              <a:rPr lang="ro-RO" sz="2050" b="1" err="1">
                <a:ea typeface="+mn-lt"/>
                <a:cs typeface="+mn-lt"/>
              </a:rPr>
              <a:t>Wildcard</a:t>
            </a:r>
            <a:r>
              <a:rPr lang="ro-RO" sz="2050" dirty="0">
                <a:ea typeface="+mn-lt"/>
                <a:cs typeface="+mn-lt"/>
              </a:rPr>
              <a:t> (caractere joker)</a:t>
            </a:r>
          </a:p>
          <a:p>
            <a:endParaRPr lang="ro-RO" sz="2050" dirty="0"/>
          </a:p>
        </p:txBody>
      </p:sp>
    </p:spTree>
    <p:extLst>
      <p:ext uri="{BB962C8B-B14F-4D97-AF65-F5344CB8AC3E}">
        <p14:creationId xmlns:p14="http://schemas.microsoft.com/office/powerpoint/2010/main" val="2423519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5279DAA-1799-E520-A101-B788F92F3AC6}"/>
              </a:ext>
            </a:extLst>
          </p:cNvPr>
          <p:cNvSpPr>
            <a:spLocks noGrp="1"/>
          </p:cNvSpPr>
          <p:nvPr>
            <p:ph type="title"/>
          </p:nvPr>
        </p:nvSpPr>
        <p:spPr>
          <a:xfrm>
            <a:off x="420873" y="98122"/>
            <a:ext cx="10890929" cy="658870"/>
          </a:xfrm>
        </p:spPr>
        <p:txBody>
          <a:bodyPr>
            <a:normAutofit fontScale="90000"/>
          </a:bodyPr>
          <a:lstStyle/>
          <a:p>
            <a:r>
              <a:rPr lang="ro-RO" dirty="0" err="1"/>
              <a:t>Troubleshooting</a:t>
            </a:r>
          </a:p>
        </p:txBody>
      </p:sp>
      <p:pic>
        <p:nvPicPr>
          <p:cNvPr id="4" name="Substituent conținut 3" descr="O imagine care conține text, captură de ecran, Font, număr&#10;&#10;Conținutul generat de inteligența artificială poate fi incorect.">
            <a:extLst>
              <a:ext uri="{FF2B5EF4-FFF2-40B4-BE49-F238E27FC236}">
                <a16:creationId xmlns:a16="http://schemas.microsoft.com/office/drawing/2014/main" id="{EC452CEC-F421-3EDB-D4F8-225AA2B36668}"/>
              </a:ext>
            </a:extLst>
          </p:cNvPr>
          <p:cNvPicPr>
            <a:picLocks noGrp="1" noChangeAspect="1"/>
          </p:cNvPicPr>
          <p:nvPr>
            <p:ph idx="1"/>
          </p:nvPr>
        </p:nvPicPr>
        <p:blipFill>
          <a:blip r:embed="rId2"/>
          <a:stretch>
            <a:fillRect/>
          </a:stretch>
        </p:blipFill>
        <p:spPr>
          <a:xfrm>
            <a:off x="134833" y="1320406"/>
            <a:ext cx="11932736" cy="5148457"/>
          </a:xfrm>
          <a:prstGeom prst="rect">
            <a:avLst/>
          </a:prstGeom>
        </p:spPr>
      </p:pic>
    </p:spTree>
    <p:extLst>
      <p:ext uri="{BB962C8B-B14F-4D97-AF65-F5344CB8AC3E}">
        <p14:creationId xmlns:p14="http://schemas.microsoft.com/office/powerpoint/2010/main" val="1436392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Substituent conținut 2">
            <a:extLst>
              <a:ext uri="{FF2B5EF4-FFF2-40B4-BE49-F238E27FC236}">
                <a16:creationId xmlns:a16="http://schemas.microsoft.com/office/drawing/2014/main" id="{822C47EB-34EF-D6A3-EAD7-DA5BAB0F3D39}"/>
              </a:ext>
            </a:extLst>
          </p:cNvPr>
          <p:cNvSpPr>
            <a:spLocks noGrp="1"/>
          </p:cNvSpPr>
          <p:nvPr>
            <p:ph idx="1"/>
          </p:nvPr>
        </p:nvSpPr>
        <p:spPr>
          <a:xfrm>
            <a:off x="-1958" y="2465"/>
            <a:ext cx="12196257" cy="6859560"/>
          </a:xfrm>
        </p:spPr>
        <p:txBody>
          <a:bodyPr vert="horz" lIns="91440" tIns="45720" rIns="91440" bIns="45720" rtlCol="0" anchor="t">
            <a:noAutofit/>
          </a:bodyPr>
          <a:lstStyle/>
          <a:p>
            <a:pPr marL="0" indent="0">
              <a:lnSpc>
                <a:spcPct val="110000"/>
              </a:lnSpc>
              <a:buNone/>
            </a:pPr>
            <a:r>
              <a:rPr lang="ro-RO" dirty="0">
                <a:ea typeface="+mn-lt"/>
                <a:cs typeface="+mn-lt"/>
              </a:rPr>
              <a:t>Această comandă afișează o listă cu serverele </a:t>
            </a:r>
            <a:r>
              <a:rPr lang="ro-RO" err="1">
                <a:ea typeface="+mn-lt"/>
                <a:cs typeface="+mn-lt"/>
              </a:rPr>
              <a:t>FortiGuard</a:t>
            </a:r>
            <a:r>
              <a:rPr lang="ro-RO" dirty="0">
                <a:ea typeface="+mn-lt"/>
                <a:cs typeface="+mn-lt"/>
              </a:rPr>
              <a:t> la care se poate conecta, împreună cu următoarele informații:</a:t>
            </a:r>
            <a:endParaRPr lang="ro-RO"/>
          </a:p>
          <a:p>
            <a:pPr>
              <a:lnSpc>
                <a:spcPct val="110000"/>
              </a:lnSpc>
            </a:pPr>
            <a:r>
              <a:rPr lang="ro-RO" b="1" err="1">
                <a:ea typeface="+mn-lt"/>
                <a:cs typeface="+mn-lt"/>
              </a:rPr>
              <a:t>Weight</a:t>
            </a:r>
            <a:r>
              <a:rPr lang="ro-RO" b="1" dirty="0">
                <a:ea typeface="+mn-lt"/>
                <a:cs typeface="+mn-lt"/>
              </a:rPr>
              <a:t> (Greutate):</a:t>
            </a:r>
            <a:r>
              <a:rPr lang="ro-RO" dirty="0">
                <a:ea typeface="+mn-lt"/>
                <a:cs typeface="+mn-lt"/>
              </a:rPr>
              <a:t> bazată pe diferența de fus orar dintre </a:t>
            </a:r>
            <a:r>
              <a:rPr lang="ro-RO" err="1">
                <a:ea typeface="+mn-lt"/>
                <a:cs typeface="+mn-lt"/>
              </a:rPr>
              <a:t>FortiGate</a:t>
            </a:r>
            <a:r>
              <a:rPr lang="ro-RO" dirty="0">
                <a:ea typeface="+mn-lt"/>
                <a:cs typeface="+mn-lt"/>
              </a:rPr>
              <a:t> și server, pentru a reduce posibilitatea de a folosi un server îndepărtat. </a:t>
            </a:r>
            <a:r>
              <a:rPr lang="ro-RO" i="1" dirty="0">
                <a:ea typeface="+mn-lt"/>
                <a:cs typeface="+mn-lt"/>
              </a:rPr>
              <a:t>Scade odată cu pachetele reușite.</a:t>
            </a:r>
            <a:endParaRPr lang="ro-RO"/>
          </a:p>
          <a:p>
            <a:pPr>
              <a:lnSpc>
                <a:spcPct val="110000"/>
              </a:lnSpc>
            </a:pPr>
            <a:r>
              <a:rPr lang="ro-RO" b="1" dirty="0">
                <a:ea typeface="+mn-lt"/>
                <a:cs typeface="+mn-lt"/>
              </a:rPr>
              <a:t>RTT:</a:t>
            </a:r>
            <a:r>
              <a:rPr lang="ro-RO" dirty="0">
                <a:ea typeface="+mn-lt"/>
                <a:cs typeface="+mn-lt"/>
              </a:rPr>
              <a:t> timpul de răspuns (</a:t>
            </a:r>
            <a:r>
              <a:rPr lang="ro-RO" dirty="0" err="1">
                <a:ea typeface="+mn-lt"/>
                <a:cs typeface="+mn-lt"/>
              </a:rPr>
              <a:t>Return</a:t>
            </a:r>
            <a:r>
              <a:rPr lang="ro-RO" dirty="0">
                <a:ea typeface="+mn-lt"/>
                <a:cs typeface="+mn-lt"/>
              </a:rPr>
              <a:t> Trip Time).</a:t>
            </a:r>
            <a:endParaRPr lang="ro-RO"/>
          </a:p>
          <a:p>
            <a:pPr>
              <a:lnSpc>
                <a:spcPct val="110000"/>
              </a:lnSpc>
            </a:pPr>
            <a:r>
              <a:rPr lang="ro-RO" b="1" dirty="0" err="1">
                <a:ea typeface="+mn-lt"/>
                <a:cs typeface="+mn-lt"/>
              </a:rPr>
              <a:t>Flags</a:t>
            </a:r>
            <a:r>
              <a:rPr lang="ro-RO" b="1" dirty="0">
                <a:ea typeface="+mn-lt"/>
                <a:cs typeface="+mn-lt"/>
              </a:rPr>
              <a:t>:</a:t>
            </a:r>
            <a:endParaRPr lang="ro-RO"/>
          </a:p>
          <a:p>
            <a:pPr marL="493395" lvl="1">
              <a:lnSpc>
                <a:spcPct val="110000"/>
              </a:lnSpc>
            </a:pPr>
            <a:r>
              <a:rPr lang="ro-RO" sz="2000" dirty="0">
                <a:ea typeface="+mn-lt"/>
                <a:cs typeface="+mn-lt"/>
              </a:rPr>
              <a:t>D = IP returnat din DNS</a:t>
            </a:r>
            <a:endParaRPr lang="ro-RO" sz="2000"/>
          </a:p>
          <a:p>
            <a:pPr marL="493395" lvl="1">
              <a:lnSpc>
                <a:spcPct val="110000"/>
              </a:lnSpc>
            </a:pPr>
            <a:r>
              <a:rPr lang="ro-RO" sz="2000" dirty="0">
                <a:ea typeface="+mn-lt"/>
                <a:cs typeface="+mn-lt"/>
              </a:rPr>
              <a:t>I = contactat server de contract</a:t>
            </a:r>
            <a:endParaRPr lang="ro-RO" sz="2000"/>
          </a:p>
          <a:p>
            <a:pPr marL="493395" lvl="1">
              <a:lnSpc>
                <a:spcPct val="110000"/>
              </a:lnSpc>
            </a:pPr>
            <a:r>
              <a:rPr lang="ro-RO" sz="2000" dirty="0">
                <a:ea typeface="+mn-lt"/>
                <a:cs typeface="+mn-lt"/>
              </a:rPr>
              <a:t>T = în curs de măsurare</a:t>
            </a:r>
            <a:endParaRPr lang="ro-RO" sz="2000"/>
          </a:p>
          <a:p>
            <a:pPr marL="493395" lvl="1">
              <a:lnSpc>
                <a:spcPct val="110000"/>
              </a:lnSpc>
            </a:pPr>
            <a:r>
              <a:rPr lang="ro-RO" sz="2000" dirty="0">
                <a:ea typeface="+mn-lt"/>
                <a:cs typeface="+mn-lt"/>
              </a:rPr>
              <a:t>F = eșuat</a:t>
            </a:r>
            <a:endParaRPr lang="ro-RO" sz="2000"/>
          </a:p>
          <a:p>
            <a:pPr>
              <a:lnSpc>
                <a:spcPct val="110000"/>
              </a:lnSpc>
            </a:pPr>
            <a:r>
              <a:rPr lang="ro-RO" b="1" dirty="0">
                <a:ea typeface="+mn-lt"/>
                <a:cs typeface="+mn-lt"/>
              </a:rPr>
              <a:t>TZ:</a:t>
            </a:r>
            <a:r>
              <a:rPr lang="ro-RO" dirty="0">
                <a:ea typeface="+mn-lt"/>
                <a:cs typeface="+mn-lt"/>
              </a:rPr>
              <a:t> fusul orar al serverului.</a:t>
            </a:r>
            <a:endParaRPr lang="ro-RO"/>
          </a:p>
          <a:p>
            <a:pPr>
              <a:lnSpc>
                <a:spcPct val="110000"/>
              </a:lnSpc>
            </a:pPr>
            <a:r>
              <a:rPr lang="ro-RO" b="1" dirty="0" err="1">
                <a:ea typeface="+mn-lt"/>
                <a:cs typeface="+mn-lt"/>
              </a:rPr>
              <a:t>FortiGuard-requests</a:t>
            </a:r>
            <a:r>
              <a:rPr lang="ro-RO" b="1" dirty="0">
                <a:ea typeface="+mn-lt"/>
                <a:cs typeface="+mn-lt"/>
              </a:rPr>
              <a:t>:</a:t>
            </a:r>
            <a:r>
              <a:rPr lang="ro-RO" dirty="0">
                <a:ea typeface="+mn-lt"/>
                <a:cs typeface="+mn-lt"/>
              </a:rPr>
              <a:t> numărul de cereri trimise de </a:t>
            </a:r>
            <a:r>
              <a:rPr lang="ro-RO" dirty="0" err="1">
                <a:ea typeface="+mn-lt"/>
                <a:cs typeface="+mn-lt"/>
              </a:rPr>
              <a:t>FortiGate</a:t>
            </a:r>
            <a:r>
              <a:rPr lang="ro-RO" dirty="0">
                <a:ea typeface="+mn-lt"/>
                <a:cs typeface="+mn-lt"/>
              </a:rPr>
              <a:t> către </a:t>
            </a:r>
            <a:r>
              <a:rPr lang="ro-RO" dirty="0" err="1">
                <a:ea typeface="+mn-lt"/>
                <a:cs typeface="+mn-lt"/>
              </a:rPr>
              <a:t>FortiGuard</a:t>
            </a:r>
            <a:r>
              <a:rPr lang="ro-RO" dirty="0">
                <a:ea typeface="+mn-lt"/>
                <a:cs typeface="+mn-lt"/>
              </a:rPr>
              <a:t>.</a:t>
            </a:r>
            <a:endParaRPr lang="ro-RO"/>
          </a:p>
          <a:p>
            <a:pPr>
              <a:lnSpc>
                <a:spcPct val="110000"/>
              </a:lnSpc>
            </a:pPr>
            <a:r>
              <a:rPr lang="ro-RO" b="1" err="1">
                <a:ea typeface="+mn-lt"/>
                <a:cs typeface="+mn-lt"/>
              </a:rPr>
              <a:t>Curr</a:t>
            </a:r>
            <a:r>
              <a:rPr lang="ro-RO" b="1" dirty="0">
                <a:ea typeface="+mn-lt"/>
                <a:cs typeface="+mn-lt"/>
              </a:rPr>
              <a:t> </a:t>
            </a:r>
            <a:r>
              <a:rPr lang="ro-RO" b="1" err="1">
                <a:ea typeface="+mn-lt"/>
                <a:cs typeface="+mn-lt"/>
              </a:rPr>
              <a:t>Lost</a:t>
            </a:r>
            <a:r>
              <a:rPr lang="ro-RO" b="1" dirty="0">
                <a:ea typeface="+mn-lt"/>
                <a:cs typeface="+mn-lt"/>
              </a:rPr>
              <a:t>:</a:t>
            </a:r>
            <a:r>
              <a:rPr lang="ro-RO" dirty="0">
                <a:ea typeface="+mn-lt"/>
                <a:cs typeface="+mn-lt"/>
              </a:rPr>
              <a:t> numărul curent de cereri </a:t>
            </a:r>
            <a:r>
              <a:rPr lang="ro-RO" err="1">
                <a:ea typeface="+mn-lt"/>
                <a:cs typeface="+mn-lt"/>
              </a:rPr>
              <a:t>FortiGuard</a:t>
            </a:r>
            <a:r>
              <a:rPr lang="ro-RO" dirty="0">
                <a:ea typeface="+mn-lt"/>
                <a:cs typeface="+mn-lt"/>
              </a:rPr>
              <a:t> pierdute consecutiv (se resetează la 0 când un pachet are succes).</a:t>
            </a:r>
            <a:endParaRPr lang="ro-RO"/>
          </a:p>
          <a:p>
            <a:pPr>
              <a:lnSpc>
                <a:spcPct val="110000"/>
              </a:lnSpc>
            </a:pPr>
            <a:r>
              <a:rPr lang="ro-RO" b="1" dirty="0">
                <a:ea typeface="+mn-lt"/>
                <a:cs typeface="+mn-lt"/>
              </a:rPr>
              <a:t>Total </a:t>
            </a:r>
            <a:r>
              <a:rPr lang="ro-RO" b="1" dirty="0" err="1">
                <a:ea typeface="+mn-lt"/>
                <a:cs typeface="+mn-lt"/>
              </a:rPr>
              <a:t>Lost</a:t>
            </a:r>
            <a:r>
              <a:rPr lang="ro-RO" b="1" dirty="0">
                <a:ea typeface="+mn-lt"/>
                <a:cs typeface="+mn-lt"/>
              </a:rPr>
              <a:t>:</a:t>
            </a:r>
            <a:r>
              <a:rPr lang="ro-RO" dirty="0">
                <a:ea typeface="+mn-lt"/>
                <a:cs typeface="+mn-lt"/>
              </a:rPr>
              <a:t> numărul total de cereri </a:t>
            </a:r>
            <a:r>
              <a:rPr lang="ro-RO" dirty="0" err="1">
                <a:ea typeface="+mn-lt"/>
                <a:cs typeface="+mn-lt"/>
              </a:rPr>
              <a:t>FortiGuard</a:t>
            </a:r>
            <a:r>
              <a:rPr lang="ro-RO" dirty="0">
                <a:ea typeface="+mn-lt"/>
                <a:cs typeface="+mn-lt"/>
              </a:rPr>
              <a:t> pierdute.</a:t>
            </a:r>
            <a:endParaRPr lang="en-US" dirty="0"/>
          </a:p>
          <a:p>
            <a:pPr marL="0" indent="0">
              <a:lnSpc>
                <a:spcPct val="110000"/>
              </a:lnSpc>
              <a:buNone/>
            </a:pPr>
            <a:r>
              <a:rPr lang="ro-RO" dirty="0">
                <a:ea typeface="+mn-lt"/>
                <a:cs typeface="+mn-lt"/>
              </a:rPr>
              <a:t>🔹 Lista serverelor afișate diferă în funcție de </a:t>
            </a:r>
            <a:r>
              <a:rPr lang="ro-RO" b="1" err="1">
                <a:ea typeface="+mn-lt"/>
                <a:cs typeface="+mn-lt"/>
              </a:rPr>
              <a:t>FortiGuard</a:t>
            </a:r>
            <a:r>
              <a:rPr lang="ro-RO" b="1" dirty="0">
                <a:ea typeface="+mn-lt"/>
                <a:cs typeface="+mn-lt"/>
              </a:rPr>
              <a:t> Distribution </a:t>
            </a:r>
            <a:r>
              <a:rPr lang="ro-RO" b="1" err="1">
                <a:ea typeface="+mn-lt"/>
                <a:cs typeface="+mn-lt"/>
              </a:rPr>
              <a:t>Network</a:t>
            </a:r>
            <a:r>
              <a:rPr lang="ro-RO" dirty="0">
                <a:ea typeface="+mn-lt"/>
                <a:cs typeface="+mn-lt"/>
              </a:rPr>
              <a:t> și de configurația </a:t>
            </a:r>
            <a:r>
              <a:rPr lang="ro-RO" err="1">
                <a:ea typeface="+mn-lt"/>
                <a:cs typeface="+mn-lt"/>
              </a:rPr>
              <a:t>FortiGate</a:t>
            </a:r>
            <a:r>
              <a:rPr lang="ro-RO" dirty="0">
                <a:ea typeface="+mn-lt"/>
                <a:cs typeface="+mn-lt"/>
              </a:rPr>
              <a:t>.</a:t>
            </a:r>
            <a:endParaRPr lang="ro-RO"/>
          </a:p>
          <a:p>
            <a:pPr>
              <a:lnSpc>
                <a:spcPct val="110000"/>
              </a:lnSpc>
            </a:pPr>
            <a:endParaRPr lang="ro-RO" sz="1000"/>
          </a:p>
        </p:txBody>
      </p:sp>
    </p:spTree>
    <p:extLst>
      <p:ext uri="{BB962C8B-B14F-4D97-AF65-F5344CB8AC3E}">
        <p14:creationId xmlns:p14="http://schemas.microsoft.com/office/powerpoint/2010/main" val="2536785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E2A8F94E-ED8B-EFE4-90A4-3EE58F699092}"/>
              </a:ext>
            </a:extLst>
          </p:cNvPr>
          <p:cNvSpPr>
            <a:spLocks noGrp="1"/>
          </p:cNvSpPr>
          <p:nvPr>
            <p:ph type="title"/>
          </p:nvPr>
        </p:nvSpPr>
        <p:spPr>
          <a:xfrm>
            <a:off x="640079" y="1371600"/>
            <a:ext cx="5752093" cy="1097280"/>
          </a:xfrm>
        </p:spPr>
        <p:txBody>
          <a:bodyPr>
            <a:normAutofit/>
          </a:bodyPr>
          <a:lstStyle/>
          <a:p>
            <a:pPr>
              <a:lnSpc>
                <a:spcPct val="90000"/>
              </a:lnSpc>
            </a:pPr>
            <a:r>
              <a:rPr lang="ro-RO" sz="3100" err="1"/>
              <a:t>Troubleshooting</a:t>
            </a:r>
            <a:r>
              <a:rPr lang="ro-RO" sz="3100"/>
              <a:t> </a:t>
            </a:r>
            <a:r>
              <a:rPr lang="ro-RO" sz="3100" err="1"/>
              <a:t>the</a:t>
            </a:r>
            <a:r>
              <a:rPr lang="ro-RO" sz="3100"/>
              <a:t> </a:t>
            </a:r>
            <a:r>
              <a:rPr lang="ro-RO" sz="3100" err="1"/>
              <a:t>FortiGuard</a:t>
            </a:r>
            <a:r>
              <a:rPr lang="ro-RO" sz="3100"/>
              <a:t> </a:t>
            </a:r>
            <a:r>
              <a:rPr lang="ro-RO" sz="3100" err="1"/>
              <a:t>Connection</a:t>
            </a:r>
            <a:r>
              <a:rPr lang="ro-RO" sz="3100"/>
              <a:t> (Contd)</a:t>
            </a: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B8B5E37A-B49F-87D8-C698-FF57621859F0}"/>
              </a:ext>
            </a:extLst>
          </p:cNvPr>
          <p:cNvSpPr>
            <a:spLocks noGrp="1"/>
          </p:cNvSpPr>
          <p:nvPr>
            <p:ph idx="1"/>
          </p:nvPr>
        </p:nvSpPr>
        <p:spPr>
          <a:xfrm>
            <a:off x="640079" y="2636205"/>
            <a:ext cx="5752095" cy="3661713"/>
          </a:xfrm>
        </p:spPr>
        <p:txBody>
          <a:bodyPr vert="horz" lIns="91440" tIns="45720" rIns="91440" bIns="45720" rtlCol="0">
            <a:normAutofit/>
          </a:bodyPr>
          <a:lstStyle/>
          <a:p>
            <a:r>
              <a:rPr lang="ro-RO" dirty="0">
                <a:ea typeface="+mn-lt"/>
                <a:cs typeface="+mn-lt"/>
              </a:rPr>
              <a:t>Schimbarea comunicațiilor implicite </a:t>
            </a:r>
            <a:r>
              <a:rPr lang="ro-RO" err="1">
                <a:ea typeface="+mn-lt"/>
                <a:cs typeface="+mn-lt"/>
              </a:rPr>
              <a:t>FortiGuard</a:t>
            </a:r>
            <a:r>
              <a:rPr lang="ro-RO" dirty="0">
                <a:ea typeface="+mn-lt"/>
                <a:cs typeface="+mn-lt"/>
              </a:rPr>
              <a:t> sau </a:t>
            </a:r>
            <a:r>
              <a:rPr lang="ro-RO" err="1">
                <a:ea typeface="+mn-lt"/>
                <a:cs typeface="+mn-lt"/>
              </a:rPr>
              <a:t>FortiManager</a:t>
            </a:r>
            <a:r>
              <a:rPr lang="ro-RO" dirty="0">
                <a:ea typeface="+mn-lt"/>
                <a:cs typeface="+mn-lt"/>
              </a:rPr>
              <a:t> de pe portul HTTPS 443:</a:t>
            </a:r>
          </a:p>
          <a:p>
            <a:r>
              <a:rPr lang="ro-RO" dirty="0">
                <a:ea typeface="+mn-lt"/>
                <a:cs typeface="+mn-lt"/>
              </a:rPr>
              <a:t>Dezactivează </a:t>
            </a:r>
            <a:r>
              <a:rPr lang="ro-RO" i="1" err="1">
                <a:ea typeface="+mn-lt"/>
                <a:cs typeface="+mn-lt"/>
              </a:rPr>
              <a:t>FortiGuard</a:t>
            </a:r>
            <a:r>
              <a:rPr lang="ro-RO" i="1" dirty="0">
                <a:ea typeface="+mn-lt"/>
                <a:cs typeface="+mn-lt"/>
              </a:rPr>
              <a:t> </a:t>
            </a:r>
            <a:r>
              <a:rPr lang="ro-RO" i="1" err="1">
                <a:ea typeface="+mn-lt"/>
                <a:cs typeface="+mn-lt"/>
              </a:rPr>
              <a:t>anycast</a:t>
            </a:r>
            <a:r>
              <a:rPr lang="ro-RO" i="1" dirty="0">
                <a:ea typeface="+mn-lt"/>
                <a:cs typeface="+mn-lt"/>
              </a:rPr>
              <a:t> </a:t>
            </a:r>
            <a:r>
              <a:rPr lang="ro-RO" i="1" err="1">
                <a:ea typeface="+mn-lt"/>
                <a:cs typeface="+mn-lt"/>
              </a:rPr>
              <a:t>setting</a:t>
            </a:r>
            <a:r>
              <a:rPr lang="ro-RO" dirty="0">
                <a:ea typeface="+mn-lt"/>
                <a:cs typeface="+mn-lt"/>
              </a:rPr>
              <a:t> în CLI pentru a folosi porturile UDP </a:t>
            </a:r>
            <a:r>
              <a:rPr lang="ro-RO" b="1" dirty="0">
                <a:ea typeface="+mn-lt"/>
                <a:cs typeface="+mn-lt"/>
              </a:rPr>
              <a:t>443, 53 sau 8888</a:t>
            </a:r>
            <a:r>
              <a:rPr lang="ro-RO" dirty="0">
                <a:ea typeface="+mn-lt"/>
                <a:cs typeface="+mn-lt"/>
              </a:rPr>
              <a:t>:</a:t>
            </a:r>
          </a:p>
          <a:p>
            <a:endParaRPr lang="ro-RO" dirty="0"/>
          </a:p>
          <a:p>
            <a:r>
              <a:rPr lang="ro-RO" dirty="0">
                <a:ea typeface="+mn-lt"/>
                <a:cs typeface="+mn-lt"/>
              </a:rPr>
              <a:t>Activarea </a:t>
            </a:r>
            <a:r>
              <a:rPr lang="ro-RO" b="1" dirty="0">
                <a:ea typeface="+mn-lt"/>
                <a:cs typeface="+mn-lt"/>
              </a:rPr>
              <a:t>Web </a:t>
            </a:r>
            <a:r>
              <a:rPr lang="ro-RO" b="1" dirty="0" err="1">
                <a:ea typeface="+mn-lt"/>
                <a:cs typeface="+mn-lt"/>
              </a:rPr>
              <a:t>Filter</a:t>
            </a:r>
            <a:r>
              <a:rPr lang="ro-RO" b="1" dirty="0">
                <a:ea typeface="+mn-lt"/>
                <a:cs typeface="+mn-lt"/>
              </a:rPr>
              <a:t> cache</a:t>
            </a:r>
            <a:r>
              <a:rPr lang="ro-RO" dirty="0">
                <a:ea typeface="+mn-lt"/>
                <a:cs typeface="+mn-lt"/>
              </a:rPr>
              <a:t> pentru reducerea numărului de cereri către </a:t>
            </a:r>
            <a:r>
              <a:rPr lang="ro-RO" dirty="0" err="1">
                <a:ea typeface="+mn-lt"/>
                <a:cs typeface="+mn-lt"/>
              </a:rPr>
              <a:t>FortiGuard</a:t>
            </a:r>
            <a:endParaRPr lang="ro-RO" dirty="0" err="1"/>
          </a:p>
          <a:p>
            <a:r>
              <a:rPr lang="ro-RO" dirty="0">
                <a:ea typeface="+mn-lt"/>
                <a:cs typeface="+mn-lt"/>
              </a:rPr>
              <a:t>TTL implicit = </a:t>
            </a:r>
            <a:r>
              <a:rPr lang="ro-RO" b="1" dirty="0">
                <a:ea typeface="+mn-lt"/>
                <a:cs typeface="+mn-lt"/>
              </a:rPr>
              <a:t>60 minute</a:t>
            </a:r>
            <a:endParaRPr lang="ro-RO" dirty="0"/>
          </a:p>
          <a:p>
            <a:endParaRPr lang="ro-RO" dirty="0"/>
          </a:p>
        </p:txBody>
      </p:sp>
      <p:pic>
        <p:nvPicPr>
          <p:cNvPr id="4" name="Imagine 3" descr="O imagine care conține text, Font, linie, număr&#10;&#10;Conținutul generat de inteligența artificială poate fi incorect.">
            <a:extLst>
              <a:ext uri="{FF2B5EF4-FFF2-40B4-BE49-F238E27FC236}">
                <a16:creationId xmlns:a16="http://schemas.microsoft.com/office/drawing/2014/main" id="{ED9F6784-FE4E-FD85-6C50-ADEF74E514D1}"/>
              </a:ext>
            </a:extLst>
          </p:cNvPr>
          <p:cNvPicPr>
            <a:picLocks noChangeAspect="1"/>
          </p:cNvPicPr>
          <p:nvPr/>
        </p:nvPicPr>
        <p:blipFill>
          <a:blip r:embed="rId2"/>
          <a:stretch>
            <a:fillRect/>
          </a:stretch>
        </p:blipFill>
        <p:spPr>
          <a:xfrm>
            <a:off x="7297946" y="2190341"/>
            <a:ext cx="4250585" cy="1090411"/>
          </a:xfrm>
          <a:prstGeom prst="rect">
            <a:avLst/>
          </a:prstGeom>
        </p:spPr>
      </p:pic>
      <p:pic>
        <p:nvPicPr>
          <p:cNvPr id="5" name="Imagine 4" descr="O imagine care conține text, captură de ecran, Font, Pagină web&#10;&#10;Conținutul generat de inteligența artificială poate fi incorect.">
            <a:extLst>
              <a:ext uri="{FF2B5EF4-FFF2-40B4-BE49-F238E27FC236}">
                <a16:creationId xmlns:a16="http://schemas.microsoft.com/office/drawing/2014/main" id="{02A4AC03-1FA3-5982-8453-C64677CEAE6B}"/>
              </a:ext>
            </a:extLst>
          </p:cNvPr>
          <p:cNvPicPr>
            <a:picLocks noChangeAspect="1"/>
          </p:cNvPicPr>
          <p:nvPr/>
        </p:nvPicPr>
        <p:blipFill>
          <a:blip r:embed="rId3"/>
          <a:stretch>
            <a:fillRect/>
          </a:stretch>
        </p:blipFill>
        <p:spPr>
          <a:xfrm>
            <a:off x="7297946" y="3607283"/>
            <a:ext cx="4250585" cy="2196785"/>
          </a:xfrm>
          <a:prstGeom prst="rect">
            <a:avLst/>
          </a:prstGeom>
        </p:spPr>
      </p:pic>
    </p:spTree>
    <p:extLst>
      <p:ext uri="{BB962C8B-B14F-4D97-AF65-F5344CB8AC3E}">
        <p14:creationId xmlns:p14="http://schemas.microsoft.com/office/powerpoint/2010/main" val="328731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CAFC29D-5538-2129-CC61-894CCABD693C}"/>
              </a:ext>
            </a:extLst>
          </p:cNvPr>
          <p:cNvSpPr>
            <a:spLocks noGrp="1"/>
          </p:cNvSpPr>
          <p:nvPr>
            <p:ph type="title"/>
          </p:nvPr>
        </p:nvSpPr>
        <p:spPr>
          <a:xfrm>
            <a:off x="640079" y="2479"/>
            <a:ext cx="10890929" cy="1097280"/>
          </a:xfrm>
        </p:spPr>
        <p:txBody>
          <a:bodyPr/>
          <a:lstStyle/>
          <a:p>
            <a:r>
              <a:rPr lang="ro-RO" b="0" err="1">
                <a:ea typeface="+mj-lt"/>
                <a:cs typeface="+mj-lt"/>
              </a:rPr>
              <a:t>Network</a:t>
            </a:r>
            <a:r>
              <a:rPr lang="ro-RO" b="0">
                <a:ea typeface="+mj-lt"/>
                <a:cs typeface="+mj-lt"/>
              </a:rPr>
              <a:t> </a:t>
            </a:r>
            <a:r>
              <a:rPr lang="ro-RO" b="0" err="1">
                <a:ea typeface="+mj-lt"/>
                <a:cs typeface="+mj-lt"/>
              </a:rPr>
              <a:t>Address</a:t>
            </a:r>
            <a:r>
              <a:rPr lang="ro-RO" b="0">
                <a:ea typeface="+mj-lt"/>
                <a:cs typeface="+mj-lt"/>
              </a:rPr>
              <a:t> </a:t>
            </a:r>
            <a:r>
              <a:rPr lang="ro-RO" b="0" err="1">
                <a:ea typeface="+mj-lt"/>
                <a:cs typeface="+mj-lt"/>
              </a:rPr>
              <a:t>Translation</a:t>
            </a:r>
            <a:r>
              <a:rPr lang="ro-RO" b="0">
                <a:ea typeface="+mj-lt"/>
                <a:cs typeface="+mj-lt"/>
              </a:rPr>
              <a:t> (NAT)</a:t>
            </a:r>
            <a:endParaRPr lang="ro-RO"/>
          </a:p>
        </p:txBody>
      </p:sp>
      <p:sp>
        <p:nvSpPr>
          <p:cNvPr id="3" name="Substituent conținut 2">
            <a:extLst>
              <a:ext uri="{FF2B5EF4-FFF2-40B4-BE49-F238E27FC236}">
                <a16:creationId xmlns:a16="http://schemas.microsoft.com/office/drawing/2014/main" id="{4928EF05-9E4E-B3AF-9EB8-C03F95A06A1D}"/>
              </a:ext>
            </a:extLst>
          </p:cNvPr>
          <p:cNvSpPr>
            <a:spLocks noGrp="1"/>
          </p:cNvSpPr>
          <p:nvPr>
            <p:ph idx="1"/>
          </p:nvPr>
        </p:nvSpPr>
        <p:spPr>
          <a:xfrm>
            <a:off x="640080" y="1239570"/>
            <a:ext cx="10890928" cy="3566160"/>
          </a:xfrm>
        </p:spPr>
        <p:txBody>
          <a:bodyPr vert="horz" lIns="91440" tIns="45720" rIns="91440" bIns="45720" rtlCol="0" anchor="t">
            <a:normAutofit/>
          </a:bodyPr>
          <a:lstStyle/>
          <a:p>
            <a:r>
              <a:rPr lang="ro-RO" b="1">
                <a:ea typeface="+mn-lt"/>
                <a:cs typeface="+mn-lt"/>
              </a:rPr>
              <a:t>În rețeaua Internet trebuie respectată unicitatea adreselor IP ⇒ se observă lipsa acestora</a:t>
            </a:r>
            <a:endParaRPr lang="ro-RO"/>
          </a:p>
          <a:p>
            <a:r>
              <a:rPr lang="ro-RO" b="1">
                <a:ea typeface="+mn-lt"/>
                <a:cs typeface="+mn-lt"/>
              </a:rPr>
              <a:t>Pentru economie a fost inventată tehnologia de translație a adreselor de rețea (NAT) – descrisă în RFC1918</a:t>
            </a:r>
            <a:endParaRPr lang="ro-RO"/>
          </a:p>
          <a:p>
            <a:r>
              <a:rPr lang="ro-RO" b="1">
                <a:ea typeface="+mn-lt"/>
                <a:cs typeface="+mn-lt"/>
              </a:rPr>
              <a:t>NAT constă în înlocuirea adreselor IP ale sursei sau ale destinatarului</a:t>
            </a:r>
            <a:endParaRPr lang="ro-RO"/>
          </a:p>
          <a:p>
            <a:r>
              <a:rPr lang="ro-RO" b="1">
                <a:ea typeface="+mn-lt"/>
                <a:cs typeface="+mn-lt"/>
              </a:rPr>
              <a:t>Adresele IP locale (local, private, </a:t>
            </a:r>
            <a:r>
              <a:rPr lang="ro-RO" b="1" err="1">
                <a:ea typeface="+mn-lt"/>
                <a:cs typeface="+mn-lt"/>
              </a:rPr>
              <a:t>fake</a:t>
            </a:r>
            <a:r>
              <a:rPr lang="ro-RO" b="1">
                <a:ea typeface="+mn-lt"/>
                <a:cs typeface="+mn-lt"/>
              </a:rPr>
              <a:t>) – 10.0.0.0/8, 172.16.0.0/12, 192.168.0.0/16 – nu trebuie să fie unice, sunt utilizate în interiorul rețelelor izolate de Internet</a:t>
            </a:r>
            <a:endParaRPr lang="ro-RO"/>
          </a:p>
          <a:p>
            <a:r>
              <a:rPr lang="ro-RO" b="1">
                <a:ea typeface="+mn-lt"/>
                <a:cs typeface="+mn-lt"/>
              </a:rPr>
              <a:t>NAT are două tipuri: </a:t>
            </a:r>
            <a:r>
              <a:rPr lang="ro-RO" b="1" err="1">
                <a:ea typeface="+mn-lt"/>
                <a:cs typeface="+mn-lt"/>
              </a:rPr>
              <a:t>Source</a:t>
            </a:r>
            <a:r>
              <a:rPr lang="ro-RO" b="1">
                <a:ea typeface="+mn-lt"/>
                <a:cs typeface="+mn-lt"/>
              </a:rPr>
              <a:t> NAT (</a:t>
            </a:r>
            <a:r>
              <a:rPr lang="ro-RO" b="1" err="1">
                <a:ea typeface="+mn-lt"/>
                <a:cs typeface="+mn-lt"/>
              </a:rPr>
              <a:t>src</a:t>
            </a:r>
            <a:r>
              <a:rPr lang="ro-RO" b="1">
                <a:ea typeface="+mn-lt"/>
                <a:cs typeface="+mn-lt"/>
              </a:rPr>
              <a:t>-nat), </a:t>
            </a:r>
            <a:r>
              <a:rPr lang="ro-RO" b="1" err="1">
                <a:ea typeface="+mn-lt"/>
                <a:cs typeface="+mn-lt"/>
              </a:rPr>
              <a:t>Destination</a:t>
            </a:r>
            <a:r>
              <a:rPr lang="ro-RO" b="1">
                <a:ea typeface="+mn-lt"/>
                <a:cs typeface="+mn-lt"/>
              </a:rPr>
              <a:t> NAT (dst-nat)</a:t>
            </a:r>
            <a:endParaRPr lang="ro-RO"/>
          </a:p>
          <a:p>
            <a:endParaRPr lang="ro-RO"/>
          </a:p>
        </p:txBody>
      </p:sp>
      <p:pic>
        <p:nvPicPr>
          <p:cNvPr id="4" name="Imagine 3" descr="O imagine care conține calculator, text, electronice, Dispozitiv electronic&#10;&#10;Conținutul generat de inteligența artificială poate fi incorect.">
            <a:extLst>
              <a:ext uri="{FF2B5EF4-FFF2-40B4-BE49-F238E27FC236}">
                <a16:creationId xmlns:a16="http://schemas.microsoft.com/office/drawing/2014/main" id="{02D814F9-7BA2-3E3B-7D1E-EA2FA2966E8A}"/>
              </a:ext>
            </a:extLst>
          </p:cNvPr>
          <p:cNvPicPr>
            <a:picLocks noChangeAspect="1"/>
          </p:cNvPicPr>
          <p:nvPr/>
        </p:nvPicPr>
        <p:blipFill>
          <a:blip r:embed="rId2"/>
          <a:stretch>
            <a:fillRect/>
          </a:stretch>
        </p:blipFill>
        <p:spPr>
          <a:xfrm>
            <a:off x="2800311" y="4631551"/>
            <a:ext cx="6467475" cy="2228850"/>
          </a:xfrm>
          <a:prstGeom prst="rect">
            <a:avLst/>
          </a:prstGeom>
        </p:spPr>
      </p:pic>
    </p:spTree>
    <p:extLst>
      <p:ext uri="{BB962C8B-B14F-4D97-AF65-F5344CB8AC3E}">
        <p14:creationId xmlns:p14="http://schemas.microsoft.com/office/powerpoint/2010/main" val="23276058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A7F7DCE-5E11-C649-D4AD-ECA010CCE92B}"/>
              </a:ext>
            </a:extLst>
          </p:cNvPr>
          <p:cNvSpPr>
            <a:spLocks noGrp="1"/>
          </p:cNvSpPr>
          <p:nvPr>
            <p:ph type="title"/>
          </p:nvPr>
        </p:nvSpPr>
        <p:spPr>
          <a:xfrm>
            <a:off x="640079" y="202505"/>
            <a:ext cx="10890929" cy="711061"/>
          </a:xfrm>
        </p:spPr>
        <p:txBody>
          <a:bodyPr/>
          <a:lstStyle/>
          <a:p>
            <a:r>
              <a:rPr lang="ro-RO" b="0" dirty="0">
                <a:ea typeface="+mj-lt"/>
                <a:cs typeface="+mj-lt"/>
              </a:rPr>
              <a:t>Explicații</a:t>
            </a:r>
            <a:endParaRPr lang="ro-RO" dirty="0"/>
          </a:p>
        </p:txBody>
      </p:sp>
      <p:sp>
        <p:nvSpPr>
          <p:cNvPr id="3" name="Substituent conținut 2">
            <a:extLst>
              <a:ext uri="{FF2B5EF4-FFF2-40B4-BE49-F238E27FC236}">
                <a16:creationId xmlns:a16="http://schemas.microsoft.com/office/drawing/2014/main" id="{A69B8D82-E82E-717B-419D-043F442B3291}"/>
              </a:ext>
            </a:extLst>
          </p:cNvPr>
          <p:cNvSpPr>
            <a:spLocks noGrp="1"/>
          </p:cNvSpPr>
          <p:nvPr>
            <p:ph idx="1"/>
          </p:nvPr>
        </p:nvSpPr>
        <p:spPr>
          <a:xfrm>
            <a:off x="170354" y="1422623"/>
            <a:ext cx="11840818" cy="5215419"/>
          </a:xfrm>
        </p:spPr>
        <p:txBody>
          <a:bodyPr vert="horz" lIns="91440" tIns="45720" rIns="91440" bIns="45720" rtlCol="0" anchor="t">
            <a:noAutofit/>
          </a:bodyPr>
          <a:lstStyle/>
          <a:p>
            <a:r>
              <a:rPr lang="ro-RO" sz="2400" dirty="0">
                <a:ea typeface="+mn-lt"/>
                <a:cs typeface="+mn-lt"/>
              </a:rPr>
              <a:t>În mod implicit, </a:t>
            </a:r>
            <a:r>
              <a:rPr lang="ro-RO" sz="2400" err="1">
                <a:ea typeface="+mn-lt"/>
                <a:cs typeface="+mn-lt"/>
              </a:rPr>
              <a:t>FortiGate</a:t>
            </a:r>
            <a:r>
              <a:rPr lang="ro-RO" sz="2400" dirty="0">
                <a:ea typeface="+mn-lt"/>
                <a:cs typeface="+mn-lt"/>
              </a:rPr>
              <a:t> este configurat să folosească portul HTTPS 443 pentru filtrarea live cu </a:t>
            </a:r>
            <a:r>
              <a:rPr lang="ro-RO" sz="2400" err="1">
                <a:ea typeface="+mn-lt"/>
                <a:cs typeface="+mn-lt"/>
              </a:rPr>
              <a:t>FortiGuard</a:t>
            </a:r>
            <a:r>
              <a:rPr lang="ro-RO" sz="2400" dirty="0">
                <a:ea typeface="+mn-lt"/>
                <a:cs typeface="+mn-lt"/>
              </a:rPr>
              <a:t> sau </a:t>
            </a:r>
            <a:r>
              <a:rPr lang="ro-RO" sz="2400" err="1">
                <a:ea typeface="+mn-lt"/>
                <a:cs typeface="+mn-lt"/>
              </a:rPr>
              <a:t>FortiManager</a:t>
            </a:r>
            <a:r>
              <a:rPr lang="ro-RO" sz="2400" dirty="0">
                <a:ea typeface="+mn-lt"/>
                <a:cs typeface="+mn-lt"/>
              </a:rPr>
              <a:t>.</a:t>
            </a:r>
            <a:endParaRPr lang="ro-RO" sz="2400"/>
          </a:p>
          <a:p>
            <a:r>
              <a:rPr lang="ro-RO" sz="2400" dirty="0">
                <a:ea typeface="+mn-lt"/>
                <a:cs typeface="+mn-lt"/>
              </a:rPr>
              <a:t>Când comanda </a:t>
            </a:r>
            <a:r>
              <a:rPr lang="ro-RO" sz="2400" err="1">
                <a:latin typeface="Consolas"/>
              </a:rPr>
              <a:t>fortiguard-anycast</a:t>
            </a:r>
            <a:r>
              <a:rPr lang="ro-RO" sz="2400" dirty="0">
                <a:ea typeface="+mn-lt"/>
                <a:cs typeface="+mn-lt"/>
              </a:rPr>
              <a:t> este activată, domeniul </a:t>
            </a:r>
            <a:r>
              <a:rPr lang="ro-RO" sz="2400" err="1">
                <a:ea typeface="+mn-lt"/>
                <a:cs typeface="+mn-lt"/>
              </a:rPr>
              <a:t>FortiGuard</a:t>
            </a:r>
            <a:r>
              <a:rPr lang="ro-RO" sz="2400" dirty="0">
                <a:ea typeface="+mn-lt"/>
                <a:cs typeface="+mn-lt"/>
              </a:rPr>
              <a:t> se rezolvă la o singură adresă IP </a:t>
            </a:r>
            <a:r>
              <a:rPr lang="ro-RO" sz="2400" err="1">
                <a:ea typeface="+mn-lt"/>
                <a:cs typeface="+mn-lt"/>
              </a:rPr>
              <a:t>anycast</a:t>
            </a:r>
            <a:r>
              <a:rPr lang="ro-RO" sz="2400" dirty="0">
                <a:ea typeface="+mn-lt"/>
                <a:cs typeface="+mn-lt"/>
              </a:rPr>
              <a:t>, care este singura intrare din lista serverelor </a:t>
            </a:r>
            <a:r>
              <a:rPr lang="ro-RO" sz="2400" err="1">
                <a:ea typeface="+mn-lt"/>
                <a:cs typeface="+mn-lt"/>
              </a:rPr>
              <a:t>FortiGuard</a:t>
            </a:r>
            <a:r>
              <a:rPr lang="ro-RO" sz="2400" dirty="0">
                <a:ea typeface="+mn-lt"/>
                <a:cs typeface="+mn-lt"/>
              </a:rPr>
              <a:t>.</a:t>
            </a:r>
            <a:endParaRPr lang="ro-RO" sz="2400" dirty="0"/>
          </a:p>
          <a:p>
            <a:r>
              <a:rPr lang="ro-RO" sz="2400" dirty="0">
                <a:ea typeface="+mn-lt"/>
                <a:cs typeface="+mn-lt"/>
              </a:rPr>
              <a:t>Dacă setarea </a:t>
            </a:r>
            <a:r>
              <a:rPr lang="ro-RO" sz="2400" dirty="0" err="1">
                <a:ea typeface="+mn-lt"/>
                <a:cs typeface="+mn-lt"/>
              </a:rPr>
              <a:t>anycast</a:t>
            </a:r>
            <a:r>
              <a:rPr lang="ro-RO" sz="2400" dirty="0">
                <a:ea typeface="+mn-lt"/>
                <a:cs typeface="+mn-lt"/>
              </a:rPr>
              <a:t> este dezactivată, pot fi folosite alte porturi și protocoale:</a:t>
            </a:r>
            <a:endParaRPr lang="ro-RO" sz="2400"/>
          </a:p>
          <a:p>
            <a:pPr marL="493395" lvl="1"/>
            <a:r>
              <a:rPr lang="ro-RO" sz="2000" dirty="0">
                <a:ea typeface="+mn-lt"/>
                <a:cs typeface="+mn-lt"/>
              </a:rPr>
              <a:t>HTTPS pe porturile 53 și 8888</a:t>
            </a:r>
            <a:endParaRPr lang="ro-RO" sz="2000"/>
          </a:p>
          <a:p>
            <a:pPr marL="493395" lvl="1"/>
            <a:r>
              <a:rPr lang="ro-RO" sz="2000">
                <a:ea typeface="+mn-lt"/>
                <a:cs typeface="+mn-lt"/>
              </a:rPr>
              <a:t>UDP pe porturile 443, 53 și 8888</a:t>
            </a:r>
            <a:endParaRPr lang="ro-RO" sz="2000" dirty="0">
              <a:ea typeface="+mn-lt"/>
              <a:cs typeface="+mn-lt"/>
            </a:endParaRPr>
          </a:p>
          <a:p>
            <a:pPr marL="264795" lvl="1" indent="0">
              <a:buNone/>
            </a:pPr>
            <a:r>
              <a:rPr lang="ro-RO" sz="2000" dirty="0">
                <a:ea typeface="+mn-lt"/>
                <a:cs typeface="+mn-lt"/>
              </a:rPr>
              <a:t>⚠️ Dacă se folosește </a:t>
            </a:r>
            <a:r>
              <a:rPr lang="ro-RO" sz="2000" b="1" dirty="0">
                <a:ea typeface="+mn-lt"/>
                <a:cs typeface="+mn-lt"/>
              </a:rPr>
              <a:t>UDP pe portul 53</a:t>
            </a:r>
            <a:r>
              <a:rPr lang="ro-RO" sz="2000" dirty="0">
                <a:ea typeface="+mn-lt"/>
                <a:cs typeface="+mn-lt"/>
              </a:rPr>
              <a:t>, orice inspecție va arăta că acest trafic nu este DNS și serviciul nu va funcționa. În acest caz, se poate comuta la porturile alternative (UDP 443 sau 8888) ori la protocolul HTTPS. Totuși, aceste porturi nu sunt garantate ca fiind deschise în toate rețelele, deci trebuie verificate înainte.</a:t>
            </a:r>
            <a:endParaRPr lang="ro-RO" sz="2000"/>
          </a:p>
          <a:p>
            <a:endParaRPr lang="ro-RO" dirty="0"/>
          </a:p>
        </p:txBody>
      </p:sp>
    </p:spTree>
    <p:extLst>
      <p:ext uri="{BB962C8B-B14F-4D97-AF65-F5344CB8AC3E}">
        <p14:creationId xmlns:p14="http://schemas.microsoft.com/office/powerpoint/2010/main" val="2316436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312642-2C75-DEA3-4CBF-92596818479A}"/>
              </a:ext>
            </a:extLst>
          </p:cNvPr>
          <p:cNvSpPr>
            <a:spLocks noGrp="1"/>
          </p:cNvSpPr>
          <p:nvPr>
            <p:ph type="title"/>
          </p:nvPr>
        </p:nvSpPr>
        <p:spPr/>
        <p:txBody>
          <a:bodyPr/>
          <a:lstStyle/>
          <a:p>
            <a:r>
              <a:rPr lang="ro-RO" b="0" dirty="0">
                <a:ea typeface="+mj-lt"/>
                <a:cs typeface="+mj-lt"/>
              </a:rPr>
              <a:t>Optimizarea performanței cu Web </a:t>
            </a:r>
            <a:r>
              <a:rPr lang="ro-RO" b="0" dirty="0" err="1">
                <a:ea typeface="+mj-lt"/>
                <a:cs typeface="+mj-lt"/>
              </a:rPr>
              <a:t>Filter</a:t>
            </a:r>
            <a:r>
              <a:rPr lang="ro-RO" b="0" dirty="0">
                <a:ea typeface="+mj-lt"/>
                <a:cs typeface="+mj-lt"/>
              </a:rPr>
              <a:t> Cache</a:t>
            </a:r>
            <a:endParaRPr lang="ro-RO" dirty="0"/>
          </a:p>
        </p:txBody>
      </p:sp>
      <p:sp>
        <p:nvSpPr>
          <p:cNvPr id="3" name="Substituent conținut 2">
            <a:extLst>
              <a:ext uri="{FF2B5EF4-FFF2-40B4-BE49-F238E27FC236}">
                <a16:creationId xmlns:a16="http://schemas.microsoft.com/office/drawing/2014/main" id="{A3755FC5-7369-908D-602C-102C42EAA942}"/>
              </a:ext>
            </a:extLst>
          </p:cNvPr>
          <p:cNvSpPr>
            <a:spLocks noGrp="1"/>
          </p:cNvSpPr>
          <p:nvPr>
            <p:ph idx="1"/>
          </p:nvPr>
        </p:nvSpPr>
        <p:spPr/>
        <p:txBody>
          <a:bodyPr vert="horz" lIns="91440" tIns="45720" rIns="91440" bIns="45720" rtlCol="0" anchor="t">
            <a:normAutofit/>
          </a:bodyPr>
          <a:lstStyle/>
          <a:p>
            <a:pPr marL="0" indent="0">
              <a:buNone/>
            </a:pPr>
            <a:r>
              <a:rPr lang="ro-RO">
                <a:ea typeface="+mn-lt"/>
                <a:cs typeface="+mn-lt"/>
              </a:rPr>
              <a:t>Dacă numărul de cereri către FortiGuard este prea mare, se poate activa </a:t>
            </a:r>
            <a:r>
              <a:rPr lang="ro-RO" b="1">
                <a:ea typeface="+mn-lt"/>
                <a:cs typeface="+mn-lt"/>
              </a:rPr>
              <a:t>Web Filter cache</a:t>
            </a:r>
            <a:r>
              <a:rPr lang="ro-RO">
                <a:ea typeface="+mn-lt"/>
                <a:cs typeface="+mn-lt"/>
              </a:rPr>
              <a:t>.</a:t>
            </a:r>
            <a:endParaRPr lang="ro-RO"/>
          </a:p>
          <a:p>
            <a:r>
              <a:rPr lang="ro-RO">
                <a:ea typeface="+mn-lt"/>
                <a:cs typeface="+mn-lt"/>
              </a:rPr>
              <a:t>FortiGate menține în memorie o listă cu răspunsurile recente de rating pentru site-uri.</a:t>
            </a:r>
            <a:endParaRPr lang="ro-RO"/>
          </a:p>
          <a:p>
            <a:r>
              <a:rPr lang="ro-RO">
                <a:ea typeface="+mn-lt"/>
                <a:cs typeface="+mn-lt"/>
              </a:rPr>
              <a:t>Dacă un URL este deja cunoscut, FortiGate nu trimite din nou cererea la FortiGuard.</a:t>
            </a:r>
            <a:endParaRPr lang="ro-RO"/>
          </a:p>
          <a:p>
            <a:r>
              <a:rPr lang="ro-RO">
                <a:ea typeface="+mn-lt"/>
                <a:cs typeface="+mn-lt"/>
              </a:rPr>
              <a:t>Astfel, timpul necesar pentru stabilirea ratingului unui site este redus (căutarea în memorie este mult mai rapidă decât transmiterea pachetelor pe internet).</a:t>
            </a:r>
            <a:endParaRPr lang="ro-RO"/>
          </a:p>
          <a:p>
            <a:endParaRPr lang="ro-RO" dirty="0"/>
          </a:p>
        </p:txBody>
      </p:sp>
    </p:spTree>
    <p:extLst>
      <p:ext uri="{BB962C8B-B14F-4D97-AF65-F5344CB8AC3E}">
        <p14:creationId xmlns:p14="http://schemas.microsoft.com/office/powerpoint/2010/main" val="918520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3F18D41D-3DCC-0C11-6A3D-4CA07C429428}"/>
              </a:ext>
            </a:extLst>
          </p:cNvPr>
          <p:cNvSpPr>
            <a:spLocks noGrp="1"/>
          </p:cNvSpPr>
          <p:nvPr>
            <p:ph type="title"/>
          </p:nvPr>
        </p:nvSpPr>
        <p:spPr>
          <a:xfrm>
            <a:off x="640080" y="914399"/>
            <a:ext cx="10847494" cy="1171069"/>
          </a:xfrm>
        </p:spPr>
        <p:txBody>
          <a:bodyPr anchor="t">
            <a:normAutofit/>
          </a:bodyPr>
          <a:lstStyle/>
          <a:p>
            <a:r>
              <a:rPr lang="ro-RO"/>
              <a:t>Web Filter Log</a:t>
            </a:r>
          </a:p>
        </p:txBody>
      </p:sp>
      <p:pic>
        <p:nvPicPr>
          <p:cNvPr id="4" name="Imagine 3" descr="O imagine care conține text, captură de ecran, diagramă, număr&#10;&#10;Conținutul generat de inteligența artificială poate fi incorect.">
            <a:extLst>
              <a:ext uri="{FF2B5EF4-FFF2-40B4-BE49-F238E27FC236}">
                <a16:creationId xmlns:a16="http://schemas.microsoft.com/office/drawing/2014/main" id="{E7754817-7CFC-B155-AE66-95EDA2EF531D}"/>
              </a:ext>
            </a:extLst>
          </p:cNvPr>
          <p:cNvPicPr>
            <a:picLocks noChangeAspect="1"/>
          </p:cNvPicPr>
          <p:nvPr/>
        </p:nvPicPr>
        <p:blipFill>
          <a:blip r:embed="rId2"/>
          <a:stretch>
            <a:fillRect/>
          </a:stretch>
        </p:blipFill>
        <p:spPr>
          <a:xfrm>
            <a:off x="3425" y="2274370"/>
            <a:ext cx="7996820" cy="3651224"/>
          </a:xfrm>
          <a:prstGeom prst="rect">
            <a:avLst/>
          </a:prstGeom>
        </p:spPr>
      </p:pic>
      <p:sp>
        <p:nvSpPr>
          <p:cNvPr id="3" name="Substituent conținut 2">
            <a:extLst>
              <a:ext uri="{FF2B5EF4-FFF2-40B4-BE49-F238E27FC236}">
                <a16:creationId xmlns:a16="http://schemas.microsoft.com/office/drawing/2014/main" id="{1E161A63-79DB-A774-6A9C-C790AE52D02C}"/>
              </a:ext>
            </a:extLst>
          </p:cNvPr>
          <p:cNvSpPr>
            <a:spLocks noGrp="1"/>
          </p:cNvSpPr>
          <p:nvPr>
            <p:ph idx="1"/>
          </p:nvPr>
        </p:nvSpPr>
        <p:spPr>
          <a:xfrm>
            <a:off x="8000739" y="2277164"/>
            <a:ext cx="4187838" cy="3760459"/>
          </a:xfrm>
        </p:spPr>
        <p:txBody>
          <a:bodyPr vert="horz" lIns="91440" tIns="45720" rIns="91440" bIns="45720" rtlCol="0" anchor="t">
            <a:normAutofit/>
          </a:bodyPr>
          <a:lstStyle/>
          <a:p>
            <a:pPr marL="0" indent="0">
              <a:buNone/>
            </a:pPr>
            <a:r>
              <a:rPr lang="ro-RO">
                <a:ea typeface="+mn-lt"/>
                <a:cs typeface="+mn-lt"/>
              </a:rPr>
              <a:t>Înregistrează activitatea traficului HTTP, inclusiv:</a:t>
            </a:r>
            <a:endParaRPr lang="ro-RO"/>
          </a:p>
          <a:p>
            <a:r>
              <a:rPr lang="ro-RO">
                <a:ea typeface="+mn-lt"/>
                <a:cs typeface="+mn-lt"/>
              </a:rPr>
              <a:t>acțiunea aplicată</a:t>
            </a:r>
            <a:endParaRPr lang="ro-RO"/>
          </a:p>
          <a:p>
            <a:r>
              <a:rPr lang="ro-RO">
                <a:ea typeface="+mn-lt"/>
                <a:cs typeface="+mn-lt"/>
              </a:rPr>
              <a:t>profilul utilizat</a:t>
            </a:r>
            <a:endParaRPr lang="ro-RO"/>
          </a:p>
          <a:p>
            <a:r>
              <a:rPr lang="ro-RO">
                <a:ea typeface="+mn-lt"/>
                <a:cs typeface="+mn-lt"/>
              </a:rPr>
              <a:t>categoria</a:t>
            </a:r>
            <a:endParaRPr lang="ro-RO"/>
          </a:p>
          <a:p>
            <a:r>
              <a:rPr lang="ro-RO" dirty="0">
                <a:ea typeface="+mn-lt"/>
                <a:cs typeface="+mn-lt"/>
              </a:rPr>
              <a:t>URL-</a:t>
            </a:r>
            <a:r>
              <a:rPr lang="ro-RO" dirty="0" err="1">
                <a:ea typeface="+mn-lt"/>
                <a:cs typeface="+mn-lt"/>
              </a:rPr>
              <a:t>ul</a:t>
            </a:r>
            <a:endParaRPr lang="ro-RO" dirty="0" err="1"/>
          </a:p>
          <a:p>
            <a:r>
              <a:rPr lang="ro-RO" dirty="0">
                <a:ea typeface="+mn-lt"/>
                <a:cs typeface="+mn-lt"/>
              </a:rPr>
              <a:t>informații despre </a:t>
            </a:r>
            <a:r>
              <a:rPr lang="ro-RO" dirty="0" err="1">
                <a:ea typeface="+mn-lt"/>
                <a:cs typeface="+mn-lt"/>
              </a:rPr>
              <a:t>quota</a:t>
            </a:r>
            <a:endParaRPr lang="ro-RO" dirty="0" err="1"/>
          </a:p>
          <a:p>
            <a:endParaRPr lang="ro-RO" dirty="0"/>
          </a:p>
        </p:txBody>
      </p:sp>
      <p:cxnSp>
        <p:nvCxnSpPr>
          <p:cNvPr id="24" name="Straight Connector 17">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340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49E83732-83D8-7AEB-D9A8-DB60C7112AB4}"/>
              </a:ext>
            </a:extLst>
          </p:cNvPr>
          <p:cNvSpPr>
            <a:spLocks noGrp="1"/>
          </p:cNvSpPr>
          <p:nvPr>
            <p:ph type="title"/>
          </p:nvPr>
        </p:nvSpPr>
        <p:spPr>
          <a:xfrm>
            <a:off x="640080" y="1371600"/>
            <a:ext cx="10890928" cy="971550"/>
          </a:xfrm>
        </p:spPr>
        <p:txBody>
          <a:bodyPr anchor="t">
            <a:normAutofit/>
          </a:bodyPr>
          <a:lstStyle/>
          <a:p>
            <a:r>
              <a:rPr lang="ro-RO"/>
              <a:t>Application</a:t>
            </a:r>
            <a:r>
              <a:rPr lang="ro-RO" dirty="0"/>
              <a:t> Control </a:t>
            </a:r>
            <a:r>
              <a:rPr lang="ro-RO"/>
              <a:t>Basics</a:t>
            </a:r>
          </a:p>
        </p:txBody>
      </p:sp>
      <p:cxnSp>
        <p:nvCxnSpPr>
          <p:cNvPr id="11" name="Straight Connector 10">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ine 3">
            <a:extLst>
              <a:ext uri="{FF2B5EF4-FFF2-40B4-BE49-F238E27FC236}">
                <a16:creationId xmlns:a16="http://schemas.microsoft.com/office/drawing/2014/main" id="{BF3F4F7C-9B8E-FAFE-57AC-3BEE80005F5D}"/>
              </a:ext>
            </a:extLst>
          </p:cNvPr>
          <p:cNvPicPr>
            <a:picLocks noChangeAspect="1"/>
          </p:cNvPicPr>
          <p:nvPr/>
        </p:nvPicPr>
        <p:blipFill>
          <a:blip r:embed="rId2"/>
          <a:stretch>
            <a:fillRect/>
          </a:stretch>
        </p:blipFill>
        <p:spPr>
          <a:xfrm>
            <a:off x="713232" y="3528099"/>
            <a:ext cx="5648193" cy="1779181"/>
          </a:xfrm>
          <a:prstGeom prst="rect">
            <a:avLst/>
          </a:prstGeom>
        </p:spPr>
      </p:pic>
      <p:sp>
        <p:nvSpPr>
          <p:cNvPr id="3" name="Substituent conținut 2">
            <a:extLst>
              <a:ext uri="{FF2B5EF4-FFF2-40B4-BE49-F238E27FC236}">
                <a16:creationId xmlns:a16="http://schemas.microsoft.com/office/drawing/2014/main" id="{14E5C8E3-8029-5BD5-2777-611689B38930}"/>
              </a:ext>
            </a:extLst>
          </p:cNvPr>
          <p:cNvSpPr>
            <a:spLocks noGrp="1"/>
          </p:cNvSpPr>
          <p:nvPr>
            <p:ph idx="1"/>
          </p:nvPr>
        </p:nvSpPr>
        <p:spPr>
          <a:xfrm>
            <a:off x="6370023" y="2224310"/>
            <a:ext cx="5808163" cy="4376321"/>
          </a:xfrm>
        </p:spPr>
        <p:txBody>
          <a:bodyPr vert="horz" lIns="91440" tIns="45720" rIns="91440" bIns="45720" rtlCol="0" anchor="t">
            <a:noAutofit/>
          </a:bodyPr>
          <a:lstStyle/>
          <a:p>
            <a:pPr marL="0" indent="0">
              <a:buNone/>
            </a:pPr>
            <a:r>
              <a:rPr lang="ro-RO" sz="2800" err="1"/>
              <a:t>Application</a:t>
            </a:r>
            <a:r>
              <a:rPr lang="ro-RO" sz="2800" dirty="0"/>
              <a:t> Control</a:t>
            </a:r>
          </a:p>
          <a:p>
            <a:r>
              <a:rPr lang="ro-RO" sz="2800" dirty="0">
                <a:ea typeface="+mn-lt"/>
                <a:cs typeface="+mn-lt"/>
              </a:rPr>
              <a:t>Folosește motorul IPS în inspecția </a:t>
            </a:r>
            <a:r>
              <a:rPr lang="ro-RO" sz="2800" b="1" err="1">
                <a:ea typeface="+mn-lt"/>
                <a:cs typeface="+mn-lt"/>
              </a:rPr>
              <a:t>flow-based</a:t>
            </a:r>
            <a:endParaRPr lang="ro-RO" sz="2800"/>
          </a:p>
          <a:p>
            <a:r>
              <a:rPr lang="ro-RO" sz="2800" dirty="0">
                <a:ea typeface="+mn-lt"/>
                <a:cs typeface="+mn-lt"/>
              </a:rPr>
              <a:t>Detectează și acționează asupra traficului aplicațiilor de rețea</a:t>
            </a:r>
            <a:endParaRPr lang="ro-RO" sz="2800" dirty="0"/>
          </a:p>
          <a:p>
            <a:r>
              <a:rPr lang="ro-RO" sz="2800" dirty="0">
                <a:ea typeface="+mn-lt"/>
                <a:cs typeface="+mn-lt"/>
              </a:rPr>
              <a:t>Potrivit pentru detectarea aplicațiilor </a:t>
            </a:r>
            <a:r>
              <a:rPr lang="ro-RO" sz="2800" b="1" err="1">
                <a:ea typeface="+mn-lt"/>
                <a:cs typeface="+mn-lt"/>
              </a:rPr>
              <a:t>peer-to-peer</a:t>
            </a:r>
            <a:r>
              <a:rPr lang="ro-RO" sz="2800" b="1" dirty="0">
                <a:ea typeface="+mn-lt"/>
                <a:cs typeface="+mn-lt"/>
              </a:rPr>
              <a:t> (P2P)</a:t>
            </a:r>
            <a:endParaRPr lang="ro-RO" sz="2800" dirty="0"/>
          </a:p>
          <a:p>
            <a:endParaRPr lang="ro-RO" dirty="0"/>
          </a:p>
        </p:txBody>
      </p:sp>
    </p:spTree>
    <p:extLst>
      <p:ext uri="{BB962C8B-B14F-4D97-AF65-F5344CB8AC3E}">
        <p14:creationId xmlns:p14="http://schemas.microsoft.com/office/powerpoint/2010/main" val="3227471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05EC679-EAB7-1D2D-C554-9E366D035607}"/>
              </a:ext>
            </a:extLst>
          </p:cNvPr>
          <p:cNvSpPr>
            <a:spLocks noGrp="1"/>
          </p:cNvSpPr>
          <p:nvPr>
            <p:ph type="title"/>
          </p:nvPr>
        </p:nvSpPr>
        <p:spPr>
          <a:xfrm>
            <a:off x="650517" y="4177"/>
            <a:ext cx="10890929" cy="523171"/>
          </a:xfrm>
        </p:spPr>
        <p:txBody>
          <a:bodyPr>
            <a:normAutofit fontScale="90000"/>
          </a:bodyPr>
          <a:lstStyle/>
          <a:p>
            <a:r>
              <a:rPr lang="ro-RO" b="0" dirty="0">
                <a:ea typeface="+mj-lt"/>
                <a:cs typeface="+mj-lt"/>
              </a:rPr>
              <a:t>Explicații</a:t>
            </a:r>
            <a:endParaRPr lang="ro-RO" dirty="0"/>
          </a:p>
        </p:txBody>
      </p:sp>
      <p:sp>
        <p:nvSpPr>
          <p:cNvPr id="3" name="Substituent conținut 2">
            <a:extLst>
              <a:ext uri="{FF2B5EF4-FFF2-40B4-BE49-F238E27FC236}">
                <a16:creationId xmlns:a16="http://schemas.microsoft.com/office/drawing/2014/main" id="{068E2DF3-F5A9-2790-D05D-849A9690673E}"/>
              </a:ext>
            </a:extLst>
          </p:cNvPr>
          <p:cNvSpPr>
            <a:spLocks noGrp="1"/>
          </p:cNvSpPr>
          <p:nvPr>
            <p:ph idx="1"/>
          </p:nvPr>
        </p:nvSpPr>
        <p:spPr>
          <a:xfrm>
            <a:off x="3341" y="608432"/>
            <a:ext cx="12185282" cy="6248816"/>
          </a:xfrm>
        </p:spPr>
        <p:txBody>
          <a:bodyPr vert="horz" lIns="91440" tIns="45720" rIns="91440" bIns="45720" rtlCol="0" anchor="t">
            <a:noAutofit/>
          </a:bodyPr>
          <a:lstStyle/>
          <a:p>
            <a:pPr marL="0" indent="0">
              <a:buNone/>
            </a:pPr>
            <a:r>
              <a:rPr lang="ro-RO" sz="2100" dirty="0">
                <a:ea typeface="+mn-lt"/>
                <a:cs typeface="+mn-lt"/>
              </a:rPr>
              <a:t>Motorul IPS este responsabil și pentru </a:t>
            </a:r>
            <a:r>
              <a:rPr lang="ro-RO" sz="2100" b="1" dirty="0">
                <a:ea typeface="+mn-lt"/>
                <a:cs typeface="+mn-lt"/>
              </a:rPr>
              <a:t>controlul aplicațiilor</a:t>
            </a:r>
            <a:r>
              <a:rPr lang="ro-RO" sz="2100" dirty="0">
                <a:ea typeface="+mn-lt"/>
                <a:cs typeface="+mn-lt"/>
              </a:rPr>
              <a:t>. Controlul aplicațiilor poate fi configurat atât în politicile de firewall </a:t>
            </a:r>
            <a:r>
              <a:rPr lang="ro-RO" sz="2100" b="1" dirty="0" err="1">
                <a:ea typeface="+mn-lt"/>
                <a:cs typeface="+mn-lt"/>
              </a:rPr>
              <a:t>proxy-based</a:t>
            </a:r>
            <a:r>
              <a:rPr lang="ro-RO" sz="2100" dirty="0">
                <a:ea typeface="+mn-lt"/>
                <a:cs typeface="+mn-lt"/>
              </a:rPr>
              <a:t>, cât și </a:t>
            </a:r>
            <a:r>
              <a:rPr lang="ro-RO" sz="2100" b="1" dirty="0" err="1">
                <a:ea typeface="+mn-lt"/>
                <a:cs typeface="+mn-lt"/>
              </a:rPr>
              <a:t>flow-based</a:t>
            </a:r>
            <a:r>
              <a:rPr lang="ro-RO" sz="2100" dirty="0">
                <a:ea typeface="+mn-lt"/>
                <a:cs typeface="+mn-lt"/>
              </a:rPr>
              <a:t>. Totuși, pentru că folosește motorul IPS (care utilizează inspecția </a:t>
            </a:r>
            <a:r>
              <a:rPr lang="ro-RO" sz="2100" dirty="0" err="1">
                <a:ea typeface="+mn-lt"/>
                <a:cs typeface="+mn-lt"/>
              </a:rPr>
              <a:t>flow-based</a:t>
            </a:r>
            <a:r>
              <a:rPr lang="ro-RO" sz="2100" dirty="0">
                <a:ea typeface="+mn-lt"/>
                <a:cs typeface="+mn-lt"/>
              </a:rPr>
              <a:t>), inspecția este întotdeauna </a:t>
            </a:r>
            <a:r>
              <a:rPr lang="ro-RO" sz="2100" b="1" dirty="0" err="1">
                <a:ea typeface="+mn-lt"/>
                <a:cs typeface="+mn-lt"/>
              </a:rPr>
              <a:t>flow-based</a:t>
            </a:r>
            <a:r>
              <a:rPr lang="ro-RO" sz="2100" dirty="0">
                <a:ea typeface="+mn-lt"/>
                <a:cs typeface="+mn-lt"/>
              </a:rPr>
              <a:t>.</a:t>
            </a:r>
            <a:endParaRPr lang="ro-RO" sz="2100"/>
          </a:p>
          <a:p>
            <a:r>
              <a:rPr lang="ro-RO" sz="2100" dirty="0">
                <a:ea typeface="+mn-lt"/>
                <a:cs typeface="+mn-lt"/>
              </a:rPr>
              <a:t>Controlul aplicațiilor identifică aplicațiile (ex: Google Talk) prin compararea unor </a:t>
            </a:r>
            <a:r>
              <a:rPr lang="ro-RO" sz="2100" b="1" dirty="0">
                <a:ea typeface="+mn-lt"/>
                <a:cs typeface="+mn-lt"/>
              </a:rPr>
              <a:t>pattern-uri cunoscute</a:t>
            </a:r>
            <a:r>
              <a:rPr lang="ro-RO" sz="2100" dirty="0">
                <a:ea typeface="+mn-lt"/>
                <a:cs typeface="+mn-lt"/>
              </a:rPr>
              <a:t> cu modelele de transmisie ale aplicației. O aplicație poate fi identificată corect doar dacă modelul său de transmisie este </a:t>
            </a:r>
            <a:r>
              <a:rPr lang="ro-RO" sz="2100" b="1" dirty="0">
                <a:ea typeface="+mn-lt"/>
                <a:cs typeface="+mn-lt"/>
              </a:rPr>
              <a:t>unic</a:t>
            </a:r>
            <a:r>
              <a:rPr lang="ro-RO" sz="2100" dirty="0">
                <a:ea typeface="+mn-lt"/>
                <a:cs typeface="+mn-lt"/>
              </a:rPr>
              <a:t>. Totuși, nu toate aplicațiile se comportă într-un mod unic.</a:t>
            </a:r>
            <a:endParaRPr lang="ro-RO" sz="2100" dirty="0"/>
          </a:p>
          <a:p>
            <a:r>
              <a:rPr lang="ro-RO" sz="2100" dirty="0">
                <a:ea typeface="+mn-lt"/>
                <a:cs typeface="+mn-lt"/>
              </a:rPr>
              <a:t>Multe aplicații reutilizează protocoale standard sau metode comune de comunicație.</a:t>
            </a:r>
            <a:endParaRPr lang="ro-RO" sz="2100"/>
          </a:p>
          <a:p>
            <a:pPr marL="493395" lvl="1"/>
            <a:r>
              <a:rPr lang="ro-RO" sz="1900" dirty="0">
                <a:ea typeface="+mn-lt"/>
                <a:cs typeface="+mn-lt"/>
              </a:rPr>
              <a:t>Exemplu: multe jocuri video (ex. </a:t>
            </a:r>
            <a:r>
              <a:rPr lang="ro-RO" sz="1900" b="1" dirty="0">
                <a:ea typeface="+mn-lt"/>
                <a:cs typeface="+mn-lt"/>
              </a:rPr>
              <a:t>World of </a:t>
            </a:r>
            <a:r>
              <a:rPr lang="ro-RO" sz="1900" b="1" err="1">
                <a:ea typeface="+mn-lt"/>
                <a:cs typeface="+mn-lt"/>
              </a:rPr>
              <a:t>Warcraft</a:t>
            </a:r>
            <a:r>
              <a:rPr lang="ro-RO" sz="1900" dirty="0">
                <a:ea typeface="+mn-lt"/>
                <a:cs typeface="+mn-lt"/>
              </a:rPr>
              <a:t>) folosesc protocolul </a:t>
            </a:r>
            <a:r>
              <a:rPr lang="ro-RO" sz="1900" b="1" err="1">
                <a:ea typeface="+mn-lt"/>
                <a:cs typeface="+mn-lt"/>
              </a:rPr>
              <a:t>BitTorrent</a:t>
            </a:r>
            <a:r>
              <a:rPr lang="ro-RO" sz="1900" dirty="0">
                <a:ea typeface="+mn-lt"/>
                <a:cs typeface="+mn-lt"/>
              </a:rPr>
              <a:t> pentru a distribui </a:t>
            </a:r>
            <a:r>
              <a:rPr lang="ro-RO" sz="1900" err="1">
                <a:ea typeface="+mn-lt"/>
                <a:cs typeface="+mn-lt"/>
              </a:rPr>
              <a:t>patch</a:t>
            </a:r>
            <a:r>
              <a:rPr lang="ro-RO" sz="1900" dirty="0">
                <a:ea typeface="+mn-lt"/>
                <a:cs typeface="+mn-lt"/>
              </a:rPr>
              <a:t>-uri.</a:t>
            </a:r>
            <a:endParaRPr lang="ro-RO" sz="1900"/>
          </a:p>
          <a:p>
            <a:pPr marL="493395" lvl="1"/>
            <a:r>
              <a:rPr lang="ro-RO" sz="1900" dirty="0">
                <a:ea typeface="+mn-lt"/>
                <a:cs typeface="+mn-lt"/>
              </a:rPr>
              <a:t>Cu ajutorul motorului IPS, controlul aplicațiilor poate </a:t>
            </a:r>
            <a:r>
              <a:rPr lang="ro-RO" sz="1900" b="1" dirty="0">
                <a:ea typeface="+mn-lt"/>
                <a:cs typeface="+mn-lt"/>
              </a:rPr>
              <a:t>analiza traficul de rețea</a:t>
            </a:r>
            <a:r>
              <a:rPr lang="ro-RO" sz="1900" dirty="0">
                <a:ea typeface="+mn-lt"/>
                <a:cs typeface="+mn-lt"/>
              </a:rPr>
              <a:t> și poate detecta traficul aplicației chiar și atunci când aplicația utilizează protocoale sau porturi standard ori non-standard. </a:t>
            </a:r>
            <a:r>
              <a:rPr lang="ro-RO" sz="2100" dirty="0">
                <a:ea typeface="+mn-lt"/>
                <a:cs typeface="+mn-lt"/>
              </a:rPr>
              <a:t>Nu funcționează pe baza stărilor de protocol integrate.</a:t>
            </a:r>
            <a:endParaRPr lang="ro-RO" sz="2100" dirty="0"/>
          </a:p>
          <a:p>
            <a:r>
              <a:rPr lang="ro-RO" sz="2100" dirty="0">
                <a:ea typeface="+mn-lt"/>
                <a:cs typeface="+mn-lt"/>
              </a:rPr>
              <a:t>Este mai potrivit pentru detectarea </a:t>
            </a:r>
            <a:r>
              <a:rPr lang="ro-RO" sz="2100" b="1" dirty="0">
                <a:ea typeface="+mn-lt"/>
                <a:cs typeface="+mn-lt"/>
              </a:rPr>
              <a:t>protocoalelor P2P</a:t>
            </a:r>
            <a:r>
              <a:rPr lang="ro-RO" sz="2100" dirty="0">
                <a:ea typeface="+mn-lt"/>
                <a:cs typeface="+mn-lt"/>
              </a:rPr>
              <a:t>, deoarece acestea folosesc:</a:t>
            </a:r>
            <a:endParaRPr lang="ro-RO" sz="2100"/>
          </a:p>
          <a:p>
            <a:pPr marL="493395" lvl="1"/>
            <a:r>
              <a:rPr lang="ro-RO" sz="1900" dirty="0">
                <a:ea typeface="+mn-lt"/>
                <a:cs typeface="+mn-lt"/>
              </a:rPr>
              <a:t>randomizare de porturi</a:t>
            </a:r>
            <a:endParaRPr lang="ro-RO" sz="1900"/>
          </a:p>
          <a:p>
            <a:pPr marL="493395" lvl="1"/>
            <a:r>
              <a:rPr lang="ro-RO" sz="1900" dirty="0" err="1">
                <a:ea typeface="+mn-lt"/>
                <a:cs typeface="+mn-lt"/>
              </a:rPr>
              <a:t>pinholes</a:t>
            </a:r>
            <a:endParaRPr lang="ro-RO" sz="1900"/>
          </a:p>
          <a:p>
            <a:pPr marL="493395" lvl="1"/>
            <a:r>
              <a:rPr lang="ro-RO" sz="1900" dirty="0">
                <a:ea typeface="+mn-lt"/>
                <a:cs typeface="+mn-lt"/>
              </a:rPr>
              <a:t>tehnici de schimbare a pattern-urilor de criptare</a:t>
            </a:r>
            <a:endParaRPr lang="ro-RO" sz="1900" dirty="0"/>
          </a:p>
          <a:p>
            <a:endParaRPr lang="ro-RO" dirty="0"/>
          </a:p>
        </p:txBody>
      </p:sp>
    </p:spTree>
    <p:extLst>
      <p:ext uri="{BB962C8B-B14F-4D97-AF65-F5344CB8AC3E}">
        <p14:creationId xmlns:p14="http://schemas.microsoft.com/office/powerpoint/2010/main" val="2500362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994AFC64-E0BD-9267-AB18-9E787783EDAF}"/>
              </a:ext>
            </a:extLst>
          </p:cNvPr>
          <p:cNvSpPr>
            <a:spLocks noGrp="1"/>
          </p:cNvSpPr>
          <p:nvPr>
            <p:ph type="title"/>
          </p:nvPr>
        </p:nvSpPr>
        <p:spPr>
          <a:xfrm>
            <a:off x="640080" y="4635365"/>
            <a:ext cx="5358392" cy="1298477"/>
          </a:xfrm>
        </p:spPr>
        <p:txBody>
          <a:bodyPr anchor="b">
            <a:normAutofit/>
          </a:bodyPr>
          <a:lstStyle/>
          <a:p>
            <a:pPr>
              <a:lnSpc>
                <a:spcPct val="90000"/>
              </a:lnSpc>
            </a:pPr>
            <a:r>
              <a:rPr lang="ro-RO" dirty="0"/>
              <a:t>Peer-</a:t>
            </a:r>
            <a:r>
              <a:rPr lang="ro-RO"/>
              <a:t>to</a:t>
            </a:r>
            <a:r>
              <a:rPr lang="ro-RO" dirty="0"/>
              <a:t>-Peer </a:t>
            </a:r>
            <a:r>
              <a:rPr lang="ro-RO"/>
              <a:t>Architecture</a:t>
            </a:r>
          </a:p>
        </p:txBody>
      </p:sp>
      <p:pic>
        <p:nvPicPr>
          <p:cNvPr id="4" name="Imagine 3" descr="O imagine care conține text, captură de ecran, diagramă, linie&#10;&#10;Conținutul generat de inteligența artificială poate fi incorect.">
            <a:extLst>
              <a:ext uri="{FF2B5EF4-FFF2-40B4-BE49-F238E27FC236}">
                <a16:creationId xmlns:a16="http://schemas.microsoft.com/office/drawing/2014/main" id="{A9C3A244-27CB-35B2-70C5-B7BFC0545344}"/>
              </a:ext>
            </a:extLst>
          </p:cNvPr>
          <p:cNvPicPr>
            <a:picLocks noChangeAspect="1"/>
          </p:cNvPicPr>
          <p:nvPr/>
        </p:nvPicPr>
        <p:blipFill>
          <a:blip r:embed="rId2"/>
          <a:stretch>
            <a:fillRect/>
          </a:stretch>
        </p:blipFill>
        <p:spPr>
          <a:xfrm>
            <a:off x="139124" y="522991"/>
            <a:ext cx="7153926" cy="3734769"/>
          </a:xfrm>
          <a:prstGeom prst="rect">
            <a:avLst/>
          </a:prstGeom>
        </p:spPr>
      </p:pic>
      <p:cxnSp>
        <p:nvCxnSpPr>
          <p:cNvPr id="11" name="Straight Connector 10">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0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4EF1DFB6-40C8-2096-7632-2A4928B4FDB3}"/>
              </a:ext>
            </a:extLst>
          </p:cNvPr>
          <p:cNvSpPr>
            <a:spLocks noGrp="1"/>
          </p:cNvSpPr>
          <p:nvPr>
            <p:ph idx="1"/>
          </p:nvPr>
        </p:nvSpPr>
        <p:spPr>
          <a:xfrm>
            <a:off x="7289540" y="2553222"/>
            <a:ext cx="4763387" cy="4172674"/>
          </a:xfrm>
        </p:spPr>
        <p:txBody>
          <a:bodyPr vert="horz" lIns="91440" tIns="45720" rIns="91440" bIns="45720" rtlCol="0" anchor="t">
            <a:normAutofit/>
          </a:bodyPr>
          <a:lstStyle/>
          <a:p>
            <a:pPr marL="0" indent="0">
              <a:buNone/>
            </a:pPr>
            <a:r>
              <a:rPr lang="ro-RO" dirty="0"/>
              <a:t>Descărcare </a:t>
            </a:r>
            <a:r>
              <a:rPr lang="ro-RO" dirty="0" err="1"/>
              <a:t>peer-to-peer</a:t>
            </a:r>
            <a:r>
              <a:rPr lang="ro-RO" dirty="0"/>
              <a:t> (P2P)</a:t>
            </a:r>
            <a:endParaRPr lang="ro-RO"/>
          </a:p>
          <a:p>
            <a:r>
              <a:rPr lang="ro-RO" b="1">
                <a:ea typeface="+mn-lt"/>
                <a:cs typeface="+mn-lt"/>
              </a:rPr>
              <a:t>Un client</a:t>
            </a:r>
            <a:endParaRPr lang="ro-RO"/>
          </a:p>
          <a:p>
            <a:r>
              <a:rPr lang="ro-RO" b="1" dirty="0">
                <a:ea typeface="+mn-lt"/>
                <a:cs typeface="+mn-lt"/>
              </a:rPr>
              <a:t>Multe servere</a:t>
            </a:r>
            <a:endParaRPr lang="ro-RO" dirty="0"/>
          </a:p>
          <a:p>
            <a:r>
              <a:rPr lang="ro-RO" b="1" dirty="0">
                <a:ea typeface="+mn-lt"/>
                <a:cs typeface="+mn-lt"/>
              </a:rPr>
              <a:t>Porturi dinamice</a:t>
            </a:r>
            <a:endParaRPr lang="ro-RO" dirty="0"/>
          </a:p>
          <a:p>
            <a:r>
              <a:rPr lang="ro-RO" b="1" dirty="0">
                <a:ea typeface="+mn-lt"/>
                <a:cs typeface="+mn-lt"/>
              </a:rPr>
              <a:t>Opțional, criptare dinamică</a:t>
            </a:r>
            <a:endParaRPr lang="ro-RO" dirty="0"/>
          </a:p>
          <a:p>
            <a:pPr marL="0" indent="0">
              <a:buNone/>
            </a:pPr>
            <a:r>
              <a:rPr lang="ro-RO">
                <a:ea typeface="+mn-lt"/>
                <a:cs typeface="+mn-lt"/>
              </a:rPr>
              <a:t>⚠️ </a:t>
            </a:r>
            <a:r>
              <a:rPr lang="ro-RO" b="1">
                <a:ea typeface="+mn-lt"/>
                <a:cs typeface="+mn-lt"/>
              </a:rPr>
              <a:t>Dificil de blocat</a:t>
            </a:r>
            <a:r>
              <a:rPr lang="ro-RO">
                <a:ea typeface="+mn-lt"/>
                <a:cs typeface="+mn-lt"/>
              </a:rPr>
              <a:t> cu firewall-urile tradiționale</a:t>
            </a:r>
            <a:endParaRPr lang="ro-RO"/>
          </a:p>
          <a:p>
            <a:r>
              <a:rPr lang="ro-RO" dirty="0">
                <a:ea typeface="+mn-lt"/>
                <a:cs typeface="+mn-lt"/>
              </a:rPr>
              <a:t>Necesită o scanare mai sofisticată</a:t>
            </a:r>
            <a:endParaRPr lang="ro-RO" dirty="0"/>
          </a:p>
          <a:p>
            <a:endParaRPr lang="ro-RO" dirty="0"/>
          </a:p>
        </p:txBody>
      </p:sp>
    </p:spTree>
    <p:extLst>
      <p:ext uri="{BB962C8B-B14F-4D97-AF65-F5344CB8AC3E}">
        <p14:creationId xmlns:p14="http://schemas.microsoft.com/office/powerpoint/2010/main" val="299956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0CFDFD6A-41C2-A98D-8741-1F0A38496AF2}"/>
              </a:ext>
            </a:extLst>
          </p:cNvPr>
          <p:cNvSpPr>
            <a:spLocks noGrp="1"/>
          </p:cNvSpPr>
          <p:nvPr>
            <p:ph type="title"/>
          </p:nvPr>
        </p:nvSpPr>
        <p:spPr>
          <a:xfrm>
            <a:off x="660993" y="4895273"/>
            <a:ext cx="3550790" cy="1476533"/>
          </a:xfrm>
        </p:spPr>
        <p:txBody>
          <a:bodyPr anchor="ctr">
            <a:normAutofit/>
          </a:bodyPr>
          <a:lstStyle/>
          <a:p>
            <a:pPr>
              <a:lnSpc>
                <a:spcPct val="90000"/>
              </a:lnSpc>
            </a:pPr>
            <a:r>
              <a:rPr lang="ro-RO" sz="3100" b="0">
                <a:ea typeface="+mj-lt"/>
                <a:cs typeface="+mj-lt"/>
              </a:rPr>
              <a:t>Application Control — Structură ierarhică</a:t>
            </a:r>
            <a:endParaRPr lang="ro-RO" sz="3100"/>
          </a:p>
        </p:txBody>
      </p:sp>
      <p:pic>
        <p:nvPicPr>
          <p:cNvPr id="4" name="Imagine 3" descr="O imagine care conține text, diagramă, captură de ecran, linie&#10;&#10;Conținutul generat de inteligența artificială poate fi incorect.">
            <a:extLst>
              <a:ext uri="{FF2B5EF4-FFF2-40B4-BE49-F238E27FC236}">
                <a16:creationId xmlns:a16="http://schemas.microsoft.com/office/drawing/2014/main" id="{7C6CDA42-DF45-F4D8-2F20-F6B53A2430F5}"/>
              </a:ext>
            </a:extLst>
          </p:cNvPr>
          <p:cNvPicPr>
            <a:picLocks noChangeAspect="1"/>
          </p:cNvPicPr>
          <p:nvPr/>
        </p:nvPicPr>
        <p:blipFill>
          <a:blip r:embed="rId2"/>
          <a:srcRect t="131" b="1495"/>
          <a:stretch>
            <a:fillRect/>
          </a:stretch>
        </p:blipFill>
        <p:spPr>
          <a:xfrm>
            <a:off x="660991" y="10"/>
            <a:ext cx="10870017" cy="4651558"/>
          </a:xfrm>
          <a:prstGeom prst="rect">
            <a:avLst/>
          </a:prstGeom>
        </p:spPr>
      </p:pic>
      <p:cxnSp>
        <p:nvCxnSpPr>
          <p:cNvPr id="11" name="Straight Connector 10">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0992" y="4651571"/>
            <a:ext cx="10869326"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FB96E969-D0D9-4C89-F261-97E8CEDA16E6}"/>
              </a:ext>
            </a:extLst>
          </p:cNvPr>
          <p:cNvSpPr>
            <a:spLocks noGrp="1"/>
          </p:cNvSpPr>
          <p:nvPr>
            <p:ph idx="1"/>
          </p:nvPr>
        </p:nvSpPr>
        <p:spPr>
          <a:xfrm>
            <a:off x="4872777" y="4895270"/>
            <a:ext cx="6658234" cy="1476541"/>
          </a:xfrm>
        </p:spPr>
        <p:txBody>
          <a:bodyPr vert="horz" lIns="91440" tIns="45720" rIns="91440" bIns="45720" rtlCol="0" anchor="ctr">
            <a:normAutofit/>
          </a:bodyPr>
          <a:lstStyle/>
          <a:p>
            <a:r>
              <a:rPr lang="ro-RO" sz="1900" b="1">
                <a:ea typeface="+mn-lt"/>
                <a:cs typeface="+mn-lt"/>
              </a:rPr>
              <a:t>Semnăturile de control al aplicațiilor sunt organizate într-o structură ierarhică</a:t>
            </a:r>
            <a:endParaRPr lang="ro-RO" sz="1900"/>
          </a:p>
          <a:p>
            <a:r>
              <a:rPr lang="ro-RO" sz="1900">
                <a:ea typeface="+mn-lt"/>
                <a:cs typeface="+mn-lt"/>
              </a:rPr>
              <a:t>Semnătura părinte are prioritate față de semnătura copil</a:t>
            </a:r>
            <a:endParaRPr lang="ro-RO" sz="1900"/>
          </a:p>
          <a:p>
            <a:endParaRPr lang="ro-RO" sz="1900"/>
          </a:p>
        </p:txBody>
      </p:sp>
    </p:spTree>
    <p:extLst>
      <p:ext uri="{BB962C8B-B14F-4D97-AF65-F5344CB8AC3E}">
        <p14:creationId xmlns:p14="http://schemas.microsoft.com/office/powerpoint/2010/main" val="20543239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ABE938-D448-1C4C-736D-CF4AD8971B90}"/>
              </a:ext>
            </a:extLst>
          </p:cNvPr>
          <p:cNvSpPr>
            <a:spLocks noGrp="1"/>
          </p:cNvSpPr>
          <p:nvPr>
            <p:ph type="title"/>
          </p:nvPr>
        </p:nvSpPr>
        <p:spPr/>
        <p:txBody>
          <a:bodyPr/>
          <a:lstStyle/>
          <a:p>
            <a:r>
              <a:rPr lang="ro-RO" b="0" dirty="0">
                <a:ea typeface="+mj-lt"/>
                <a:cs typeface="+mj-lt"/>
              </a:rPr>
              <a:t>Explicații</a:t>
            </a:r>
            <a:endParaRPr lang="ro-RO" dirty="0"/>
          </a:p>
        </p:txBody>
      </p:sp>
      <p:sp>
        <p:nvSpPr>
          <p:cNvPr id="3" name="Substituent conținut 2">
            <a:extLst>
              <a:ext uri="{FF2B5EF4-FFF2-40B4-BE49-F238E27FC236}">
                <a16:creationId xmlns:a16="http://schemas.microsoft.com/office/drawing/2014/main" id="{BEA8C9B7-E4DF-BDB0-7FA8-E8ACFF8CF550}"/>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ro-RO">
                <a:ea typeface="+mn-lt"/>
                <a:cs typeface="+mn-lt"/>
              </a:rPr>
              <a:t>Multe aplicații web oferă funcționalități care pot fi integrate în site-uri sau aplicații terțe.</a:t>
            </a:r>
            <a:endParaRPr lang="ro-RO"/>
          </a:p>
          <a:p>
            <a:r>
              <a:rPr lang="ro-RO" dirty="0">
                <a:ea typeface="+mn-lt"/>
                <a:cs typeface="+mn-lt"/>
              </a:rPr>
              <a:t>Exemplu: un buton </a:t>
            </a:r>
            <a:r>
              <a:rPr lang="ro-RO" b="1" dirty="0">
                <a:ea typeface="+mn-lt"/>
                <a:cs typeface="+mn-lt"/>
              </a:rPr>
              <a:t>Meta </a:t>
            </a:r>
            <a:r>
              <a:rPr lang="ro-RO" b="1" dirty="0" err="1">
                <a:ea typeface="+mn-lt"/>
                <a:cs typeface="+mn-lt"/>
              </a:rPr>
              <a:t>Like</a:t>
            </a:r>
            <a:r>
              <a:rPr lang="ro-RO" dirty="0">
                <a:ea typeface="+mn-lt"/>
                <a:cs typeface="+mn-lt"/>
              </a:rPr>
              <a:t> la finalul unui articol sau încorporarea unui videoclip </a:t>
            </a:r>
            <a:r>
              <a:rPr lang="ro-RO" b="1" dirty="0" err="1">
                <a:ea typeface="+mn-lt"/>
                <a:cs typeface="+mn-lt"/>
              </a:rPr>
              <a:t>YouTube</a:t>
            </a:r>
            <a:r>
              <a:rPr lang="ro-RO" dirty="0">
                <a:ea typeface="+mn-lt"/>
                <a:cs typeface="+mn-lt"/>
              </a:rPr>
              <a:t> într-un site educațional.</a:t>
            </a:r>
            <a:endParaRPr lang="ro-RO" dirty="0"/>
          </a:p>
          <a:p>
            <a:r>
              <a:rPr lang="ro-RO" dirty="0" err="1">
                <a:ea typeface="+mn-lt"/>
                <a:cs typeface="+mn-lt"/>
              </a:rPr>
              <a:t>FortiOS</a:t>
            </a:r>
            <a:r>
              <a:rPr lang="ro-RO" dirty="0">
                <a:ea typeface="+mn-lt"/>
                <a:cs typeface="+mn-lt"/>
              </a:rPr>
              <a:t> oferă administratorilor toate instrumentele necesare pentru a inspecta traficul la nivel de </a:t>
            </a:r>
            <a:r>
              <a:rPr lang="ro-RO" b="1" dirty="0">
                <a:ea typeface="+mn-lt"/>
                <a:cs typeface="+mn-lt"/>
              </a:rPr>
              <a:t>sub-aplicație</a:t>
            </a:r>
            <a:r>
              <a:rPr lang="ro-RO" dirty="0">
                <a:ea typeface="+mn-lt"/>
                <a:cs typeface="+mn-lt"/>
              </a:rPr>
              <a:t>.</a:t>
            </a:r>
            <a:endParaRPr lang="ro-RO" dirty="0"/>
          </a:p>
          <a:p>
            <a:pPr marL="0" indent="0">
              <a:buNone/>
            </a:pPr>
            <a:r>
              <a:rPr lang="ro-RO">
                <a:ea typeface="+mn-lt"/>
                <a:cs typeface="+mn-lt"/>
              </a:rPr>
              <a:t>Baza de date </a:t>
            </a:r>
            <a:r>
              <a:rPr lang="ro-RO" err="1">
                <a:ea typeface="+mn-lt"/>
                <a:cs typeface="+mn-lt"/>
              </a:rPr>
              <a:t>FortiGuard</a:t>
            </a:r>
            <a:r>
              <a:rPr lang="ro-RO">
                <a:ea typeface="+mn-lt"/>
                <a:cs typeface="+mn-lt"/>
              </a:rPr>
              <a:t> cu semnături de control al aplicațiilor este organizată ierarhic.</a:t>
            </a:r>
            <a:endParaRPr lang="ro-RO"/>
          </a:p>
          <a:p>
            <a:r>
              <a:rPr lang="ro-RO" dirty="0">
                <a:ea typeface="+mn-lt"/>
                <a:cs typeface="+mn-lt"/>
              </a:rPr>
              <a:t>Acest lucru permite inspectarea traficului cu un nivel mai mare de detaliu.</a:t>
            </a:r>
            <a:endParaRPr lang="ro-RO" dirty="0"/>
          </a:p>
          <a:p>
            <a:r>
              <a:rPr lang="ro-RO" dirty="0">
                <a:ea typeface="+mn-lt"/>
                <a:cs typeface="+mn-lt"/>
              </a:rPr>
              <a:t>Astfel, se pot bloca aplicații </a:t>
            </a:r>
            <a:r>
              <a:rPr lang="ro-RO" b="1" dirty="0">
                <a:ea typeface="+mn-lt"/>
                <a:cs typeface="+mn-lt"/>
              </a:rPr>
              <a:t>Meta </a:t>
            </a:r>
            <a:r>
              <a:rPr lang="ro-RO" b="1" dirty="0" err="1">
                <a:ea typeface="+mn-lt"/>
                <a:cs typeface="+mn-lt"/>
              </a:rPr>
              <a:t>Apps</a:t>
            </a:r>
            <a:r>
              <a:rPr lang="ro-RO" dirty="0">
                <a:ea typeface="+mn-lt"/>
                <a:cs typeface="+mn-lt"/>
              </a:rPr>
              <a:t>, dar în același timp se poate permite colaborarea prin </a:t>
            </a:r>
            <a:r>
              <a:rPr lang="ro-RO" b="1" dirty="0">
                <a:ea typeface="+mn-lt"/>
                <a:cs typeface="+mn-lt"/>
              </a:rPr>
              <a:t>Meta Chat</a:t>
            </a:r>
            <a:r>
              <a:rPr lang="ro-RO" dirty="0">
                <a:ea typeface="+mn-lt"/>
                <a:cs typeface="+mn-lt"/>
              </a:rPr>
              <a:t>.</a:t>
            </a:r>
            <a:endParaRPr lang="ro-RO" dirty="0"/>
          </a:p>
          <a:p>
            <a:endParaRPr lang="ro-RO" dirty="0"/>
          </a:p>
        </p:txBody>
      </p:sp>
    </p:spTree>
    <p:extLst>
      <p:ext uri="{BB962C8B-B14F-4D97-AF65-F5344CB8AC3E}">
        <p14:creationId xmlns:p14="http://schemas.microsoft.com/office/powerpoint/2010/main" val="2267172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BAA4D9-7A8D-CE7B-3756-485ACF18A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48533" cy="6219811"/>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software, Pagină web&#10;&#10;Conținutul generat de inteligența artificială poate fi incorect.">
            <a:extLst>
              <a:ext uri="{FF2B5EF4-FFF2-40B4-BE49-F238E27FC236}">
                <a16:creationId xmlns:a16="http://schemas.microsoft.com/office/drawing/2014/main" id="{C4EA32CA-1E87-E19B-6C51-20007CB30727}"/>
              </a:ext>
            </a:extLst>
          </p:cNvPr>
          <p:cNvPicPr>
            <a:picLocks noGrp="1" noChangeAspect="1"/>
          </p:cNvPicPr>
          <p:nvPr>
            <p:ph idx="1"/>
          </p:nvPr>
        </p:nvPicPr>
        <p:blipFill>
          <a:blip r:embed="rId2"/>
          <a:srcRect r="6235"/>
          <a:stretch>
            <a:fillRect/>
          </a:stretch>
        </p:blipFill>
        <p:spPr>
          <a:xfrm>
            <a:off x="20" y="14"/>
            <a:ext cx="11548513" cy="6219811"/>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11766"/>
            <a:ext cx="11548533"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45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F2D1ACEF-8109-EB1F-80CF-7A35B798ABD1}"/>
              </a:ext>
            </a:extLst>
          </p:cNvPr>
          <p:cNvSpPr>
            <a:spLocks noGrp="1"/>
          </p:cNvSpPr>
          <p:nvPr>
            <p:ph type="title"/>
          </p:nvPr>
        </p:nvSpPr>
        <p:spPr>
          <a:xfrm>
            <a:off x="660993" y="4895273"/>
            <a:ext cx="3550790" cy="1476533"/>
          </a:xfrm>
        </p:spPr>
        <p:txBody>
          <a:bodyPr vert="horz" lIns="91440" tIns="45720" rIns="91440" bIns="45720" rtlCol="0" anchor="ctr">
            <a:normAutofit/>
          </a:bodyPr>
          <a:lstStyle/>
          <a:p>
            <a:pPr>
              <a:lnSpc>
                <a:spcPct val="90000"/>
              </a:lnSpc>
            </a:pPr>
            <a:r>
              <a:rPr lang="en-US" sz="3100"/>
              <a:t>Application Control Configuration</a:t>
            </a:r>
            <a:br>
              <a:rPr lang="en-US" sz="3100"/>
            </a:br>
            <a:r>
              <a:rPr lang="en-US" sz="3100"/>
              <a:t>Filter Actions</a:t>
            </a:r>
          </a:p>
        </p:txBody>
      </p:sp>
      <p:pic>
        <p:nvPicPr>
          <p:cNvPr id="4" name="Substituent conținut 3" descr="O imagine care conține text, captură de ecran, Font, linie&#10;&#10;Conținutul generat de inteligența artificială poate fi incorect.">
            <a:extLst>
              <a:ext uri="{FF2B5EF4-FFF2-40B4-BE49-F238E27FC236}">
                <a16:creationId xmlns:a16="http://schemas.microsoft.com/office/drawing/2014/main" id="{1050AAE2-1F85-A953-DD37-4C365FB3ED5D}"/>
              </a:ext>
            </a:extLst>
          </p:cNvPr>
          <p:cNvPicPr>
            <a:picLocks noChangeAspect="1"/>
          </p:cNvPicPr>
          <p:nvPr/>
        </p:nvPicPr>
        <p:blipFill>
          <a:blip r:embed="rId2"/>
          <a:srcRect t="3837"/>
          <a:stretch>
            <a:fillRect/>
          </a:stretch>
        </p:blipFill>
        <p:spPr>
          <a:xfrm>
            <a:off x="660991" y="10"/>
            <a:ext cx="10870017" cy="4651558"/>
          </a:xfrm>
          <a:prstGeom prst="rect">
            <a:avLst/>
          </a:prstGeom>
        </p:spPr>
      </p:pic>
      <p:cxnSp>
        <p:nvCxnSpPr>
          <p:cNvPr id="22" name="Straight Connector 21">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0992" y="4651571"/>
            <a:ext cx="10869326"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35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AE543861-EEC0-0FB3-74F7-90270A6A8308}"/>
              </a:ext>
            </a:extLst>
          </p:cNvPr>
          <p:cNvSpPr>
            <a:spLocks noGrp="1"/>
          </p:cNvSpPr>
          <p:nvPr>
            <p:ph type="title"/>
          </p:nvPr>
        </p:nvSpPr>
        <p:spPr>
          <a:xfrm>
            <a:off x="5453516" y="914400"/>
            <a:ext cx="6077493" cy="1097280"/>
          </a:xfrm>
        </p:spPr>
        <p:txBody>
          <a:bodyPr anchor="b">
            <a:normAutofit/>
          </a:bodyPr>
          <a:lstStyle/>
          <a:p>
            <a:pPr>
              <a:lnSpc>
                <a:spcPct val="90000"/>
              </a:lnSpc>
            </a:pPr>
            <a:r>
              <a:rPr lang="ro-RO" sz="3400" b="0" err="1">
                <a:ea typeface="+mj-lt"/>
                <a:cs typeface="+mj-lt"/>
              </a:rPr>
              <a:t>Source</a:t>
            </a:r>
            <a:r>
              <a:rPr lang="ro-RO" sz="3400" b="0">
                <a:ea typeface="+mj-lt"/>
                <a:cs typeface="+mj-lt"/>
              </a:rPr>
              <a:t> NAT (</a:t>
            </a:r>
            <a:r>
              <a:rPr lang="ro-RO" sz="3400" b="0" err="1">
                <a:ea typeface="+mj-lt"/>
                <a:cs typeface="+mj-lt"/>
              </a:rPr>
              <a:t>src</a:t>
            </a:r>
            <a:r>
              <a:rPr lang="ro-RO" sz="3400" b="0">
                <a:ea typeface="+mj-lt"/>
                <a:cs typeface="+mj-lt"/>
              </a:rPr>
              <a:t>-nat). </a:t>
            </a:r>
            <a:r>
              <a:rPr lang="ro-RO" sz="3400" b="0" err="1">
                <a:ea typeface="+mj-lt"/>
                <a:cs typeface="+mj-lt"/>
              </a:rPr>
              <a:t>Masquerading</a:t>
            </a:r>
            <a:endParaRPr lang="ro-RO" sz="3400" err="1"/>
          </a:p>
        </p:txBody>
      </p:sp>
      <p:pic>
        <p:nvPicPr>
          <p:cNvPr id="6" name="Imagine 5" descr="O imagine care conține text, calculator, captură de ecran, Dispozitiv de ieșire&#10;&#10;Conținutul generat de inteligența artificială poate fi incorect.">
            <a:extLst>
              <a:ext uri="{FF2B5EF4-FFF2-40B4-BE49-F238E27FC236}">
                <a16:creationId xmlns:a16="http://schemas.microsoft.com/office/drawing/2014/main" id="{0A2CE28D-339F-AA81-3ACB-835F01E12257}"/>
              </a:ext>
            </a:extLst>
          </p:cNvPr>
          <p:cNvPicPr>
            <a:picLocks noChangeAspect="1"/>
          </p:cNvPicPr>
          <p:nvPr/>
        </p:nvPicPr>
        <p:blipFill>
          <a:blip r:embed="rId2"/>
          <a:stretch>
            <a:fillRect/>
          </a:stretch>
        </p:blipFill>
        <p:spPr>
          <a:xfrm>
            <a:off x="713232" y="914400"/>
            <a:ext cx="3950828" cy="1629716"/>
          </a:xfrm>
          <a:prstGeom prst="rect">
            <a:avLst/>
          </a:prstGeom>
        </p:spPr>
      </p:pic>
      <p:pic>
        <p:nvPicPr>
          <p:cNvPr id="7" name="Imagine 6" descr="O imagine care conține text, captură de ecran, Font, număr&#10;&#10;Conținutul generat de inteligența artificială poate fi incorect.">
            <a:extLst>
              <a:ext uri="{FF2B5EF4-FFF2-40B4-BE49-F238E27FC236}">
                <a16:creationId xmlns:a16="http://schemas.microsoft.com/office/drawing/2014/main" id="{2D57F729-2B3E-245B-FC37-AC9D07691E67}"/>
              </a:ext>
            </a:extLst>
          </p:cNvPr>
          <p:cNvPicPr>
            <a:picLocks noChangeAspect="1"/>
          </p:cNvPicPr>
          <p:nvPr/>
        </p:nvPicPr>
        <p:blipFill>
          <a:blip r:embed="rId3"/>
          <a:stretch>
            <a:fillRect/>
          </a:stretch>
        </p:blipFill>
        <p:spPr>
          <a:xfrm>
            <a:off x="713232" y="3589922"/>
            <a:ext cx="3950828" cy="800042"/>
          </a:xfrm>
          <a:prstGeom prst="rect">
            <a:avLst/>
          </a:prstGeom>
        </p:spPr>
      </p:pic>
      <p:sp>
        <p:nvSpPr>
          <p:cNvPr id="3" name="Substituent conținut 2">
            <a:extLst>
              <a:ext uri="{FF2B5EF4-FFF2-40B4-BE49-F238E27FC236}">
                <a16:creationId xmlns:a16="http://schemas.microsoft.com/office/drawing/2014/main" id="{0B6800A5-DDF4-2FAB-82C9-A20E10EC93AA}"/>
              </a:ext>
            </a:extLst>
          </p:cNvPr>
          <p:cNvSpPr>
            <a:spLocks noGrp="1"/>
          </p:cNvSpPr>
          <p:nvPr>
            <p:ph idx="1"/>
          </p:nvPr>
        </p:nvSpPr>
        <p:spPr>
          <a:xfrm>
            <a:off x="5453516" y="2185415"/>
            <a:ext cx="6077493" cy="3889335"/>
          </a:xfrm>
        </p:spPr>
        <p:txBody>
          <a:bodyPr vert="horz" lIns="91440" tIns="45720" rIns="91440" bIns="45720" rtlCol="0">
            <a:normAutofit/>
          </a:bodyPr>
          <a:lstStyle/>
          <a:p>
            <a:r>
              <a:rPr lang="ro-RO" b="1">
                <a:ea typeface="+mn-lt"/>
                <a:cs typeface="+mn-lt"/>
              </a:rPr>
              <a:t>Se realizează înlocuirea adresei IP a sursei (</a:t>
            </a:r>
            <a:r>
              <a:rPr lang="ro-RO" b="1" err="1">
                <a:ea typeface="+mn-lt"/>
                <a:cs typeface="+mn-lt"/>
              </a:rPr>
              <a:t>source</a:t>
            </a:r>
            <a:r>
              <a:rPr lang="ro-RO" b="1">
                <a:ea typeface="+mn-lt"/>
                <a:cs typeface="+mn-lt"/>
              </a:rPr>
              <a:t> IP)</a:t>
            </a:r>
            <a:endParaRPr lang="ro-RO"/>
          </a:p>
          <a:p>
            <a:r>
              <a:rPr lang="ro-RO" b="1">
                <a:ea typeface="+mn-lt"/>
                <a:cs typeface="+mn-lt"/>
              </a:rPr>
              <a:t>Se aplică pentru a oferi acces la Internet în rețele cu adrese IP private</a:t>
            </a:r>
            <a:endParaRPr lang="ro-RO"/>
          </a:p>
          <a:p>
            <a:r>
              <a:rPr lang="ro-RO" b="1">
                <a:ea typeface="+mn-lt"/>
                <a:cs typeface="+mn-lt"/>
              </a:rPr>
              <a:t>Întreaga rețea este „mascată” în spatele uneia sau mai multor adrese IP „reale” – </a:t>
            </a:r>
            <a:r>
              <a:rPr lang="ro-RO" b="1" err="1">
                <a:ea typeface="+mn-lt"/>
                <a:cs typeface="+mn-lt"/>
              </a:rPr>
              <a:t>masquerading</a:t>
            </a:r>
            <a:endParaRPr lang="ro-RO" err="1"/>
          </a:p>
          <a:p>
            <a:r>
              <a:rPr lang="ro-RO" b="1" err="1">
                <a:ea typeface="+mn-lt"/>
                <a:cs typeface="+mn-lt"/>
              </a:rPr>
              <a:t>Routerul</a:t>
            </a:r>
            <a:r>
              <a:rPr lang="ro-RO" b="1">
                <a:ea typeface="+mn-lt"/>
                <a:cs typeface="+mn-lt"/>
              </a:rPr>
              <a:t> stochează tabelul de substituții – NAT table</a:t>
            </a:r>
            <a:endParaRPr lang="ro-RO"/>
          </a:p>
          <a:p>
            <a:endParaRPr lang="ro-RO"/>
          </a:p>
        </p:txBody>
      </p:sp>
      <p:cxnSp>
        <p:nvCxnSpPr>
          <p:cNvPr id="19" name="Straight Connector 18">
            <a:extLst>
              <a:ext uri="{FF2B5EF4-FFF2-40B4-BE49-F238E27FC236}">
                <a16:creationId xmlns:a16="http://schemas.microsoft.com/office/drawing/2014/main" id="{C27954F0-D631-DEC5-9F93-EF2A782E02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727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7934B76-D424-8AAB-8874-D0FBB5D6FBEE}"/>
              </a:ext>
            </a:extLst>
          </p:cNvPr>
          <p:cNvSpPr>
            <a:spLocks noGrp="1"/>
          </p:cNvSpPr>
          <p:nvPr>
            <p:ph type="title"/>
          </p:nvPr>
        </p:nvSpPr>
        <p:spPr/>
        <p:txBody>
          <a:bodyPr/>
          <a:lstStyle/>
          <a:p>
            <a:r>
              <a:rPr lang="ro-RO" b="0" dirty="0">
                <a:ea typeface="+mj-lt"/>
                <a:cs typeface="+mj-lt"/>
              </a:rPr>
              <a:t>Acțiuni ale filtrelor</a:t>
            </a:r>
            <a:endParaRPr lang="ro-RO" dirty="0"/>
          </a:p>
        </p:txBody>
      </p:sp>
      <p:sp>
        <p:nvSpPr>
          <p:cNvPr id="3" name="Substituent conținut 2">
            <a:extLst>
              <a:ext uri="{FF2B5EF4-FFF2-40B4-BE49-F238E27FC236}">
                <a16:creationId xmlns:a16="http://schemas.microsoft.com/office/drawing/2014/main" id="{4AD62AA0-982C-4882-0846-D10658541A15}"/>
              </a:ext>
            </a:extLst>
          </p:cNvPr>
          <p:cNvSpPr>
            <a:spLocks noGrp="1"/>
          </p:cNvSpPr>
          <p:nvPr>
            <p:ph idx="1"/>
          </p:nvPr>
        </p:nvSpPr>
        <p:spPr/>
        <p:txBody>
          <a:bodyPr vert="horz" lIns="91440" tIns="45720" rIns="91440" bIns="45720" rtlCol="0" anchor="t">
            <a:normAutofit/>
          </a:bodyPr>
          <a:lstStyle/>
          <a:p>
            <a:pPr marL="0" indent="0">
              <a:buNone/>
            </a:pPr>
            <a:r>
              <a:rPr lang="ro-RO" dirty="0">
                <a:ea typeface="+mn-lt"/>
                <a:cs typeface="+mn-lt"/>
              </a:rPr>
              <a:t>În fiecare filtru din profilul de </a:t>
            </a:r>
            <a:r>
              <a:rPr lang="ro-RO" b="1" dirty="0" err="1">
                <a:ea typeface="+mn-lt"/>
                <a:cs typeface="+mn-lt"/>
              </a:rPr>
              <a:t>application</a:t>
            </a:r>
            <a:r>
              <a:rPr lang="ro-RO" b="1" dirty="0">
                <a:ea typeface="+mn-lt"/>
                <a:cs typeface="+mn-lt"/>
              </a:rPr>
              <a:t> control</a:t>
            </a:r>
            <a:r>
              <a:rPr lang="ro-RO" dirty="0">
                <a:ea typeface="+mn-lt"/>
                <a:cs typeface="+mn-lt"/>
              </a:rPr>
              <a:t>, trebuie indicată o acțiune – ceea ce face </a:t>
            </a:r>
            <a:r>
              <a:rPr lang="ro-RO" b="1" dirty="0" err="1">
                <a:ea typeface="+mn-lt"/>
                <a:cs typeface="+mn-lt"/>
              </a:rPr>
              <a:t>FortiGate</a:t>
            </a:r>
            <a:r>
              <a:rPr lang="ro-RO" dirty="0">
                <a:ea typeface="+mn-lt"/>
                <a:cs typeface="+mn-lt"/>
              </a:rPr>
              <a:t> atunci când traficul se potrivește cu semnătura.</a:t>
            </a:r>
            <a:r>
              <a:rPr lang="ro-RO" dirty="0"/>
              <a:t> Acțiunile disponibile sunt:</a:t>
            </a:r>
          </a:p>
          <a:p>
            <a:r>
              <a:rPr lang="ro-RO" b="1" dirty="0" err="1">
                <a:ea typeface="+mn-lt"/>
                <a:cs typeface="+mn-lt"/>
              </a:rPr>
              <a:t>Allow</a:t>
            </a:r>
            <a:r>
              <a:rPr lang="ro-RO" dirty="0">
                <a:ea typeface="+mn-lt"/>
                <a:cs typeface="+mn-lt"/>
              </a:rPr>
              <a:t>: Permite traficul și nu generează log.</a:t>
            </a:r>
            <a:endParaRPr lang="ro-RO" dirty="0"/>
          </a:p>
          <a:p>
            <a:r>
              <a:rPr lang="ro-RO" b="1" dirty="0">
                <a:ea typeface="+mn-lt"/>
                <a:cs typeface="+mn-lt"/>
              </a:rPr>
              <a:t>Monitor</a:t>
            </a:r>
            <a:r>
              <a:rPr lang="ro-RO" dirty="0">
                <a:ea typeface="+mn-lt"/>
                <a:cs typeface="+mn-lt"/>
              </a:rPr>
              <a:t>: Permite traficul, dar generează și un mesaj în log.</a:t>
            </a:r>
            <a:endParaRPr lang="ro-RO" dirty="0"/>
          </a:p>
          <a:p>
            <a:r>
              <a:rPr lang="ro-RO" b="1" dirty="0">
                <a:ea typeface="+mn-lt"/>
                <a:cs typeface="+mn-lt"/>
              </a:rPr>
              <a:t>Block</a:t>
            </a:r>
            <a:r>
              <a:rPr lang="ro-RO" dirty="0">
                <a:ea typeface="+mn-lt"/>
                <a:cs typeface="+mn-lt"/>
              </a:rPr>
              <a:t>: Blochează traficul detectat și generează un mesaj în log.</a:t>
            </a:r>
            <a:endParaRPr lang="ro-RO" dirty="0"/>
          </a:p>
          <a:p>
            <a:r>
              <a:rPr lang="ro-RO" b="1" dirty="0" err="1">
                <a:ea typeface="+mn-lt"/>
                <a:cs typeface="+mn-lt"/>
              </a:rPr>
              <a:t>Quarantine</a:t>
            </a:r>
            <a:r>
              <a:rPr lang="ro-RO" dirty="0">
                <a:ea typeface="+mn-lt"/>
                <a:cs typeface="+mn-lt"/>
              </a:rPr>
              <a:t>: Blochează traficul din sursa suspectată până la expirarea timpului stabilit și generează un mesaj în log.</a:t>
            </a:r>
            <a:endParaRPr lang="ro-RO" dirty="0"/>
          </a:p>
          <a:p>
            <a:endParaRPr lang="ro-RO" dirty="0"/>
          </a:p>
        </p:txBody>
      </p:sp>
    </p:spTree>
    <p:extLst>
      <p:ext uri="{BB962C8B-B14F-4D97-AF65-F5344CB8AC3E}">
        <p14:creationId xmlns:p14="http://schemas.microsoft.com/office/powerpoint/2010/main" val="2596988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C549C9A-7356-23C5-0853-AD8518E99D10}"/>
              </a:ext>
            </a:extLst>
          </p:cNvPr>
          <p:cNvSpPr>
            <a:spLocks noGrp="1"/>
          </p:cNvSpPr>
          <p:nvPr>
            <p:ph type="title"/>
          </p:nvPr>
        </p:nvSpPr>
        <p:spPr/>
        <p:txBody>
          <a:bodyPr/>
          <a:lstStyle/>
          <a:p>
            <a:r>
              <a:rPr lang="ro-RO" b="0" dirty="0">
                <a:ea typeface="+mj-lt"/>
                <a:cs typeface="+mj-lt"/>
              </a:rPr>
              <a:t>Alte opțiuni:</a:t>
            </a:r>
            <a:endParaRPr lang="ro-RO" dirty="0"/>
          </a:p>
        </p:txBody>
      </p:sp>
      <p:sp>
        <p:nvSpPr>
          <p:cNvPr id="3" name="Substituent conținut 2">
            <a:extLst>
              <a:ext uri="{FF2B5EF4-FFF2-40B4-BE49-F238E27FC236}">
                <a16:creationId xmlns:a16="http://schemas.microsoft.com/office/drawing/2014/main" id="{DC4E7214-09CB-85F8-5C97-C93B5C3E51CF}"/>
              </a:ext>
            </a:extLst>
          </p:cNvPr>
          <p:cNvSpPr>
            <a:spLocks noGrp="1"/>
          </p:cNvSpPr>
          <p:nvPr>
            <p:ph idx="1"/>
          </p:nvPr>
        </p:nvSpPr>
        <p:spPr/>
        <p:txBody>
          <a:bodyPr vert="horz" lIns="91440" tIns="45720" rIns="91440" bIns="45720" rtlCol="0" anchor="t">
            <a:normAutofit/>
          </a:bodyPr>
          <a:lstStyle/>
          <a:p>
            <a:r>
              <a:rPr lang="ro-RO" b="1" dirty="0" err="1">
                <a:ea typeface="+mn-lt"/>
                <a:cs typeface="+mn-lt"/>
              </a:rPr>
              <a:t>View</a:t>
            </a:r>
            <a:r>
              <a:rPr lang="ro-RO" b="1" dirty="0">
                <a:ea typeface="+mn-lt"/>
                <a:cs typeface="+mn-lt"/>
              </a:rPr>
              <a:t> </a:t>
            </a:r>
            <a:r>
              <a:rPr lang="ro-RO" b="1" dirty="0" err="1">
                <a:ea typeface="+mn-lt"/>
                <a:cs typeface="+mn-lt"/>
              </a:rPr>
              <a:t>Signatures</a:t>
            </a:r>
            <a:r>
              <a:rPr lang="ro-RO" dirty="0">
                <a:ea typeface="+mn-lt"/>
                <a:cs typeface="+mn-lt"/>
              </a:rPr>
              <a:t> – permite vizualizarea semnăturilor dintr-o categorie anume (nu este o acțiune configurabilă).</a:t>
            </a:r>
            <a:endParaRPr lang="ro-RO" dirty="0"/>
          </a:p>
          <a:p>
            <a:r>
              <a:rPr lang="ro-RO" b="1" dirty="0" err="1">
                <a:ea typeface="+mn-lt"/>
                <a:cs typeface="+mn-lt"/>
              </a:rPr>
              <a:t>View</a:t>
            </a:r>
            <a:r>
              <a:rPr lang="ro-RO" b="1" dirty="0">
                <a:ea typeface="+mn-lt"/>
                <a:cs typeface="+mn-lt"/>
              </a:rPr>
              <a:t> </a:t>
            </a:r>
            <a:r>
              <a:rPr lang="ro-RO" b="1" dirty="0" err="1">
                <a:ea typeface="+mn-lt"/>
                <a:cs typeface="+mn-lt"/>
              </a:rPr>
              <a:t>Cloud</a:t>
            </a:r>
            <a:r>
              <a:rPr lang="ro-RO" b="1" dirty="0">
                <a:ea typeface="+mn-lt"/>
                <a:cs typeface="+mn-lt"/>
              </a:rPr>
              <a:t> </a:t>
            </a:r>
            <a:r>
              <a:rPr lang="ro-RO" b="1" dirty="0" err="1">
                <a:ea typeface="+mn-lt"/>
                <a:cs typeface="+mn-lt"/>
              </a:rPr>
              <a:t>Signatures</a:t>
            </a:r>
            <a:r>
              <a:rPr lang="ro-RO" dirty="0">
                <a:ea typeface="+mn-lt"/>
                <a:cs typeface="+mn-lt"/>
              </a:rPr>
              <a:t> – permite vizualizarea semnăturilor aplicațiilor dintr-o categorie stocată în </a:t>
            </a:r>
            <a:r>
              <a:rPr lang="ro-RO" dirty="0" err="1">
                <a:ea typeface="+mn-lt"/>
                <a:cs typeface="+mn-lt"/>
              </a:rPr>
              <a:t>cloud</a:t>
            </a:r>
            <a:r>
              <a:rPr lang="ro-RO" dirty="0">
                <a:ea typeface="+mn-lt"/>
                <a:cs typeface="+mn-lt"/>
              </a:rPr>
              <a:t>.</a:t>
            </a:r>
            <a:endParaRPr lang="ro-RO" dirty="0"/>
          </a:p>
          <a:p>
            <a:endParaRPr lang="ro-RO" dirty="0"/>
          </a:p>
        </p:txBody>
      </p:sp>
    </p:spTree>
    <p:extLst>
      <p:ext uri="{BB962C8B-B14F-4D97-AF65-F5344CB8AC3E}">
        <p14:creationId xmlns:p14="http://schemas.microsoft.com/office/powerpoint/2010/main" val="26108132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044B8B2-7CD8-2E34-F5C2-03507E7C9DC6}"/>
              </a:ext>
            </a:extLst>
          </p:cNvPr>
          <p:cNvSpPr>
            <a:spLocks noGrp="1"/>
          </p:cNvSpPr>
          <p:nvPr>
            <p:ph type="title"/>
          </p:nvPr>
        </p:nvSpPr>
        <p:spPr/>
        <p:txBody>
          <a:bodyPr/>
          <a:lstStyle/>
          <a:p>
            <a:r>
              <a:rPr lang="ro-RO" b="0" dirty="0">
                <a:ea typeface="+mj-lt"/>
                <a:cs typeface="+mj-lt"/>
              </a:rPr>
              <a:t>Care este acțiunea corectă de ales?</a:t>
            </a:r>
            <a:endParaRPr lang="ro-RO" dirty="0"/>
          </a:p>
        </p:txBody>
      </p:sp>
      <p:sp>
        <p:nvSpPr>
          <p:cNvPr id="3" name="Substituent conținut 2">
            <a:extLst>
              <a:ext uri="{FF2B5EF4-FFF2-40B4-BE49-F238E27FC236}">
                <a16:creationId xmlns:a16="http://schemas.microsoft.com/office/drawing/2014/main" id="{3A889F13-518A-E86E-4264-8C818A292EC3}"/>
              </a:ext>
            </a:extLst>
          </p:cNvPr>
          <p:cNvSpPr>
            <a:spLocks noGrp="1"/>
          </p:cNvSpPr>
          <p:nvPr>
            <p:ph idx="1"/>
          </p:nvPr>
        </p:nvSpPr>
        <p:spPr>
          <a:xfrm>
            <a:off x="640080" y="2278568"/>
            <a:ext cx="10890928" cy="3921064"/>
          </a:xfrm>
        </p:spPr>
        <p:txBody>
          <a:bodyPr vert="horz" lIns="91440" tIns="45720" rIns="91440" bIns="45720" rtlCol="0" anchor="t">
            <a:normAutofit/>
          </a:bodyPr>
          <a:lstStyle/>
          <a:p>
            <a:r>
              <a:rPr lang="ro-RO" dirty="0">
                <a:ea typeface="+mn-lt"/>
                <a:cs typeface="+mn-lt"/>
              </a:rPr>
              <a:t>Dacă nu se știe ce acțiune să se folosească, </a:t>
            </a:r>
            <a:r>
              <a:rPr lang="ro-RO" b="1" dirty="0">
                <a:ea typeface="+mn-lt"/>
                <a:cs typeface="+mn-lt"/>
              </a:rPr>
              <a:t>Monitor</a:t>
            </a:r>
            <a:r>
              <a:rPr lang="ro-RO" dirty="0">
                <a:ea typeface="+mn-lt"/>
                <a:cs typeface="+mn-lt"/>
              </a:rPr>
              <a:t> poate fi util la început pentru a studia traficul rețelei.</a:t>
            </a:r>
            <a:endParaRPr lang="ro-RO" dirty="0"/>
          </a:p>
          <a:p>
            <a:r>
              <a:rPr lang="ro-RO" dirty="0">
                <a:ea typeface="+mn-lt"/>
                <a:cs typeface="+mn-lt"/>
              </a:rPr>
              <a:t>Ulterior, după analiză, se poate ajusta selecția filtrelor alegând cea mai potrivită acțiune.</a:t>
            </a:r>
            <a:endParaRPr lang="ro-RO" dirty="0"/>
          </a:p>
          <a:p>
            <a:r>
              <a:rPr lang="ro-RO" dirty="0">
                <a:ea typeface="+mn-lt"/>
                <a:cs typeface="+mn-lt"/>
              </a:rPr>
              <a:t>Alegerea depinde de aplicație:</a:t>
            </a:r>
            <a:endParaRPr lang="ro-RO" dirty="0"/>
          </a:p>
          <a:p>
            <a:pPr marL="493395" lvl="1"/>
            <a:r>
              <a:rPr lang="ro-RO" dirty="0">
                <a:ea typeface="+mn-lt"/>
                <a:cs typeface="+mn-lt"/>
              </a:rPr>
              <a:t>Dacă aplicația necesită feedback pentru a preveni instabilitatea sau alte comportamente nedorite, se recomandă </a:t>
            </a:r>
            <a:r>
              <a:rPr lang="ro-RO" b="1" dirty="0" err="1">
                <a:ea typeface="+mn-lt"/>
                <a:cs typeface="+mn-lt"/>
              </a:rPr>
              <a:t>Quarantine</a:t>
            </a:r>
            <a:r>
              <a:rPr lang="ro-RO" dirty="0">
                <a:ea typeface="+mn-lt"/>
                <a:cs typeface="+mn-lt"/>
              </a:rPr>
              <a:t> în loc de </a:t>
            </a:r>
            <a:r>
              <a:rPr lang="ro-RO" b="1" dirty="0">
                <a:ea typeface="+mn-lt"/>
                <a:cs typeface="+mn-lt"/>
              </a:rPr>
              <a:t>Block</a:t>
            </a:r>
            <a:r>
              <a:rPr lang="ro-RO" dirty="0">
                <a:ea typeface="+mn-lt"/>
                <a:cs typeface="+mn-lt"/>
              </a:rPr>
              <a:t>.</a:t>
            </a:r>
            <a:endParaRPr lang="ro-RO" dirty="0"/>
          </a:p>
          <a:p>
            <a:pPr marL="493395" lvl="1"/>
            <a:r>
              <a:rPr lang="ro-RO" dirty="0">
                <a:ea typeface="+mn-lt"/>
                <a:cs typeface="+mn-lt"/>
              </a:rPr>
              <a:t>În alte cazuri, cea mai eficientă utilizare a resurselor </a:t>
            </a:r>
            <a:r>
              <a:rPr lang="ro-RO" dirty="0" err="1">
                <a:ea typeface="+mn-lt"/>
                <a:cs typeface="+mn-lt"/>
              </a:rPr>
              <a:t>FortiGate</a:t>
            </a:r>
            <a:r>
              <a:rPr lang="ro-RO" dirty="0">
                <a:ea typeface="+mn-lt"/>
                <a:cs typeface="+mn-lt"/>
              </a:rPr>
              <a:t> este </a:t>
            </a:r>
            <a:r>
              <a:rPr lang="ro-RO" b="1" dirty="0">
                <a:ea typeface="+mn-lt"/>
                <a:cs typeface="+mn-lt"/>
              </a:rPr>
              <a:t>Block</a:t>
            </a:r>
            <a:r>
              <a:rPr lang="ro-RO" dirty="0">
                <a:ea typeface="+mn-lt"/>
                <a:cs typeface="+mn-lt"/>
              </a:rPr>
              <a:t>.</a:t>
            </a:r>
            <a:endParaRPr lang="ro-RO" dirty="0"/>
          </a:p>
          <a:p>
            <a:endParaRPr lang="ro-RO" dirty="0"/>
          </a:p>
        </p:txBody>
      </p:sp>
    </p:spTree>
    <p:extLst>
      <p:ext uri="{BB962C8B-B14F-4D97-AF65-F5344CB8AC3E}">
        <p14:creationId xmlns:p14="http://schemas.microsoft.com/office/powerpoint/2010/main" val="17064768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9318B8C-CDF9-D197-FE1F-E8B040963F35}"/>
              </a:ext>
            </a:extLst>
          </p:cNvPr>
          <p:cNvSpPr>
            <a:spLocks noGrp="1"/>
          </p:cNvSpPr>
          <p:nvPr>
            <p:ph type="title"/>
          </p:nvPr>
        </p:nvSpPr>
        <p:spPr>
          <a:xfrm>
            <a:off x="650517" y="4176"/>
            <a:ext cx="10890929" cy="805007"/>
          </a:xfrm>
        </p:spPr>
        <p:txBody>
          <a:bodyPr/>
          <a:lstStyle/>
          <a:p>
            <a:r>
              <a:rPr lang="ro-RO" b="0" dirty="0">
                <a:ea typeface="+mj-lt"/>
                <a:cs typeface="+mj-lt"/>
              </a:rPr>
              <a:t>Configurarea opțiunilor suplimentare</a:t>
            </a:r>
            <a:endParaRPr lang="ro-RO" dirty="0"/>
          </a:p>
        </p:txBody>
      </p:sp>
      <p:pic>
        <p:nvPicPr>
          <p:cNvPr id="3" name="Imagine 2">
            <a:extLst>
              <a:ext uri="{FF2B5EF4-FFF2-40B4-BE49-F238E27FC236}">
                <a16:creationId xmlns:a16="http://schemas.microsoft.com/office/drawing/2014/main" id="{41442DE2-8411-030C-BD27-9C91C19D19E7}"/>
              </a:ext>
            </a:extLst>
          </p:cNvPr>
          <p:cNvPicPr>
            <a:picLocks noChangeAspect="1"/>
          </p:cNvPicPr>
          <p:nvPr/>
        </p:nvPicPr>
        <p:blipFill>
          <a:blip r:embed="rId2"/>
          <a:stretch>
            <a:fillRect/>
          </a:stretch>
        </p:blipFill>
        <p:spPr>
          <a:xfrm>
            <a:off x="-1761" y="977552"/>
            <a:ext cx="12320782" cy="5602265"/>
          </a:xfrm>
          <a:prstGeom prst="rect">
            <a:avLst/>
          </a:prstGeom>
        </p:spPr>
      </p:pic>
    </p:spTree>
    <p:extLst>
      <p:ext uri="{BB962C8B-B14F-4D97-AF65-F5344CB8AC3E}">
        <p14:creationId xmlns:p14="http://schemas.microsoft.com/office/powerpoint/2010/main" val="31288726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48D6E75-70AF-7714-8F27-932E2CE58042}"/>
              </a:ext>
            </a:extLst>
          </p:cNvPr>
          <p:cNvSpPr>
            <a:spLocks noGrp="1"/>
          </p:cNvSpPr>
          <p:nvPr>
            <p:ph idx="1"/>
          </p:nvPr>
        </p:nvSpPr>
        <p:spPr>
          <a:xfrm>
            <a:off x="3341" y="3008"/>
            <a:ext cx="12174844" cy="6854240"/>
          </a:xfrm>
        </p:spPr>
        <p:txBody>
          <a:bodyPr vert="horz" lIns="91440" tIns="45720" rIns="91440" bIns="45720" rtlCol="0" anchor="t">
            <a:normAutofit fontScale="92500" lnSpcReduction="10000"/>
          </a:bodyPr>
          <a:lstStyle/>
          <a:p>
            <a:pPr algn="just"/>
            <a:r>
              <a:rPr lang="ro-RO" err="1"/>
              <a:t>Application</a:t>
            </a:r>
            <a:r>
              <a:rPr lang="ro-RO" dirty="0"/>
              <a:t> </a:t>
            </a:r>
            <a:r>
              <a:rPr lang="ro-RO" err="1"/>
              <a:t>sensor</a:t>
            </a:r>
            <a:r>
              <a:rPr lang="ro-RO"/>
              <a:t>: Oferă</a:t>
            </a:r>
            <a:r>
              <a:rPr lang="ro-RO" dirty="0">
                <a:ea typeface="+mn-lt"/>
                <a:cs typeface="+mn-lt"/>
              </a:rPr>
              <a:t> opțiuni suplimentare.</a:t>
            </a:r>
            <a:endParaRPr lang="ro-RO" dirty="0"/>
          </a:p>
          <a:p>
            <a:pPr algn="just"/>
            <a:r>
              <a:rPr lang="ro-RO" err="1"/>
              <a:t>Network</a:t>
            </a:r>
            <a:r>
              <a:rPr lang="ro-RO" dirty="0"/>
              <a:t> Protocol </a:t>
            </a:r>
            <a:r>
              <a:rPr lang="ro-RO" err="1"/>
              <a:t>Enforcement</a:t>
            </a:r>
            <a:r>
              <a:rPr lang="ro-RO" dirty="0"/>
              <a:t>: Activarea</a:t>
            </a:r>
            <a:r>
              <a:rPr lang="ro-RO" dirty="0">
                <a:ea typeface="+mn-lt"/>
                <a:cs typeface="+mn-lt"/>
              </a:rPr>
              <a:t> acestei opțiuni permite configurarea serviciilor de rețea (ex: </a:t>
            </a:r>
            <a:r>
              <a:rPr lang="ro-RO" b="1" dirty="0">
                <a:ea typeface="+mn-lt"/>
                <a:cs typeface="+mn-lt"/>
              </a:rPr>
              <a:t>FTP, HTTP, HTTPS</a:t>
            </a:r>
            <a:r>
              <a:rPr lang="ro-RO" dirty="0">
                <a:ea typeface="+mn-lt"/>
                <a:cs typeface="+mn-lt"/>
              </a:rPr>
              <a:t>) pe porturile cunoscute (ex: 21, 80, 443), blocând aceleași servicii pe alte porturi.</a:t>
            </a:r>
            <a:endParaRPr lang="ro-RO" dirty="0"/>
          </a:p>
          <a:p>
            <a:pPr marL="0" indent="0" algn="just">
              <a:buNone/>
            </a:pPr>
            <a:r>
              <a:rPr lang="ro-RO"/>
              <a:t>Situațiile în care se aplică această funcționalitate:</a:t>
            </a:r>
            <a:endParaRPr lang="ro-RO" dirty="0"/>
          </a:p>
          <a:p>
            <a:pPr algn="just"/>
            <a:r>
              <a:rPr lang="ro-RO" b="1" dirty="0">
                <a:ea typeface="+mn-lt"/>
                <a:cs typeface="+mn-lt"/>
              </a:rPr>
              <a:t>Când un protocol </a:t>
            </a:r>
            <a:r>
              <a:rPr lang="ro-RO" b="1" err="1">
                <a:ea typeface="+mn-lt"/>
                <a:cs typeface="+mn-lt"/>
              </a:rPr>
              <a:t>dissector</a:t>
            </a:r>
            <a:r>
              <a:rPr lang="ro-RO" b="1" dirty="0">
                <a:ea typeface="+mn-lt"/>
                <a:cs typeface="+mn-lt"/>
              </a:rPr>
              <a:t> confirmă serviciul traficului de rețea: </a:t>
            </a:r>
            <a:r>
              <a:rPr lang="ro-RO" err="1">
                <a:ea typeface="+mn-lt"/>
                <a:cs typeface="+mn-lt"/>
              </a:rPr>
              <a:t>Network</a:t>
            </a:r>
            <a:r>
              <a:rPr lang="ro-RO" dirty="0">
                <a:ea typeface="+mn-lt"/>
                <a:cs typeface="+mn-lt"/>
              </a:rPr>
              <a:t> Protocol </a:t>
            </a:r>
            <a:r>
              <a:rPr lang="ro-RO" err="1">
                <a:ea typeface="+mn-lt"/>
                <a:cs typeface="+mn-lt"/>
              </a:rPr>
              <a:t>Enforcement</a:t>
            </a:r>
            <a:r>
              <a:rPr lang="ro-RO" dirty="0">
                <a:ea typeface="+mn-lt"/>
                <a:cs typeface="+mn-lt"/>
              </a:rPr>
              <a:t> verifică </a:t>
            </a:r>
            <a:r>
              <a:rPr lang="ro-RO">
                <a:ea typeface="+mn-lt"/>
                <a:cs typeface="+mn-lt"/>
              </a:rPr>
              <a:t>dacă serviciul confirmat este permis pe portul respectiv. Dacă nu este, traficul este considerat o încălcare, </a:t>
            </a:r>
            <a:r>
              <a:rPr lang="ro-RO" dirty="0">
                <a:ea typeface="+mn-lt"/>
                <a:cs typeface="+mn-lt"/>
              </a:rPr>
              <a:t>iar IPS poate lua acțiunea configurată (ex: </a:t>
            </a:r>
            <a:r>
              <a:rPr lang="ro-RO" err="1">
                <a:ea typeface="+mn-lt"/>
                <a:cs typeface="+mn-lt"/>
              </a:rPr>
              <a:t>block</a:t>
            </a:r>
            <a:r>
              <a:rPr lang="ro-RO" dirty="0">
                <a:ea typeface="+mn-lt"/>
                <a:cs typeface="+mn-lt"/>
              </a:rPr>
              <a:t>).</a:t>
            </a:r>
            <a:endParaRPr lang="ro-RO" dirty="0"/>
          </a:p>
          <a:p>
            <a:pPr algn="just"/>
            <a:r>
              <a:rPr lang="ro-RO" b="1" dirty="0">
                <a:ea typeface="+mn-lt"/>
                <a:cs typeface="+mn-lt"/>
              </a:rPr>
              <a:t>Când nu există un serviciu confirmat pentru traficul de rețea: </a:t>
            </a:r>
            <a:r>
              <a:rPr lang="ro-RO" dirty="0">
                <a:ea typeface="+mn-lt"/>
                <a:cs typeface="+mn-lt"/>
              </a:rPr>
              <a:t>Este considerată o încălcare dacă IPS elimină </a:t>
            </a:r>
            <a:r>
              <a:rPr lang="ro-RO">
                <a:ea typeface="+mn-lt"/>
                <a:cs typeface="+mn-lt"/>
              </a:rPr>
              <a:t>toate serviciile posibile pe portul respectiv, dar nu poate identifica exact ce serviciu este. Exemplu: portul 21 este configurat pentru FTP, dar traficul detectat nu este FTP.</a:t>
            </a:r>
            <a:endParaRPr lang="ro-RO" dirty="0"/>
          </a:p>
          <a:p>
            <a:pPr marL="0" indent="0">
              <a:buNone/>
            </a:pPr>
            <a:r>
              <a:rPr lang="ro-RO" b="1" dirty="0">
                <a:ea typeface="+mn-lt"/>
                <a:cs typeface="+mn-lt"/>
              </a:rPr>
              <a:t>Block </a:t>
            </a:r>
            <a:r>
              <a:rPr lang="ro-RO" b="1" dirty="0" err="1">
                <a:ea typeface="+mn-lt"/>
                <a:cs typeface="+mn-lt"/>
              </a:rPr>
              <a:t>applications</a:t>
            </a:r>
            <a:r>
              <a:rPr lang="ro-RO" b="1" dirty="0">
                <a:ea typeface="+mn-lt"/>
                <a:cs typeface="+mn-lt"/>
              </a:rPr>
              <a:t> </a:t>
            </a:r>
            <a:r>
              <a:rPr lang="ro-RO" b="1" dirty="0" err="1">
                <a:ea typeface="+mn-lt"/>
                <a:cs typeface="+mn-lt"/>
              </a:rPr>
              <a:t>detected</a:t>
            </a:r>
            <a:r>
              <a:rPr lang="ro-RO" b="1" dirty="0">
                <a:ea typeface="+mn-lt"/>
                <a:cs typeface="+mn-lt"/>
              </a:rPr>
              <a:t> on non-</a:t>
            </a:r>
            <a:r>
              <a:rPr lang="ro-RO" b="1" dirty="0" err="1">
                <a:ea typeface="+mn-lt"/>
                <a:cs typeface="+mn-lt"/>
              </a:rPr>
              <a:t>default</a:t>
            </a:r>
            <a:r>
              <a:rPr lang="ro-RO" b="1" dirty="0">
                <a:ea typeface="+mn-lt"/>
                <a:cs typeface="+mn-lt"/>
              </a:rPr>
              <a:t> </a:t>
            </a:r>
            <a:r>
              <a:rPr lang="ro-RO" b="1" dirty="0" err="1">
                <a:ea typeface="+mn-lt"/>
                <a:cs typeface="+mn-lt"/>
              </a:rPr>
              <a:t>ports</a:t>
            </a:r>
            <a:r>
              <a:rPr lang="ro-RO" b="1" dirty="0">
                <a:ea typeface="+mn-lt"/>
                <a:cs typeface="+mn-lt"/>
              </a:rPr>
              <a:t>:</a:t>
            </a:r>
            <a:endParaRPr lang="ro-RO" dirty="0"/>
          </a:p>
          <a:p>
            <a:r>
              <a:rPr lang="ro-RO">
                <a:ea typeface="+mn-lt"/>
                <a:cs typeface="+mn-lt"/>
              </a:rPr>
              <a:t>Când este activată, FortiGate compară porturile utilizate de aplicații cu cele definite în semnăturile aplicațiilor FortiGuard.</a:t>
            </a:r>
            <a:endParaRPr lang="ro-RO"/>
          </a:p>
          <a:p>
            <a:r>
              <a:rPr lang="ro-RO" dirty="0">
                <a:ea typeface="+mn-lt"/>
                <a:cs typeface="+mn-lt"/>
              </a:rPr>
              <a:t>Traficul este blocat dacă portul nu se potrivește.</a:t>
            </a:r>
            <a:endParaRPr lang="ro-RO" dirty="0"/>
          </a:p>
          <a:p>
            <a:pPr marL="0" indent="0">
              <a:buNone/>
            </a:pPr>
            <a:r>
              <a:rPr lang="ro-RO" b="1" dirty="0" err="1">
                <a:ea typeface="+mn-lt"/>
                <a:cs typeface="+mn-lt"/>
              </a:rPr>
              <a:t>Replacement</a:t>
            </a:r>
            <a:r>
              <a:rPr lang="ro-RO" b="1" dirty="0">
                <a:ea typeface="+mn-lt"/>
                <a:cs typeface="+mn-lt"/>
              </a:rPr>
              <a:t> </a:t>
            </a:r>
            <a:r>
              <a:rPr lang="ro-RO" b="1" dirty="0" err="1">
                <a:ea typeface="+mn-lt"/>
                <a:cs typeface="+mn-lt"/>
              </a:rPr>
              <a:t>Messages</a:t>
            </a:r>
            <a:r>
              <a:rPr lang="ro-RO" b="1" dirty="0">
                <a:ea typeface="+mn-lt"/>
                <a:cs typeface="+mn-lt"/>
              </a:rPr>
              <a:t> for HTTP-</a:t>
            </a:r>
            <a:r>
              <a:rPr lang="ro-RO" b="1" dirty="0" err="1">
                <a:ea typeface="+mn-lt"/>
                <a:cs typeface="+mn-lt"/>
              </a:rPr>
              <a:t>based</a:t>
            </a:r>
            <a:r>
              <a:rPr lang="ro-RO" b="1" dirty="0">
                <a:ea typeface="+mn-lt"/>
                <a:cs typeface="+mn-lt"/>
              </a:rPr>
              <a:t> </a:t>
            </a:r>
            <a:r>
              <a:rPr lang="ro-RO" b="1" dirty="0" err="1">
                <a:ea typeface="+mn-lt"/>
                <a:cs typeface="+mn-lt"/>
              </a:rPr>
              <a:t>Applications</a:t>
            </a:r>
            <a:r>
              <a:rPr lang="ro-RO" b="1" dirty="0">
                <a:ea typeface="+mn-lt"/>
                <a:cs typeface="+mn-lt"/>
              </a:rPr>
              <a:t>:</a:t>
            </a:r>
            <a:endParaRPr lang="ro-RO" dirty="0"/>
          </a:p>
          <a:p>
            <a:r>
              <a:rPr lang="ro-RO">
                <a:ea typeface="+mn-lt"/>
                <a:cs typeface="+mn-lt"/>
              </a:rPr>
              <a:t>Permite înlocuirea conținutului blocat din aplicațiile HTTP/HTTPS cu o explicație pentru utilizator.</a:t>
            </a:r>
            <a:endParaRPr lang="ro-RO"/>
          </a:p>
          <a:p>
            <a:r>
              <a:rPr lang="ro-RO">
                <a:ea typeface="+mn-lt"/>
                <a:cs typeface="+mn-lt"/>
              </a:rPr>
              <a:t>Pentru aplicațiile non-HTTP/HTTPS, FortiGate doar închide conexiunea TCP sau elimină pachetele.</a:t>
            </a:r>
            <a:endParaRPr lang="ro-RO"/>
          </a:p>
          <a:p>
            <a:endParaRPr lang="ro-RO" dirty="0"/>
          </a:p>
          <a:p>
            <a:endParaRPr lang="ro-RO" dirty="0"/>
          </a:p>
        </p:txBody>
      </p:sp>
    </p:spTree>
    <p:extLst>
      <p:ext uri="{BB962C8B-B14F-4D97-AF65-F5344CB8AC3E}">
        <p14:creationId xmlns:p14="http://schemas.microsoft.com/office/powerpoint/2010/main" val="1195117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5FD864-4B2D-7FD5-0D39-83AF2F325A35}"/>
              </a:ext>
            </a:extLst>
          </p:cNvPr>
          <p:cNvSpPr>
            <a:spLocks noGrp="1"/>
          </p:cNvSpPr>
          <p:nvPr>
            <p:ph type="title"/>
          </p:nvPr>
        </p:nvSpPr>
        <p:spPr>
          <a:xfrm>
            <a:off x="640079" y="286012"/>
            <a:ext cx="10890929" cy="679746"/>
          </a:xfrm>
        </p:spPr>
        <p:txBody>
          <a:bodyPr>
            <a:normAutofit fontScale="90000"/>
          </a:bodyPr>
          <a:lstStyle/>
          <a:p>
            <a:r>
              <a:rPr lang="ro-RO" dirty="0"/>
              <a:t>HTTP Block Page</a:t>
            </a:r>
          </a:p>
        </p:txBody>
      </p:sp>
      <p:pic>
        <p:nvPicPr>
          <p:cNvPr id="4" name="Substituent conținut 3" descr="O imagine care conține text, captură de ecran, diagramă, Font&#10;&#10;Conținutul generat de inteligența artificială poate fi incorect.">
            <a:extLst>
              <a:ext uri="{FF2B5EF4-FFF2-40B4-BE49-F238E27FC236}">
                <a16:creationId xmlns:a16="http://schemas.microsoft.com/office/drawing/2014/main" id="{66FDD2D4-7CB9-0BA2-D2E5-68360DCA3338}"/>
              </a:ext>
            </a:extLst>
          </p:cNvPr>
          <p:cNvPicPr>
            <a:picLocks noGrp="1" noChangeAspect="1"/>
          </p:cNvPicPr>
          <p:nvPr>
            <p:ph idx="1"/>
          </p:nvPr>
        </p:nvPicPr>
        <p:blipFill>
          <a:blip r:embed="rId2"/>
          <a:stretch>
            <a:fillRect/>
          </a:stretch>
        </p:blipFill>
        <p:spPr>
          <a:xfrm>
            <a:off x="-1434" y="1182541"/>
            <a:ext cx="12184393" cy="5424186"/>
          </a:xfrm>
          <a:prstGeom prst="rect">
            <a:avLst/>
          </a:prstGeom>
        </p:spPr>
      </p:pic>
    </p:spTree>
    <p:extLst>
      <p:ext uri="{BB962C8B-B14F-4D97-AF65-F5344CB8AC3E}">
        <p14:creationId xmlns:p14="http://schemas.microsoft.com/office/powerpoint/2010/main" val="27394515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6FFB094-BDC4-DA9F-58ED-E0DF277D7B0E}"/>
              </a:ext>
            </a:extLst>
          </p:cNvPr>
          <p:cNvSpPr>
            <a:spLocks noGrp="1"/>
          </p:cNvSpPr>
          <p:nvPr>
            <p:ph idx="1"/>
          </p:nvPr>
        </p:nvSpPr>
        <p:spPr>
          <a:xfrm>
            <a:off x="3342" y="3007"/>
            <a:ext cx="12174843" cy="6833363"/>
          </a:xfrm>
        </p:spPr>
        <p:txBody>
          <a:bodyPr vert="horz" lIns="91440" tIns="45720" rIns="91440" bIns="45720" rtlCol="0" anchor="t">
            <a:normAutofit lnSpcReduction="10000"/>
          </a:bodyPr>
          <a:lstStyle/>
          <a:p>
            <a:pPr marL="0" indent="0">
              <a:buNone/>
            </a:pPr>
            <a:r>
              <a:rPr lang="ro-RO" dirty="0">
                <a:ea typeface="+mn-lt"/>
                <a:cs typeface="+mn-lt"/>
              </a:rPr>
              <a:t>Pentru aplicațiile bazate pe </a:t>
            </a:r>
            <a:r>
              <a:rPr lang="ro-RO" b="1" dirty="0">
                <a:ea typeface="+mn-lt"/>
                <a:cs typeface="+mn-lt"/>
              </a:rPr>
              <a:t>HTTP</a:t>
            </a:r>
            <a:r>
              <a:rPr lang="ro-RO" dirty="0">
                <a:ea typeface="+mn-lt"/>
                <a:cs typeface="+mn-lt"/>
              </a:rPr>
              <a:t>, controlul aplicațiilor poate oferi utilizatorului feedback despre motivul pentru care aplicația a fost blocată. Aceasta se numește </a:t>
            </a:r>
            <a:r>
              <a:rPr lang="ro-RO" b="1" dirty="0">
                <a:ea typeface="+mn-lt"/>
                <a:cs typeface="+mn-lt"/>
              </a:rPr>
              <a:t>pagină de blocare (</a:t>
            </a:r>
            <a:r>
              <a:rPr lang="ro-RO" b="1" err="1">
                <a:ea typeface="+mn-lt"/>
                <a:cs typeface="+mn-lt"/>
              </a:rPr>
              <a:t>block</a:t>
            </a:r>
            <a:r>
              <a:rPr lang="ro-RO" b="1" dirty="0">
                <a:ea typeface="+mn-lt"/>
                <a:cs typeface="+mn-lt"/>
              </a:rPr>
              <a:t> page)</a:t>
            </a:r>
            <a:r>
              <a:rPr lang="ro-RO" dirty="0">
                <a:ea typeface="+mn-lt"/>
                <a:cs typeface="+mn-lt"/>
              </a:rPr>
              <a:t> și este similară cu cea configurată pentru URL-urile blocate prin filtrarea web </a:t>
            </a:r>
            <a:r>
              <a:rPr lang="ro-RO" err="1">
                <a:ea typeface="+mn-lt"/>
                <a:cs typeface="+mn-lt"/>
              </a:rPr>
              <a:t>FortiGuard</a:t>
            </a:r>
            <a:r>
              <a:rPr lang="ro-RO" dirty="0">
                <a:ea typeface="+mn-lt"/>
                <a:cs typeface="+mn-lt"/>
              </a:rPr>
              <a:t>.</a:t>
            </a:r>
            <a:endParaRPr lang="ro-RO" dirty="0"/>
          </a:p>
          <a:p>
            <a:pPr marL="0" indent="0">
              <a:buNone/>
            </a:pPr>
            <a:r>
              <a:rPr lang="ro-RO">
                <a:ea typeface="+mn-lt"/>
                <a:cs typeface="+mn-lt"/>
              </a:rPr>
              <a:t>De asemenea, merită menționat că, dacă în politica de firewall este activată </a:t>
            </a:r>
            <a:r>
              <a:rPr lang="ro-RO" b="1" err="1">
                <a:ea typeface="+mn-lt"/>
                <a:cs typeface="+mn-lt"/>
              </a:rPr>
              <a:t>deep</a:t>
            </a:r>
            <a:r>
              <a:rPr lang="ro-RO" b="1" dirty="0">
                <a:ea typeface="+mn-lt"/>
                <a:cs typeface="+mn-lt"/>
              </a:rPr>
              <a:t> </a:t>
            </a:r>
            <a:r>
              <a:rPr lang="ro-RO" b="1" err="1">
                <a:ea typeface="+mn-lt"/>
                <a:cs typeface="+mn-lt"/>
              </a:rPr>
              <a:t>inspection</a:t>
            </a:r>
            <a:r>
              <a:rPr lang="ro-RO">
                <a:ea typeface="+mn-lt"/>
                <a:cs typeface="+mn-lt"/>
              </a:rPr>
              <a:t>, toate aplicațiile bazate pe </a:t>
            </a:r>
            <a:r>
              <a:rPr lang="ro-RO" b="1">
                <a:ea typeface="+mn-lt"/>
                <a:cs typeface="+mn-lt"/>
              </a:rPr>
              <a:t>HTTPS</a:t>
            </a:r>
            <a:r>
              <a:rPr lang="ro-RO">
                <a:ea typeface="+mn-lt"/>
                <a:cs typeface="+mn-lt"/>
              </a:rPr>
              <a:t> oferă această pagină de blocare.</a:t>
            </a:r>
            <a:endParaRPr lang="ro-RO"/>
          </a:p>
          <a:p>
            <a:pPr marL="0" indent="0">
              <a:buNone/>
            </a:pPr>
            <a:r>
              <a:rPr lang="ro-RO"/>
              <a:t>Pagina de blocare conține următoarele informații:</a:t>
            </a:r>
          </a:p>
          <a:p>
            <a:r>
              <a:rPr lang="ro-RO" b="1" dirty="0">
                <a:ea typeface="+mn-lt"/>
                <a:cs typeface="+mn-lt"/>
              </a:rPr>
              <a:t>Semnătura</a:t>
            </a:r>
            <a:r>
              <a:rPr lang="ro-RO" dirty="0">
                <a:ea typeface="+mn-lt"/>
                <a:cs typeface="+mn-lt"/>
              </a:rPr>
              <a:t> care a detectat aplicația (ex.: </a:t>
            </a:r>
            <a:r>
              <a:rPr lang="ro-RO" dirty="0" err="1">
                <a:ea typeface="+mn-lt"/>
                <a:cs typeface="+mn-lt"/>
              </a:rPr>
              <a:t>Dailymotion</a:t>
            </a:r>
            <a:r>
              <a:rPr lang="ro-RO" dirty="0">
                <a:ea typeface="+mn-lt"/>
                <a:cs typeface="+mn-lt"/>
              </a:rPr>
              <a:t>)</a:t>
            </a:r>
            <a:endParaRPr lang="ro-RO" dirty="0"/>
          </a:p>
          <a:p>
            <a:r>
              <a:rPr lang="ro-RO" b="1" dirty="0">
                <a:ea typeface="+mn-lt"/>
                <a:cs typeface="+mn-lt"/>
              </a:rPr>
              <a:t>Categoria semnăturii</a:t>
            </a:r>
            <a:r>
              <a:rPr lang="ro-RO" dirty="0">
                <a:ea typeface="+mn-lt"/>
                <a:cs typeface="+mn-lt"/>
              </a:rPr>
              <a:t> (ex.: Video/Audio)</a:t>
            </a:r>
            <a:endParaRPr lang="ro-RO" dirty="0"/>
          </a:p>
          <a:p>
            <a:r>
              <a:rPr lang="ro-RO" b="1" dirty="0">
                <a:ea typeface="+mn-lt"/>
                <a:cs typeface="+mn-lt"/>
              </a:rPr>
              <a:t>URL-</a:t>
            </a:r>
            <a:r>
              <a:rPr lang="ro-RO" b="1" err="1">
                <a:ea typeface="+mn-lt"/>
                <a:cs typeface="+mn-lt"/>
              </a:rPr>
              <a:t>ul</a:t>
            </a:r>
            <a:r>
              <a:rPr lang="ro-RO" b="1" dirty="0">
                <a:ea typeface="+mn-lt"/>
                <a:cs typeface="+mn-lt"/>
              </a:rPr>
              <a:t> blocat specific</a:t>
            </a:r>
            <a:r>
              <a:rPr lang="ro-RO" dirty="0">
                <a:ea typeface="+mn-lt"/>
                <a:cs typeface="+mn-lt"/>
              </a:rPr>
              <a:t> (ex.: pagina principală </a:t>
            </a:r>
            <a:r>
              <a:rPr lang="ro-RO" dirty="0">
                <a:ea typeface="+mn-lt"/>
                <a:cs typeface="+mn-lt"/>
                <a:hlinkClick r:id="rId2"/>
              </a:rPr>
              <a:t>www.dailymotion.com</a:t>
            </a:r>
            <a:r>
              <a:rPr lang="ro-RO" dirty="0">
                <a:ea typeface="+mn-lt"/>
                <a:cs typeface="+mn-lt"/>
              </a:rPr>
              <a:t>), deoarece o pagină web poate fi compusă din mai multe URL-uri</a:t>
            </a:r>
            <a:endParaRPr lang="ro-RO" dirty="0"/>
          </a:p>
          <a:p>
            <a:r>
              <a:rPr lang="ro-RO" b="1" dirty="0">
                <a:ea typeface="+mn-lt"/>
                <a:cs typeface="+mn-lt"/>
              </a:rPr>
              <a:t>Numele utilizatorului</a:t>
            </a:r>
            <a:r>
              <a:rPr lang="ro-RO" dirty="0">
                <a:ea typeface="+mn-lt"/>
                <a:cs typeface="+mn-lt"/>
              </a:rPr>
              <a:t> (dacă este activată autentificarea)</a:t>
            </a:r>
            <a:endParaRPr lang="ro-RO" dirty="0"/>
          </a:p>
          <a:p>
            <a:r>
              <a:rPr lang="ro-RO" b="1" dirty="0">
                <a:ea typeface="+mn-lt"/>
                <a:cs typeface="+mn-lt"/>
              </a:rPr>
              <a:t>Numele grupului</a:t>
            </a:r>
            <a:r>
              <a:rPr lang="ro-RO" dirty="0">
                <a:ea typeface="+mn-lt"/>
                <a:cs typeface="+mn-lt"/>
              </a:rPr>
              <a:t> (dacă este activată autentificarea)</a:t>
            </a:r>
            <a:endParaRPr lang="ro-RO" dirty="0"/>
          </a:p>
          <a:p>
            <a:r>
              <a:rPr lang="ro-RO" b="1" dirty="0">
                <a:ea typeface="+mn-lt"/>
                <a:cs typeface="+mn-lt"/>
              </a:rPr>
              <a:t>UUID-</a:t>
            </a:r>
            <a:r>
              <a:rPr lang="ro-RO" b="1" dirty="0" err="1">
                <a:ea typeface="+mn-lt"/>
                <a:cs typeface="+mn-lt"/>
              </a:rPr>
              <a:t>ul</a:t>
            </a:r>
            <a:r>
              <a:rPr lang="ro-RO" b="1" dirty="0">
                <a:ea typeface="+mn-lt"/>
                <a:cs typeface="+mn-lt"/>
              </a:rPr>
              <a:t> (Universal </a:t>
            </a:r>
            <a:r>
              <a:rPr lang="ro-RO" b="1" dirty="0" err="1">
                <a:ea typeface="+mn-lt"/>
                <a:cs typeface="+mn-lt"/>
              </a:rPr>
              <a:t>Unique</a:t>
            </a:r>
            <a:r>
              <a:rPr lang="ro-RO" b="1" dirty="0">
                <a:ea typeface="+mn-lt"/>
                <a:cs typeface="+mn-lt"/>
              </a:rPr>
              <a:t> </a:t>
            </a:r>
            <a:r>
              <a:rPr lang="ro-RO" b="1" dirty="0" err="1">
                <a:ea typeface="+mn-lt"/>
                <a:cs typeface="+mn-lt"/>
              </a:rPr>
              <a:t>Identifier</a:t>
            </a:r>
            <a:r>
              <a:rPr lang="ro-RO" b="1" dirty="0">
                <a:ea typeface="+mn-lt"/>
                <a:cs typeface="+mn-lt"/>
              </a:rPr>
              <a:t>)</a:t>
            </a:r>
            <a:r>
              <a:rPr lang="ro-RO" dirty="0">
                <a:ea typeface="+mn-lt"/>
                <a:cs typeface="+mn-lt"/>
              </a:rPr>
              <a:t> al politicii care guvernează traficul</a:t>
            </a:r>
            <a:endParaRPr lang="ro-RO" dirty="0"/>
          </a:p>
          <a:p>
            <a:pPr marL="0" indent="0">
              <a:buNone/>
            </a:pPr>
            <a:r>
              <a:rPr lang="ro-RO" dirty="0">
                <a:ea typeface="+mn-lt"/>
                <a:cs typeface="+mn-lt"/>
              </a:rPr>
              <a:t>🔹 Ultimul element din listă (UUID) ajută la identificarea politicii </a:t>
            </a:r>
            <a:r>
              <a:rPr lang="ro-RO" err="1">
                <a:ea typeface="+mn-lt"/>
                <a:cs typeface="+mn-lt"/>
              </a:rPr>
              <a:t>FortiGate</a:t>
            </a:r>
            <a:r>
              <a:rPr lang="ro-RO" dirty="0">
                <a:ea typeface="+mn-lt"/>
                <a:cs typeface="+mn-lt"/>
              </a:rPr>
              <a:t> care a blocat pagina, chiar și atunci când există un număr mare de politici și mai multe dispozitive </a:t>
            </a:r>
            <a:r>
              <a:rPr lang="ro-RO" err="1">
                <a:ea typeface="+mn-lt"/>
                <a:cs typeface="+mn-lt"/>
              </a:rPr>
              <a:t>FortiGate</a:t>
            </a:r>
            <a:r>
              <a:rPr lang="ro-RO" dirty="0">
                <a:ea typeface="+mn-lt"/>
                <a:cs typeface="+mn-lt"/>
              </a:rPr>
              <a:t> care securizează segmente diferite.</a:t>
            </a:r>
            <a:endParaRPr lang="ro-RO" dirty="0"/>
          </a:p>
          <a:p>
            <a:endParaRPr lang="ro-RO" dirty="0"/>
          </a:p>
        </p:txBody>
      </p:sp>
    </p:spTree>
    <p:extLst>
      <p:ext uri="{BB962C8B-B14F-4D97-AF65-F5344CB8AC3E}">
        <p14:creationId xmlns:p14="http://schemas.microsoft.com/office/powerpoint/2010/main" val="13646003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7CEE144E-D030-F5DC-640B-8F728C01C592}"/>
              </a:ext>
            </a:extLst>
          </p:cNvPr>
          <p:cNvSpPr>
            <a:spLocks noGrp="1"/>
          </p:cNvSpPr>
          <p:nvPr>
            <p:ph type="title"/>
          </p:nvPr>
        </p:nvSpPr>
        <p:spPr>
          <a:xfrm>
            <a:off x="640080" y="1371600"/>
            <a:ext cx="5737859" cy="1097280"/>
          </a:xfrm>
        </p:spPr>
        <p:txBody>
          <a:bodyPr>
            <a:normAutofit/>
          </a:bodyPr>
          <a:lstStyle/>
          <a:p>
            <a:r>
              <a:rPr lang="ro-RO" b="0" dirty="0">
                <a:ea typeface="+mj-lt"/>
                <a:cs typeface="+mj-lt"/>
              </a:rPr>
              <a:t>Ordinea scanării</a:t>
            </a:r>
            <a:endParaRPr lang="ro-RO" dirty="0"/>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6D82BABA-E1C2-0AB0-E258-BEAADED447FC}"/>
              </a:ext>
            </a:extLst>
          </p:cNvPr>
          <p:cNvSpPr>
            <a:spLocks noGrp="1"/>
          </p:cNvSpPr>
          <p:nvPr>
            <p:ph idx="1"/>
          </p:nvPr>
        </p:nvSpPr>
        <p:spPr>
          <a:xfrm>
            <a:off x="640080" y="2633236"/>
            <a:ext cx="5737860" cy="3666980"/>
          </a:xfrm>
        </p:spPr>
        <p:txBody>
          <a:bodyPr vert="horz" lIns="91440" tIns="45720" rIns="91440" bIns="45720" rtlCol="0">
            <a:normAutofit/>
          </a:bodyPr>
          <a:lstStyle/>
          <a:p>
            <a:pPr marL="0" indent="0">
              <a:buNone/>
            </a:pPr>
            <a:r>
              <a:rPr lang="ro-RO">
                <a:ea typeface="+mn-lt"/>
                <a:cs typeface="+mn-lt"/>
              </a:rPr>
              <a:t>Motorul </a:t>
            </a:r>
            <a:r>
              <a:rPr lang="ro-RO" b="1">
                <a:ea typeface="+mn-lt"/>
                <a:cs typeface="+mn-lt"/>
              </a:rPr>
              <a:t>IPS</a:t>
            </a:r>
            <a:r>
              <a:rPr lang="ro-RO">
                <a:ea typeface="+mn-lt"/>
                <a:cs typeface="+mn-lt"/>
              </a:rPr>
              <a:t> identifică aplicația.</a:t>
            </a:r>
            <a:endParaRPr lang="ro-RO"/>
          </a:p>
          <a:p>
            <a:pPr marL="0" indent="0">
              <a:buNone/>
            </a:pPr>
            <a:r>
              <a:rPr lang="ro-RO">
                <a:ea typeface="+mn-lt"/>
                <a:cs typeface="+mn-lt"/>
              </a:rPr>
              <a:t>Profilul de </a:t>
            </a:r>
            <a:r>
              <a:rPr lang="ro-RO" b="1" err="1">
                <a:ea typeface="+mn-lt"/>
                <a:cs typeface="+mn-lt"/>
              </a:rPr>
              <a:t>application</a:t>
            </a:r>
            <a:r>
              <a:rPr lang="ro-RO" b="1">
                <a:ea typeface="+mn-lt"/>
                <a:cs typeface="+mn-lt"/>
              </a:rPr>
              <a:t> control</a:t>
            </a:r>
            <a:r>
              <a:rPr lang="ro-RO">
                <a:ea typeface="+mn-lt"/>
                <a:cs typeface="+mn-lt"/>
              </a:rPr>
              <a:t> caută potriviri în această ordine:</a:t>
            </a:r>
            <a:endParaRPr lang="ro-RO"/>
          </a:p>
          <a:p>
            <a:pPr marL="457200" indent="-457200">
              <a:buAutoNum type="arabicPeriod"/>
            </a:pPr>
            <a:r>
              <a:rPr lang="ro-RO" b="1" err="1">
                <a:ea typeface="+mn-lt"/>
                <a:cs typeface="+mn-lt"/>
              </a:rPr>
              <a:t>Application</a:t>
            </a:r>
            <a:r>
              <a:rPr lang="ro-RO" b="1" dirty="0">
                <a:ea typeface="+mn-lt"/>
                <a:cs typeface="+mn-lt"/>
              </a:rPr>
              <a:t> </a:t>
            </a:r>
            <a:r>
              <a:rPr lang="ro-RO" b="1" err="1">
                <a:ea typeface="+mn-lt"/>
                <a:cs typeface="+mn-lt"/>
              </a:rPr>
              <a:t>and</a:t>
            </a:r>
            <a:r>
              <a:rPr lang="ro-RO" b="1" dirty="0">
                <a:ea typeface="+mn-lt"/>
                <a:cs typeface="+mn-lt"/>
              </a:rPr>
              <a:t> </a:t>
            </a:r>
            <a:r>
              <a:rPr lang="ro-RO" b="1" err="1">
                <a:ea typeface="+mn-lt"/>
                <a:cs typeface="+mn-lt"/>
              </a:rPr>
              <a:t>filter</a:t>
            </a:r>
            <a:r>
              <a:rPr lang="ro-RO" b="1" dirty="0">
                <a:ea typeface="+mn-lt"/>
                <a:cs typeface="+mn-lt"/>
              </a:rPr>
              <a:t> </a:t>
            </a:r>
            <a:r>
              <a:rPr lang="ro-RO" b="1" err="1">
                <a:ea typeface="+mn-lt"/>
                <a:cs typeface="+mn-lt"/>
              </a:rPr>
              <a:t>overrides</a:t>
            </a:r>
            <a:r>
              <a:rPr lang="ro-RO">
                <a:ea typeface="+mn-lt"/>
                <a:cs typeface="+mn-lt"/>
              </a:rPr>
              <a:t> (suprascrieri de aplicații și filtre)</a:t>
            </a:r>
          </a:p>
          <a:p>
            <a:pPr marL="457200" indent="-457200">
              <a:buAutoNum type="arabicPeriod"/>
            </a:pPr>
            <a:r>
              <a:rPr lang="ro-RO" b="1" dirty="0" err="1">
                <a:ea typeface="+mn-lt"/>
                <a:cs typeface="+mn-lt"/>
              </a:rPr>
              <a:t>Categories</a:t>
            </a:r>
            <a:r>
              <a:rPr lang="ro-RO" dirty="0">
                <a:ea typeface="+mn-lt"/>
                <a:cs typeface="+mn-lt"/>
              </a:rPr>
              <a:t> (categorii)</a:t>
            </a:r>
            <a:endParaRPr lang="ro-RO" dirty="0"/>
          </a:p>
          <a:p>
            <a:pPr>
              <a:buAutoNum type="arabicPeriod"/>
            </a:pPr>
            <a:endParaRPr lang="ro-RO" dirty="0"/>
          </a:p>
        </p:txBody>
      </p:sp>
      <p:pic>
        <p:nvPicPr>
          <p:cNvPr id="4" name="Imagine 3" descr="O imagine care conține text, captură de ecran, software, Pagină web&#10;&#10;Conținutul generat de inteligența artificială poate fi incorect.">
            <a:extLst>
              <a:ext uri="{FF2B5EF4-FFF2-40B4-BE49-F238E27FC236}">
                <a16:creationId xmlns:a16="http://schemas.microsoft.com/office/drawing/2014/main" id="{D29312C5-7F68-EF24-745A-6ADE3B94B7CE}"/>
              </a:ext>
            </a:extLst>
          </p:cNvPr>
          <p:cNvPicPr>
            <a:picLocks noChangeAspect="1"/>
          </p:cNvPicPr>
          <p:nvPr/>
        </p:nvPicPr>
        <p:blipFill>
          <a:blip r:embed="rId2"/>
          <a:stretch>
            <a:fillRect/>
          </a:stretch>
        </p:blipFill>
        <p:spPr>
          <a:xfrm>
            <a:off x="6727207" y="194"/>
            <a:ext cx="5450979" cy="6853253"/>
          </a:xfrm>
          <a:prstGeom prst="rect">
            <a:avLst/>
          </a:prstGeom>
        </p:spPr>
      </p:pic>
    </p:spTree>
    <p:extLst>
      <p:ext uri="{BB962C8B-B14F-4D97-AF65-F5344CB8AC3E}">
        <p14:creationId xmlns:p14="http://schemas.microsoft.com/office/powerpoint/2010/main" val="23312680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A060BF-1986-E6FD-13B9-24C3830C18D0}"/>
              </a:ext>
            </a:extLst>
          </p:cNvPr>
          <p:cNvSpPr>
            <a:spLocks noGrp="1"/>
          </p:cNvSpPr>
          <p:nvPr>
            <p:ph type="title"/>
          </p:nvPr>
        </p:nvSpPr>
        <p:spPr/>
        <p:txBody>
          <a:bodyPr/>
          <a:lstStyle/>
          <a:p>
            <a:r>
              <a:rPr lang="ro-RO" b="0" dirty="0">
                <a:ea typeface="+mj-lt"/>
                <a:cs typeface="+mj-lt"/>
              </a:rPr>
              <a:t>Cu aceste filtre multiple, care are prioritate?</a:t>
            </a:r>
            <a:endParaRPr lang="ro-RO" dirty="0"/>
          </a:p>
        </p:txBody>
      </p:sp>
      <p:sp>
        <p:nvSpPr>
          <p:cNvPr id="3" name="Substituent conținut 2">
            <a:extLst>
              <a:ext uri="{FF2B5EF4-FFF2-40B4-BE49-F238E27FC236}">
                <a16:creationId xmlns:a16="http://schemas.microsoft.com/office/drawing/2014/main" id="{85E812E8-11E0-78A2-C5D1-32DD53167A27}"/>
              </a:ext>
            </a:extLst>
          </p:cNvPr>
          <p:cNvSpPr>
            <a:spLocks noGrp="1"/>
          </p:cNvSpPr>
          <p:nvPr>
            <p:ph idx="1"/>
          </p:nvPr>
        </p:nvSpPr>
        <p:spPr/>
        <p:txBody>
          <a:bodyPr vert="horz" lIns="91440" tIns="45720" rIns="91440" bIns="45720" rtlCol="0" anchor="t">
            <a:normAutofit lnSpcReduction="10000"/>
          </a:bodyPr>
          <a:lstStyle/>
          <a:p>
            <a:pPr marL="0" indent="0">
              <a:buNone/>
            </a:pPr>
            <a:r>
              <a:rPr lang="ro-RO" dirty="0">
                <a:ea typeface="+mn-lt"/>
                <a:cs typeface="+mn-lt"/>
              </a:rPr>
              <a:t>După ce motorul </a:t>
            </a:r>
            <a:r>
              <a:rPr lang="ro-RO" b="1" dirty="0">
                <a:ea typeface="+mn-lt"/>
                <a:cs typeface="+mn-lt"/>
              </a:rPr>
              <a:t>IPS</a:t>
            </a:r>
            <a:r>
              <a:rPr lang="ro-RO" dirty="0">
                <a:ea typeface="+mn-lt"/>
                <a:cs typeface="+mn-lt"/>
              </a:rPr>
              <a:t> examinează fluxul de trafic pentru o potrivire a semnăturii, </a:t>
            </a:r>
            <a:r>
              <a:rPr lang="ro-RO" b="1" err="1">
                <a:ea typeface="+mn-lt"/>
                <a:cs typeface="+mn-lt"/>
              </a:rPr>
              <a:t>FortiGate</a:t>
            </a:r>
            <a:r>
              <a:rPr lang="ro-RO" dirty="0">
                <a:ea typeface="+mn-lt"/>
                <a:cs typeface="+mn-lt"/>
              </a:rPr>
              <a:t> scanează pachetele pentru potriviri, în această ordine, pentru profilul de </a:t>
            </a:r>
            <a:r>
              <a:rPr lang="ro-RO" i="1" err="1">
                <a:ea typeface="+mn-lt"/>
                <a:cs typeface="+mn-lt"/>
              </a:rPr>
              <a:t>application</a:t>
            </a:r>
            <a:r>
              <a:rPr lang="ro-RO" i="1" dirty="0">
                <a:ea typeface="+mn-lt"/>
                <a:cs typeface="+mn-lt"/>
              </a:rPr>
              <a:t> control</a:t>
            </a:r>
            <a:r>
              <a:rPr lang="ro-RO" dirty="0">
                <a:ea typeface="+mn-lt"/>
                <a:cs typeface="+mn-lt"/>
              </a:rPr>
              <a:t>:</a:t>
            </a:r>
            <a:endParaRPr lang="ro-RO" dirty="0"/>
          </a:p>
          <a:p>
            <a:r>
              <a:rPr lang="ro-RO" b="1" dirty="0" err="1">
                <a:ea typeface="+mn-lt"/>
                <a:cs typeface="+mn-lt"/>
              </a:rPr>
              <a:t>Application</a:t>
            </a:r>
            <a:r>
              <a:rPr lang="ro-RO" b="1" dirty="0">
                <a:ea typeface="+mn-lt"/>
                <a:cs typeface="+mn-lt"/>
              </a:rPr>
              <a:t> </a:t>
            </a:r>
            <a:r>
              <a:rPr lang="ro-RO" b="1" dirty="0" err="1">
                <a:ea typeface="+mn-lt"/>
                <a:cs typeface="+mn-lt"/>
              </a:rPr>
              <a:t>and</a:t>
            </a:r>
            <a:r>
              <a:rPr lang="ro-RO" b="1" dirty="0">
                <a:ea typeface="+mn-lt"/>
                <a:cs typeface="+mn-lt"/>
              </a:rPr>
              <a:t> </a:t>
            </a:r>
            <a:r>
              <a:rPr lang="ro-RO" b="1" dirty="0" err="1">
                <a:ea typeface="+mn-lt"/>
                <a:cs typeface="+mn-lt"/>
              </a:rPr>
              <a:t>filter</a:t>
            </a:r>
            <a:r>
              <a:rPr lang="ro-RO" b="1" dirty="0">
                <a:ea typeface="+mn-lt"/>
                <a:cs typeface="+mn-lt"/>
              </a:rPr>
              <a:t> </a:t>
            </a:r>
            <a:r>
              <a:rPr lang="ro-RO" b="1" dirty="0" err="1">
                <a:ea typeface="+mn-lt"/>
                <a:cs typeface="+mn-lt"/>
              </a:rPr>
              <a:t>overrides</a:t>
            </a:r>
            <a:r>
              <a:rPr lang="ro-RO" dirty="0">
                <a:ea typeface="+mn-lt"/>
                <a:cs typeface="+mn-lt"/>
              </a:rPr>
              <a:t>:</a:t>
            </a:r>
            <a:endParaRPr lang="ro-RO" dirty="0"/>
          </a:p>
          <a:p>
            <a:pPr marL="493395" lvl="1"/>
            <a:r>
              <a:rPr lang="ro-RO" dirty="0">
                <a:ea typeface="+mn-lt"/>
                <a:cs typeface="+mn-lt"/>
              </a:rPr>
              <a:t>Dacă au fost configurate suprascrieri pentru aplicații sau filtre, profilul de </a:t>
            </a:r>
            <a:r>
              <a:rPr lang="ro-RO" i="1" dirty="0" err="1">
                <a:ea typeface="+mn-lt"/>
                <a:cs typeface="+mn-lt"/>
              </a:rPr>
              <a:t>application</a:t>
            </a:r>
            <a:r>
              <a:rPr lang="ro-RO" i="1" dirty="0">
                <a:ea typeface="+mn-lt"/>
                <a:cs typeface="+mn-lt"/>
              </a:rPr>
              <a:t> control</a:t>
            </a:r>
            <a:r>
              <a:rPr lang="ro-RO" dirty="0">
                <a:ea typeface="+mn-lt"/>
                <a:cs typeface="+mn-lt"/>
              </a:rPr>
              <a:t> le ia în considerare mai întâi.</a:t>
            </a:r>
            <a:endParaRPr lang="ro-RO" dirty="0"/>
          </a:p>
          <a:p>
            <a:pPr marL="493395" lvl="1"/>
            <a:r>
              <a:rPr lang="ro-RO" dirty="0">
                <a:ea typeface="+mn-lt"/>
                <a:cs typeface="+mn-lt"/>
              </a:rPr>
              <a:t>Se caută o regulă de </a:t>
            </a:r>
            <a:r>
              <a:rPr lang="ro-RO" dirty="0" err="1">
                <a:ea typeface="+mn-lt"/>
                <a:cs typeface="+mn-lt"/>
              </a:rPr>
              <a:t>override</a:t>
            </a:r>
            <a:r>
              <a:rPr lang="ro-RO" dirty="0">
                <a:ea typeface="+mn-lt"/>
                <a:cs typeface="+mn-lt"/>
              </a:rPr>
              <a:t> începând de la începutul listei, similar politicilor de firewall.</a:t>
            </a:r>
            <a:endParaRPr lang="ro-RO" dirty="0"/>
          </a:p>
          <a:p>
            <a:r>
              <a:rPr lang="ro-RO" b="1" dirty="0" err="1">
                <a:ea typeface="+mn-lt"/>
                <a:cs typeface="+mn-lt"/>
              </a:rPr>
              <a:t>Categories</a:t>
            </a:r>
            <a:r>
              <a:rPr lang="ro-RO" dirty="0">
                <a:ea typeface="+mn-lt"/>
                <a:cs typeface="+mn-lt"/>
              </a:rPr>
              <a:t>:</a:t>
            </a:r>
            <a:endParaRPr lang="ro-RO" dirty="0"/>
          </a:p>
          <a:p>
            <a:pPr marL="493395" lvl="1"/>
            <a:r>
              <a:rPr lang="ro-RO" dirty="0">
                <a:ea typeface="+mn-lt"/>
                <a:cs typeface="+mn-lt"/>
              </a:rPr>
              <a:t>În final, profilul de </a:t>
            </a:r>
            <a:r>
              <a:rPr lang="ro-RO" i="1" dirty="0" err="1">
                <a:ea typeface="+mn-lt"/>
                <a:cs typeface="+mn-lt"/>
              </a:rPr>
              <a:t>application</a:t>
            </a:r>
            <a:r>
              <a:rPr lang="ro-RO" i="1" dirty="0">
                <a:ea typeface="+mn-lt"/>
                <a:cs typeface="+mn-lt"/>
              </a:rPr>
              <a:t> control</a:t>
            </a:r>
            <a:r>
              <a:rPr lang="ro-RO" dirty="0">
                <a:ea typeface="+mn-lt"/>
                <a:cs typeface="+mn-lt"/>
              </a:rPr>
              <a:t> aplică acțiunea configurată pentru aplicațiile din categoriile selectate.</a:t>
            </a:r>
            <a:endParaRPr lang="ro-RO" dirty="0"/>
          </a:p>
          <a:p>
            <a:endParaRPr lang="ro-RO" dirty="0"/>
          </a:p>
        </p:txBody>
      </p:sp>
    </p:spTree>
    <p:extLst>
      <p:ext uri="{BB962C8B-B14F-4D97-AF65-F5344CB8AC3E}">
        <p14:creationId xmlns:p14="http://schemas.microsoft.com/office/powerpoint/2010/main" val="5722547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BAA4D9-7A8D-CE7B-3756-485ACF18A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48533" cy="6219811"/>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text, captură de ecran, Font, diagramă&#10;&#10;Conținutul generat de inteligența artificială poate fi incorect.">
            <a:extLst>
              <a:ext uri="{FF2B5EF4-FFF2-40B4-BE49-F238E27FC236}">
                <a16:creationId xmlns:a16="http://schemas.microsoft.com/office/drawing/2014/main" id="{3C9ACB30-AF93-9AE6-7FE7-183148171BB8}"/>
              </a:ext>
            </a:extLst>
          </p:cNvPr>
          <p:cNvPicPr>
            <a:picLocks noGrp="1" noChangeAspect="1"/>
          </p:cNvPicPr>
          <p:nvPr>
            <p:ph idx="1"/>
          </p:nvPr>
        </p:nvPicPr>
        <p:blipFill>
          <a:blip r:embed="rId2"/>
          <a:srcRect r="2058" b="1"/>
          <a:stretch>
            <a:fillRect/>
          </a:stretch>
        </p:blipFill>
        <p:spPr>
          <a:xfrm>
            <a:off x="20" y="14"/>
            <a:ext cx="11548513" cy="6219811"/>
          </a:xfrm>
          <a:prstGeom prst="rect">
            <a:avLst/>
          </a:prstGeom>
        </p:spPr>
      </p:pic>
      <p:cxnSp>
        <p:nvCxnSpPr>
          <p:cNvPr id="17" name="Straight Connector 16">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11766"/>
            <a:ext cx="11548533"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135149"/>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Ecran lat</PresentationFormat>
  <Slides>105</Slides>
  <Notes>0</Notes>
  <HiddenSlides>0</HiddenSlides>
  <ScaleCrop>false</ScaleCrop>
  <HeadingPairs>
    <vt:vector size="4" baseType="variant">
      <vt:variant>
        <vt:lpstr>Temă</vt:lpstr>
      </vt:variant>
      <vt:variant>
        <vt:i4>1</vt:i4>
      </vt:variant>
      <vt:variant>
        <vt:lpstr>Titluri diapozitive</vt:lpstr>
      </vt:variant>
      <vt:variant>
        <vt:i4>105</vt:i4>
      </vt:variant>
    </vt:vector>
  </HeadingPairs>
  <TitlesOfParts>
    <vt:vector size="106" baseType="lpstr">
      <vt:lpstr>DashVTI</vt:lpstr>
      <vt:lpstr>Firewall</vt:lpstr>
      <vt:lpstr>Protocoale ale nivelului de transport</vt:lpstr>
      <vt:lpstr>Transport Layer (TCP/UDP segmentation)</vt:lpstr>
      <vt:lpstr>TransportLayer(TCP/UDPsegmentation)</vt:lpstr>
      <vt:lpstr>TransportLayer(TCP/UDPsegmentation)</vt:lpstr>
      <vt:lpstr>TransportLayer(TCP/UDP segmentation)</vt:lpstr>
      <vt:lpstr>TransportLayer(TCP/UDP)</vt:lpstr>
      <vt:lpstr>Network Address Translation (NAT)</vt:lpstr>
      <vt:lpstr>Source NAT (src-nat). Masquerading</vt:lpstr>
      <vt:lpstr>Configurarea src-nat</vt:lpstr>
      <vt:lpstr>Configurarea src-nat</vt:lpstr>
      <vt:lpstr>Particularitățile src-nat</vt:lpstr>
      <vt:lpstr>Destination NAT (dst-nat)</vt:lpstr>
      <vt:lpstr>Configurarea dst-nat</vt:lpstr>
      <vt:lpstr>Configurarea dst-nat</vt:lpstr>
      <vt:lpstr>Redirect – caz particular al dst-nat</vt:lpstr>
      <vt:lpstr>Firewall</vt:lpstr>
      <vt:lpstr>Firewall chains</vt:lpstr>
      <vt:lpstr>Firewall rules</vt:lpstr>
      <vt:lpstr>Prezentare PowerPoint</vt:lpstr>
      <vt:lpstr>Optimizarea regulilor firewall</vt:lpstr>
      <vt:lpstr>Address lists</vt:lpstr>
      <vt:lpstr>Address lists</vt:lpstr>
      <vt:lpstr>Chain Forward</vt:lpstr>
      <vt:lpstr>Opțiuni suplimentare firewall</vt:lpstr>
      <vt:lpstr>Custom chains</vt:lpstr>
      <vt:lpstr>Connection states – starea conexiunilor</vt:lpstr>
      <vt:lpstr>Connection states – starea conexiunilor</vt:lpstr>
      <vt:lpstr>Connection states – starea conexiunilor</vt:lpstr>
      <vt:lpstr>Connection tracking </vt:lpstr>
      <vt:lpstr>Prezentare PowerPoint</vt:lpstr>
      <vt:lpstr>Fast Path</vt:lpstr>
      <vt:lpstr>Prezentare PowerPoint</vt:lpstr>
      <vt:lpstr>Fasttrack</vt:lpstr>
      <vt:lpstr>Prezentare PowerPoint</vt:lpstr>
      <vt:lpstr>FastTrack</vt:lpstr>
      <vt:lpstr>FastTrack</vt:lpstr>
      <vt:lpstr>FastTrack</vt:lpstr>
      <vt:lpstr>„Firewall ideal”</vt:lpstr>
      <vt:lpstr>Prezentare PowerPoint</vt:lpstr>
      <vt:lpstr>Prezentare PowerPoint</vt:lpstr>
      <vt:lpstr>Prezentare PowerPoint</vt:lpstr>
      <vt:lpstr>Configurare Firewall FortiGate</vt:lpstr>
      <vt:lpstr>Când se activează filtrarea web cu trafic HTTP inițial necriptat?</vt:lpstr>
      <vt:lpstr>Prezentare PowerPoint</vt:lpstr>
      <vt:lpstr>Prezentare PowerPoint</vt:lpstr>
      <vt:lpstr>Observație:</vt:lpstr>
      <vt:lpstr>Inspecția Certificatului SSL</vt:lpstr>
      <vt:lpstr>Etapele procesului de handshake TLS sunt următoarele:</vt:lpstr>
      <vt:lpstr>Pentru protocoalele criptate, FortiGate necesită inspecție suplimentară:</vt:lpstr>
      <vt:lpstr>Observație importantă:</vt:lpstr>
      <vt:lpstr>Modele de inspecție pentru filtrarea web</vt:lpstr>
      <vt:lpstr>Prezentare PowerPoint</vt:lpstr>
      <vt:lpstr>Prezentare PowerPoint</vt:lpstr>
      <vt:lpstr>Recomandare:</vt:lpstr>
      <vt:lpstr>Web Filtering Basics</vt:lpstr>
      <vt:lpstr>Prezentare PowerPoint</vt:lpstr>
      <vt:lpstr>Explicații pentru Server certificate SNI check:</vt:lpstr>
      <vt:lpstr>HTTPS Inspection Order</vt:lpstr>
      <vt:lpstr>Configurarea profilurilor de filtrare web — Flow Based</vt:lpstr>
      <vt:lpstr>Detalii suplimentare:</vt:lpstr>
      <vt:lpstr>Configurarea profilurilor de filtrare web — Proxy Based</vt:lpstr>
      <vt:lpstr>Explicații suplimentare:</vt:lpstr>
      <vt:lpstr>FortiGuard Category Filter</vt:lpstr>
      <vt:lpstr>Explicații</vt:lpstr>
      <vt:lpstr>Configurare în profilul de filtrare web</vt:lpstr>
      <vt:lpstr>Prezentare PowerPoint</vt:lpstr>
      <vt:lpstr>Prezentare PowerPoint</vt:lpstr>
      <vt:lpstr>Prezentare PowerPoint</vt:lpstr>
      <vt:lpstr>Prezentare PowerPoint</vt:lpstr>
      <vt:lpstr>Prezentare PowerPoint</vt:lpstr>
      <vt:lpstr>Prezentare PowerPoint</vt:lpstr>
      <vt:lpstr>Web Rating Override</vt:lpstr>
      <vt:lpstr>Explicații</vt:lpstr>
      <vt:lpstr>Configurarea unui filtru URL</vt:lpstr>
      <vt:lpstr>Explicații</vt:lpstr>
      <vt:lpstr>Troubleshooting</vt:lpstr>
      <vt:lpstr>Prezentare PowerPoint</vt:lpstr>
      <vt:lpstr>Troubleshooting the FortiGuard Connection (Contd)</vt:lpstr>
      <vt:lpstr>Explicații</vt:lpstr>
      <vt:lpstr>Optimizarea performanței cu Web Filter Cache</vt:lpstr>
      <vt:lpstr>Web Filter Log</vt:lpstr>
      <vt:lpstr>Application Control Basics</vt:lpstr>
      <vt:lpstr>Explicații</vt:lpstr>
      <vt:lpstr>Peer-to-Peer Architecture</vt:lpstr>
      <vt:lpstr>Application Control — Structură ierarhică</vt:lpstr>
      <vt:lpstr>Explicații</vt:lpstr>
      <vt:lpstr>Prezentare PowerPoint</vt:lpstr>
      <vt:lpstr>Application Control Configuration Filter Actions</vt:lpstr>
      <vt:lpstr>Acțiuni ale filtrelor</vt:lpstr>
      <vt:lpstr>Alte opțiuni:</vt:lpstr>
      <vt:lpstr>Care este acțiunea corectă de ales?</vt:lpstr>
      <vt:lpstr>Configurarea opțiunilor suplimentare</vt:lpstr>
      <vt:lpstr>Prezentare PowerPoint</vt:lpstr>
      <vt:lpstr>HTTP Block Page</vt:lpstr>
      <vt:lpstr>Prezentare PowerPoint</vt:lpstr>
      <vt:lpstr>Ordinea scanării</vt:lpstr>
      <vt:lpstr>Cu aceste filtre multiple, care are prioritate?</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449</cp:revision>
  <dcterms:created xsi:type="dcterms:W3CDTF">2025-09-13T07:42:10Z</dcterms:created>
  <dcterms:modified xsi:type="dcterms:W3CDTF">2025-09-19T14:48:09Z</dcterms:modified>
</cp:coreProperties>
</file>