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294" r:id="rId6"/>
    <p:sldId id="263" r:id="rId7"/>
    <p:sldId id="379" r:id="rId8"/>
    <p:sldId id="303" r:id="rId9"/>
    <p:sldId id="305" r:id="rId10"/>
    <p:sldId id="306" r:id="rId11"/>
    <p:sldId id="307" r:id="rId12"/>
    <p:sldId id="310" r:id="rId13"/>
    <p:sldId id="311" r:id="rId14"/>
    <p:sldId id="313" r:id="rId15"/>
    <p:sldId id="314" r:id="rId16"/>
    <p:sldId id="389" r:id="rId17"/>
    <p:sldId id="383" r:id="rId18"/>
    <p:sldId id="429" r:id="rId19"/>
    <p:sldId id="430" r:id="rId20"/>
    <p:sldId id="316" r:id="rId21"/>
    <p:sldId id="317" r:id="rId22"/>
    <p:sldId id="319" r:id="rId23"/>
    <p:sldId id="357" r:id="rId24"/>
    <p:sldId id="375" r:id="rId25"/>
    <p:sldId id="384" r:id="rId26"/>
    <p:sldId id="355" r:id="rId27"/>
    <p:sldId id="393" r:id="rId28"/>
    <p:sldId id="394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3" r:id="rId37"/>
    <p:sldId id="374" r:id="rId38"/>
    <p:sldId id="432" r:id="rId39"/>
    <p:sldId id="376" r:id="rId40"/>
    <p:sldId id="377" r:id="rId41"/>
    <p:sldId id="378" r:id="rId42"/>
    <p:sldId id="433" r:id="rId43"/>
    <p:sldId id="380" r:id="rId44"/>
    <p:sldId id="381" r:id="rId45"/>
    <p:sldId id="382" r:id="rId46"/>
    <p:sldId id="434" r:id="rId47"/>
    <p:sldId id="435" r:id="rId48"/>
    <p:sldId id="295" r:id="rId49"/>
    <p:sldId id="296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5/4/2025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/css_image_gallery.asp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../exercitii/tema10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0968" y="639097"/>
            <a:ext cx="5584722" cy="3494791"/>
          </a:xfrm>
        </p:spPr>
        <p:txBody>
          <a:bodyPr>
            <a:normAutofit/>
          </a:bodyPr>
          <a:lstStyle/>
          <a:p>
            <a:r>
              <a:rPr lang="ro-MD" sz="8000" dirty="0">
                <a:effectLst/>
                <a:ea typeface="Times New Roman" panose="02020603050405020304" pitchFamily="18" charset="0"/>
              </a:rPr>
              <a:t>Poziționarea elementelor</a:t>
            </a:r>
            <a:r>
              <a:rPr lang="en-GB" sz="8000" dirty="0">
                <a:effectLst/>
                <a:ea typeface="Times New Roman" panose="02020603050405020304" pitchFamily="18" charset="0"/>
              </a:rPr>
              <a:t>  HTML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F1C767C8-09F5-462F-9B92-2625AC035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764" y="284164"/>
            <a:ext cx="8605837" cy="12398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o-RO" altLang="ru-RU" b="1" dirty="0"/>
              <a:t>EXEMPLU POZIŢIONARE RELATIVĂ</a:t>
            </a:r>
            <a:endParaRPr lang="ru-RU" altLang="ru-RU" b="1" dirty="0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C414F3C4-D461-46F6-ABE3-12F3E348D6A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02890" y="1953127"/>
            <a:ext cx="8229600" cy="638175"/>
          </a:xfrm>
        </p:spPr>
        <p:txBody>
          <a:bodyPr/>
          <a:lstStyle/>
          <a:p>
            <a:pPr marL="0" indent="0">
              <a:buNone/>
            </a:pPr>
            <a:r>
              <a:rPr lang="en-US" altLang="ru-RU" dirty="0">
                <a:latin typeface="Calibri" panose="020F0502020204030204" pitchFamily="34" charset="0"/>
                <a:cs typeface="Calibri" panose="020F0502020204030204" pitchFamily="34" charset="0"/>
              </a:rPr>
              <a:t>Era:</a:t>
            </a:r>
            <a:endParaRPr lang="ru-RU" altLang="ru-RU" dirty="0"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7DB5E7-92A1-4A7A-BF01-4968DF7052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49" y="2531351"/>
            <a:ext cx="10992466" cy="6177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2BA11B-1A49-4BEE-BED3-53F33B462EE6}"/>
              </a:ext>
            </a:extLst>
          </p:cNvPr>
          <p:cNvSpPr txBox="1"/>
          <p:nvPr/>
        </p:nvSpPr>
        <p:spPr>
          <a:xfrm>
            <a:off x="875071" y="3356029"/>
            <a:ext cx="47909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specifica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nav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relative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top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Drept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rezultat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 – nav-bar-ul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cobori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sun HR:</a:t>
            </a:r>
            <a:endParaRPr lang="en-GB" b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5E023E-6B71-41A4-9CC0-2ADBB99AA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49" y="5317274"/>
            <a:ext cx="10992467" cy="88562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0B29BC63-A042-4386-AB19-82E2737DE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IV - POZIŢIONAREA ABSOLUTĂ </a:t>
            </a:r>
            <a:endParaRPr lang="ru-RU" altLang="ru-RU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DEB6E83D-B117-4461-A938-A234EF3DA86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79" y="1981200"/>
            <a:ext cx="10058399" cy="425608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position: absolute</a:t>
            </a:r>
            <a:endParaRPr lang="ro-RO" altLang="ru-RU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Un element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poziție absolută este poziționat </a:t>
            </a:r>
            <a:r>
              <a:rPr lang="vi-VN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în raport cu primul element de bază </a:t>
            </a:r>
            <a:r>
              <a:rPr lang="en-US" altLang="ru-RU" dirty="0">
                <a:latin typeface="Calibri" panose="020F0502020204030204" pitchFamily="34" charset="0"/>
                <a:cs typeface="Calibri" panose="020F0502020204030204" pitchFamily="34" charset="0"/>
              </a:rPr>
              <a:t>(p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en-US" alt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rinte</a:t>
            </a:r>
            <a:r>
              <a:rPr lang="en-US" altLang="ru-RU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care are o altă poziție decât static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</a:p>
          <a:p>
            <a:pPr>
              <a:defRPr/>
            </a:pP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În cazul în care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nu se găsește nici un astfel de element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(părinte)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, blocul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se va </a:t>
            </a:r>
            <a:r>
              <a:rPr lang="ro-RO" alt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poziţiona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în raport cu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>
                <a:latin typeface="Calibri" panose="020F0502020204030204" pitchFamily="34" charset="0"/>
                <a:cs typeface="Calibri" panose="020F0502020204030204" pitchFamily="34" charset="0"/>
              </a:rPr>
              <a:t>tag-ul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-rădăcină -</a:t>
            </a:r>
            <a:r>
              <a:rPr lang="en-US" alt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&lt;html&gt;</a:t>
            </a:r>
            <a:endParaRPr lang="ro-RO" alt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Elementele poziționate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„a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bsolut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sunt îndepărtate din fluxul normal. Documentul și alte elemente se comport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 ca </a:t>
            </a:r>
            <a:r>
              <a:rPr lang="ro-RO" alt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cum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elementul poziționat absolut nu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ar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exist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defRPr/>
            </a:pP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lemente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poziționate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„absolut”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se pot suprapune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peste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alte elemente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HTML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A0D12D6-83B4-4630-AD23-7172A5E44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57200"/>
            <a:ext cx="8763000" cy="1066800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EXEMPLU POZIŢIONARE absolută </a:t>
            </a:r>
            <a:endParaRPr lang="ru-RU" altLang="ru-RU" b="1" dirty="0"/>
          </a:p>
        </p:txBody>
      </p:sp>
      <p:sp>
        <p:nvSpPr>
          <p:cNvPr id="19459" name="TextBox 3">
            <a:extLst>
              <a:ext uri="{FF2B5EF4-FFF2-40B4-BE49-F238E27FC236}">
                <a16:creationId xmlns:a16="http://schemas.microsoft.com/office/drawing/2014/main" id="{8786E502-B1CE-4194-9D38-A3247128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716" y="1981201"/>
            <a:ext cx="708168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nav-bar –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scoate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coborirea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dar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il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lasa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cu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pozitie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relativa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Insa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urmasului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lui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logoul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, ii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stabili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pozitionarea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absoluta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– in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raport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cu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parintele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adica</a:t>
            </a:r>
            <a:r>
              <a:rPr lang="en-GB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cu elemental NAV</a:t>
            </a:r>
            <a:endParaRPr lang="en-US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Observati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cum </a:t>
            </a:r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alte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aluneca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sub 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34162C-0BAA-4E77-B824-B5D8E0254BCC}"/>
              </a:ext>
            </a:extLst>
          </p:cNvPr>
          <p:cNvSpPr txBox="1"/>
          <p:nvPr/>
        </p:nvSpPr>
        <p:spPr>
          <a:xfrm>
            <a:off x="8461580" y="2013228"/>
            <a:ext cx="2993001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scrie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urm</a:t>
            </a:r>
            <a:r>
              <a:rPr lang="ro-MD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torul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</a:t>
            </a:r>
            <a:r>
              <a:rPr lang="en-US" alt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alt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nav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relative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.logo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absolute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bottom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-10px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A17AE0-544B-4B6D-94DD-7E8192C8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929" y="5410062"/>
            <a:ext cx="8287907" cy="9907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EA242A19-34CF-4AF9-BC67-8EA9D5B3C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/>
              <a:t>POZITIONAREA ABSOLUTA</a:t>
            </a:r>
            <a:endParaRPr lang="en-US" altLang="en-US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20BD1454-1716-4EB8-81F8-1B1B6F84429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2121311"/>
            <a:ext cx="10058400" cy="3946525"/>
          </a:xfrm>
        </p:spPr>
        <p:txBody>
          <a:bodyPr>
            <a:normAutofit/>
          </a:bodyPr>
          <a:lstStyle/>
          <a:p>
            <a:r>
              <a:rPr lang="en-US" altLang="en-US" sz="2400" dirty="0">
                <a:latin typeface="Calibri" panose="020F0502020204030204" pitchFamily="34" charset="0"/>
              </a:rPr>
              <a:t>Implicit </a:t>
            </a:r>
            <a:r>
              <a:rPr lang="en-US" altLang="en-US" sz="2400" dirty="0" err="1">
                <a:latin typeface="Calibri" panose="020F0502020204030204" pitchFamily="34" charset="0"/>
              </a:rPr>
              <a:t>elementele</a:t>
            </a:r>
            <a:r>
              <a:rPr lang="en-US" altLang="en-US" sz="2400" dirty="0">
                <a:latin typeface="Calibri" panose="020F0502020204030204" pitchFamily="34" charset="0"/>
              </a:rPr>
              <a:t> “absolute” se </a:t>
            </a:r>
            <a:r>
              <a:rPr lang="en-US" altLang="en-US" sz="2400" dirty="0" err="1">
                <a:latin typeface="Calibri" panose="020F0502020204030204" pitchFamily="34" charset="0"/>
              </a:rPr>
              <a:t>pozi</a:t>
            </a:r>
            <a:r>
              <a:rPr lang="ro-MD" altLang="en-US" sz="2400" dirty="0">
                <a:latin typeface="Calibri" panose="020F0502020204030204" pitchFamily="34" charset="0"/>
              </a:rPr>
              <a:t>ț</a:t>
            </a:r>
            <a:r>
              <a:rPr lang="en-US" altLang="en-US" sz="2400" dirty="0" err="1">
                <a:latin typeface="Calibri" panose="020F0502020204030204" pitchFamily="34" charset="0"/>
              </a:rPr>
              <a:t>ioneaz</a:t>
            </a:r>
            <a:r>
              <a:rPr lang="ro-MD" altLang="en-US" sz="2400" dirty="0">
                <a:latin typeface="Calibri" panose="020F0502020204030204" pitchFamily="34" charset="0"/>
              </a:rPr>
              <a:t>ă într-un sistem de coordonate bazat pe fereastra browserului</a:t>
            </a:r>
            <a:r>
              <a:rPr lang="ru-RU" altLang="en-US" sz="2400" dirty="0"/>
              <a:t>.</a:t>
            </a:r>
            <a:r>
              <a:rPr lang="ro-MD" altLang="en-US" sz="2400" dirty="0">
                <a:latin typeface="Calibri" panose="020F0502020204030204" pitchFamily="34" charset="0"/>
              </a:rPr>
              <a:t> Î</a:t>
            </a:r>
            <a:r>
              <a:rPr lang="en-US" altLang="en-US" sz="2400" dirty="0">
                <a:latin typeface="Calibri" panose="020F0502020204030204" pitchFamily="34" charset="0"/>
              </a:rPr>
              <a:t>n</a:t>
            </a:r>
            <a:r>
              <a:rPr lang="ro-MD" altLang="en-US" sz="2400" dirty="0">
                <a:latin typeface="Calibri" panose="020F0502020204030204" pitchFamily="34" charset="0"/>
              </a:rPr>
              <a:t>să, sistemul de coordonate poate fi schimbat</a:t>
            </a:r>
            <a:endParaRPr lang="ru-RU" altLang="en-US" sz="2400" dirty="0"/>
          </a:p>
          <a:p>
            <a:r>
              <a:rPr lang="ro-MD" altLang="en-US" sz="2400" dirty="0">
                <a:latin typeface="Calibri" panose="020F0502020204030204" pitchFamily="34" charset="0"/>
              </a:rPr>
              <a:t>Dacă un anumit element-părinte al unui element poziționat absolut, este poziționat relativ</a:t>
            </a:r>
            <a:r>
              <a:rPr lang="en-GB" altLang="en-US" sz="2400" dirty="0">
                <a:latin typeface="Calibri" panose="020F0502020204030204" pitchFamily="34" charset="0"/>
              </a:rPr>
              <a:t> -</a:t>
            </a:r>
            <a:r>
              <a:rPr lang="ro-MD" altLang="en-US" sz="2400" dirty="0">
                <a:latin typeface="Calibri" panose="020F0502020204030204" pitchFamily="34" charset="0"/>
              </a:rPr>
              <a:t> atunci elem</a:t>
            </a:r>
            <a:r>
              <a:rPr lang="en-US" altLang="en-US" sz="2400" dirty="0" err="1">
                <a:latin typeface="Calibri" panose="020F0502020204030204" pitchFamily="34" charset="0"/>
              </a:rPr>
              <a:t>en</a:t>
            </a:r>
            <a:r>
              <a:rPr lang="ro-MD" altLang="en-US" sz="2400" dirty="0">
                <a:latin typeface="Calibri" panose="020F0502020204030204" pitchFamily="34" charset="0"/>
              </a:rPr>
              <a:t>tul-urmaș se va poziționa în raport cu elementul-părinte</a:t>
            </a:r>
          </a:p>
          <a:p>
            <a:r>
              <a:rPr lang="ro-MD" altLang="en-US" sz="2400" dirty="0">
                <a:latin typeface="Calibri" panose="020F0502020204030204" pitchFamily="34" charset="0"/>
              </a:rPr>
              <a:t>Dacă sunt mai multe elemente-părinte poziționate relativ, atunci elementul-urmaș poziționat absolut se va poziționa în raport cu elementul părinte cel mai apropiat de el (părinte direct)</a:t>
            </a:r>
            <a:endParaRPr lang="ru-RU" alt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480AAB8F-2FF4-4E94-B242-DF3BF329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OBSERVAȚIE</a:t>
            </a:r>
            <a:endParaRPr lang="en-US" altLang="en-US" b="1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0153918F-BC02-40E3-8228-31712D92814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79" y="1905000"/>
            <a:ext cx="10308139" cy="1379538"/>
          </a:xfrm>
        </p:spPr>
        <p:txBody>
          <a:bodyPr/>
          <a:lstStyle/>
          <a:p>
            <a:r>
              <a:rPr lang="ro-MD" altLang="en-US" sz="2400" dirty="0">
                <a:latin typeface="Calibri" panose="020F0502020204030204" pitchFamily="34" charset="0"/>
              </a:rPr>
              <a:t>În practică poziționarea absolută adesea se utilizează în scopuri decorative, atunci când este necesară plasarea într-o anumită poziție a unor iconițe, elemente de control și alte ”frumuseți”</a:t>
            </a:r>
            <a:endParaRPr lang="en-US" altLang="en-US" sz="2400" dirty="0">
              <a:latin typeface="Calibri" panose="020F0502020204030204" pitchFamily="34" charset="0"/>
            </a:endParaRPr>
          </a:p>
        </p:txBody>
      </p:sp>
      <p:pic>
        <p:nvPicPr>
          <p:cNvPr id="23556" name="Picture 1">
            <a:extLst>
              <a:ext uri="{FF2B5EF4-FFF2-40B4-BE49-F238E27FC236}">
                <a16:creationId xmlns:a16="http://schemas.microsoft.com/office/drawing/2014/main" id="{820B5524-848D-4895-A2F3-A4A359FD81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1" y="3284539"/>
            <a:ext cx="3878263" cy="276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">
            <a:extLst>
              <a:ext uri="{FF2B5EF4-FFF2-40B4-BE49-F238E27FC236}">
                <a16:creationId xmlns:a16="http://schemas.microsoft.com/office/drawing/2014/main" id="{50A514F0-12BB-4ED6-914D-A35EC2771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565526"/>
            <a:ext cx="37719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06633-993C-4D93-9F4E-06509D8D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 – </a:t>
            </a:r>
            <a:r>
              <a:rPr lang="en-GB" dirty="0" err="1"/>
              <a:t>pozi</a:t>
            </a:r>
            <a:r>
              <a:rPr lang="ro-RO" dirty="0"/>
              <a:t>ț</a:t>
            </a:r>
            <a:r>
              <a:rPr lang="en-GB" dirty="0" err="1"/>
              <a:t>onarea</a:t>
            </a:r>
            <a:r>
              <a:rPr lang="en-GB" dirty="0"/>
              <a:t> </a:t>
            </a:r>
            <a:r>
              <a:rPr lang="ro-RO" dirty="0"/>
              <a:t>STICKY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0D89E-573C-478A-9819-887DC5353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2"/>
            <a:ext cx="10058400" cy="3012440"/>
          </a:xfrm>
        </p:spPr>
        <p:txBody>
          <a:bodyPr>
            <a:normAutofit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element cu </a:t>
            </a:r>
            <a:r>
              <a:rPr lang="ro-RO" sz="2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position: sticky; 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poziționat pe baza poziției de defilare a utilizatorului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element </a:t>
            </a:r>
            <a:r>
              <a:rPr 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sticky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comută între relativ și fix, în funcție de poziția derulării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poziționat relativ până când se întâlnește o anumită poziție de decalaj în fereastra de vizualizare (</a:t>
            </a:r>
            <a:r>
              <a:rPr lang="ro-RO" sz="2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viewport 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- apoi se „lipește” (sticks) pe loc (cum ar fi </a:t>
            </a:r>
            <a:r>
              <a:rPr lang="ro-RO" sz="2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position:fixed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20103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E9514-E40A-4281-B2A3-CB6836CBB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5EEAA-A4E5-4EBD-B6D3-89EE0B091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997" y="1980382"/>
            <a:ext cx="10058400" cy="3760891"/>
          </a:xfrm>
        </p:spPr>
        <p:txBody>
          <a:bodyPr>
            <a:normAutofit lnSpcReduction="10000"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Voi aplica pentru elementul NAV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urmatorul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blocul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fixat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partea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sus la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derularea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jos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nav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sticky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top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#f96d00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55px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ro-RO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E9AEE8-0A9C-419C-A27D-C3E96D75B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541" y="5120641"/>
            <a:ext cx="8884430" cy="5366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AC0EAB-FA65-49C6-BE14-BCAE336F0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844" y="5824866"/>
            <a:ext cx="7655397" cy="58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49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2E1DA964-2C8F-4C62-9BC1-8560E4855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ELEMENTE SUPRAPUSE</a:t>
            </a:r>
            <a:endParaRPr lang="ru-RU" altLang="ru-RU" b="1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21DCC642-2DBB-4E81-920B-BCC1F907052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04568" y="2133600"/>
            <a:ext cx="10500851" cy="4248150"/>
          </a:xfrm>
        </p:spPr>
        <p:txBody>
          <a:bodyPr>
            <a:normAutofit lnSpcReduction="10000"/>
          </a:bodyPr>
          <a:lstStyle/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Când elementele sunt poziționate în afara fluxului normal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pozition: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absolut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position: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relativ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position: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fix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 se pot suprapune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peste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alte elemente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z-index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specifică ordinea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stivă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 (element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ul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care ar trebui să fie plasat în faț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sau în spatele ce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lorlalte elemente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element poate avea un ordin pozitiv sau negativ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stivă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element cu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ordin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mai mare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stivă este întotdeauna în faț</a:t>
            </a:r>
            <a:r>
              <a:rPr lang="ro-MD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 cu un ordin mai mic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-index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funcționează doar pe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ntru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pozitionate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absolut, relativ sau fix</a:t>
            </a:r>
            <a:endParaRPr lang="ru-RU" altLang="ru-RU" sz="2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8ED28ACF-EAB0-4BD6-A4D5-A71D560A6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EXEMPLU SUPRAPUNERE</a:t>
            </a:r>
            <a:endParaRPr lang="ru-RU" altLang="ru-RU" b="1" dirty="0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E3D25264-C78D-4794-8AF4-F823B91C839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80" y="2064774"/>
            <a:ext cx="4236720" cy="3955027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ro-MD" altLang="ru-RU" dirty="0">
                <a:latin typeface="Calibri" panose="020F0502020204030204" pitchFamily="34" charset="0"/>
                <a:cs typeface="Calibri" panose="020F0502020204030204" pitchFamily="34" charset="0"/>
              </a:rPr>
              <a:t>Dacă voi scrie stilurile așa:</a:t>
            </a:r>
          </a:p>
          <a:p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.logo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absolute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bottom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-10px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z-index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-1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Logoul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deja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aluneca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sub </a:t>
            </a:r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opíunile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meniului</a:t>
            </a:r>
            <a:endParaRPr lang="en-GB" sz="2200" b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603007-448D-4431-92FF-740B0B375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001" y="5505326"/>
            <a:ext cx="7590505" cy="84188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A8C1FCB5-B01A-4285-8724-D280B59B2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PROPRIETATEA „FLOAT”</a:t>
            </a:r>
            <a:endParaRPr lang="ru-RU" altLang="ru-RU" b="1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5C9D75F4-A203-4919-A552-27E7C7E8523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22555" y="1981200"/>
            <a:ext cx="10294374" cy="4301613"/>
          </a:xfrm>
        </p:spPr>
        <p:txBody>
          <a:bodyPr>
            <a:normAutofit/>
          </a:bodyPr>
          <a:lstStyle/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CSS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float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specifică cum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un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anumit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 poate fi împins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(plutind)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la stânga sau la dreapta, permi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ţâ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nd alt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elemente să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-l înconjoare</a:t>
            </a:r>
            <a:endParaRPr lang="vi-VN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loat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este foarte des folosit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 atunci când se inserează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imagini, dar este, util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 şi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atunci când se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machetează paginile web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plute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sc”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orizontal</a:t>
            </a:r>
            <a:r>
              <a:rPr lang="ro-MD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acest lucru însemn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ând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că un element poate fi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„împins”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la stânga sau la dreapta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însă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în sus sau în jos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amplasate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după elementul flotant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îl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uprinde” pe acesta</a:t>
            </a:r>
            <a:endParaRPr lang="vi-VN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din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fața elementul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flotant nu vor fi afectate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Conținutul temei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1967435"/>
            <a:ext cx="10884310" cy="3901657"/>
          </a:xfrm>
        </p:spPr>
        <p:txBody>
          <a:bodyPr>
            <a:noAutofit/>
          </a:bodyPr>
          <a:lstStyle/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Poziționarea elementelor: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statică, 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fixată, 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relativă și 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bsolută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Propritatea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z-index</a:t>
            </a:r>
            <a:endParaRPr lang="en-GB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 flotante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Proprietatea DISPLAY. DISPLAY: FLEX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325" y="1967435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623A7BBC-04FE-493A-BAE4-33E8662E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b="1" dirty="0"/>
              <a:t>UNELE VALORI ALE PROPRIETĂŢII „FLOAT”</a:t>
            </a:r>
            <a:endParaRPr lang="en-US" altLang="en-US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E17144-0E42-431A-BD51-41CECEC8A4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595993"/>
              </p:ext>
            </p:extLst>
          </p:nvPr>
        </p:nvGraphicFramePr>
        <p:xfrm>
          <a:off x="1219200" y="2453640"/>
          <a:ext cx="9753600" cy="1950720"/>
        </p:xfrm>
        <a:graphic>
          <a:graphicData uri="http://schemas.openxmlformats.org/drawingml/2006/table">
            <a:tbl>
              <a:tblPr/>
              <a:tblGrid>
                <a:gridCol w="2086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41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Valoarea</a:t>
                      </a:r>
                      <a:endParaRPr kumimoji="0" lang="en-US" altLang="ro-RO" sz="22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Descrierea</a:t>
                      </a:r>
                      <a:endParaRPr kumimoji="0" lang="en-US" altLang="ro-RO" sz="22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41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Elementul nu va fi flotant. Este valoarea implicită a proprietăţii</a:t>
                      </a:r>
                      <a:endParaRPr kumimoji="0" lang="en-US" altLang="ro-RO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41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left</a:t>
                      </a: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Elementul se deplasează spre stânga</a:t>
                      </a:r>
                      <a:endParaRPr kumimoji="0" lang="en-US" altLang="ro-RO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41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right</a:t>
                      </a: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Elementul se deplasează spre dreapta</a:t>
                      </a:r>
                      <a:endParaRPr kumimoji="0" lang="en-US" altLang="ro-RO" sz="2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4" marR="7620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BE478E9F-18F2-4C80-86BD-A44B5FF04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2271" y="683342"/>
            <a:ext cx="8218488" cy="7556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o-RO" altLang="ru-RU" b="1" dirty="0"/>
              <a:t>EXEMPLU PROPRIETATE „FLOAT”</a:t>
            </a:r>
            <a:endParaRPr lang="ru-RU" altLang="ru-RU" b="1" dirty="0"/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98AB2729-521B-4A0B-AF65-55D1AE4500D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79871" y="1874838"/>
            <a:ext cx="10107561" cy="34674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o-MD" altLang="ru-RU" sz="3200" dirty="0">
                <a:latin typeface="Calibri" panose="020F0502020204030204" pitchFamily="34" charset="0"/>
              </a:rPr>
              <a:t>Voi specifica pentru </a:t>
            </a:r>
            <a:r>
              <a:rPr lang="en-GB" altLang="ru-RU" sz="3200" dirty="0" err="1">
                <a:latin typeface="Calibri" panose="020F0502020204030204" pitchFamily="34" charset="0"/>
              </a:rPr>
              <a:t>referintele</a:t>
            </a:r>
            <a:r>
              <a:rPr lang="ro-MD" altLang="ru-RU" sz="3200" dirty="0">
                <a:latin typeface="Calibri" panose="020F0502020204030204" pitchFamily="34" charset="0"/>
              </a:rPr>
              <a:t> din </a:t>
            </a:r>
            <a:r>
              <a:rPr lang="en-GB" altLang="ru-RU" sz="3200" dirty="0">
                <a:latin typeface="Calibri" panose="020F0502020204030204" pitchFamily="34" charset="0"/>
              </a:rPr>
              <a:t>NAV </a:t>
            </a:r>
            <a:r>
              <a:rPr lang="ro-MD" altLang="ru-RU" sz="3200" dirty="0">
                <a:latin typeface="Calibri" panose="020F0502020204030204" pitchFamily="34" charset="0"/>
              </a:rPr>
              <a:t>următorul stil</a:t>
            </a:r>
            <a:r>
              <a:rPr lang="en-GB" altLang="ru-RU" sz="3200" dirty="0">
                <a:latin typeface="Calibri" panose="020F0502020204030204" pitchFamily="34" charset="0"/>
              </a:rPr>
              <a:t> – </a:t>
            </a:r>
            <a:r>
              <a:rPr lang="en-GB" altLang="ru-RU" sz="3200" dirty="0" err="1">
                <a:latin typeface="Calibri" panose="020F0502020204030204" pitchFamily="34" charset="0"/>
              </a:rPr>
              <a:t>schimb</a:t>
            </a:r>
            <a:r>
              <a:rPr lang="ro-RO" altLang="ru-RU" sz="3200" dirty="0">
                <a:latin typeface="Calibri" panose="020F0502020204030204" pitchFamily="34" charset="0"/>
              </a:rPr>
              <a:t>ând un pic stilul – voi modifica si amplasarea logoului in interiorul blocului – l-am ridicat un pic – observați cum opțiunile au plutit spre ”dreapta”</a:t>
            </a:r>
            <a:r>
              <a:rPr lang="ro-MD" altLang="ru-RU" sz="3200" dirty="0">
                <a:latin typeface="Calibri" panose="020F0502020204030204" pitchFamily="34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.logo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absolute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bottom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left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2%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z-index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-1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nav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a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float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right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.null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clear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3EE626-30C0-4070-80E4-5C9741223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568" y="5342276"/>
            <a:ext cx="10382864" cy="103371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5D5C927F-0189-4CE5-9E78-1A4C7C73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 dirty="0"/>
              <a:t>EXEMPLU CONSTRUIRE GALERIE DE IMAGINI</a:t>
            </a:r>
            <a:r>
              <a:rPr lang="ro-RO" altLang="en-US" b="1" dirty="0"/>
              <a:t> – utilizând propritatea FLOAT</a:t>
            </a:r>
            <a:endParaRPr lang="en-US" altLang="en-US" b="1" dirty="0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166394DA-83D9-419E-B5CB-1CA4C983D8E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79871" y="2514600"/>
            <a:ext cx="9861755" cy="1676400"/>
          </a:xfrm>
        </p:spPr>
        <p:txBody>
          <a:bodyPr/>
          <a:lstStyle/>
          <a:p>
            <a:pPr marL="0" indent="0">
              <a:buNone/>
            </a:pPr>
            <a:r>
              <a:rPr lang="ro-MD" altLang="en-US" dirty="0">
                <a:latin typeface="Calibri" panose="020F0502020204030204" pitchFamily="34" charset="0"/>
              </a:rPr>
              <a:t>La acest link</a:t>
            </a:r>
            <a:endParaRPr lang="ro-MD" altLang="en-US" dirty="0">
              <a:latin typeface="Calibri" panose="020F0502020204030204" pitchFamily="34" charset="0"/>
              <a:hlinkClick r:id="rId2"/>
            </a:endParaRP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  <a:hlinkClick r:id="rId2"/>
              </a:rPr>
              <a:t>http://www.w3schools.com/css/css_image_gallery.asp</a:t>
            </a:r>
            <a:endParaRPr lang="en-US" altLang="en-US" dirty="0">
              <a:latin typeface="Calibri" panose="020F0502020204030204" pitchFamily="34" charset="0"/>
            </a:endParaRPr>
          </a:p>
          <a:p>
            <a:pPr lvl="1"/>
            <a:r>
              <a:rPr lang="en-US" altLang="en-US" sz="2200" dirty="0" err="1">
                <a:latin typeface="Calibri" panose="020F0502020204030204" pitchFamily="34" charset="0"/>
              </a:rPr>
              <a:t>Gasiti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 err="1">
                <a:latin typeface="Calibri" panose="020F0502020204030204" pitchFamily="34" charset="0"/>
              </a:rPr>
              <a:t>si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 err="1">
                <a:latin typeface="Calibri" panose="020F0502020204030204" pitchFamily="34" charset="0"/>
              </a:rPr>
              <a:t>codurile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 err="1">
                <a:latin typeface="Calibri" panose="020F0502020204030204" pitchFamily="34" charset="0"/>
              </a:rPr>
              <a:t>pentru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 err="1">
                <a:latin typeface="Calibri" panose="020F0502020204030204" pitchFamily="34" charset="0"/>
              </a:rPr>
              <a:t>galerie</a:t>
            </a:r>
            <a:r>
              <a:rPr lang="ro-MD" altLang="en-US" sz="2200" dirty="0">
                <a:latin typeface="Calibri" panose="020F0502020204030204" pitchFamily="34" charset="0"/>
              </a:rPr>
              <a:t> de imagini</a:t>
            </a:r>
            <a:r>
              <a:rPr lang="en-US" altLang="en-US" sz="2200" dirty="0">
                <a:latin typeface="Calibri" panose="020F0502020204030204" pitchFamily="34" charset="0"/>
              </a:rPr>
              <a:t>, </a:t>
            </a:r>
            <a:r>
              <a:rPr lang="en-US" altLang="en-US" sz="2200" dirty="0" err="1">
                <a:latin typeface="Calibri" panose="020F0502020204030204" pitchFamily="34" charset="0"/>
              </a:rPr>
              <a:t>unde</a:t>
            </a:r>
            <a:r>
              <a:rPr lang="en-US" altLang="en-US" sz="2200" dirty="0">
                <a:latin typeface="Calibri" panose="020F0502020204030204" pitchFamily="34" charset="0"/>
              </a:rPr>
              <a:t> se </a:t>
            </a:r>
            <a:r>
              <a:rPr lang="en-US" altLang="en-US" sz="2200" dirty="0" err="1">
                <a:latin typeface="Calibri" panose="020F0502020204030204" pitchFamily="34" charset="0"/>
              </a:rPr>
              <a:t>foloseste</a:t>
            </a:r>
            <a:r>
              <a:rPr lang="en-US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 err="1">
                <a:latin typeface="Calibri" panose="020F0502020204030204" pitchFamily="34" charset="0"/>
              </a:rPr>
              <a:t>proprietatea</a:t>
            </a:r>
            <a:r>
              <a:rPr lang="en-US" altLang="en-US" sz="2200" dirty="0">
                <a:latin typeface="Calibri" panose="020F0502020204030204" pitchFamily="34" charset="0"/>
              </a:rPr>
              <a:t> “float”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2D28E15E-4879-4451-889B-8BBC32DAD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/>
              <a:t>*PROPRIETATEA </a:t>
            </a:r>
            <a:r>
              <a:rPr lang="ro-RO" altLang="en-US" b="1" dirty="0"/>
              <a:t>„CLEAR”</a:t>
            </a:r>
            <a:endParaRPr lang="en-US" altLang="en-US" b="1" dirty="0"/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F1047EC1-14DE-4ADD-97E5-221D17E8E6C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35742" y="2005781"/>
            <a:ext cx="11041626" cy="2013154"/>
          </a:xfrm>
        </p:spPr>
        <p:txBody>
          <a:bodyPr/>
          <a:lstStyle/>
          <a:p>
            <a:r>
              <a:rPr lang="ro-RO" altLang="en-US" dirty="0">
                <a:latin typeface="Calibri" panose="020F0502020204030204" pitchFamily="34" charset="0"/>
              </a:rPr>
              <a:t>Această proprietate, de obicei, se foloseşte împreună cu proprietatea </a:t>
            </a:r>
            <a:r>
              <a:rPr lang="ro-RO" altLang="en-US" b="1" dirty="0">
                <a:latin typeface="Calibri" panose="020F0502020204030204" pitchFamily="34" charset="0"/>
              </a:rPr>
              <a:t>float</a:t>
            </a:r>
          </a:p>
          <a:p>
            <a:r>
              <a:rPr lang="ro-RO" altLang="en-US" dirty="0">
                <a:latin typeface="Calibri" panose="020F0502020204030204" pitchFamily="34" charset="0"/>
              </a:rPr>
              <a:t>Toate elementele care urmează după un element pentru care a fost definită proprietatea </a:t>
            </a:r>
            <a:r>
              <a:rPr lang="ro-RO" altLang="en-US" b="1" dirty="0">
                <a:latin typeface="Calibri" panose="020F0502020204030204" pitchFamily="34" charset="0"/>
              </a:rPr>
              <a:t>float</a:t>
            </a:r>
            <a:r>
              <a:rPr lang="ro-RO" altLang="en-US" dirty="0">
                <a:latin typeface="Calibri" panose="020F0502020204030204" pitchFamily="34" charset="0"/>
              </a:rPr>
              <a:t>, îl „înconjoară”</a:t>
            </a:r>
            <a:endParaRPr lang="ro-RO" altLang="en-US" b="1" dirty="0">
              <a:latin typeface="Calibri" panose="020F0502020204030204" pitchFamily="34" charset="0"/>
            </a:endParaRPr>
          </a:p>
          <a:p>
            <a:r>
              <a:rPr lang="ro-RO" altLang="en-US" b="1" dirty="0">
                <a:latin typeface="Calibri" panose="020F0502020204030204" pitchFamily="34" charset="0"/>
              </a:rPr>
              <a:t>Clear</a:t>
            </a:r>
            <a:r>
              <a:rPr lang="ro-RO" altLang="en-US" dirty="0">
                <a:latin typeface="Calibri" panose="020F0502020204030204" pitchFamily="34" charset="0"/>
              </a:rPr>
              <a:t> este folosită pentru a controla comportamentul elementelor „flotante”</a:t>
            </a:r>
            <a:r>
              <a:rPr lang="en-GB" altLang="en-US" dirty="0">
                <a:latin typeface="Calibri" panose="020F0502020204030204" pitchFamily="34" charset="0"/>
              </a:rPr>
              <a:t> (</a:t>
            </a:r>
            <a:r>
              <a:rPr lang="en-GB" altLang="en-US" dirty="0" err="1">
                <a:latin typeface="Calibri" panose="020F0502020204030204" pitchFamily="34" charset="0"/>
              </a:rPr>
              <a:t>vezi</a:t>
            </a:r>
            <a:r>
              <a:rPr lang="en-GB" altLang="en-US" dirty="0">
                <a:latin typeface="Calibri" panose="020F0502020204030204" pitchFamily="34" charset="0"/>
              </a:rPr>
              <a:t> </a:t>
            </a:r>
            <a:r>
              <a:rPr lang="en-GB" altLang="en-US" dirty="0" err="1">
                <a:latin typeface="Calibri" panose="020F0502020204030204" pitchFamily="34" charset="0"/>
              </a:rPr>
              <a:t>si</a:t>
            </a:r>
            <a:r>
              <a:rPr lang="en-GB" altLang="en-US" dirty="0">
                <a:latin typeface="Calibri" panose="020F0502020204030204" pitchFamily="34" charset="0"/>
              </a:rPr>
              <a:t> </a:t>
            </a:r>
            <a:r>
              <a:rPr lang="en-GB" altLang="en-US" dirty="0" err="1">
                <a:latin typeface="Calibri" panose="020F0502020204030204" pitchFamily="34" charset="0"/>
              </a:rPr>
              <a:t>exemplul</a:t>
            </a:r>
            <a:r>
              <a:rPr lang="en-GB" altLang="en-US" dirty="0">
                <a:latin typeface="Calibri" panose="020F0502020204030204" pitchFamily="34" charset="0"/>
              </a:rPr>
              <a:t> anterior)</a:t>
            </a:r>
            <a:endParaRPr lang="ro-RO" altLang="en-US" dirty="0">
              <a:latin typeface="Calibri" panose="020F0502020204030204" pitchFamily="34" charset="0"/>
            </a:endParaRPr>
          </a:p>
          <a:p>
            <a:endParaRPr lang="en-US" alt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52209A2-070D-4C8B-A855-383635BF0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55026"/>
              </p:ext>
            </p:extLst>
          </p:nvPr>
        </p:nvGraphicFramePr>
        <p:xfrm>
          <a:off x="1524001" y="4018935"/>
          <a:ext cx="8522982" cy="2157090"/>
        </p:xfrm>
        <a:graphic>
          <a:graphicData uri="http://schemas.openxmlformats.org/drawingml/2006/table">
            <a:tbl>
              <a:tblPr/>
              <a:tblGrid>
                <a:gridCol w="1272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50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25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Valoare</a:t>
                      </a:r>
                      <a:endParaRPr kumimoji="0" lang="en-US" altLang="ro-RO" sz="1600" b="1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D</a:t>
                      </a:r>
                      <a:r>
                        <a:rPr kumimoji="0" lang="ro-RO" altLang="ro-RO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escriere</a:t>
                      </a:r>
                      <a:endParaRPr kumimoji="0" lang="en-US" altLang="ro-RO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12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none</a:t>
                      </a: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Valoarea implicită. </a:t>
                      </a:r>
                      <a:r>
                        <a:rPr kumimoji="0" lang="en-US" altLang="ro-R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ro-RO" altLang="ro-R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Permite cuprinderea elementelor flotante pe ambele </a:t>
                      </a:r>
                      <a:r>
                        <a:rPr kumimoji="0" lang="ro-RO" altLang="ro-RO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părţi</a:t>
                      </a:r>
                      <a:endParaRPr kumimoji="0" lang="en-US" altLang="ro-RO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5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left</a:t>
                      </a: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Nu va mai cuprinde elementele flotante pe partea stângă</a:t>
                      </a:r>
                      <a:endParaRPr kumimoji="0" lang="en-US" altLang="ro-RO" sz="16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5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right</a:t>
                      </a: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Nu va mai cuprinde elementele flotante pe partea dreaptă</a:t>
                      </a:r>
                      <a:endParaRPr kumimoji="0" lang="en-US" altLang="ro-RO" sz="16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8650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both</a:t>
                      </a: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Gill Sans MT" panose="020B0502020104020203" pitchFamily="34" charset="0"/>
                        </a:rPr>
                        <a:t>Nu va mai cuprinde elementele flotante nici pe dreapta nici pe stângă</a:t>
                      </a:r>
                      <a:endParaRPr kumimoji="0" lang="en-US" altLang="ro-RO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76207" marR="76207" marT="68418" marB="6841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54F66F89-26B2-4BCB-8E06-2EDB7654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b="1" dirty="0"/>
              <a:t>EXEMPLU </a:t>
            </a:r>
            <a:r>
              <a:rPr lang="en-US" altLang="en-US" b="1" i="1" dirty="0"/>
              <a:t>NE</a:t>
            </a:r>
            <a:r>
              <a:rPr lang="ro-RO" altLang="en-US" b="1" dirty="0"/>
              <a:t>APLICARE „CLEAR”</a:t>
            </a:r>
            <a:endParaRPr lang="en-US" altLang="en-US" b="1" dirty="0"/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C08CDADA-A4BE-4A9E-8BD0-6E1261F8EDA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981200" y="1905000"/>
            <a:ext cx="8229600" cy="26670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</a:t>
            </a:r>
            <a:r>
              <a:rPr lang="en-US" altLang="en-US" dirty="0" err="1">
                <a:latin typeface="Calibri" panose="020F0502020204030204" pitchFamily="34" charset="0"/>
              </a:rPr>
              <a:t>fara_clear</a:t>
            </a:r>
            <a:r>
              <a:rPr lang="en-US" altLang="en-US" dirty="0">
                <a:latin typeface="Calibri" panose="020F0502020204030204" pitchFamily="34" charset="0"/>
              </a:rPr>
              <a:t> {	</a:t>
            </a: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</a:rPr>
              <a:t>float: left;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	width: 32px;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	height: 32px;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	margin: 10px;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	border: 3px solid #73AD21;</a:t>
            </a:r>
            <a:r>
              <a:rPr lang="ro-RO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>
                <a:latin typeface="Calibri" panose="020F0502020204030204" pitchFamily="34" charset="0"/>
              </a:rPr>
              <a:t>	}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dirty="0"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.text1 {</a:t>
            </a:r>
            <a:r>
              <a:rPr lang="ro-RO" altLang="en-US" dirty="0">
                <a:latin typeface="Calibri" panose="020F0502020204030204" pitchFamily="34" charset="0"/>
              </a:rPr>
              <a:t>	</a:t>
            </a:r>
            <a:r>
              <a:rPr lang="en-US" altLang="en-US" dirty="0">
                <a:latin typeface="Calibri" panose="020F0502020204030204" pitchFamily="34" charset="0"/>
              </a:rPr>
              <a:t>	border: 1px solid red;	}</a:t>
            </a:r>
            <a:endParaRPr lang="ro-MD" altLang="en-US" dirty="0"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en-US" dirty="0">
              <a:latin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</a:t>
            </a:r>
          </a:p>
        </p:txBody>
      </p:sp>
      <p:pic>
        <p:nvPicPr>
          <p:cNvPr id="34820" name="Picture 1">
            <a:extLst>
              <a:ext uri="{FF2B5EF4-FFF2-40B4-BE49-F238E27FC236}">
                <a16:creationId xmlns:a16="http://schemas.microsoft.com/office/drawing/2014/main" id="{0C6E4A7E-07DA-43E3-BB9A-BA91B00D4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484" y="4650911"/>
            <a:ext cx="6106141" cy="147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0D80733C-8FC5-4669-8558-CC7D79DA9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b="1"/>
              <a:t>EXEMPLU APLICARE „CLEAR”</a:t>
            </a:r>
            <a:endParaRPr lang="en-US" altLang="en-US" b="1"/>
          </a:p>
        </p:txBody>
      </p:sp>
      <p:sp>
        <p:nvSpPr>
          <p:cNvPr id="35843" name="TextBox 1">
            <a:extLst>
              <a:ext uri="{FF2B5EF4-FFF2-40B4-BE49-F238E27FC236}">
                <a16:creationId xmlns:a16="http://schemas.microsoft.com/office/drawing/2014/main" id="{276C531E-C9A3-4C4F-8CC2-4EBE1E29F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187" y="1981261"/>
            <a:ext cx="580479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.</a:t>
            </a:r>
            <a:r>
              <a:rPr lang="en-US" altLang="en-US" sz="2000" dirty="0" err="1">
                <a:latin typeface="Calibri" panose="020F0502020204030204" pitchFamily="34" charset="0"/>
              </a:rPr>
              <a:t>cu_clear</a:t>
            </a:r>
            <a:r>
              <a:rPr lang="en-US" altLang="en-US" sz="2000" dirty="0">
                <a:latin typeface="Calibri" panose="020F0502020204030204" pitchFamily="34" charset="0"/>
              </a:rPr>
              <a:t> {</a:t>
            </a:r>
            <a:r>
              <a:rPr lang="ro-RO" altLang="en-US" sz="2000" dirty="0">
                <a:solidFill>
                  <a:srgbClr val="FFFF00"/>
                </a:solidFill>
                <a:latin typeface="Calibri" panose="020F0502020204030204" pitchFamily="34" charset="0"/>
              </a:rPr>
              <a:t>	</a:t>
            </a:r>
            <a:r>
              <a:rPr lang="en-US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float: left</a:t>
            </a:r>
            <a:r>
              <a:rPr lang="en-US" altLang="en-US" sz="2000" dirty="0">
                <a:solidFill>
                  <a:srgbClr val="FF0000"/>
                </a:solidFill>
                <a:latin typeface="Calibri" panose="020F0502020204030204" pitchFamily="34" charset="0"/>
              </a:rPr>
              <a:t>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		width: 32px;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		height: 32px;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		margin: 10px;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		border: 3px solid #73AD21;</a:t>
            </a:r>
            <a:r>
              <a:rPr lang="ro-RO" altLang="en-US" sz="2000" dirty="0">
                <a:latin typeface="Calibri" panose="020F0502020204030204" pitchFamily="34" charset="0"/>
              </a:rPr>
              <a:t>	</a:t>
            </a:r>
            <a:r>
              <a:rPr lang="en-US" altLang="en-US" sz="2000" dirty="0">
                <a:latin typeface="Calibri" panose="020F0502020204030204" pitchFamily="34" charset="0"/>
              </a:rPr>
              <a:t>}</a:t>
            </a:r>
          </a:p>
          <a:p>
            <a:pPr>
              <a:buFont typeface="Wingdings 3" panose="05040102010807070707" pitchFamily="18" charset="2"/>
              <a:buNone/>
            </a:pPr>
            <a:endParaRPr lang="en-US" altLang="en-US" sz="2000" dirty="0">
              <a:latin typeface="Calibri" panose="020F0502020204030204" pitchFamily="34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.text2 {</a:t>
            </a:r>
            <a:r>
              <a:rPr lang="ro-RO" altLang="en-US" sz="2000" dirty="0">
                <a:latin typeface="Calibri" panose="020F0502020204030204" pitchFamily="34" charset="0"/>
              </a:rPr>
              <a:t>	</a:t>
            </a:r>
            <a:r>
              <a:rPr lang="en-US" altLang="en-US" sz="2000" dirty="0">
                <a:latin typeface="Calibri" panose="020F0502020204030204" pitchFamily="34" charset="0"/>
              </a:rPr>
              <a:t>	border: 1px solid red;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sz="2000" dirty="0">
                <a:latin typeface="Calibri" panose="020F0502020204030204" pitchFamily="34" charset="0"/>
              </a:rPr>
              <a:t>		</a:t>
            </a:r>
            <a:r>
              <a:rPr lang="en-US" altLang="en-US" sz="2000" b="1" dirty="0">
                <a:solidFill>
                  <a:srgbClr val="00B0F0"/>
                </a:solidFill>
                <a:latin typeface="Calibri" panose="020F0502020204030204" pitchFamily="34" charset="0"/>
              </a:rPr>
              <a:t>clear: left;</a:t>
            </a:r>
            <a:r>
              <a:rPr lang="ro-RO" altLang="en-US" sz="2000" b="1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2000" b="1" dirty="0">
                <a:latin typeface="Calibri" panose="020F0502020204030204" pitchFamily="34" charset="0"/>
              </a:rPr>
              <a:t>	</a:t>
            </a:r>
            <a:r>
              <a:rPr lang="en-US" altLang="en-US" sz="2000" dirty="0">
                <a:latin typeface="Calibri" panose="020F0502020204030204" pitchFamily="34" charset="0"/>
              </a:rPr>
              <a:t>}</a:t>
            </a:r>
          </a:p>
        </p:txBody>
      </p:sp>
      <p:pic>
        <p:nvPicPr>
          <p:cNvPr id="35844" name="Picture 2">
            <a:extLst>
              <a:ext uri="{FF2B5EF4-FFF2-40B4-BE49-F238E27FC236}">
                <a16:creationId xmlns:a16="http://schemas.microsoft.com/office/drawing/2014/main" id="{6523DBEE-D093-40F5-843E-3E7AB3C8F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574" y="4356888"/>
            <a:ext cx="6119045" cy="186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E7FD1319-71E9-4B23-B3F7-BEA415764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dirty="0"/>
              <a:t>MODULUL </a:t>
            </a:r>
            <a:r>
              <a:rPr lang="ro-RO" altLang="ro-RO" b="1" dirty="0"/>
              <a:t>FLEX</a:t>
            </a:r>
            <a:endParaRPr lang="ro-RO" altLang="ro-RO" dirty="0"/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582469A3-FABC-4A8A-90D3-CC2C26C1C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5409"/>
            <a:ext cx="10515600" cy="4164037"/>
          </a:xfrm>
        </p:spPr>
        <p:txBody>
          <a:bodyPr>
            <a:normAutofit fontScale="92500"/>
          </a:bodyPr>
          <a:lstStyle/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Acest modul și proprietățile derivate ușurează proiectarea adaptivă a conținutului paginii </a:t>
            </a:r>
          </a:p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 se vor folosi proprietățile </a:t>
            </a:r>
            <a:r>
              <a:rPr lang="ru-RU" alt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float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cele de poziționare</a:t>
            </a:r>
          </a:p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început este necesar să se înțeleagă că pentru a utiliza prorietățile din modulul </a:t>
            </a:r>
            <a:r>
              <a:rPr lang="ro-RO" alt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trebuie definit un element </a:t>
            </a:r>
            <a:r>
              <a:rPr lang="ro-RO" altLang="ro-RO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container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și mai multe </a:t>
            </a:r>
            <a:r>
              <a:rPr lang="ro-RO" altLang="ro-RO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elemente-urmași</a:t>
            </a:r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care vor fi amplasate în elementul-container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Containerul va deveni adaptiv (flexibil) dacă pentru el se definește proprietatea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display: flex;</a:t>
            </a:r>
            <a:endParaRPr lang="en-US" altLang="ro-RO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Iar apoi se defines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c, </a:t>
            </a:r>
            <a:r>
              <a:rPr lang="en-US" altLang="ro-RO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suplimentar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proprietățile de stil atât petru elementul-container cât și pentru elementele-urmași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55B795DC-CA4A-4E77-AF60-3A237C75B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629"/>
          </a:xfrm>
        </p:spPr>
        <p:txBody>
          <a:bodyPr/>
          <a:lstStyle/>
          <a:p>
            <a:r>
              <a:rPr lang="ro-RO" altLang="ro-RO" dirty="0"/>
              <a:t>EXEMPLU SIMPLU UTILIZARE </a:t>
            </a:r>
            <a:r>
              <a:rPr lang="ro-RO" altLang="ro-RO" b="1" dirty="0"/>
              <a:t>FLEX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F8C748B2-F9A3-42F6-8B19-DC968D5AB9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49001"/>
            <a:ext cx="5087815" cy="3352134"/>
          </a:xfrm>
        </p:spPr>
        <p:txBody>
          <a:bodyPr>
            <a:no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&lt;div class="container"&gt;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src="imagini/secret.jpg"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src="imagini/romanita.jpg"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src="imagini/pisici.jpg"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src="imagini/oras.jpg"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src="imagini/macAlb.jpg"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src="imagini/crin.jpg" /&gt;&lt;/div&gt;</a:t>
            </a:r>
          </a:p>
          <a:p>
            <a:pPr marL="292608" lvl="1" indent="0">
              <a:buNone/>
            </a:pPr>
            <a:r>
              <a:rPr lang="ro-RO" alt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src="imagini/copaci.jpg"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&lt;/div&gt;</a:t>
            </a:r>
          </a:p>
        </p:txBody>
      </p:sp>
      <p:sp>
        <p:nvSpPr>
          <p:cNvPr id="38916" name="TextBox 3">
            <a:extLst>
              <a:ext uri="{FF2B5EF4-FFF2-40B4-BE49-F238E27FC236}">
                <a16:creationId xmlns:a16="http://schemas.microsoft.com/office/drawing/2014/main" id="{BAB9A9B0-7D92-42BB-8D80-A9B88A63C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2825" y="1955408"/>
            <a:ext cx="370097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*{ box-sizing: border-box;}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.container { </a:t>
            </a:r>
            <a:r>
              <a:rPr lang="ro-RO" altLang="ro-RO" sz="1800" b="1" dirty="0"/>
              <a:t>display: flex;}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.container &gt; div {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margin: 10px;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padding: 10px;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box-shadow: 3px 5px 2px gray;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}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.container div img {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max-width: 200px;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height: auto;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}</a:t>
            </a:r>
          </a:p>
        </p:txBody>
      </p:sp>
      <p:pic>
        <p:nvPicPr>
          <p:cNvPr id="38917" name="Picture 4">
            <a:extLst>
              <a:ext uri="{FF2B5EF4-FFF2-40B4-BE49-F238E27FC236}">
                <a16:creationId xmlns:a16="http://schemas.microsoft.com/office/drawing/2014/main" id="{890D9F5A-838E-43CE-99EB-E7586A2CA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650" y="5151438"/>
            <a:ext cx="9937750" cy="167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307122B8-20C3-49FF-A59B-6C69B8DF3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419" y="286603"/>
            <a:ext cx="10962968" cy="1450757"/>
          </a:xfrm>
        </p:spPr>
        <p:txBody>
          <a:bodyPr>
            <a:normAutofit fontScale="90000"/>
          </a:bodyPr>
          <a:lstStyle/>
          <a:p>
            <a:r>
              <a:rPr lang="ro-RO" altLang="ro-RO" dirty="0"/>
              <a:t>PROPRIETĂȚI DIN MODULUL </a:t>
            </a:r>
            <a:r>
              <a:rPr lang="ro-RO" altLang="ro-RO" b="1" dirty="0"/>
              <a:t>FLEX</a:t>
            </a:r>
            <a:r>
              <a:rPr lang="ro-RO" altLang="ro-RO" dirty="0"/>
              <a:t> FOLOSITE PENTRU ELEMENTUL-CONTAINER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600C8BF3-D31D-4301-979F-3A7FA8F43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9963"/>
            <a:ext cx="10515600" cy="3937000"/>
          </a:xfrm>
        </p:spPr>
        <p:txBody>
          <a:bodyPr/>
          <a:lstStyle/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flex-direction</a:t>
            </a:r>
          </a:p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flex-wrap</a:t>
            </a:r>
          </a:p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</a:t>
            </a:r>
          </a:p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justify-content</a:t>
            </a:r>
          </a:p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align-items</a:t>
            </a:r>
          </a:p>
          <a:p>
            <a:pPr lvl="1"/>
            <a:r>
              <a:rPr lang="en-US" altLang="ro-RO" sz="2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align-content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652ADC5C-EE8F-45F9-BE2A-CC8B59A82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dirty="0"/>
              <a:t>PROPRIETATEA</a:t>
            </a:r>
            <a:r>
              <a:rPr lang="ru-RU" altLang="ro-RO" dirty="0"/>
              <a:t> </a:t>
            </a:r>
            <a:r>
              <a:rPr lang="en-US" altLang="ro-RO" dirty="0">
                <a:latin typeface="Consolas" panose="020B0609020204030204" pitchFamily="49" charset="0"/>
              </a:rPr>
              <a:t>flex-direction</a:t>
            </a:r>
            <a:r>
              <a:rPr lang="ru-RU" altLang="ro-RO" dirty="0"/>
              <a:t> </a:t>
            </a:r>
            <a:endParaRPr lang="ro-RO" altLang="ro-RO" dirty="0"/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49D2505A-140A-47A4-8D8B-E0E307A4C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25748"/>
            <a:ext cx="10058400" cy="3734972"/>
          </a:xfrm>
        </p:spPr>
        <p:txBody>
          <a:bodyPr>
            <a:normAutofit/>
          </a:bodyPr>
          <a:lstStyle/>
          <a:p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direcția în care containerul va amplasa elementele-urmași</a:t>
            </a:r>
            <a:endParaRPr lang="en-US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 posibile pentru această proprietate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ro-RO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column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 formă de coloană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lvl="1"/>
            <a:r>
              <a:rPr lang="ro-RO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column-reverse</a:t>
            </a:r>
            <a:r>
              <a:rPr lang="ru-RU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 formă de coloană, dar de jos în sus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</a:p>
          <a:p>
            <a:pPr lvl="1"/>
            <a:r>
              <a:rPr lang="en-US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ro-RO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ow</a:t>
            </a:r>
            <a:r>
              <a:rPr lang="ru-RU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 orizontală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la stânga la dreapta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</a:t>
            </a:r>
          </a:p>
          <a:p>
            <a:pPr lvl="1"/>
            <a:r>
              <a:rPr lang="ro-RO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row-reverse</a:t>
            </a:r>
            <a:r>
              <a:rPr lang="ru-RU" alt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 orizontală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la dreapta la stânga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BDCEB2F5-0C8C-42A7-8164-D2E35FE1B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457200"/>
            <a:ext cx="8229600" cy="762000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3 sinonime... asocieri</a:t>
            </a:r>
            <a:endParaRPr lang="en-US" altLang="ru-RU" dirty="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47CDF45E-89F7-4D98-9EA4-BBF19D9D08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352551" y="2556387"/>
            <a:ext cx="4222955" cy="319302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o-RO" alt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noțiunile</a:t>
            </a:r>
            <a:endParaRPr lang="en-US" altLang="ru-RU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defRPr/>
            </a:pPr>
            <a:r>
              <a:rPr lang="ro-RO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Conținut static</a:t>
            </a:r>
          </a:p>
          <a:p>
            <a:pPr lvl="1" eaLnBrk="1" hangingPunct="1">
              <a:defRPr/>
            </a:pPr>
            <a:r>
              <a:rPr lang="en-GB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</a:t>
            </a:r>
            <a:r>
              <a:rPr lang="ro-RO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ținut flexibil</a:t>
            </a:r>
            <a:endParaRPr lang="en-US" altLang="ro-RO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0">
              <a:buNone/>
              <a:defRPr/>
            </a:pPr>
            <a:endParaRPr lang="ro-RO" altLang="ro-RO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Dynamic Content Vs. Static Content: Main Differences">
            <a:extLst>
              <a:ext uri="{FF2B5EF4-FFF2-40B4-BE49-F238E27FC236}">
                <a16:creationId xmlns:a16="http://schemas.microsoft.com/office/drawing/2014/main" id="{B97FAFE9-71E6-46E0-BFC9-B723AC6AB9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576" y="2209800"/>
            <a:ext cx="4503789" cy="300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A25C8265-35D4-4F1B-B23D-9A1CDE94E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/>
              <a:t>EXEMPLE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10335983-E8EE-4DCE-ABF6-298007B50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680" y="2125980"/>
            <a:ext cx="4084637" cy="233521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altLang="ro-RO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display: flex;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flex-direction: column-reverse;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41988" name="Picture 3">
            <a:extLst>
              <a:ext uri="{FF2B5EF4-FFF2-40B4-BE49-F238E27FC236}">
                <a16:creationId xmlns:a16="http://schemas.microsoft.com/office/drawing/2014/main" id="{388E946A-219C-423A-A239-271236C6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317" y="286603"/>
            <a:ext cx="1455738" cy="448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4">
            <a:extLst>
              <a:ext uri="{FF2B5EF4-FFF2-40B4-BE49-F238E27FC236}">
                <a16:creationId xmlns:a16="http://schemas.microsoft.com/office/drawing/2014/main" id="{A96EB198-B407-471E-A0AF-5436AE89E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0316" y="1827448"/>
            <a:ext cx="410988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*{ box-sizing: border-box;}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.container {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</a:t>
            </a:r>
            <a:r>
              <a:rPr lang="ro-RO" altLang="ro-RO" sz="1800" dirty="0">
                <a:solidFill>
                  <a:srgbClr val="FF0000"/>
                </a:solidFill>
              </a:rPr>
              <a:t>display: flex;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>
                <a:solidFill>
                  <a:srgbClr val="FF0000"/>
                </a:solidFill>
              </a:rPr>
              <a:t>	flex-direction: row;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}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.container div img {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margin: 10px;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padding: 10px;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max-width: 200px;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height: auto;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	box-shadow: 3px 5px 2px gray;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}</a:t>
            </a:r>
          </a:p>
        </p:txBody>
      </p:sp>
      <p:pic>
        <p:nvPicPr>
          <p:cNvPr id="41990" name="Picture 5">
            <a:extLst>
              <a:ext uri="{FF2B5EF4-FFF2-40B4-BE49-F238E27FC236}">
                <a16:creationId xmlns:a16="http://schemas.microsoft.com/office/drawing/2014/main" id="{92B0BE93-395B-4247-8800-58AF356BE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684" y="5241926"/>
            <a:ext cx="6553753" cy="115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93E35F41-DCFF-48D8-8197-A7684B82F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9757"/>
            <a:ext cx="10515600" cy="835025"/>
          </a:xfrm>
        </p:spPr>
        <p:txBody>
          <a:bodyPr/>
          <a:lstStyle/>
          <a:p>
            <a:r>
              <a:rPr lang="ro-RO" altLang="ro-RO" dirty="0"/>
              <a:t>PROPRIETATEA</a:t>
            </a:r>
            <a:r>
              <a:rPr lang="ru-RU" altLang="ro-RO" dirty="0"/>
              <a:t> </a:t>
            </a:r>
            <a:r>
              <a:rPr lang="ro-RO" altLang="ro-RO" dirty="0"/>
              <a:t> </a:t>
            </a:r>
            <a:r>
              <a:rPr lang="ro-RO" altLang="ro-RO" b="1" dirty="0"/>
              <a:t>flex-wrap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402D8-5ABE-4628-A622-23DD593C5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7123"/>
            <a:ext cx="10415954" cy="4136052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dacă elementele-urmași trebuie să treacă din linie nouă sau nu (când se umple spațiul de afișare)</a:t>
            </a:r>
            <a:endParaRPr lang="en-US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 posibile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wrap</a:t>
            </a:r>
            <a:r>
              <a:rPr lang="ru-RU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 trece din linie nouă, la umplerea containerului în lățime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nowrap</a:t>
            </a:r>
            <a:r>
              <a:rPr lang="ru-RU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 va trece din linie nouă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 și în exemplele anterioare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v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aloarea</a:t>
            </a: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predefinit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wrap-reverse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afișarea inversă, cu trecerea din rând nou</a:t>
            </a:r>
            <a:endParaRPr lang="ru-RU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ru-RU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display: flex;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flex-wrap: wrap;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43012" name="Picture 3">
            <a:extLst>
              <a:ext uri="{FF2B5EF4-FFF2-40B4-BE49-F238E27FC236}">
                <a16:creationId xmlns:a16="http://schemas.microsoft.com/office/drawing/2014/main" id="{2FBA0A6F-81E5-40EB-AABD-A4113FD79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181" y="3576638"/>
            <a:ext cx="5545957" cy="276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FA7D483E-AE35-4769-894D-C7DD7D42D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/>
              <a:t>PROPRIETATEA</a:t>
            </a:r>
            <a:r>
              <a:rPr lang="ru-RU" altLang="ro-RO"/>
              <a:t> </a:t>
            </a:r>
            <a:r>
              <a:rPr lang="ro-RO" altLang="ro-RO" b="1"/>
              <a:t>flex-flow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4DF26-D83D-432C-9968-C354F5BE6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Proprietatea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</a:t>
            </a:r>
            <a:r>
              <a:rPr lang="ru-RU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reprezintă forma prescurtată pentru proprietățile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flex-direction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și </a:t>
            </a:r>
            <a:r>
              <a:rPr 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flex-wrap</a:t>
            </a:r>
            <a:endParaRPr lang="ru-RU" sz="22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display: flex;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flex-flow: row wrap-reverse;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height: 500px;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o-RO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4036" name="Picture 1">
            <a:extLst>
              <a:ext uri="{FF2B5EF4-FFF2-40B4-BE49-F238E27FC236}">
                <a16:creationId xmlns:a16="http://schemas.microsoft.com/office/drawing/2014/main" id="{52DFD4DE-9A49-454A-A79F-3F6E77739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556" y="2703854"/>
            <a:ext cx="4711758" cy="328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378233A0-36D5-459D-921B-886742228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9013"/>
          </a:xfrm>
        </p:spPr>
        <p:txBody>
          <a:bodyPr/>
          <a:lstStyle/>
          <a:p>
            <a:r>
              <a:rPr lang="ro-RO" altLang="ro-RO"/>
              <a:t>PROPRIETATEA</a:t>
            </a:r>
            <a:r>
              <a:rPr lang="ru-RU" altLang="ro-RO"/>
              <a:t> </a:t>
            </a:r>
            <a:r>
              <a:rPr lang="ro-RO" altLang="ro-RO" b="1"/>
              <a:t>justify-content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B639CB7A-C553-43FF-94D0-7354EC077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5445"/>
            <a:ext cx="10370574" cy="4189618"/>
          </a:xfrm>
        </p:spPr>
        <p:txBody>
          <a:bodyPr/>
          <a:lstStyle/>
          <a:p>
            <a:r>
              <a:rPr lang="ro-RO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utilizează pentru alinierea elementelor din flexbox, pe orizontală</a:t>
            </a:r>
            <a:endParaRPr lang="ru-RU" altLang="ro-RO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 posibile</a:t>
            </a:r>
            <a:r>
              <a:rPr lang="ru-RU" altLang="ro-RO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US" altLang="ro-RO" sz="2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ru-RU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aliniază elementele pe mijlocul containerului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  <a:endParaRPr lang="en-US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flex-start</a:t>
            </a:r>
            <a:r>
              <a:rPr lang="ru-RU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aliniază elementele de la începutul containerului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valoarea predefinită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</a:t>
            </a:r>
            <a:endParaRPr lang="en-US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flex-end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aliniază elementele de la sfârșitul containerului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space-around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elementele cu spațiu în jurul acestora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space-between</a:t>
            </a:r>
            <a:r>
              <a:rPr lang="ru-RU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elementele din flexbox cu spațiu între linii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B310DD81-6117-438D-AAE7-5531511CF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b="1"/>
              <a:t>Exemplu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33B95-C127-4AF3-964E-CD1694785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929" y="2064773"/>
            <a:ext cx="4860925" cy="411298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display: flex;</a:t>
            </a: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flex-flow: row wrap;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justify-content: center;</a:t>
            </a:r>
            <a:r>
              <a:rPr lang="ru-RU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6084" name="Picture 3">
            <a:extLst>
              <a:ext uri="{FF2B5EF4-FFF2-40B4-BE49-F238E27FC236}">
                <a16:creationId xmlns:a16="http://schemas.microsoft.com/office/drawing/2014/main" id="{4E50CAC5-F3DE-48FB-9B70-E63785BB4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297" y="1354138"/>
            <a:ext cx="5614066" cy="473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32C4733F-9C45-428E-BB33-45845E2D5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dirty="0"/>
              <a:t>PROPRIETATEA</a:t>
            </a:r>
            <a:r>
              <a:rPr lang="ru-RU" altLang="ro-RO" dirty="0"/>
              <a:t> </a:t>
            </a:r>
            <a:r>
              <a:rPr lang="ro-RO" altLang="ro-RO" b="1" dirty="0"/>
              <a:t>align-items</a:t>
            </a:r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ED082D9E-E607-429D-9C67-69BF1F77F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58" y="2045110"/>
            <a:ext cx="10353822" cy="3823984"/>
          </a:xfrm>
        </p:spPr>
        <p:txBody>
          <a:bodyPr>
            <a:normAutofit/>
          </a:bodyPr>
          <a:lstStyle/>
          <a:p>
            <a:pPr lvl="1"/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folosește pentru alinierea elementelor pe verticală</a:t>
            </a:r>
          </a:p>
          <a:p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 posibile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alinierea pe mijloc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stretch</a:t>
            </a:r>
            <a:r>
              <a:rPr lang="ru-RU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întinde elementele pentru a umple containerul 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predefinită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flex-start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aliniază elementele pe partea de sus a containerului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flex-end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- aliniază elementele pe partea de jos a containerului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baseline</a:t>
            </a:r>
            <a:r>
              <a:rPr lang="ru-RU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aliniază elementele astfel încât nivelele de la bază să coincidă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658380FE-C9DD-4365-A84E-7C4BB0954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/>
              <a:t>EXEMPLU</a:t>
            </a:r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id="{39A40AE6-DC54-4517-9CEA-54041B75D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1" y="1949449"/>
            <a:ext cx="4155758" cy="3428795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display: flex;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flex-flow: row wrap;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justify-content: center;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altLang="ro-RO" sz="22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align-items: center;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height: 350px;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48132" name="Picture 3">
            <a:extLst>
              <a:ext uri="{FF2B5EF4-FFF2-40B4-BE49-F238E27FC236}">
                <a16:creationId xmlns:a16="http://schemas.microsoft.com/office/drawing/2014/main" id="{BD0346FC-C760-4A69-A8AD-FDBDC496D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1946275"/>
            <a:ext cx="4895850" cy="424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58093EF4-4C21-497E-8114-F6954963D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/>
              <a:t>EXEMPLU</a:t>
            </a:r>
            <a:r>
              <a:rPr lang="ru-RU" altLang="ro-RO"/>
              <a:t> 2</a:t>
            </a:r>
            <a:endParaRPr lang="ro-RO" altLang="ro-RO"/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6EAC90D7-CE1C-4FB0-825F-E6034DAF0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417" y="1953444"/>
            <a:ext cx="10652125" cy="9731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display: </a:t>
            </a:r>
            <a:r>
              <a:rPr lang="ro-RO" altLang="ro-RO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altLang="ro-RO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o-RO" altLang="ro-RO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row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wrap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justify</a:t>
            </a:r>
            <a:r>
              <a:rPr lang="ro-RO" altLang="ro-RO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-content: </a:t>
            </a:r>
            <a:r>
              <a:rPr lang="ro-RO" altLang="ro-RO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ro-RO" altLang="ro-RO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align-items</a:t>
            </a:r>
            <a:r>
              <a:rPr lang="ro-RO" altLang="ro-RO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o-RO" altLang="ro-RO" b="1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flex-end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lang="ru-RU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height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350px;</a:t>
            </a:r>
            <a:r>
              <a:rPr lang="ru-RU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49156" name="Picture 3">
            <a:extLst>
              <a:ext uri="{FF2B5EF4-FFF2-40B4-BE49-F238E27FC236}">
                <a16:creationId xmlns:a16="http://schemas.microsoft.com/office/drawing/2014/main" id="{0F51EDBD-025B-47A4-A851-3A7E13F6F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682" y="3029939"/>
            <a:ext cx="7648115" cy="321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F0B6C395-5604-47F6-BD50-D3B2FA66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dirty="0"/>
              <a:t>PROPRIETATEA</a:t>
            </a:r>
            <a:r>
              <a:rPr lang="ru-RU" altLang="ro-RO" dirty="0"/>
              <a:t> </a:t>
            </a:r>
            <a:r>
              <a:rPr lang="ro-RO" altLang="ro-RO" b="1" dirty="0" err="1"/>
              <a:t>align</a:t>
            </a:r>
            <a:r>
              <a:rPr lang="ro-RO" altLang="ro-RO" b="1" dirty="0"/>
              <a:t>-content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C171FD66-7BBA-4E53-BCC8-934E2D630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058" y="1927124"/>
            <a:ext cx="10360742" cy="4355690"/>
          </a:xfrm>
        </p:spPr>
        <p:txBody>
          <a:bodyPr>
            <a:normAutofit/>
          </a:bodyPr>
          <a:lstStyle/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Aceasă proprietate se folosește pentru alinierea liniilor flexibile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 posibile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stretch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întinde liniile flexibile, pentru a ocupa tot spațiul rezervat 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implicită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space-between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liniile echidistant (cu aceeași dintanță între ele)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space-around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liniile flexibile cu spațiu până la, între ele și după ele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liniile de elemente la mijlocul containerului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flex-start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liniile flexibile de elemente la începutul containerului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flex-end</a:t>
            </a:r>
            <a:r>
              <a:rPr lang="ru-RU" alt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afișează liniile flexibile din elemente la sfârșitul containerului</a:t>
            </a:r>
            <a:endParaRPr lang="ru-RU" alt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ACE682C7-1E47-4F68-9BE2-46727CBE3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/>
              <a:t>EXEMPLU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01DC6-39B4-4A83-97D0-26F419F0A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6619"/>
            <a:ext cx="10515600" cy="1581919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display: flex;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flex-flow: row wrap;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altLang="ro-RO" sz="2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align-content: space-around;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height: 500px;</a:t>
            </a:r>
            <a:r>
              <a:rPr lang="ru-RU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u-RU" alt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ro-RO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04" name="Picture 3">
            <a:extLst>
              <a:ext uri="{FF2B5EF4-FFF2-40B4-BE49-F238E27FC236}">
                <a16:creationId xmlns:a16="http://schemas.microsoft.com/office/drawing/2014/main" id="{491DDFA1-9D77-4E28-B618-7FB0C3E3F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99" y="3203917"/>
            <a:ext cx="7513638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1B5DFBF-44EE-4342-A1B7-985875B1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ORDINEA PREZENTĂRII ELEMENTELOR HTML</a:t>
            </a:r>
            <a:endParaRPr lang="en-US" altLang="en-US" b="1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FF331F9B-1279-42A3-8CF8-1918F036C31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22555" y="1981201"/>
            <a:ext cx="10215716" cy="4175125"/>
          </a:xfrm>
        </p:spPr>
        <p:txBody>
          <a:bodyPr>
            <a:normAutofit/>
          </a:bodyPr>
          <a:lstStyle/>
          <a:p>
            <a:r>
              <a:rPr lang="ro-MD" altLang="en-US" sz="2800" dirty="0">
                <a:latin typeface="Calibri" panose="020F0502020204030204" pitchFamily="34" charset="0"/>
              </a:rPr>
              <a:t>Ordinea prezentării elementelor în pagină </a:t>
            </a:r>
            <a:r>
              <a:rPr lang="en-US" altLang="en-US" sz="2800" dirty="0" err="1">
                <a:latin typeface="Calibri" panose="020F0502020204030204" pitchFamily="34" charset="0"/>
              </a:rPr>
              <a:t>este</a:t>
            </a:r>
            <a:r>
              <a:rPr lang="en-US" altLang="en-US" sz="2800" dirty="0">
                <a:latin typeface="Calibri" panose="020F0502020204030204" pitchFamily="34" charset="0"/>
              </a:rPr>
              <a:t> </a:t>
            </a:r>
            <a:r>
              <a:rPr lang="en-US" altLang="en-US" sz="2800" dirty="0" err="1">
                <a:latin typeface="Calibri" panose="020F0502020204030204" pitchFamily="34" charset="0"/>
              </a:rPr>
              <a:t>definit</a:t>
            </a:r>
            <a:r>
              <a:rPr lang="ro-MD" altLang="en-US" sz="2800" dirty="0">
                <a:latin typeface="Calibri" panose="020F0502020204030204" pitchFamily="34" charset="0"/>
              </a:rPr>
              <a:t>ă</a:t>
            </a:r>
            <a:r>
              <a:rPr lang="en-US" altLang="en-US" sz="2800" dirty="0">
                <a:latin typeface="Calibri" panose="020F0502020204030204" pitchFamily="34" charset="0"/>
              </a:rPr>
              <a:t> de</a:t>
            </a:r>
            <a:r>
              <a:rPr lang="ro-MD" altLang="en-US" sz="2800" dirty="0">
                <a:latin typeface="Calibri" panose="020F0502020204030204" pitchFamily="34" charset="0"/>
              </a:rPr>
              <a:t> </a:t>
            </a:r>
            <a:r>
              <a:rPr lang="ro-MD" altLang="en-US" sz="2800" b="1" dirty="0">
                <a:latin typeface="Calibri" panose="020F0502020204030204" pitchFamily="34" charset="0"/>
              </a:rPr>
              <a:t>fluxul documentului HTML </a:t>
            </a:r>
            <a:r>
              <a:rPr lang="ro-MD" altLang="en-US" sz="2800" dirty="0">
                <a:latin typeface="Calibri" panose="020F0502020204030204" pitchFamily="34" charset="0"/>
              </a:rPr>
              <a:t>– fluxul normal al elementelor</a:t>
            </a:r>
          </a:p>
          <a:p>
            <a:r>
              <a:rPr lang="ro-MD" altLang="en-US" sz="2800" b="1" dirty="0">
                <a:latin typeface="Calibri" panose="020F0502020204030204" pitchFamily="34" charset="0"/>
              </a:rPr>
              <a:t>Elementele de tip bloc –</a:t>
            </a:r>
            <a:r>
              <a:rPr lang="ru-RU" altLang="en-US" sz="2800" b="1" dirty="0"/>
              <a:t> </a:t>
            </a:r>
            <a:r>
              <a:rPr lang="ro-MD" altLang="en-US" sz="2800" dirty="0">
                <a:latin typeface="Calibri" panose="020F0502020204030204" pitchFamily="34" charset="0"/>
              </a:rPr>
              <a:t>sunt prezentate în pagină sub formă dreptunghiulară, care merg unul după altul de sus în jos</a:t>
            </a:r>
            <a:endParaRPr lang="ru-RU" altLang="en-US" sz="2800" dirty="0"/>
          </a:p>
          <a:p>
            <a:r>
              <a:rPr lang="ro-MD" altLang="en-US" sz="2800" b="1" dirty="0">
                <a:latin typeface="Calibri" panose="020F0502020204030204" pitchFamily="34" charset="0"/>
              </a:rPr>
              <a:t>Elementele liniare – </a:t>
            </a:r>
            <a:r>
              <a:rPr lang="ro-MD" altLang="en-US" sz="2800" dirty="0">
                <a:latin typeface="Calibri" panose="020F0502020204030204" pitchFamily="34" charset="0"/>
              </a:rPr>
              <a:t>sunt plasate în pagină de sus în jos și de la dreapta la stânga (simultan</a:t>
            </a:r>
            <a:r>
              <a:rPr lang="en-US" altLang="en-US" sz="2800" dirty="0">
                <a:latin typeface="Calibri" panose="020F0502020204030204" pitchFamily="34" charset="0"/>
              </a:rPr>
              <a:t>,</a:t>
            </a:r>
            <a:r>
              <a:rPr lang="ro-MD" altLang="en-US" sz="2800" dirty="0">
                <a:latin typeface="Calibri" panose="020F0502020204030204" pitchFamily="34" charset="0"/>
              </a:rPr>
              <a:t> dacă reușiți să vă imaginați). La necesitate sunt trecute din rând nou</a:t>
            </a:r>
            <a:endParaRPr lang="en-US" altLang="en-US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273E3C2D-11BB-4609-8CA0-60F5505BE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ro-RO" dirty="0"/>
              <a:t>CENTRAREA CU AJUTORUL PROPRIETĂȚILOR</a:t>
            </a:r>
            <a:r>
              <a:rPr lang="ru-RU" altLang="ro-RO" dirty="0"/>
              <a:t> </a:t>
            </a:r>
            <a:r>
              <a:rPr lang="ro-RO" altLang="ro-RO" b="1" i="1" dirty="0" err="1"/>
              <a:t>flex</a:t>
            </a:r>
            <a:r>
              <a:rPr lang="ru-RU" altLang="ro-RO" dirty="0"/>
              <a:t> </a:t>
            </a:r>
            <a:endParaRPr lang="ro-RO" alt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37044-74C0-4C69-BD50-8C8F900CC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1" y="2108201"/>
            <a:ext cx="10550013" cy="3760891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o-RO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centrarea elementelor containerului – pe orizontală și pe verticală – se vor folosi proprietățile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justify-content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align-items</a:t>
            </a:r>
            <a:r>
              <a:rPr lang="ru-RU" sz="3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.container {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display: flex;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flex-wrap: wrap;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ro-RO" sz="2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justify-content: center;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align-items: center;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height: 500px;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52228" name="Picture 3">
            <a:extLst>
              <a:ext uri="{FF2B5EF4-FFF2-40B4-BE49-F238E27FC236}">
                <a16:creationId xmlns:a16="http://schemas.microsoft.com/office/drawing/2014/main" id="{FAFADEF0-9056-4C20-85B9-17BEDF5DF0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3273425"/>
            <a:ext cx="7223125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6A2CA153-E9FA-45A6-ADFE-BF7601701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1263"/>
          </a:xfrm>
        </p:spPr>
        <p:txBody>
          <a:bodyPr>
            <a:normAutofit fontScale="90000"/>
          </a:bodyPr>
          <a:lstStyle/>
          <a:p>
            <a:r>
              <a:rPr lang="ro-RO" altLang="ro-RO" dirty="0"/>
              <a:t>PROPRIETĂȚILE MODULULUI</a:t>
            </a:r>
            <a:r>
              <a:rPr lang="ru-RU" altLang="ro-RO" dirty="0"/>
              <a:t> </a:t>
            </a:r>
            <a:r>
              <a:rPr lang="en-US" altLang="ro-RO" b="1" dirty="0"/>
              <a:t>FLEX </a:t>
            </a:r>
            <a:r>
              <a:rPr lang="ro-RO" altLang="ro-RO" dirty="0"/>
              <a:t>pentru elementele-urmași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4B26C-F7A0-4F3B-B063-C76AC5080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9" y="1917289"/>
            <a:ext cx="11353988" cy="444418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order</a:t>
            </a:r>
            <a:r>
              <a:rPr 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flex-grow</a:t>
            </a:r>
            <a:r>
              <a:rPr 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flex-shrink</a:t>
            </a:r>
            <a:r>
              <a:rPr 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flex-basis</a:t>
            </a:r>
            <a:r>
              <a:rPr 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</a:t>
            </a:r>
            <a:r>
              <a:rPr lang="ru-RU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align-self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o-RO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Descrierea proprietăților:</a:t>
            </a:r>
            <a:r>
              <a:rPr lang="ru-RU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order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ordinea elementelor-urmași în containerul flexibil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flex-grow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cum va crește un element în raport cu alte elemente din containerul flexibil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Valoarea este una numerică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implicită este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flex-shrink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ește cum se va micșora un anumit element în raport cu restul conținutului containerului. Valoarea este una numerică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implicită este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</a:t>
            </a: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flex-basis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valoarea inițială a dimensiunii elementului din flexbox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reprezintă forma prescurtată pentru proprietățile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flex-grow</a:t>
            </a:r>
            <a: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flex-shrink</a:t>
            </a:r>
            <a: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flex-basis</a:t>
            </a:r>
            <a:r>
              <a:rPr lang="ru-RU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flex: 0 0 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00px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o-RO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ro-RO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align-self</a:t>
            </a:r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definește alinierea pentru elementul ales înăuntrul containerului flexibil (auto|stretch|center|flex-start|flex-end|baseline|initial)</a:t>
            </a:r>
          </a:p>
          <a:p>
            <a:pPr>
              <a:defRPr/>
            </a:pPr>
            <a:endParaRPr lang="ro-RO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6CAAC360-BA2B-4BD3-9211-FD14F448A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0"/>
          </a:xfrm>
        </p:spPr>
        <p:txBody>
          <a:bodyPr/>
          <a:lstStyle/>
          <a:p>
            <a:r>
              <a:rPr lang="ro-RO" altLang="ro-RO"/>
              <a:t>EXEMPLU</a:t>
            </a:r>
            <a:r>
              <a:rPr lang="en-US" altLang="ro-RO"/>
              <a:t> 1</a:t>
            </a:r>
            <a:endParaRPr lang="ro-RO" altLang="ro-RO"/>
          </a:p>
        </p:txBody>
      </p:sp>
      <p:sp>
        <p:nvSpPr>
          <p:cNvPr id="54275" name="Content Placeholder 2">
            <a:extLst>
              <a:ext uri="{FF2B5EF4-FFF2-40B4-BE49-F238E27FC236}">
                <a16:creationId xmlns:a16="http://schemas.microsoft.com/office/drawing/2014/main" id="{46ED1B53-2CC9-40FA-8D00-979AABE72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13" y="1786597"/>
            <a:ext cx="5882935" cy="4501661"/>
          </a:xfrm>
        </p:spPr>
        <p:txBody>
          <a:bodyPr>
            <a:normAutofit fontScale="925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&lt;div class="container"&gt;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1;"&gt;&lt;img src="imagini/secret.jpg"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5;"&gt;&lt;img src="imagini/romanita.jpg"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2;"&gt;&lt;img src="imagini/pisici.jpg"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6;"&gt;&lt;img src="imagini/oras.jpg"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3;"&gt;&lt;img src="imagini/macAlb.jpg"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4;"&gt;&lt;img src="imagini/crin.jpg"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style="order: 7;"&gt;&lt;img src="imagini/copaci.jpg"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&lt;/div&gt;</a:t>
            </a:r>
          </a:p>
        </p:txBody>
      </p:sp>
      <p:pic>
        <p:nvPicPr>
          <p:cNvPr id="54276" name="Picture 3">
            <a:extLst>
              <a:ext uri="{FF2B5EF4-FFF2-40B4-BE49-F238E27FC236}">
                <a16:creationId xmlns:a16="http://schemas.microsoft.com/office/drawing/2014/main" id="{9750F92A-2A92-43F3-B3E5-FBF5051F9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348" y="3873910"/>
            <a:ext cx="6185405" cy="226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F1BE85E0-DF5F-453E-A3D7-DB8FEC1BE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/>
              <a:t>EXEMPLU 2</a:t>
            </a:r>
            <a:endParaRPr lang="ro-RO" altLang="ro-RO"/>
          </a:p>
        </p:txBody>
      </p:sp>
      <p:pic>
        <p:nvPicPr>
          <p:cNvPr id="55299" name="Content Placeholder 3">
            <a:extLst>
              <a:ext uri="{FF2B5EF4-FFF2-40B4-BE49-F238E27FC236}">
                <a16:creationId xmlns:a16="http://schemas.microsoft.com/office/drawing/2014/main" id="{30DF1BD9-AD3C-482E-88A2-35161E6E49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6863" y="3989388"/>
            <a:ext cx="10515600" cy="2503487"/>
          </a:xfrm>
        </p:spPr>
      </p:pic>
      <p:sp>
        <p:nvSpPr>
          <p:cNvPr id="55300" name="TextBox 4">
            <a:extLst>
              <a:ext uri="{FF2B5EF4-FFF2-40B4-BE49-F238E27FC236}">
                <a16:creationId xmlns:a16="http://schemas.microsoft.com/office/drawing/2014/main" id="{564471C7-DAF2-47E8-944B-48ECDFC62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280" y="2124393"/>
            <a:ext cx="29892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.container {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	display: flex;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	flex-flow: row wrap;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	height: 500px;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}</a:t>
            </a:r>
            <a:endParaRPr lang="ro-RO" altLang="ro-RO" sz="1800" dirty="0"/>
          </a:p>
        </p:txBody>
      </p:sp>
      <p:sp>
        <p:nvSpPr>
          <p:cNvPr id="55301" name="TextBox 5">
            <a:extLst>
              <a:ext uri="{FF2B5EF4-FFF2-40B4-BE49-F238E27FC236}">
                <a16:creationId xmlns:a16="http://schemas.microsoft.com/office/drawing/2014/main" id="{3CCF47AC-012C-411D-B2FD-796300BFA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810" y="2039528"/>
            <a:ext cx="66706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&lt;div </a:t>
            </a:r>
            <a:r>
              <a:rPr lang="ro-RO" altLang="ro-RO" sz="1800" dirty="0" err="1"/>
              <a:t>class</a:t>
            </a:r>
            <a:r>
              <a:rPr lang="ro-RO" altLang="ro-RO" sz="1800" dirty="0"/>
              <a:t>="container"&gt;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&lt;div </a:t>
            </a:r>
            <a:r>
              <a:rPr lang="ro-RO" altLang="ro-RO" sz="1800" dirty="0" err="1"/>
              <a:t>style</a:t>
            </a:r>
            <a:r>
              <a:rPr lang="ro-RO" altLang="ro-RO" sz="1800" dirty="0"/>
              <a:t>="</a:t>
            </a:r>
            <a:r>
              <a:rPr lang="ro-RO" altLang="ro-RO" sz="1800" dirty="0" err="1"/>
              <a:t>flex-grow</a:t>
            </a:r>
            <a:r>
              <a:rPr lang="ro-RO" altLang="ro-RO" sz="1800" dirty="0"/>
              <a:t>: 0;"&gt;&lt;</a:t>
            </a:r>
            <a:r>
              <a:rPr lang="ro-RO" altLang="ro-RO" sz="1800" dirty="0" err="1"/>
              <a:t>img</a:t>
            </a:r>
            <a:r>
              <a:rPr lang="ro-RO" altLang="ro-RO" sz="1800" dirty="0"/>
              <a:t> </a:t>
            </a:r>
            <a:r>
              <a:rPr lang="ro-RO" altLang="ro-RO" sz="1800" dirty="0" err="1"/>
              <a:t>src</a:t>
            </a:r>
            <a:r>
              <a:rPr lang="ro-RO" altLang="ro-RO" sz="1800" dirty="0"/>
              <a:t>="imagini/secret.jpg" /&gt;&lt;/div&gt;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&lt;div </a:t>
            </a:r>
            <a:r>
              <a:rPr lang="ro-RO" altLang="ro-RO" sz="1800" b="1" dirty="0" err="1"/>
              <a:t>style</a:t>
            </a:r>
            <a:r>
              <a:rPr lang="ro-RO" altLang="ro-RO" sz="1800" b="1" dirty="0"/>
              <a:t>="</a:t>
            </a:r>
            <a:r>
              <a:rPr lang="ro-RO" altLang="ro-RO" sz="1800" b="1" dirty="0" err="1"/>
              <a:t>flex-grow</a:t>
            </a:r>
            <a:r>
              <a:rPr lang="ro-RO" altLang="ro-RO" sz="1800" b="1" dirty="0"/>
              <a:t>: 2;"</a:t>
            </a:r>
            <a:r>
              <a:rPr lang="ro-RO" altLang="ro-RO" sz="1800" dirty="0"/>
              <a:t>&gt;&lt;</a:t>
            </a:r>
            <a:r>
              <a:rPr lang="ro-RO" altLang="ro-RO" sz="1800" dirty="0" err="1"/>
              <a:t>img</a:t>
            </a:r>
            <a:r>
              <a:rPr lang="ro-RO" altLang="ro-RO" sz="1800" dirty="0"/>
              <a:t> </a:t>
            </a:r>
            <a:r>
              <a:rPr lang="ro-RO" altLang="ro-RO" sz="1800" dirty="0" err="1"/>
              <a:t>src</a:t>
            </a:r>
            <a:r>
              <a:rPr lang="ro-RO" altLang="ro-RO" sz="1800" dirty="0"/>
              <a:t>="imagini/romanita.jpg" /&gt;&lt;/div&gt;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800" dirty="0"/>
              <a:t>  &lt;div&gt;&lt;</a:t>
            </a:r>
            <a:r>
              <a:rPr lang="ro-RO" altLang="ro-RO" sz="1800" dirty="0" err="1"/>
              <a:t>img</a:t>
            </a:r>
            <a:r>
              <a:rPr lang="ro-RO" altLang="ro-RO" sz="1800" dirty="0"/>
              <a:t> </a:t>
            </a:r>
            <a:r>
              <a:rPr lang="ro-RO" altLang="ro-RO" sz="1800" dirty="0" err="1"/>
              <a:t>src</a:t>
            </a:r>
            <a:r>
              <a:rPr lang="ro-RO" altLang="ro-RO" sz="1800" dirty="0"/>
              <a:t>="imagini/pisici.jpg" /&gt;&lt;/div&gt;</a:t>
            </a:r>
            <a:endParaRPr lang="en-US" altLang="ro-RO" sz="1800" dirty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o-RO" sz="1800" dirty="0"/>
              <a:t>...</a:t>
            </a:r>
            <a:endParaRPr lang="ro-RO" altLang="ro-RO" sz="18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F8A79E43-E375-4C90-AA7B-D94283EB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9000"/>
          </a:xfrm>
        </p:spPr>
        <p:txBody>
          <a:bodyPr/>
          <a:lstStyle/>
          <a:p>
            <a:r>
              <a:rPr lang="en-US" altLang="ro-RO"/>
              <a:t>EXEMPLU 3</a:t>
            </a:r>
            <a:endParaRPr lang="ro-RO" altLang="ro-RO"/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A58CFD2A-04F1-4F02-8D8D-022CCB47F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95" y="2036126"/>
            <a:ext cx="4996887" cy="4389121"/>
          </a:xfrm>
        </p:spPr>
        <p:txBody>
          <a:bodyPr>
            <a:normAutofit fontScale="85000" lnSpcReduction="2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&lt;div class="container"&gt;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src="imagini/secret.jpg"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</a:t>
            </a:r>
            <a:r>
              <a:rPr lang="ro-RO" altLang="ro-RO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align-self: center;</a:t>
            </a: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"&gt;&lt;img src="imagini/romanita.jpg"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src="imagini/pisici.jpg"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style="</a:t>
            </a:r>
            <a:r>
              <a:rPr lang="ro-RO" altLang="ro-RO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align-self: center;</a:t>
            </a: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"&gt;&lt;img src="imagini/oras.jpg"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src="imagini/macAlb.jpg"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&lt;div&gt;&lt;img src="imagini/crin.jpg"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&lt;div  style="</a:t>
            </a:r>
            <a:r>
              <a:rPr lang="ro-RO" altLang="ro-RO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align-self: center;</a:t>
            </a: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"&gt;&lt;img src="imagini/copaci.jpg" /&gt;&lt;/div&gt;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o-RO" altLang="ro-RO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&lt;/div&gt;</a:t>
            </a:r>
          </a:p>
        </p:txBody>
      </p:sp>
      <p:pic>
        <p:nvPicPr>
          <p:cNvPr id="56324" name="Picture 3">
            <a:extLst>
              <a:ext uri="{FF2B5EF4-FFF2-40B4-BE49-F238E27FC236}">
                <a16:creationId xmlns:a16="http://schemas.microsoft.com/office/drawing/2014/main" id="{15F03B28-929B-4060-90E0-8C80C8BC6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745" y="2917029"/>
            <a:ext cx="6488113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507226"/>
            <a:ext cx="10140991" cy="3361866"/>
          </a:xfrm>
        </p:spPr>
        <p:txBody>
          <a:bodyPr>
            <a:normAutofit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Poziționarea elementelor într-o pagină web poate fi schimbată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aceasta elementele in-line se încadrează în blocuri, iar ele la rândul lor pot fi poziționate așa cum se dorește utilizându-se proprietățile: </a:t>
            </a:r>
            <a:r>
              <a:rPr 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position, float, display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Poziționarea normală a elementelor de tip bloc – de sus în jos – se schimba, numai dacă aceasta se dorește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394" y="78658"/>
            <a:ext cx="3234812" cy="324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635045"/>
            <a:ext cx="10058400" cy="3234047"/>
          </a:xfrm>
        </p:spPr>
        <p:txBody>
          <a:bodyPr>
            <a:normAutofit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Numiți 2 valori ale proprietății </a:t>
            </a:r>
            <a:r>
              <a:rPr 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</a:t>
            </a:r>
            <a:r>
              <a:rPr lang="en-GB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Numiți o valoare a proprietății </a:t>
            </a:r>
            <a:r>
              <a:rPr 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float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Pentru ce se folosește această proprietate?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ce se folosesc proprietățile </a:t>
            </a:r>
            <a:r>
              <a:rPr 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clear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și </a:t>
            </a:r>
            <a:r>
              <a:rPr lang="ro-RO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z-index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în CSS?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se poate face cu setul de proprietăți CSS și modulul FLEX?</a:t>
            </a: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019" y="149048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682B571A-ED91-4F9E-B2B6-2B144832B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STILURI PENTRU POZIŢIONAREA ELEMENTELOR HTML</a:t>
            </a:r>
            <a:endParaRPr lang="ru-RU" altLang="ru-RU" b="1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05F9DACA-4697-4772-BCB8-CE7F419A271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53729" y="1905000"/>
            <a:ext cx="10201951" cy="4485968"/>
          </a:xfrm>
        </p:spPr>
        <p:txBody>
          <a:bodyPr>
            <a:normAutofit lnSpcReduction="10000"/>
          </a:bodyPr>
          <a:lstStyle/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Proprietățile de poziționare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CSS permit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gestionarea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pozițion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ării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ru-RU" altLang="ru-RU" sz="2400" dirty="0">
                <a:cs typeface="Calibri" panose="020F0502020204030204" pitchFamily="34" charset="0"/>
              </a:rPr>
              <a:t> 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HTML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Este posibilă plasarea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 în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spatele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altu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ia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sau specificarea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modalit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ății de afişare a unui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anumit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 care are conţinutul foarte mare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pot fi pozitionate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utilizând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proprietățile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top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bottom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ceste proprietăți nu v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or fi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funcționa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dacă proprietatea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position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nu va fi setată prima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De asemenea contează mult metoda de poziţionare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Există </a:t>
            </a:r>
            <a:r>
              <a:rPr lang="en-GB" alt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cinci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metode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diferite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de poziționare</a:t>
            </a:r>
            <a:endParaRPr lang="ru-RU" altLang="ru-RU" sz="2400" b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05A662D1-A9F9-4D9E-819B-E5F2786F1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I - POZIŢIONAREA STATICĂ </a:t>
            </a:r>
            <a:endParaRPr lang="ru-RU" altLang="ru-RU" b="1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E36603F6-8D8F-4504-8395-1EA0B5BE82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80" y="2153265"/>
            <a:ext cx="10416294" cy="400306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position: 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static</a:t>
            </a:r>
            <a:endParaRPr lang="ro-RO" altLang="ru-RU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 HTML sunt  implicit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poziționate static. Un element poziționat static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este mereu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poziţionat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ţinând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cont de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fluxul normal al paginii</a:t>
            </a: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poziționate static nu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vor fi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afectate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proprietățile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top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bottom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6449A96E-9B6D-45F4-BE2B-AED68FC18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II - POZIŢIONAREA FIXĂ </a:t>
            </a:r>
            <a:endParaRPr lang="ru-RU" altLang="ru-RU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8B4D133C-5624-4441-80F3-1A8B622447F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80" y="1981201"/>
            <a:ext cx="10058400" cy="417512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position: fixed</a:t>
            </a:r>
            <a:endParaRPr lang="ro-RO" altLang="ru-RU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element cu poziți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fix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va fi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poziționat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în raport cu fereastra browser-ului</a:t>
            </a: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Acest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element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nu se va m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işca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chiar dacă fereastra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defilează</a:t>
            </a: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cu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poziţia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fix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ată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nu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ţin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cont de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fluxul normal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afişare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pe pagină – nu contează ce alte elemente mai sunt în pagină</a:t>
            </a:r>
            <a:endParaRPr lang="vi-VN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Elementele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cu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poziţia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fix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ată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se pot suprapune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peste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alte elemente</a:t>
            </a:r>
            <a:endParaRPr lang="ru-RU" altLang="ru-RU" sz="2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C54109CD-AC75-4FF9-BAE3-AA451C0AC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284164"/>
            <a:ext cx="8077200" cy="1239837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EXEMPLU „</a:t>
            </a:r>
            <a:r>
              <a:rPr lang="en-US" altLang="ru-RU" b="1" dirty="0">
                <a:latin typeface="Verdana" panose="020B0604030504040204" pitchFamily="34" charset="0"/>
              </a:rPr>
              <a:t>position: fixed</a:t>
            </a:r>
            <a:r>
              <a:rPr lang="ro-RO" altLang="ru-RU" b="1" dirty="0"/>
              <a:t>”</a:t>
            </a:r>
            <a:endParaRPr lang="ru-RU" altLang="ru-RU" b="1" dirty="0"/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EE5D78A-A15C-40E5-A5A6-1D9B48699E1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35078" y="1903217"/>
            <a:ext cx="5454446" cy="3105355"/>
          </a:xfrm>
        </p:spPr>
        <p:txBody>
          <a:bodyPr>
            <a:normAutofit/>
          </a:bodyPr>
          <a:lstStyle/>
          <a:p>
            <a:endParaRPr lang="en-US" altLang="ru-RU" sz="1800" dirty="0"/>
          </a:p>
          <a:p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Voi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inlocui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referinta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textuala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s-ES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&lt;a</a:t>
            </a:r>
            <a:r>
              <a:rPr lang="es-ES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s-ES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s-ES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s-ES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"#up"</a:t>
            </a:r>
            <a:r>
              <a:rPr lang="es-ES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s-ES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Sus la </a:t>
            </a:r>
            <a:r>
              <a:rPr lang="es-ES" sz="16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meniu</a:t>
            </a:r>
            <a:r>
              <a:rPr lang="es-ES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&lt;/a&gt;</a:t>
            </a:r>
            <a:endParaRPr lang="es-ES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 o imagine,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astfel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&lt;a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href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"#up"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&gt;&lt;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img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"images/up.png"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alt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sageata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 in sus"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"up"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/&gt;&lt;/a&gt;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endParaRPr lang="en-GB" alt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altLang="ru-RU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40" name="TextBox 1">
            <a:extLst>
              <a:ext uri="{FF2B5EF4-FFF2-40B4-BE49-F238E27FC236}">
                <a16:creationId xmlns:a16="http://schemas.microsoft.com/office/drawing/2014/main" id="{F83C7B91-A164-4308-94B6-00201FDF7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9625" y="1971468"/>
            <a:ext cx="515210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definesc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stilurile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astfel</a:t>
            </a:r>
            <a:r>
              <a:rPr lang="en-GB" altLang="ru-RU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.up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auto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position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fixed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bottom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5%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3%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buFont typeface="Wingdings 3" panose="05040102010807070707" pitchFamily="18" charset="2"/>
              <a:buNone/>
            </a:pPr>
            <a:endParaRPr lang="en-US" altLang="en-US" dirty="0"/>
          </a:p>
          <a:p>
            <a:pPr>
              <a:buFont typeface="Wingdings 3" panose="05040102010807070707" pitchFamily="18" charset="2"/>
              <a:buNone/>
            </a:pPr>
            <a:r>
              <a:rPr lang="en-US" altLang="en-US" dirty="0" err="1">
                <a:hlinkClick r:id="rId2" action="ppaction://hlinkfile"/>
              </a:rPr>
              <a:t>Exemplu</a:t>
            </a:r>
            <a:endParaRPr lang="en-US" altLang="en-US" dirty="0"/>
          </a:p>
          <a:p>
            <a:pPr>
              <a:buFont typeface="Wingdings 3" panose="05040102010807070707" pitchFamily="18" charset="2"/>
              <a:buNone/>
            </a:pPr>
            <a:r>
              <a:rPr lang="en-US" altLang="en-US" dirty="0" err="1"/>
              <a:t>Acum</a:t>
            </a:r>
            <a:r>
              <a:rPr lang="en-US" altLang="en-US" dirty="0"/>
              <a:t> s</a:t>
            </a:r>
            <a:r>
              <a:rPr lang="ro-RO" altLang="en-US" dirty="0"/>
              <a:t>ăgeata-referință va fi fixată în colțul din dreapta-jos</a:t>
            </a: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3E1658-7584-48F7-AEE0-27A641EF5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33" y="5387788"/>
            <a:ext cx="8126767" cy="93564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E1504906-FE3C-433A-B3D6-30FB86F50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III - POZIŢIONAREA RELATIVĂ </a:t>
            </a:r>
            <a:endParaRPr lang="ru-RU" altLang="ru-RU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81250ADF-250C-4B16-8FFF-233B6B8249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73395" y="2045111"/>
            <a:ext cx="10579508" cy="4111216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position: relative</a:t>
            </a:r>
            <a:endParaRPr lang="ro-RO" altLang="ru-RU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element poziționat relativ este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poziționat în raport cu poziția sa normală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flux</a:t>
            </a:r>
          </a:p>
          <a:p>
            <a:pPr>
              <a:defRPr/>
            </a:pP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Conținutul elemente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lor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relativ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poziționate pot fi mutate și se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pot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suprapun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 peste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alte elemente,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însă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spațiul rezervat pentru element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fluxul normal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se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păstr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ează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dupa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el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Elementele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poziționate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relativ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sunt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adesea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utilizate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ca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blocuri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containere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poziționate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absolut</a:t>
            </a:r>
            <a:endParaRPr lang="ru-RU" altLang="ru-RU" sz="2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403</TotalTime>
  <Words>3202</Words>
  <Application>Microsoft Office PowerPoint</Application>
  <PresentationFormat>Widescreen</PresentationFormat>
  <Paragraphs>361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Calibri</vt:lpstr>
      <vt:lpstr>Consolas</vt:lpstr>
      <vt:lpstr>Corbel</vt:lpstr>
      <vt:lpstr>Georgia Pro Cond Light</vt:lpstr>
      <vt:lpstr>Gill Sans MT</vt:lpstr>
      <vt:lpstr>Speak Pro</vt:lpstr>
      <vt:lpstr>Verdana</vt:lpstr>
      <vt:lpstr>Wingdings 3</vt:lpstr>
      <vt:lpstr>RetrospectVTI</vt:lpstr>
      <vt:lpstr>Poziționarea elementelor  HTML</vt:lpstr>
      <vt:lpstr>Conținutul temei</vt:lpstr>
      <vt:lpstr>3 sinonime... asocieri</vt:lpstr>
      <vt:lpstr>ORDINEA PREZENTĂRII ELEMENTELOR HTML</vt:lpstr>
      <vt:lpstr>STILURI PENTRU POZIŢIONAREA ELEMENTELOR HTML</vt:lpstr>
      <vt:lpstr>I - POZIŢIONAREA STATICĂ </vt:lpstr>
      <vt:lpstr>II - POZIŢIONAREA FIXĂ </vt:lpstr>
      <vt:lpstr>EXEMPLU „position: fixed”</vt:lpstr>
      <vt:lpstr>III - POZIŢIONAREA RELATIVĂ </vt:lpstr>
      <vt:lpstr>EXEMPLU POZIŢIONARE RELATIVĂ</vt:lpstr>
      <vt:lpstr>IV - POZIŢIONAREA ABSOLUTĂ </vt:lpstr>
      <vt:lpstr>EXEMPLU POZIŢIONARE absolută </vt:lpstr>
      <vt:lpstr>POZITIONAREA ABSOLUTA</vt:lpstr>
      <vt:lpstr>OBSERVAȚIE</vt:lpstr>
      <vt:lpstr>V – pozițonarea STICKY</vt:lpstr>
      <vt:lpstr>Exemplu</vt:lpstr>
      <vt:lpstr>ELEMENTE SUPRAPUSE</vt:lpstr>
      <vt:lpstr>EXEMPLU SUPRAPUNERE</vt:lpstr>
      <vt:lpstr>PROPRIETATEA „FLOAT”</vt:lpstr>
      <vt:lpstr>UNELE VALORI ALE PROPRIETĂŢII „FLOAT”</vt:lpstr>
      <vt:lpstr>EXEMPLU PROPRIETATE „FLOAT”</vt:lpstr>
      <vt:lpstr>EXEMPLU CONSTRUIRE GALERIE DE IMAGINI – utilizând propritatea FLOAT</vt:lpstr>
      <vt:lpstr>*PROPRIETATEA „CLEAR”</vt:lpstr>
      <vt:lpstr>EXEMPLU NEAPLICARE „CLEAR”</vt:lpstr>
      <vt:lpstr>EXEMPLU APLICARE „CLEAR”</vt:lpstr>
      <vt:lpstr>MODULUL FLEX</vt:lpstr>
      <vt:lpstr>EXEMPLU SIMPLU UTILIZARE FLEX</vt:lpstr>
      <vt:lpstr>PROPRIETĂȚI DIN MODULUL FLEX FOLOSITE PENTRU ELEMENTUL-CONTAINER</vt:lpstr>
      <vt:lpstr>PROPRIETATEA flex-direction </vt:lpstr>
      <vt:lpstr>EXEMPLE</vt:lpstr>
      <vt:lpstr>PROPRIETATEA  flex-wrap</vt:lpstr>
      <vt:lpstr>PROPRIETATEA flex-flow</vt:lpstr>
      <vt:lpstr>PROPRIETATEA justify-content</vt:lpstr>
      <vt:lpstr>Exemplu</vt:lpstr>
      <vt:lpstr>PROPRIETATEA align-items</vt:lpstr>
      <vt:lpstr>EXEMPLU</vt:lpstr>
      <vt:lpstr>EXEMPLU 2</vt:lpstr>
      <vt:lpstr>PROPRIETATEA align-content</vt:lpstr>
      <vt:lpstr>EXEMPLU</vt:lpstr>
      <vt:lpstr>CENTRAREA CU AJUTORUL PROPRIETĂȚILOR flex </vt:lpstr>
      <vt:lpstr>PROPRIETĂȚILE MODULULUI FLEX pentru elementele-urmași</vt:lpstr>
      <vt:lpstr>EXEMPLU 1</vt:lpstr>
      <vt:lpstr>EXEMPLU 2</vt:lpstr>
      <vt:lpstr>EXEMPLU 3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10</cp:revision>
  <dcterms:created xsi:type="dcterms:W3CDTF">2023-12-09T10:55:40Z</dcterms:created>
  <dcterms:modified xsi:type="dcterms:W3CDTF">2025-05-04T18:36:05Z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