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57"/>
  </p:notesMasterIdLst>
  <p:sldIdLst>
    <p:sldId id="266" r:id="rId5"/>
    <p:sldId id="294" r:id="rId6"/>
    <p:sldId id="275" r:id="rId7"/>
    <p:sldId id="292" r:id="rId8"/>
    <p:sldId id="339" r:id="rId9"/>
    <p:sldId id="340" r:id="rId10"/>
    <p:sldId id="341" r:id="rId11"/>
    <p:sldId id="343" r:id="rId12"/>
    <p:sldId id="344" r:id="rId13"/>
    <p:sldId id="298" r:id="rId14"/>
    <p:sldId id="299" r:id="rId15"/>
    <p:sldId id="301" r:id="rId16"/>
    <p:sldId id="302" r:id="rId17"/>
    <p:sldId id="304" r:id="rId18"/>
    <p:sldId id="305" r:id="rId19"/>
    <p:sldId id="308" r:id="rId20"/>
    <p:sldId id="309" r:id="rId21"/>
    <p:sldId id="330" r:id="rId22"/>
    <p:sldId id="319" r:id="rId23"/>
    <p:sldId id="413" r:id="rId24"/>
    <p:sldId id="353" r:id="rId25"/>
    <p:sldId id="388" r:id="rId26"/>
    <p:sldId id="355" r:id="rId27"/>
    <p:sldId id="356" r:id="rId28"/>
    <p:sldId id="408" r:id="rId29"/>
    <p:sldId id="409" r:id="rId30"/>
    <p:sldId id="410" r:id="rId31"/>
    <p:sldId id="357" r:id="rId32"/>
    <p:sldId id="359" r:id="rId33"/>
    <p:sldId id="361" r:id="rId34"/>
    <p:sldId id="414" r:id="rId35"/>
    <p:sldId id="389" r:id="rId36"/>
    <p:sldId id="415" r:id="rId37"/>
    <p:sldId id="390" r:id="rId38"/>
    <p:sldId id="391" r:id="rId39"/>
    <p:sldId id="392" r:id="rId40"/>
    <p:sldId id="393" r:id="rId41"/>
    <p:sldId id="394" r:id="rId42"/>
    <p:sldId id="412" r:id="rId43"/>
    <p:sldId id="411" r:id="rId44"/>
    <p:sldId id="395" r:id="rId45"/>
    <p:sldId id="416" r:id="rId46"/>
    <p:sldId id="396" r:id="rId47"/>
    <p:sldId id="398" r:id="rId48"/>
    <p:sldId id="400" r:id="rId49"/>
    <p:sldId id="363" r:id="rId50"/>
    <p:sldId id="406" r:id="rId51"/>
    <p:sldId id="297" r:id="rId52"/>
    <p:sldId id="417" r:id="rId53"/>
    <p:sldId id="418" r:id="rId54"/>
    <p:sldId id="295" r:id="rId55"/>
    <p:sldId id="296" r:id="rId5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78" d="100"/>
          <a:sy n="78" d="100"/>
        </p:scale>
        <p:origin x="8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tableStyles" Target="tableStyle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9BA50-7DB4-4D6D-84D3-CACE944AD433}" type="datetimeFigureOut">
              <a:rPr lang="en-GB" smtClean="0"/>
              <a:t>16/03/2025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08ECF2-663A-4464-A5BC-61E98C5ED2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259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3DD9606A-CD19-43D3-AD19-DECC4CE681F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46059246-B4DA-4BCD-BDDD-5D8D8F72ED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o-RO" altLang="ru-RU"/>
              <a:t>Implicit - in ordine crescătoare</a:t>
            </a:r>
          </a:p>
          <a:p>
            <a:pPr eaLnBrk="1" hangingPunct="1">
              <a:spcBef>
                <a:spcPct val="0"/>
              </a:spcBef>
            </a:pPr>
            <a:r>
              <a:rPr lang="ro-RO" altLang="ru-RU"/>
              <a:t>În caz contrar – descrescătoare. Atributul are valori de tip „boolean”</a:t>
            </a:r>
            <a:endParaRPr lang="ru-RU" altLang="ru-RU"/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2D8A9673-A661-4CC7-91F1-4FA647F61A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2F2B5F1-A6B4-4D02-9D18-21177E8434A4}" type="slidenum">
              <a:rPr lang="ru-RU" altLang="ru-RU" smtClean="0">
                <a:latin typeface="Gill Sans MT" panose="020B0502020104020203" pitchFamily="34" charset="0"/>
              </a:rPr>
              <a:pPr>
                <a:spcBef>
                  <a:spcPct val="0"/>
                </a:spcBef>
              </a:pPr>
              <a:t>12</a:t>
            </a:fld>
            <a:endParaRPr lang="ru-RU" altLang="ru-RU">
              <a:latin typeface="Gill Sans MT" panose="020B0502020104020203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3/16/2025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293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3/16/2025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80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3/16/2025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33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3/16/2025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611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3/16/2025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808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3/16/2025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771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3/16/2025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01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3/16/2025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30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3/16/2025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826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3/16/2025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01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fonts.google.com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developer.mozilla.org/en-US/docs/Web/CSS/:nth-child#even" TargetMode="External"/><Relationship Id="rId2" Type="http://schemas.openxmlformats.org/officeDocument/2006/relationships/hyperlink" Target="https://developer.mozilla.org/en-US/docs/Web/CSS/:nth-child#odd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peak Pro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1807" y="147488"/>
            <a:ext cx="5348748" cy="4060707"/>
          </a:xfrm>
        </p:spPr>
        <p:txBody>
          <a:bodyPr>
            <a:normAutofit fontScale="90000"/>
          </a:bodyPr>
          <a:lstStyle/>
          <a:p>
            <a:r>
              <a:rPr lang="ro-MD" sz="8000" dirty="0">
                <a:effectLst/>
                <a:ea typeface="Times New Roman" panose="02020603050405020304" pitchFamily="18" charset="0"/>
              </a:rPr>
              <a:t>Elemente ce definesc conținutul paginii web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29999" y="4455621"/>
            <a:ext cx="4829101" cy="1238616"/>
          </a:xfrm>
        </p:spPr>
        <p:txBody>
          <a:bodyPr>
            <a:normAutofit/>
          </a:bodyPr>
          <a:lstStyle/>
          <a:p>
            <a:pPr algn="r"/>
            <a:r>
              <a:rPr lang="ro-RO" dirty="0"/>
              <a:t>Natalia Pleșca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40CBE3-3F91-419A-A649-32AB388EC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0"/>
            <a:ext cx="6096000" cy="685799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294754"/>
            <a:ext cx="43891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15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2A6A615B-21CA-4A99-8D97-98E0FFED8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568" y="286603"/>
            <a:ext cx="10251112" cy="1450757"/>
          </a:xfrm>
        </p:spPr>
        <p:txBody>
          <a:bodyPr/>
          <a:lstStyle/>
          <a:p>
            <a:pPr>
              <a:defRPr/>
            </a:pPr>
            <a:r>
              <a:rPr lang="ro-RO" altLang="ru-RU" dirty="0"/>
              <a:t>Atributul „TYPE”. Exemplu</a:t>
            </a:r>
            <a:endParaRPr lang="ru-RU" altLang="ru-RU" dirty="0"/>
          </a:p>
        </p:txBody>
      </p:sp>
      <p:sp>
        <p:nvSpPr>
          <p:cNvPr id="28675" name="Content Placeholder 2">
            <a:extLst>
              <a:ext uri="{FF2B5EF4-FFF2-40B4-BE49-F238E27FC236}">
                <a16:creationId xmlns:a16="http://schemas.microsoft.com/office/drawing/2014/main" id="{31AE20E1-6775-41FB-AB94-E667F7F4F5C4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449009" y="1789113"/>
            <a:ext cx="7151326" cy="4641184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&lt;body&gt;</a:t>
            </a:r>
            <a:endParaRPr lang="en-GB" sz="1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&lt;h1&gt;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Rețete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ceai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&lt;/h1&gt;</a:t>
            </a:r>
            <a:endParaRPr lang="en-GB" sz="1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&lt;hr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&lt;p&gt;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Lista 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produselor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necesare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prepararii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infuziei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ceai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din 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plante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en-GB" sz="1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GB" sz="1500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ol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&lt;li&gt;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frunze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salvie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&lt;/li&gt;</a:t>
            </a:r>
            <a:endParaRPr lang="en-GB" sz="1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&lt;li&gt;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frunze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menta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&lt;/li&gt;</a:t>
            </a:r>
            <a:endParaRPr lang="en-GB" sz="1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&lt;li&gt;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o 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felie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lămâie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&lt;/li&gt;</a:t>
            </a:r>
            <a:endParaRPr lang="en-GB" sz="1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</a:t>
            </a:r>
            <a:r>
              <a:rPr lang="en-GB" sz="1500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ol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&lt;p&gt;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Lista 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produselor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necesare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prepararii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infuziei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ceai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din 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ghimbir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en-GB" sz="1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GB" sz="1500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ol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5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5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"I"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&lt;li&gt;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felii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ghimbir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&lt;/li&gt;</a:t>
            </a:r>
            <a:endParaRPr lang="en-GB" sz="1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&lt;li&gt;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felii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lămâie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&lt;/li&gt;</a:t>
            </a:r>
            <a:endParaRPr lang="en-GB" sz="1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&lt;li&gt;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câteva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frunze</a:t>
            </a: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5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mentă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&lt;/li&gt;</a:t>
            </a:r>
            <a:endParaRPr lang="en-GB" sz="1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5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</a:t>
            </a:r>
            <a:r>
              <a:rPr lang="en-GB" sz="1500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ol</a:t>
            </a: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5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5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&lt;/body&gt;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C55FE8-E963-4E37-84E9-34BEF6DAE5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3116" y="3510115"/>
            <a:ext cx="4091751" cy="260655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AAE5AF68-8FC4-4178-BE1C-9F1BEAEC3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dirty="0"/>
              <a:t>Atributul „START”</a:t>
            </a:r>
            <a:endParaRPr lang="ru-RU" altLang="ru-RU" dirty="0"/>
          </a:p>
        </p:txBody>
      </p:sp>
      <p:sp>
        <p:nvSpPr>
          <p:cNvPr id="29699" name="Content Placeholder 2">
            <a:extLst>
              <a:ext uri="{FF2B5EF4-FFF2-40B4-BE49-F238E27FC236}">
                <a16:creationId xmlns:a16="http://schemas.microsoft.com/office/drawing/2014/main" id="{A7D7BB26-CC34-4409-B004-2A52C84924CB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97280" y="1916114"/>
            <a:ext cx="9944346" cy="4537075"/>
          </a:xfrm>
        </p:spPr>
        <p:txBody>
          <a:bodyPr>
            <a:normAutofit/>
          </a:bodyPr>
          <a:lstStyle/>
          <a:p>
            <a:pPr marL="273050" lvl="1">
              <a:spcBef>
                <a:spcPts val="600"/>
              </a:spcBef>
              <a:buClr>
                <a:schemeClr val="accent1"/>
              </a:buClr>
            </a:pPr>
            <a:r>
              <a:rPr lang="ro-RO" altLang="ro-RO" sz="2200" b="1" dirty="0">
                <a:latin typeface="Calibri" panose="020F0502020204030204" pitchFamily="34" charset="0"/>
              </a:rPr>
              <a:t>Start</a:t>
            </a:r>
            <a:r>
              <a:rPr lang="ro-RO" altLang="ro-RO" sz="2200" dirty="0">
                <a:latin typeface="Calibri" panose="020F0502020204030204" pitchFamily="34" charset="0"/>
              </a:rPr>
              <a:t> – specifică de la ce număr să înceapă ordonarea listei</a:t>
            </a:r>
          </a:p>
          <a:p>
            <a:pPr marL="273050" lvl="1">
              <a:spcBef>
                <a:spcPts val="600"/>
              </a:spcBef>
              <a:buClr>
                <a:schemeClr val="accent1"/>
              </a:buClr>
            </a:pPr>
            <a:r>
              <a:rPr lang="ro-RO" altLang="ro-RO" sz="2200" dirty="0">
                <a:latin typeface="Calibri" panose="020F0502020204030204" pitchFamily="34" charset="0"/>
              </a:rPr>
              <a:t>Forma generală: </a:t>
            </a:r>
            <a:r>
              <a:rPr lang="en-US" altLang="ro-RO" sz="2200" b="1" dirty="0">
                <a:latin typeface="Calibri" panose="020F0502020204030204" pitchFamily="34" charset="0"/>
              </a:rPr>
              <a:t>&lt;</a:t>
            </a:r>
            <a:r>
              <a:rPr lang="en-US" altLang="ro-RO" sz="2200" b="1" dirty="0" err="1">
                <a:latin typeface="Calibri" panose="020F0502020204030204" pitchFamily="34" charset="0"/>
              </a:rPr>
              <a:t>ol</a:t>
            </a:r>
            <a:r>
              <a:rPr lang="en-US" altLang="ro-RO" sz="2200" b="1" dirty="0">
                <a:latin typeface="Calibri" panose="020F0502020204030204" pitchFamily="34" charset="0"/>
              </a:rPr>
              <a:t> start="</a:t>
            </a:r>
            <a:r>
              <a:rPr lang="en-US" altLang="ro-RO" sz="2200" b="1" i="1" dirty="0">
                <a:latin typeface="Calibri" panose="020F0502020204030204" pitchFamily="34" charset="0"/>
              </a:rPr>
              <a:t>num</a:t>
            </a:r>
            <a:r>
              <a:rPr lang="ro-RO" altLang="ro-RO" sz="2200" b="1" i="1" dirty="0">
                <a:latin typeface="Calibri" panose="020F0502020204030204" pitchFamily="34" charset="0"/>
              </a:rPr>
              <a:t>ăr</a:t>
            </a:r>
            <a:r>
              <a:rPr lang="en-US" altLang="ro-RO" sz="2200" b="1" dirty="0">
                <a:latin typeface="Calibri" panose="020F0502020204030204" pitchFamily="34" charset="0"/>
              </a:rPr>
              <a:t>"&gt;</a:t>
            </a:r>
            <a:r>
              <a:rPr lang="ro-RO" altLang="ro-RO" sz="2200" dirty="0">
                <a:latin typeface="Calibri" panose="020F0502020204030204" pitchFamily="34" charset="0"/>
              </a:rPr>
              <a:t>, unde „număr” reprezintă o valoare numerică de la care se doreşte startul numerotării listei</a:t>
            </a:r>
          </a:p>
          <a:p>
            <a:pPr marL="273050" lvl="1">
              <a:spcBef>
                <a:spcPts val="600"/>
              </a:spcBef>
              <a:buClr>
                <a:schemeClr val="accent1"/>
              </a:buClr>
            </a:pPr>
            <a:r>
              <a:rPr lang="ro-RO" altLang="ro-RO" dirty="0">
                <a:latin typeface="Calibri" panose="020F0502020204030204" pitchFamily="34" charset="0"/>
              </a:rPr>
              <a:t>Exemplu:</a:t>
            </a:r>
          </a:p>
          <a:p>
            <a:pPr>
              <a:spcBef>
                <a:spcPts val="0"/>
              </a:spcBef>
            </a:pPr>
            <a:r>
              <a:rPr lang="it-IT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&lt;p&gt;</a:t>
            </a:r>
            <a:r>
              <a:rPr lang="it-IT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Lista produselor necesare prepararii infuziei de ceai din plante:</a:t>
            </a:r>
            <a:r>
              <a:rPr lang="it-IT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it-IT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it-IT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it-IT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&lt;ol</a:t>
            </a:r>
            <a:r>
              <a:rPr lang="it-IT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it-IT" sz="1800" b="0" dirty="0">
                <a:solidFill>
                  <a:srgbClr val="E5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start</a:t>
            </a:r>
            <a:r>
              <a:rPr lang="it-IT" sz="18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=</a:t>
            </a:r>
            <a:r>
              <a:rPr lang="it-IT" sz="1800" b="0" dirty="0">
                <a:solidFill>
                  <a:srgbClr val="0000FF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"3"</a:t>
            </a:r>
            <a:r>
              <a:rPr lang="it-IT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it-IT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it-IT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it-IT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&lt;li&gt;</a:t>
            </a:r>
            <a:r>
              <a:rPr lang="it-IT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frunze de salvie</a:t>
            </a:r>
            <a:r>
              <a:rPr lang="it-IT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&lt;/li&gt;</a:t>
            </a:r>
            <a:endParaRPr lang="it-IT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it-IT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it-IT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&lt;li&gt;</a:t>
            </a:r>
            <a:r>
              <a:rPr lang="it-IT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frunze de menta</a:t>
            </a:r>
            <a:r>
              <a:rPr lang="it-IT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&lt;/li&gt;</a:t>
            </a:r>
            <a:endParaRPr lang="it-IT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it-IT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it-IT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&lt;li&gt;</a:t>
            </a:r>
            <a:r>
              <a:rPr lang="it-IT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o felie de lămâie</a:t>
            </a:r>
            <a:r>
              <a:rPr lang="it-IT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&lt;/li&gt;</a:t>
            </a:r>
            <a:endParaRPr lang="it-IT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it-IT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it-IT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&lt;/ol&gt;</a:t>
            </a:r>
            <a:endParaRPr lang="it-IT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273050" lvl="1">
              <a:spcBef>
                <a:spcPts val="600"/>
              </a:spcBef>
              <a:buClr>
                <a:schemeClr val="accent1"/>
              </a:buClr>
              <a:buNone/>
            </a:pPr>
            <a:endParaRPr lang="ro-RO" altLang="ro-RO" dirty="0">
              <a:latin typeface="Calibri" panose="020F0502020204030204" pitchFamily="34" charset="0"/>
            </a:endParaRPr>
          </a:p>
          <a:p>
            <a:pPr marL="273050" lvl="1">
              <a:spcBef>
                <a:spcPts val="600"/>
              </a:spcBef>
              <a:buClr>
                <a:schemeClr val="accent1"/>
              </a:buClr>
              <a:buNone/>
            </a:pPr>
            <a:r>
              <a:rPr lang="ro-RO" altLang="ro-RO" dirty="0">
                <a:latin typeface="Calibri" panose="020F0502020204030204" pitchFamily="34" charset="0"/>
              </a:rPr>
              <a:t>Rezultat: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86530A-08D4-4F8E-B0D1-412E012EB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800" y="4749667"/>
            <a:ext cx="4740051" cy="117358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7F794EB2-9B8E-40FD-94A8-FDE1E4D5B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239" y="284164"/>
            <a:ext cx="9116961" cy="1239837"/>
          </a:xfrm>
        </p:spPr>
        <p:txBody>
          <a:bodyPr/>
          <a:lstStyle/>
          <a:p>
            <a:pPr>
              <a:defRPr/>
            </a:pPr>
            <a:r>
              <a:rPr lang="ro-RO" altLang="ru-RU" dirty="0"/>
              <a:t>Atributul „REVERSED”</a:t>
            </a:r>
            <a:endParaRPr lang="ru-RU" altLang="ru-RU" dirty="0"/>
          </a:p>
        </p:txBody>
      </p:sp>
      <p:sp>
        <p:nvSpPr>
          <p:cNvPr id="30723" name="Content Placeholder 2">
            <a:extLst>
              <a:ext uri="{FF2B5EF4-FFF2-40B4-BE49-F238E27FC236}">
                <a16:creationId xmlns:a16="http://schemas.microsoft.com/office/drawing/2014/main" id="{D6E0BFF3-2D56-47D3-BA98-040AB7A825AF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65239" y="1986116"/>
            <a:ext cx="10687664" cy="4424516"/>
          </a:xfrm>
        </p:spPr>
        <p:txBody>
          <a:bodyPr>
            <a:normAutofit fontScale="92500" lnSpcReduction="10000"/>
          </a:bodyPr>
          <a:lstStyle/>
          <a:p>
            <a:r>
              <a:rPr lang="ro-RO" altLang="ro-RO" sz="2400" dirty="0">
                <a:latin typeface="Calibri" panose="020F0502020204030204" pitchFamily="34" charset="0"/>
              </a:rPr>
              <a:t>Atributul „</a:t>
            </a:r>
            <a:r>
              <a:rPr lang="ro-RO" altLang="ro-RO" sz="2400" b="1" dirty="0">
                <a:latin typeface="Calibri" panose="020F0502020204030204" pitchFamily="34" charset="0"/>
              </a:rPr>
              <a:t>reversed</a:t>
            </a:r>
            <a:r>
              <a:rPr lang="ro-RO" altLang="ro-RO" sz="2400" dirty="0">
                <a:latin typeface="Calibri" panose="020F0502020204030204" pitchFamily="34" charset="0"/>
              </a:rPr>
              <a:t>” este utilizat pentru a ordona elementele listei în ordine descrescătoare</a:t>
            </a:r>
          </a:p>
          <a:p>
            <a:r>
              <a:rPr lang="ro-RO" altLang="ro-RO" sz="2400" dirty="0">
                <a:latin typeface="Calibri" panose="020F0502020204030204" pitchFamily="34" charset="0"/>
              </a:rPr>
              <a:t>Nu este suportat de browserul IE, Safari</a:t>
            </a:r>
          </a:p>
          <a:p>
            <a:r>
              <a:rPr lang="ro-RO" altLang="ro-RO" dirty="0">
                <a:latin typeface="Calibri" panose="020F0502020204030204" pitchFamily="34" charset="0"/>
              </a:rPr>
              <a:t>Exemplu:</a:t>
            </a:r>
          </a:p>
          <a:p>
            <a:pPr>
              <a:spcBef>
                <a:spcPts val="0"/>
              </a:spcBef>
            </a:pPr>
            <a:r>
              <a:rPr lang="it-IT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&lt;p&gt;</a:t>
            </a:r>
            <a:r>
              <a:rPr lang="it-IT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Lista produselor necesare prepararii infuziei de ceai din plante:</a:t>
            </a:r>
            <a:r>
              <a:rPr lang="it-IT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it-IT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it-IT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it-IT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&lt;ol</a:t>
            </a:r>
            <a:r>
              <a:rPr lang="it-IT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it-IT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reversed</a:t>
            </a:r>
            <a:r>
              <a:rPr lang="it-IT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it-IT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it-IT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it-IT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&lt;li&gt;</a:t>
            </a:r>
            <a:r>
              <a:rPr lang="it-IT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frunze de salvie</a:t>
            </a:r>
            <a:r>
              <a:rPr lang="it-IT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&lt;/li&gt;</a:t>
            </a:r>
            <a:endParaRPr lang="it-IT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it-IT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it-IT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&lt;li&gt;</a:t>
            </a:r>
            <a:r>
              <a:rPr lang="it-IT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frunze de menta</a:t>
            </a:r>
            <a:r>
              <a:rPr lang="it-IT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&lt;/li&gt;</a:t>
            </a:r>
            <a:endParaRPr lang="it-IT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it-IT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it-IT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&lt;li&gt;</a:t>
            </a:r>
            <a:r>
              <a:rPr lang="it-IT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o felie de lămâie</a:t>
            </a:r>
            <a:r>
              <a:rPr lang="it-IT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&lt;/li&gt;</a:t>
            </a:r>
            <a:endParaRPr lang="it-IT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it-IT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it-IT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&lt;/ol&gt;</a:t>
            </a:r>
            <a:endParaRPr lang="it-IT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buFont typeface="Wingdings 3" panose="05040102010807070707" pitchFamily="18" charset="2"/>
              <a:buNone/>
            </a:pPr>
            <a:endParaRPr lang="en-GB" altLang="ro-RO" dirty="0">
              <a:latin typeface="Calibri" panose="020F0502020204030204" pitchFamily="34" charset="0"/>
            </a:endParaRPr>
          </a:p>
          <a:p>
            <a:pPr>
              <a:buFont typeface="Wingdings 3" panose="05040102010807070707" pitchFamily="18" charset="2"/>
              <a:buNone/>
            </a:pPr>
            <a:r>
              <a:rPr lang="ro-RO" altLang="ro-RO" dirty="0">
                <a:latin typeface="Calibri" panose="020F0502020204030204" pitchFamily="34" charset="0"/>
              </a:rPr>
              <a:t>Rezultat:</a:t>
            </a:r>
            <a:endParaRPr lang="ru-RU" altLang="ro-RO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5F1ED2-D0F2-45E8-8C72-F406F2FB0F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8644" y="4798216"/>
            <a:ext cx="4793395" cy="113547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CEA66A1E-760C-426C-A6CC-F90A30C50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dirty="0"/>
              <a:t>Liste de definiţii (</a:t>
            </a:r>
            <a:r>
              <a:rPr lang="ro-RO" altLang="ru-RU" sz="3600" dirty="0"/>
              <a:t>de descrieri</a:t>
            </a:r>
            <a:r>
              <a:rPr lang="ro-RO" altLang="ru-RU" dirty="0"/>
              <a:t>)</a:t>
            </a:r>
            <a:endParaRPr lang="ru-RU" altLang="ru-RU" dirty="0"/>
          </a:p>
        </p:txBody>
      </p:sp>
      <p:sp>
        <p:nvSpPr>
          <p:cNvPr id="32771" name="Content Placeholder 2">
            <a:extLst>
              <a:ext uri="{FF2B5EF4-FFF2-40B4-BE49-F238E27FC236}">
                <a16:creationId xmlns:a16="http://schemas.microsoft.com/office/drawing/2014/main" id="{933F23E5-255B-43E4-9940-166E28C37FAC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12724" y="1917290"/>
            <a:ext cx="10274708" cy="4522839"/>
          </a:xfrm>
        </p:spPr>
        <p:txBody>
          <a:bodyPr>
            <a:normAutofit fontScale="92500" lnSpcReduction="20000"/>
          </a:bodyPr>
          <a:lstStyle/>
          <a:p>
            <a:r>
              <a:rPr lang="ro-RO" altLang="ru-RU" sz="2400" b="1" dirty="0">
                <a:latin typeface="Calibri" panose="020F0502020204030204" pitchFamily="34" charset="0"/>
              </a:rPr>
              <a:t>Lista de definiţii </a:t>
            </a:r>
            <a:r>
              <a:rPr lang="ro-RO" altLang="ru-RU" sz="2400" dirty="0">
                <a:latin typeface="Calibri" panose="020F0502020204030204" pitchFamily="34" charset="0"/>
              </a:rPr>
              <a:t>(în versiunea 5 – </a:t>
            </a:r>
            <a:r>
              <a:rPr lang="en-US" altLang="ru-RU" sz="2400" dirty="0">
                <a:latin typeface="Calibri" panose="020F0502020204030204" pitchFamily="34" charset="0"/>
              </a:rPr>
              <a:t>ace</a:t>
            </a:r>
            <a:r>
              <a:rPr lang="ro-MD" altLang="ru-RU" sz="2400" dirty="0">
                <a:latin typeface="Calibri" panose="020F0502020204030204" pitchFamily="34" charset="0"/>
              </a:rPr>
              <a:t>a</a:t>
            </a:r>
            <a:r>
              <a:rPr lang="en-US" altLang="ru-RU" sz="2400" dirty="0" err="1">
                <a:latin typeface="Calibri" panose="020F0502020204030204" pitchFamily="34" charset="0"/>
              </a:rPr>
              <a:t>sta</a:t>
            </a:r>
            <a:r>
              <a:rPr lang="en-US" altLang="ru-RU" sz="2400" dirty="0">
                <a:latin typeface="Calibri" panose="020F0502020204030204" pitchFamily="34" charset="0"/>
              </a:rPr>
              <a:t> </a:t>
            </a:r>
            <a:r>
              <a:rPr lang="ro-MD" altLang="ru-RU" sz="2400" dirty="0">
                <a:latin typeface="Calibri" panose="020F0502020204030204" pitchFamily="34" charset="0"/>
              </a:rPr>
              <a:t>este </a:t>
            </a:r>
            <a:r>
              <a:rPr lang="en-US" altLang="ru-RU" sz="2400" dirty="0" err="1">
                <a:latin typeface="Calibri" panose="020F0502020204030204" pitchFamily="34" charset="0"/>
              </a:rPr>
              <a:t>numit</a:t>
            </a:r>
            <a:r>
              <a:rPr lang="ro-MD" altLang="ru-RU" sz="2400" dirty="0">
                <a:latin typeface="Calibri" panose="020F0502020204030204" pitchFamily="34" charset="0"/>
              </a:rPr>
              <a:t>ă</a:t>
            </a:r>
            <a:r>
              <a:rPr lang="ro-RO" altLang="ru-RU" sz="2400" dirty="0">
                <a:latin typeface="Calibri" panose="020F0502020204030204" pitchFamily="34" charset="0"/>
              </a:rPr>
              <a:t> </a:t>
            </a:r>
            <a:r>
              <a:rPr lang="ro-RO" altLang="ru-RU" sz="2400" b="1" dirty="0">
                <a:latin typeface="Calibri" panose="020F0502020204030204" pitchFamily="34" charset="0"/>
              </a:rPr>
              <a:t>listă de descrieri</a:t>
            </a:r>
            <a:r>
              <a:rPr lang="ro-RO" altLang="ru-RU" sz="2400" dirty="0">
                <a:latin typeface="Calibri" panose="020F0502020204030204" pitchFamily="34" charset="0"/>
              </a:rPr>
              <a:t>) se defineşte cu elementul &lt;</a:t>
            </a:r>
            <a:r>
              <a:rPr lang="ro-RO" altLang="ru-RU" sz="2400" b="1" dirty="0">
                <a:latin typeface="Calibri" panose="020F0502020204030204" pitchFamily="34" charset="0"/>
              </a:rPr>
              <a:t>dl</a:t>
            </a:r>
            <a:r>
              <a:rPr lang="ro-RO" altLang="ru-RU" sz="2400" dirty="0">
                <a:latin typeface="Calibri" panose="020F0502020204030204" pitchFamily="34" charset="0"/>
              </a:rPr>
              <a:t>&gt;</a:t>
            </a:r>
          </a:p>
          <a:p>
            <a:r>
              <a:rPr lang="ro-RO" altLang="ru-RU" sz="2400" dirty="0">
                <a:latin typeface="Calibri" panose="020F0502020204030204" pitchFamily="34" charset="0"/>
              </a:rPr>
              <a:t>Pentru definirea elementelor listei se utilizează elementele </a:t>
            </a:r>
            <a:r>
              <a:rPr lang="ro-RO" altLang="ru-RU" sz="2400" b="1" dirty="0">
                <a:latin typeface="Calibri" panose="020F0502020204030204" pitchFamily="34" charset="0"/>
              </a:rPr>
              <a:t>&lt;dt&gt; </a:t>
            </a:r>
            <a:r>
              <a:rPr lang="ro-RO" altLang="ru-RU" sz="2400" dirty="0">
                <a:latin typeface="Calibri" panose="020F0502020204030204" pitchFamily="34" charset="0"/>
              </a:rPr>
              <a:t>şi </a:t>
            </a:r>
            <a:r>
              <a:rPr lang="ro-RO" altLang="ru-RU" sz="2400" b="1" dirty="0">
                <a:latin typeface="Calibri" panose="020F0502020204030204" pitchFamily="34" charset="0"/>
              </a:rPr>
              <a:t>&lt;dd&gt;</a:t>
            </a:r>
          </a:p>
          <a:p>
            <a:pPr lvl="1"/>
            <a:r>
              <a:rPr lang="ro-RO" altLang="ru-RU" sz="2200" b="1" dirty="0">
                <a:latin typeface="Calibri" panose="020F0502020204030204" pitchFamily="34" charset="0"/>
              </a:rPr>
              <a:t>&lt;dt&gt; </a:t>
            </a:r>
            <a:r>
              <a:rPr lang="ro-RO" altLang="ru-RU" sz="2200" dirty="0">
                <a:latin typeface="Calibri" panose="020F0502020204030204" pitchFamily="34" charset="0"/>
              </a:rPr>
              <a:t>- se utilizează pentru definirea denumirii noţiunii</a:t>
            </a:r>
          </a:p>
          <a:p>
            <a:pPr lvl="1"/>
            <a:r>
              <a:rPr lang="ro-RO" altLang="ru-RU" sz="2200" b="1" dirty="0">
                <a:latin typeface="Calibri" panose="020F0502020204030204" pitchFamily="34" charset="0"/>
              </a:rPr>
              <a:t>&lt;dd&gt; </a:t>
            </a:r>
            <a:r>
              <a:rPr lang="ro-RO" altLang="ru-RU" sz="2200" dirty="0">
                <a:latin typeface="Calibri" panose="020F0502020204030204" pitchFamily="34" charset="0"/>
              </a:rPr>
              <a:t>- se utilizează pentru descrierea noţiunii</a:t>
            </a:r>
          </a:p>
          <a:p>
            <a:r>
              <a:rPr lang="ro-RO" altLang="ru-RU" sz="2400" dirty="0">
                <a:latin typeface="Calibri" panose="020F0502020204030204" pitchFamily="34" charset="0"/>
              </a:rPr>
              <a:t>Toate aceste 3 elemente sunt </a:t>
            </a:r>
            <a:r>
              <a:rPr lang="en-GB" altLang="ru-RU" sz="2400" dirty="0" err="1">
                <a:latin typeface="Calibri" panose="020F0502020204030204" pitchFamily="34" charset="0"/>
              </a:rPr>
              <a:t>formate</a:t>
            </a:r>
            <a:r>
              <a:rPr lang="en-GB" altLang="ru-RU" sz="2400" dirty="0">
                <a:latin typeface="Calibri" panose="020F0502020204030204" pitchFamily="34" charset="0"/>
              </a:rPr>
              <a:t> din tag-</a:t>
            </a:r>
            <a:r>
              <a:rPr lang="en-GB" altLang="ru-RU" sz="2400" dirty="0" err="1">
                <a:latin typeface="Calibri" panose="020F0502020204030204" pitchFamily="34" charset="0"/>
              </a:rPr>
              <a:t>uri</a:t>
            </a:r>
            <a:r>
              <a:rPr lang="en-GB" altLang="ru-RU" sz="2400" dirty="0">
                <a:latin typeface="Calibri" panose="020F0502020204030204" pitchFamily="34" charset="0"/>
              </a:rPr>
              <a:t> </a:t>
            </a:r>
            <a:r>
              <a:rPr lang="ro-RO" altLang="ru-RU" sz="2400" dirty="0">
                <a:latin typeface="Calibri" panose="020F0502020204030204" pitchFamily="34" charset="0"/>
              </a:rPr>
              <a:t>pare şi sunt suportate de majoritatea browserelor</a:t>
            </a:r>
            <a:endParaRPr lang="en-US" altLang="ru-RU" sz="2400" dirty="0">
              <a:latin typeface="Calibri" panose="020F0502020204030204" pitchFamily="34" charset="0"/>
            </a:endParaRPr>
          </a:p>
          <a:p>
            <a:r>
              <a:rPr lang="en-US" altLang="ru-RU" dirty="0" err="1">
                <a:latin typeface="Calibri" panose="020F0502020204030204" pitchFamily="34" charset="0"/>
              </a:rPr>
              <a:t>Sintaxa</a:t>
            </a:r>
            <a:r>
              <a:rPr lang="en-US" altLang="ru-RU" dirty="0">
                <a:latin typeface="Calibri" panose="020F0502020204030204" pitchFamily="34" charset="0"/>
              </a:rPr>
              <a:t>:</a:t>
            </a: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en-US" altLang="ru-RU" b="1" i="1" dirty="0">
                <a:solidFill>
                  <a:srgbClr val="00B0F0"/>
                </a:solidFill>
                <a:latin typeface="Calibri" panose="020F0502020204030204" pitchFamily="34" charset="0"/>
              </a:rPr>
              <a:t>&lt;dl&gt;</a:t>
            </a:r>
          </a:p>
          <a:p>
            <a:pPr lvl="1">
              <a:spcBef>
                <a:spcPct val="0"/>
              </a:spcBef>
              <a:buNone/>
            </a:pPr>
            <a:r>
              <a:rPr lang="en-US" altLang="ru-RU" b="1" i="1" dirty="0">
                <a:solidFill>
                  <a:srgbClr val="00B0F0"/>
                </a:solidFill>
                <a:latin typeface="Calibri" panose="020F0502020204030204" pitchFamily="34" charset="0"/>
              </a:rPr>
              <a:t>	&lt;dt&gt;</a:t>
            </a:r>
            <a:r>
              <a:rPr lang="en-US" altLang="ru-RU" b="1" i="1" dirty="0" err="1">
                <a:solidFill>
                  <a:srgbClr val="00B0F0"/>
                </a:solidFill>
                <a:latin typeface="Calibri" panose="020F0502020204030204" pitchFamily="34" charset="0"/>
              </a:rPr>
              <a:t>notiunea</a:t>
            </a:r>
            <a:r>
              <a:rPr lang="en-US" altLang="ru-RU" b="1" i="1" dirty="0">
                <a:solidFill>
                  <a:srgbClr val="00B0F0"/>
                </a:solidFill>
                <a:latin typeface="Calibri" panose="020F0502020204030204" pitchFamily="34" charset="0"/>
              </a:rPr>
              <a:t>&lt;/dt&gt;</a:t>
            </a:r>
          </a:p>
          <a:p>
            <a:pPr lvl="1">
              <a:spcBef>
                <a:spcPct val="0"/>
              </a:spcBef>
              <a:buNone/>
            </a:pPr>
            <a:r>
              <a:rPr lang="en-US" altLang="ru-RU" b="1" i="1" dirty="0">
                <a:solidFill>
                  <a:srgbClr val="00B0F0"/>
                </a:solidFill>
                <a:latin typeface="Calibri" panose="020F0502020204030204" pitchFamily="34" charset="0"/>
              </a:rPr>
              <a:t>	&lt;dd&gt;</a:t>
            </a:r>
            <a:r>
              <a:rPr lang="en-US" altLang="ru-RU" b="1" i="1" dirty="0" err="1">
                <a:solidFill>
                  <a:srgbClr val="00B0F0"/>
                </a:solidFill>
                <a:latin typeface="Calibri" panose="020F0502020204030204" pitchFamily="34" charset="0"/>
              </a:rPr>
              <a:t>descrierea</a:t>
            </a:r>
            <a:r>
              <a:rPr lang="en-US" altLang="ru-RU" b="1" i="1" dirty="0">
                <a:solidFill>
                  <a:srgbClr val="00B0F0"/>
                </a:solidFill>
                <a:latin typeface="Calibri" panose="020F0502020204030204" pitchFamily="34" charset="0"/>
              </a:rPr>
              <a:t>&lt;/dd&gt;</a:t>
            </a:r>
          </a:p>
          <a:p>
            <a:pPr lvl="1">
              <a:spcBef>
                <a:spcPct val="0"/>
              </a:spcBef>
              <a:buNone/>
            </a:pPr>
            <a:r>
              <a:rPr lang="en-US" altLang="ru-RU" b="1" i="1" dirty="0">
                <a:solidFill>
                  <a:srgbClr val="00B0F0"/>
                </a:solidFill>
                <a:latin typeface="Calibri" panose="020F0502020204030204" pitchFamily="34" charset="0"/>
              </a:rPr>
              <a:t>	…</a:t>
            </a: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en-US" altLang="ru-RU" b="1" i="1" dirty="0">
                <a:solidFill>
                  <a:srgbClr val="00B0F0"/>
                </a:solidFill>
                <a:latin typeface="Calibri" panose="020F0502020204030204" pitchFamily="34" charset="0"/>
              </a:rPr>
              <a:t>&lt;/dl&gt;</a:t>
            </a:r>
            <a:endParaRPr lang="ro-RO" altLang="ru-RU" b="1" i="1" dirty="0">
              <a:solidFill>
                <a:srgbClr val="00B0F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id="{18F57EC7-D814-4A1C-BE2D-3A33C1CCF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533399"/>
            <a:ext cx="9695221" cy="118724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ru-RU" dirty="0" err="1"/>
              <a:t>Exemplu</a:t>
            </a:r>
            <a:r>
              <a:rPr lang="en-US" altLang="ru-RU" dirty="0"/>
              <a:t> </a:t>
            </a:r>
            <a:r>
              <a:rPr lang="en-US" altLang="ru-RU" dirty="0" err="1"/>
              <a:t>utilizare</a:t>
            </a:r>
            <a:r>
              <a:rPr lang="en-US" altLang="ru-RU" dirty="0"/>
              <a:t> </a:t>
            </a:r>
            <a:r>
              <a:rPr lang="ro-RO" altLang="ru-RU" dirty="0"/>
              <a:t>DL, DT, DD</a:t>
            </a:r>
            <a:endParaRPr lang="ru-RU" altLang="ru-RU" dirty="0"/>
          </a:p>
        </p:txBody>
      </p:sp>
      <p:sp>
        <p:nvSpPr>
          <p:cNvPr id="33795" name="Content Placeholder 2">
            <a:extLst>
              <a:ext uri="{FF2B5EF4-FFF2-40B4-BE49-F238E27FC236}">
                <a16:creationId xmlns:a16="http://schemas.microsoft.com/office/drawing/2014/main" id="{225E7D15-082B-44FF-8AAA-83D95DBA2C12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06245" y="1828800"/>
            <a:ext cx="10648335" cy="458183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&lt;p&gt;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Câteva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informații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suplimentare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despre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plantele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menționate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GB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en-GB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&lt;dl&gt;</a:t>
            </a:r>
            <a:endParaRPr lang="en-GB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&lt;dt&gt;&lt;strong&gt;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Salvia</a:t>
            </a:r>
            <a:r>
              <a:rPr lang="en-GB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&lt;/strong&gt;&lt;/dt&gt;</a:t>
            </a:r>
            <a:endParaRPr lang="en-GB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&lt;dd&gt;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este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o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plantă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erbacee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cu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flori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divers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colorate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(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mici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cultivată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ca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plantă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medicinală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sau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decorativă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originară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din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sudul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Europei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din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regiunile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mediteraneene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&lt;/dd&gt;</a:t>
            </a:r>
            <a:endParaRPr lang="en-GB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&lt;dt&gt;&lt;strong&gt;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Menta</a:t>
            </a:r>
            <a:r>
              <a:rPr lang="en-GB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&lt;/strong&gt;&lt;/dt&gt;</a:t>
            </a:r>
            <a:endParaRPr lang="en-GB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&lt;dd&gt;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Menta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este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un gen de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aproximativ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25-30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specii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plante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aromatice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unele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medicinale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din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familia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Lamiaceae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răspândite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la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nivel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mondial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șapte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Australia, una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America de Nord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celelalte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Europa </a:t>
            </a:r>
            <a:r>
              <a:rPr lang="en-GB" sz="18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Asia.</a:t>
            </a:r>
            <a:r>
              <a:rPr lang="en-GB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&lt;/dd&gt;</a:t>
            </a:r>
            <a:endParaRPr lang="en-GB" sz="18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8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&lt;/dl&gt;</a:t>
            </a:r>
            <a:r>
              <a:rPr lang="en-GB" sz="18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ro-MD" altLang="ru-RU" sz="1800" i="1" dirty="0">
                <a:latin typeface="Calibri" panose="020F0502020204030204" pitchFamily="34" charset="0"/>
              </a:rPr>
              <a:t>   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endParaRPr lang="ro-RO" altLang="ru-RU" sz="2400" b="1" dirty="0">
              <a:latin typeface="Calibri" panose="020F0502020204030204" pitchFamily="34" charset="0"/>
            </a:endParaRP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ro-RO" altLang="ru-RU" sz="2400" b="1" dirty="0">
                <a:latin typeface="Calibri" panose="020F0502020204030204" pitchFamily="34" charset="0"/>
              </a:rPr>
              <a:t>Rezultat:</a:t>
            </a:r>
            <a:endParaRPr lang="ru-RU" altLang="ru-RU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B42C75-5980-4434-AFCF-37B55ADF80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4890" y="5067005"/>
            <a:ext cx="6617110" cy="179099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A96C004A-9A71-4D42-9867-CDC1AB837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dirty="0"/>
              <a:t>Liste i</a:t>
            </a:r>
            <a:r>
              <a:rPr lang="en-US" altLang="ru-RU" dirty="0" err="1"/>
              <a:t>ncluse</a:t>
            </a:r>
            <a:endParaRPr lang="ru-RU" altLang="ru-RU" dirty="0"/>
          </a:p>
        </p:txBody>
      </p:sp>
      <p:sp>
        <p:nvSpPr>
          <p:cNvPr id="34819" name="Content Placeholder 2">
            <a:extLst>
              <a:ext uri="{FF2B5EF4-FFF2-40B4-BE49-F238E27FC236}">
                <a16:creationId xmlns:a16="http://schemas.microsoft.com/office/drawing/2014/main" id="{3B11537B-AE37-4244-9208-4FEE0F94F8F0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570271" y="1956619"/>
            <a:ext cx="10461523" cy="4316361"/>
          </a:xfrm>
        </p:spPr>
        <p:txBody>
          <a:bodyPr>
            <a:normAutofit fontScale="62500" lnSpcReduction="20000"/>
          </a:bodyPr>
          <a:lstStyle/>
          <a:p>
            <a:r>
              <a:rPr lang="ro-RO" altLang="ru-RU" sz="3200" dirty="0">
                <a:latin typeface="Calibri" panose="020F0502020204030204" pitchFamily="34" charset="0"/>
              </a:rPr>
              <a:t>Listele i</a:t>
            </a:r>
            <a:r>
              <a:rPr lang="en-US" altLang="ru-RU" sz="3200" dirty="0" err="1">
                <a:latin typeface="Calibri" panose="020F0502020204030204" pitchFamily="34" charset="0"/>
              </a:rPr>
              <a:t>nclus</a:t>
            </a:r>
            <a:r>
              <a:rPr lang="ro-RO" altLang="ru-RU" sz="3200" dirty="0">
                <a:latin typeface="Calibri" panose="020F0502020204030204" pitchFamily="34" charset="0"/>
              </a:rPr>
              <a:t>e – sunt listele incluse în alte liste</a:t>
            </a:r>
          </a:p>
          <a:p>
            <a:r>
              <a:rPr lang="ro-RO" altLang="ru-RU" sz="3200" dirty="0">
                <a:latin typeface="Calibri" panose="020F0502020204030204" pitchFamily="34" charset="0"/>
              </a:rPr>
              <a:t>Fiecare element al listei poate fi de tip listă sau poate fi orice </a:t>
            </a:r>
            <a:r>
              <a:rPr lang="en-US" altLang="ru-RU" sz="3200" dirty="0">
                <a:latin typeface="Calibri" panose="020F0502020204030204" pitchFamily="34" charset="0"/>
              </a:rPr>
              <a:t>alt </a:t>
            </a:r>
            <a:r>
              <a:rPr lang="ro-RO" altLang="ru-RU" sz="3200" dirty="0">
                <a:latin typeface="Calibri" panose="020F0502020204030204" pitchFamily="34" charset="0"/>
              </a:rPr>
              <a:t>element HTML</a:t>
            </a:r>
          </a:p>
          <a:p>
            <a:r>
              <a:rPr lang="ro-RO" altLang="ru-RU" sz="2400" dirty="0">
                <a:latin typeface="Calibri" panose="020F0502020204030204" pitchFamily="34" charset="0"/>
              </a:rPr>
              <a:t>Exemplu:</a:t>
            </a:r>
          </a:p>
          <a:p>
            <a:pPr>
              <a:spcBef>
                <a:spcPts val="0"/>
              </a:spcBef>
            </a:pPr>
            <a:r>
              <a:rPr lang="en-GB" sz="20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&lt;dl&gt;</a:t>
            </a:r>
            <a:endParaRPr lang="en-GB" sz="20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20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&lt;dt&gt;&lt;strong&gt;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Salvia</a:t>
            </a:r>
            <a:r>
              <a:rPr lang="en-GB" sz="20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&lt;/strong&gt;&lt;/dt&gt;</a:t>
            </a:r>
            <a:endParaRPr lang="en-GB" sz="20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20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&lt;dd&gt;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este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o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plantă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erbacee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cu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flori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divers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colorate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(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mici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cultivată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ca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plantă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medicinală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sau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decorativă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originară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din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sudul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Europei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din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regiunile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mediteraneene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20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&lt;/dd&gt;</a:t>
            </a:r>
            <a:endParaRPr lang="en-GB" sz="20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20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&lt;dt&gt;&lt;strong&gt;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Menta</a:t>
            </a:r>
            <a:r>
              <a:rPr lang="en-GB" sz="20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&lt;/strong&gt;&lt;/dt&gt;</a:t>
            </a:r>
            <a:endParaRPr lang="en-GB" sz="20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2000" b="0" dirty="0">
                <a:solidFill>
                  <a:srgbClr val="8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&lt;dd&gt;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Menta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este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un gen de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aproximativ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25-30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specii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plante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aromatice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unele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medicinale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 din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familia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Lamiaceae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răspândite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la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nivel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mondial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șapte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Australia, una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America de Nord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celelalte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în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Europa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și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Asia. </a:t>
            </a:r>
            <a:r>
              <a:rPr lang="en-GB" sz="20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&lt;strong&gt;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Specii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ale </a:t>
            </a:r>
            <a:r>
              <a:rPr lang="en-GB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mentei</a:t>
            </a:r>
            <a:r>
              <a:rPr lang="en-GB" sz="20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&lt;/strong&gt;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spcBef>
                <a:spcPts val="0"/>
              </a:spcBef>
            </a:pP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2000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&lt;ul&gt;</a:t>
            </a:r>
            <a:endParaRPr lang="en-GB" sz="2000" b="0" dirty="0">
              <a:solidFill>
                <a:srgbClr val="000000"/>
              </a:solidFill>
              <a:effectLst/>
              <a:highlight>
                <a:srgbClr val="FFFF00"/>
              </a:highlight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20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                </a:t>
            </a:r>
            <a:r>
              <a:rPr lang="en-GB" sz="2000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&lt;li&gt;</a:t>
            </a:r>
            <a:r>
              <a:rPr lang="en-GB" sz="20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Mentha aquatica</a:t>
            </a:r>
            <a:r>
              <a:rPr lang="en-GB" sz="2000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&lt;/li&gt;</a:t>
            </a:r>
            <a:endParaRPr lang="en-GB" sz="2000" b="0" dirty="0">
              <a:solidFill>
                <a:srgbClr val="000000"/>
              </a:solidFill>
              <a:effectLst/>
              <a:highlight>
                <a:srgbClr val="FFFF00"/>
              </a:highlight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20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                </a:t>
            </a:r>
            <a:r>
              <a:rPr lang="en-GB" sz="2000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&lt;li&gt;</a:t>
            </a:r>
            <a:r>
              <a:rPr lang="en-GB" sz="20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Mentha arvensis</a:t>
            </a:r>
            <a:r>
              <a:rPr lang="en-GB" sz="2000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&lt;/li&gt;</a:t>
            </a:r>
            <a:endParaRPr lang="en-GB" sz="2000" b="0" dirty="0">
              <a:solidFill>
                <a:srgbClr val="000000"/>
              </a:solidFill>
              <a:effectLst/>
              <a:highlight>
                <a:srgbClr val="FFFF00"/>
              </a:highlight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20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                </a:t>
            </a:r>
            <a:r>
              <a:rPr lang="en-GB" sz="2000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&lt;li&gt;</a:t>
            </a:r>
            <a:r>
              <a:rPr lang="en-GB" sz="20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Mentha </a:t>
            </a:r>
            <a:r>
              <a:rPr lang="en-GB" sz="2000" b="0" dirty="0" err="1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crispata</a:t>
            </a:r>
            <a:r>
              <a:rPr lang="en-GB" sz="20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 (menta </a:t>
            </a:r>
            <a:r>
              <a:rPr lang="en-GB" sz="2000" b="0" dirty="0" err="1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creață</a:t>
            </a:r>
            <a:r>
              <a:rPr lang="en-GB" sz="20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)</a:t>
            </a:r>
            <a:r>
              <a:rPr lang="en-GB" sz="2000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&lt;/li&gt;</a:t>
            </a:r>
            <a:endParaRPr lang="en-GB" sz="2000" b="0" dirty="0">
              <a:solidFill>
                <a:srgbClr val="000000"/>
              </a:solidFill>
              <a:effectLst/>
              <a:highlight>
                <a:srgbClr val="FFFF00"/>
              </a:highlight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20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            </a:t>
            </a:r>
            <a:r>
              <a:rPr lang="en-GB" sz="2000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&lt;/ul&gt;</a:t>
            </a:r>
            <a:endParaRPr lang="en-GB" sz="2000" b="0" dirty="0">
              <a:solidFill>
                <a:srgbClr val="000000"/>
              </a:solidFill>
              <a:effectLst/>
              <a:highlight>
                <a:srgbClr val="FFFF00"/>
              </a:highlight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2000" b="0" dirty="0">
                <a:solidFill>
                  <a:srgbClr val="8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&lt;/dd&gt;</a:t>
            </a:r>
            <a:endParaRPr lang="en-GB" sz="2000" b="0" dirty="0">
              <a:solidFill>
                <a:srgbClr val="000000"/>
              </a:solidFill>
              <a:effectLst/>
              <a:highlight>
                <a:srgbClr val="00FFFF"/>
              </a:highlight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0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&lt;/dl&gt;</a:t>
            </a:r>
            <a:endParaRPr lang="en-GB" sz="20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ro-RO" altLang="ru-RU" sz="2400" dirty="0">
              <a:latin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110396F-6850-454C-B596-E89F80203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4929" y="4763417"/>
            <a:ext cx="5447071" cy="209458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id="{2AF3DAD8-7054-4EDD-89DA-B52A78699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o-RO" altLang="ru-RU" sz="4400" dirty="0"/>
              <a:t>Tabele în HTML</a:t>
            </a:r>
            <a:endParaRPr lang="ru-RU" altLang="ru-RU" sz="4400" dirty="0"/>
          </a:p>
        </p:txBody>
      </p:sp>
      <p:sp>
        <p:nvSpPr>
          <p:cNvPr id="37891" name="Content Placeholder 2">
            <a:extLst>
              <a:ext uri="{FF2B5EF4-FFF2-40B4-BE49-F238E27FC236}">
                <a16:creationId xmlns:a16="http://schemas.microsoft.com/office/drawing/2014/main" id="{83E11C55-80D4-42BE-B12F-D8A789D45D4C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97281" y="1905000"/>
            <a:ext cx="10514616" cy="4668838"/>
          </a:xfrm>
        </p:spPr>
        <p:txBody>
          <a:bodyPr>
            <a:normAutofit/>
          </a:bodyPr>
          <a:lstStyle/>
          <a:p>
            <a:r>
              <a:rPr lang="ro-RO" altLang="ru-RU" b="1" dirty="0">
                <a:latin typeface="Calibri" panose="020F0502020204030204" pitchFamily="34" charset="0"/>
              </a:rPr>
              <a:t>Tabelul </a:t>
            </a:r>
            <a:r>
              <a:rPr lang="ro-RO" altLang="ru-RU" dirty="0">
                <a:latin typeface="Calibri" panose="020F0502020204030204" pitchFamily="34" charset="0"/>
              </a:rPr>
              <a:t>este format din linii şi coloane. La intersecţia liniilor şi coloanelor se obţin </a:t>
            </a:r>
            <a:r>
              <a:rPr lang="ro-RO" altLang="ru-RU" b="1" dirty="0">
                <a:latin typeface="Calibri" panose="020F0502020204030204" pitchFamily="34" charset="0"/>
              </a:rPr>
              <a:t>celule</a:t>
            </a:r>
          </a:p>
          <a:p>
            <a:r>
              <a:rPr lang="ro-RO" altLang="ru-RU" dirty="0">
                <a:latin typeface="Calibri" panose="020F0502020204030204" pitchFamily="34" charset="0"/>
              </a:rPr>
              <a:t>Elementul </a:t>
            </a:r>
            <a:r>
              <a:rPr lang="en-US" altLang="ru-RU" b="1" dirty="0">
                <a:latin typeface="Calibri" panose="020F0502020204030204" pitchFamily="34" charset="0"/>
              </a:rPr>
              <a:t>&lt;table&gt; </a:t>
            </a:r>
            <a:r>
              <a:rPr lang="en-US" altLang="ru-RU" dirty="0">
                <a:latin typeface="Calibri" panose="020F0502020204030204" pitchFamily="34" charset="0"/>
              </a:rPr>
              <a:t>- </a:t>
            </a:r>
            <a:r>
              <a:rPr lang="ro-RO" altLang="ru-RU" dirty="0">
                <a:latin typeface="Calibri" panose="020F0502020204030204" pitchFamily="34" charset="0"/>
              </a:rPr>
              <a:t>se  utilizează pentru definirea tabelului în HTML. Poate conţine unul sau mai multe din elementele următoare:</a:t>
            </a:r>
          </a:p>
          <a:p>
            <a:pPr lvl="1"/>
            <a:r>
              <a:rPr lang="ro-RO" altLang="ru-RU" sz="2200" dirty="0">
                <a:latin typeface="Calibri" panose="020F0502020204030204" pitchFamily="34" charset="0"/>
              </a:rPr>
              <a:t>Elementul</a:t>
            </a:r>
            <a:r>
              <a:rPr lang="ro-MD" altLang="en-US" sz="2200" dirty="0">
                <a:latin typeface="Calibri" panose="020F0502020204030204" pitchFamily="34" charset="0"/>
              </a:rPr>
              <a:t> </a:t>
            </a:r>
            <a:r>
              <a:rPr lang="en-US" altLang="en-US" sz="2200" dirty="0">
                <a:latin typeface="Calibri" panose="020F0502020204030204" pitchFamily="34" charset="0"/>
              </a:rPr>
              <a:t>&lt;</a:t>
            </a:r>
            <a:r>
              <a:rPr lang="en-US" altLang="en-US" sz="2200" b="1" dirty="0">
                <a:latin typeface="Calibri" panose="020F0502020204030204" pitchFamily="34" charset="0"/>
              </a:rPr>
              <a:t>caption</a:t>
            </a:r>
            <a:r>
              <a:rPr lang="en-US" altLang="en-US" sz="2200" dirty="0">
                <a:latin typeface="Calibri" panose="020F0502020204030204" pitchFamily="34" charset="0"/>
              </a:rPr>
              <a:t>&gt;</a:t>
            </a:r>
            <a:r>
              <a:rPr lang="ro-MD" altLang="en-US" sz="2200" dirty="0">
                <a:latin typeface="Calibri" panose="020F0502020204030204" pitchFamily="34" charset="0"/>
              </a:rPr>
              <a:t> se folosește pentru definirea denumirii tabelului</a:t>
            </a:r>
            <a:endParaRPr lang="ro-RO" altLang="ru-RU" sz="2200" dirty="0">
              <a:latin typeface="Calibri" panose="020F0502020204030204" pitchFamily="34" charset="0"/>
            </a:endParaRPr>
          </a:p>
          <a:p>
            <a:pPr lvl="1"/>
            <a:r>
              <a:rPr lang="ro-RO" altLang="ru-RU" sz="2200" dirty="0">
                <a:latin typeface="Calibri" panose="020F0502020204030204" pitchFamily="34" charset="0"/>
              </a:rPr>
              <a:t>Elementul </a:t>
            </a:r>
            <a:r>
              <a:rPr lang="en-US" altLang="ru-RU" sz="2200" b="1" dirty="0">
                <a:latin typeface="Calibri" panose="020F0502020204030204" pitchFamily="34" charset="0"/>
              </a:rPr>
              <a:t>&lt;t</a:t>
            </a:r>
            <a:r>
              <a:rPr lang="ro-RO" altLang="ru-RU" sz="2200" b="1" dirty="0">
                <a:latin typeface="Calibri" panose="020F0502020204030204" pitchFamily="34" charset="0"/>
              </a:rPr>
              <a:t>r</a:t>
            </a:r>
            <a:r>
              <a:rPr lang="en-US" altLang="ru-RU" sz="2200" b="1" dirty="0">
                <a:latin typeface="Calibri" panose="020F0502020204030204" pitchFamily="34" charset="0"/>
              </a:rPr>
              <a:t>&gt;</a:t>
            </a:r>
            <a:r>
              <a:rPr lang="ro-RO" altLang="ru-RU" sz="2200" dirty="0">
                <a:latin typeface="Calibri" panose="020F0502020204030204" pitchFamily="34" charset="0"/>
              </a:rPr>
              <a:t> - se utilizează pentru definirea unei noi linii într-un tabel</a:t>
            </a:r>
          </a:p>
          <a:p>
            <a:pPr lvl="1"/>
            <a:r>
              <a:rPr lang="ro-RO" altLang="ru-RU" sz="2200" dirty="0">
                <a:latin typeface="Calibri" panose="020F0502020204030204" pitchFamily="34" charset="0"/>
              </a:rPr>
              <a:t>Elementul </a:t>
            </a:r>
            <a:r>
              <a:rPr lang="en-US" altLang="ru-RU" sz="2200" b="1" dirty="0">
                <a:latin typeface="Calibri" panose="020F0502020204030204" pitchFamily="34" charset="0"/>
              </a:rPr>
              <a:t>&lt;t</a:t>
            </a:r>
            <a:r>
              <a:rPr lang="ro-RO" altLang="ru-RU" sz="2200" b="1" dirty="0">
                <a:latin typeface="Calibri" panose="020F0502020204030204" pitchFamily="34" charset="0"/>
              </a:rPr>
              <a:t>h</a:t>
            </a:r>
            <a:r>
              <a:rPr lang="en-US" altLang="ru-RU" sz="2200" b="1" dirty="0">
                <a:latin typeface="Calibri" panose="020F0502020204030204" pitchFamily="34" charset="0"/>
              </a:rPr>
              <a:t>&gt;</a:t>
            </a:r>
            <a:r>
              <a:rPr lang="ro-RO" altLang="ru-RU" sz="2200" dirty="0">
                <a:latin typeface="Calibri" panose="020F0502020204030204" pitchFamily="34" charset="0"/>
              </a:rPr>
              <a:t> - se utilizează pentru definirea celulelor de tip titlu</a:t>
            </a:r>
            <a:r>
              <a:rPr lang="en-US" altLang="ru-RU" sz="2200" dirty="0">
                <a:latin typeface="Calibri" panose="020F0502020204030204" pitchFamily="34" charset="0"/>
              </a:rPr>
              <a:t>/</a:t>
            </a:r>
            <a:r>
              <a:rPr lang="en-US" altLang="ru-RU" sz="2200" dirty="0" err="1">
                <a:latin typeface="Calibri" panose="020F0502020204030204" pitchFamily="34" charset="0"/>
              </a:rPr>
              <a:t>antet</a:t>
            </a:r>
            <a:r>
              <a:rPr lang="ro-RO" altLang="ru-RU" sz="2200" dirty="0">
                <a:latin typeface="Calibri" panose="020F0502020204030204" pitchFamily="34" charset="0"/>
              </a:rPr>
              <a:t> într-un tabel. Implicit textul e scris îngroşat şi </a:t>
            </a:r>
            <a:r>
              <a:rPr lang="en-GB" altLang="ru-RU" sz="2200" dirty="0" err="1">
                <a:latin typeface="Calibri" panose="020F0502020204030204" pitchFamily="34" charset="0"/>
              </a:rPr>
              <a:t>este</a:t>
            </a:r>
            <a:r>
              <a:rPr lang="en-GB" altLang="ru-RU" sz="2200" dirty="0">
                <a:latin typeface="Calibri" panose="020F0502020204030204" pitchFamily="34" charset="0"/>
              </a:rPr>
              <a:t> </a:t>
            </a:r>
            <a:r>
              <a:rPr lang="ro-RO" altLang="ru-RU" sz="2200" dirty="0">
                <a:latin typeface="Calibri" panose="020F0502020204030204" pitchFamily="34" charset="0"/>
              </a:rPr>
              <a:t>centrat</a:t>
            </a:r>
          </a:p>
          <a:p>
            <a:pPr lvl="1"/>
            <a:r>
              <a:rPr lang="ro-RO" altLang="ru-RU" sz="2200" dirty="0">
                <a:latin typeface="Calibri" panose="020F0502020204030204" pitchFamily="34" charset="0"/>
              </a:rPr>
              <a:t>Elementul </a:t>
            </a:r>
            <a:r>
              <a:rPr lang="en-US" altLang="ru-RU" sz="2200" b="1" dirty="0">
                <a:latin typeface="Calibri" panose="020F0502020204030204" pitchFamily="34" charset="0"/>
              </a:rPr>
              <a:t>&lt;t</a:t>
            </a:r>
            <a:r>
              <a:rPr lang="ro-RO" altLang="ru-RU" sz="2200" b="1" dirty="0">
                <a:latin typeface="Calibri" panose="020F0502020204030204" pitchFamily="34" charset="0"/>
              </a:rPr>
              <a:t>d</a:t>
            </a:r>
            <a:r>
              <a:rPr lang="en-US" altLang="ru-RU" sz="2200" b="1" dirty="0">
                <a:latin typeface="Calibri" panose="020F0502020204030204" pitchFamily="34" charset="0"/>
              </a:rPr>
              <a:t>&gt;</a:t>
            </a:r>
            <a:r>
              <a:rPr lang="ro-RO" altLang="ru-RU" sz="2200" dirty="0">
                <a:latin typeface="Calibri" panose="020F0502020204030204" pitchFamily="34" charset="0"/>
              </a:rPr>
              <a:t> - se utilizează pentru definirea unei celule standard</a:t>
            </a:r>
            <a:r>
              <a:rPr lang="en-US" altLang="ru-RU" sz="2200" dirty="0">
                <a:latin typeface="Calibri" panose="020F0502020204030204" pitchFamily="34" charset="0"/>
              </a:rPr>
              <a:t>, </a:t>
            </a:r>
            <a:r>
              <a:rPr lang="ro-MD" altLang="ru-RU" sz="2200" dirty="0">
                <a:latin typeface="Calibri" panose="020F0502020204030204" pitchFamily="34" charset="0"/>
              </a:rPr>
              <a:t>î</a:t>
            </a:r>
            <a:r>
              <a:rPr lang="en-US" altLang="ru-RU" sz="2200" dirty="0" err="1">
                <a:latin typeface="Calibri" panose="020F0502020204030204" pitchFamily="34" charset="0"/>
              </a:rPr>
              <a:t>ntr</a:t>
            </a:r>
            <a:r>
              <a:rPr lang="en-US" altLang="ru-RU" sz="2200" dirty="0">
                <a:latin typeface="Calibri" panose="020F0502020204030204" pitchFamily="34" charset="0"/>
              </a:rPr>
              <a:t>-o </a:t>
            </a:r>
            <a:r>
              <a:rPr lang="en-US" altLang="ru-RU" sz="2200" dirty="0" err="1">
                <a:latin typeface="Calibri" panose="020F0502020204030204" pitchFamily="34" charset="0"/>
              </a:rPr>
              <a:t>linie</a:t>
            </a:r>
            <a:r>
              <a:rPr lang="ro-MD" altLang="ru-RU" sz="2200" dirty="0">
                <a:latin typeface="Calibri" panose="020F0502020204030204" pitchFamily="34" charset="0"/>
              </a:rPr>
              <a:t> a</a:t>
            </a:r>
            <a:r>
              <a:rPr lang="en-US" altLang="ru-RU" sz="2200" dirty="0">
                <a:latin typeface="Calibri" panose="020F0502020204030204" pitchFamily="34" charset="0"/>
              </a:rPr>
              <a:t> </a:t>
            </a:r>
            <a:r>
              <a:rPr lang="ro-RO" altLang="ru-RU" sz="2200" dirty="0">
                <a:latin typeface="Calibri" panose="020F0502020204030204" pitchFamily="34" charset="0"/>
              </a:rPr>
              <a:t>tabelului. Implicit textul este standard, aliniat pe stânga </a:t>
            </a:r>
          </a:p>
          <a:p>
            <a:r>
              <a:rPr lang="ro-RO" altLang="ru-RU" dirty="0">
                <a:latin typeface="Calibri" panose="020F0502020204030204" pitchFamily="34" charset="0"/>
              </a:rPr>
              <a:t>Toate aceste 5 elemente – </a:t>
            </a:r>
            <a:r>
              <a:rPr lang="ro-RO" altLang="ru-RU" b="1" i="1" dirty="0">
                <a:latin typeface="Calibri" panose="020F0502020204030204" pitchFamily="34" charset="0"/>
              </a:rPr>
              <a:t>table, caption, tr, th, td </a:t>
            </a:r>
            <a:r>
              <a:rPr lang="ro-RO" altLang="ru-RU" dirty="0">
                <a:latin typeface="Calibri" panose="020F0502020204030204" pitchFamily="34" charset="0"/>
              </a:rPr>
              <a:t>- sunt formate din tag-uri pereche şi sunt suportate de majoritatea browsere-lor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135DB7C4-BDCC-4742-B3B1-91883DE14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dirty="0"/>
              <a:t>Exemplu tabel</a:t>
            </a:r>
            <a:endParaRPr lang="ru-RU" altLang="ru-RU" dirty="0"/>
          </a:p>
        </p:txBody>
      </p:sp>
      <p:sp>
        <p:nvSpPr>
          <p:cNvPr id="38915" name="Content Placeholder 2">
            <a:extLst>
              <a:ext uri="{FF2B5EF4-FFF2-40B4-BE49-F238E27FC236}">
                <a16:creationId xmlns:a16="http://schemas.microsoft.com/office/drawing/2014/main" id="{6FBE9022-63B3-4FF6-9524-AF1E425480D0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97280" y="1899905"/>
            <a:ext cx="9113520" cy="4611688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&lt;table&gt;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&lt;caption&gt;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Preturi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pentru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unele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produse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&lt;/caption&gt;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&lt;tr&gt;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GB" sz="1400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th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Denumire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produs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</a:t>
            </a:r>
            <a:r>
              <a:rPr lang="en-GB" sz="1400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th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GB" sz="1400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th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Producător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</a:t>
            </a:r>
            <a:r>
              <a:rPr lang="en-GB" sz="1400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th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GB" sz="1400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th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Preț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(lei)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</a:t>
            </a:r>
            <a:r>
              <a:rPr lang="en-GB" sz="1400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th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&lt;/tr&gt;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&lt;tr&gt;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&lt;td&gt;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Ceainic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electric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&lt;/td&gt;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&lt;td&gt;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Coreea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&lt;/td&gt;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&lt;td&gt;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560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&lt;/td&gt;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&lt;/tr&gt;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&lt;tr&gt;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&lt;td&gt;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Cafetieră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electrică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&lt;/td&gt;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&lt;td&gt;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Austria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&lt;/td&gt;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&lt;td&gt;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450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&lt;/td&gt;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&lt;/tr&gt;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&lt;/table&gt;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D141E3-0186-4E2C-924D-600F6430E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5938" y="3429000"/>
            <a:ext cx="3981288" cy="131781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2C164726-9DC3-4A1E-BEA6-0188822F2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en-US" dirty="0"/>
              <a:t>Elementul „CAPTION”</a:t>
            </a:r>
            <a:endParaRPr lang="en-US" altLang="en-US" dirty="0"/>
          </a:p>
        </p:txBody>
      </p:sp>
      <p:sp>
        <p:nvSpPr>
          <p:cNvPr id="39939" name="Content Placeholder 2">
            <a:extLst>
              <a:ext uri="{FF2B5EF4-FFF2-40B4-BE49-F238E27FC236}">
                <a16:creationId xmlns:a16="http://schemas.microsoft.com/office/drawing/2014/main" id="{2082CC41-9300-40BA-A8E0-B776946AD4DC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65239" y="1792288"/>
            <a:ext cx="10058400" cy="4913312"/>
          </a:xfrm>
        </p:spPr>
        <p:txBody>
          <a:bodyPr>
            <a:normAutofit lnSpcReduction="10000"/>
          </a:bodyPr>
          <a:lstStyle/>
          <a:p>
            <a:r>
              <a:rPr lang="ro-RO" altLang="ro-RO" sz="2400" dirty="0">
                <a:latin typeface="Calibri" panose="020F0502020204030204" pitchFamily="34" charset="0"/>
              </a:rPr>
              <a:t>Se utilizează pentru a specifica denumirea tabelului</a:t>
            </a:r>
          </a:p>
          <a:p>
            <a:r>
              <a:rPr lang="ro-RO" altLang="ro-RO" sz="2400" dirty="0">
                <a:latin typeface="Calibri" panose="020F0502020204030204" pitchFamily="34" charset="0"/>
              </a:rPr>
              <a:t>Se specifică imediat dupa tag-ul „table” deschis şi doar o singura dată, pentru un tabel. Este un element format din taguri pereche</a:t>
            </a:r>
          </a:p>
          <a:p>
            <a:r>
              <a:rPr lang="ro-RO" altLang="ro-RO" sz="2400" dirty="0">
                <a:latin typeface="Calibri" panose="020F0502020204030204" pitchFamily="34" charset="0"/>
              </a:rPr>
              <a:t>Sintaxa: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&lt;table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CD3131"/>
                </a:solidFill>
                <a:effectLst/>
                <a:latin typeface="Consolas" panose="020B0609020204030204" pitchFamily="49" charset="0"/>
              </a:rPr>
              <a:t>border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"1"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&lt;caption&gt;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Preturi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pentru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unele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produse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&lt;/caption&gt;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&lt;tr&gt;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GB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th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Denumire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produs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</a:t>
            </a:r>
            <a:r>
              <a:rPr lang="en-GB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th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GB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th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Producător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</a:t>
            </a:r>
            <a:r>
              <a:rPr lang="en-GB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th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GB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th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Preț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(lei)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</a:t>
            </a:r>
            <a:r>
              <a:rPr lang="en-GB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th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&lt;/tr&gt;</a:t>
            </a:r>
            <a:endParaRPr lang="ro-RO" b="0" dirty="0">
              <a:solidFill>
                <a:srgbClr val="8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ro-RO" dirty="0">
                <a:solidFill>
                  <a:srgbClr val="800000"/>
                </a:solidFill>
                <a:latin typeface="Consolas" panose="020B0609020204030204" pitchFamily="49" charset="0"/>
              </a:rPr>
              <a:t>...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0214BE-0DF2-4C66-8769-4A713F9C73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1983" y="4797842"/>
            <a:ext cx="3940328" cy="1450757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>
            <a:extLst>
              <a:ext uri="{FF2B5EF4-FFF2-40B4-BE49-F238E27FC236}">
                <a16:creationId xmlns:a16="http://schemas.microsoft.com/office/drawing/2014/main" id="{12E8EDBE-D337-47F1-80FF-855276E17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2722" y="549276"/>
            <a:ext cx="9871587" cy="122053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o-RO" altLang="ru-RU" dirty="0"/>
              <a:t>Unele atribute ale elementului „TD”, ”TH”</a:t>
            </a:r>
            <a:endParaRPr lang="ru-RU" altLang="ru-RU" dirty="0"/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1245B4E1-6E63-465B-BA26-61F6CA6015BE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603935179"/>
              </p:ext>
            </p:extLst>
          </p:nvPr>
        </p:nvGraphicFramePr>
        <p:xfrm>
          <a:off x="1299140" y="2856272"/>
          <a:ext cx="9467184" cy="1795463"/>
        </p:xfrm>
        <a:graphic>
          <a:graphicData uri="http://schemas.openxmlformats.org/drawingml/2006/table">
            <a:tbl>
              <a:tblPr/>
              <a:tblGrid>
                <a:gridCol w="1352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44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805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333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o-RO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</a:t>
                      </a:r>
                      <a:r>
                        <a:rPr kumimoji="0" lang="en-US" altLang="ro-RO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ributul</a:t>
                      </a:r>
                      <a:endParaRPr kumimoji="0" lang="ru-RU" altLang="ro-RO" sz="20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77" marR="24177" marT="23788" marB="237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o-RO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</a:t>
                      </a:r>
                      <a:r>
                        <a:rPr kumimoji="0" lang="en-US" altLang="ro-RO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loarea</a:t>
                      </a:r>
                      <a:endParaRPr kumimoji="0" lang="ru-RU" altLang="ro-RO" sz="20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77" marR="24177" marT="23788" marB="237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o-RO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Descri</a:t>
                      </a:r>
                      <a:r>
                        <a:rPr kumimoji="0" lang="en-US" altLang="ro-RO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erea</a:t>
                      </a:r>
                      <a:endParaRPr kumimoji="0" lang="ru-RU" altLang="ro-RO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77" marR="24177" marT="23788" marB="2378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0283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o-RO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colspan</a:t>
                      </a:r>
                      <a:endParaRPr kumimoji="0" lang="ru-RU" altLang="ro-RO" sz="2000" b="1" i="1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96" marR="40296" marT="55508" marB="555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o-RO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  <a:endParaRPr kumimoji="0" lang="ru-RU" altLang="ro-RO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96" marR="40296" marT="55508" marB="555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Specifică</a:t>
                      </a:r>
                      <a:r>
                        <a:rPr kumimoji="0" lang="en-US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kumimoji="0" lang="en-US" altLang="ro-RO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numărul</a:t>
                      </a:r>
                      <a:r>
                        <a:rPr kumimoji="0" lang="en-US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kumimoji="0" lang="en-US" altLang="ro-RO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coloanelor</a:t>
                      </a:r>
                      <a:r>
                        <a:rPr kumimoji="0" lang="en-US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 care </a:t>
                      </a:r>
                      <a:r>
                        <a:rPr kumimoji="0" lang="en-US" altLang="ro-RO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vor</a:t>
                      </a:r>
                      <a:r>
                        <a:rPr kumimoji="0" lang="en-US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 fi </a:t>
                      </a:r>
                      <a:r>
                        <a:rPr kumimoji="0" lang="en-US" altLang="ro-RO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agregate</a:t>
                      </a:r>
                      <a:r>
                        <a:rPr kumimoji="0" lang="en-US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kumimoji="0" lang="en-US" altLang="ro-RO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într</a:t>
                      </a:r>
                      <a:r>
                        <a:rPr kumimoji="0" lang="en-US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-o </a:t>
                      </a:r>
                      <a:r>
                        <a:rPr kumimoji="0" lang="en-US" altLang="ro-RO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celulă</a:t>
                      </a:r>
                      <a:endParaRPr kumimoji="0" lang="ru-RU" altLang="ro-RO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96" marR="40296" marT="55508" marB="555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E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7847"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o-RO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rowspan</a:t>
                      </a:r>
                      <a:endParaRPr kumimoji="0" lang="ru-RU" altLang="ro-RO" sz="2000" b="1" i="1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96" marR="40296" marT="55508" marB="555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o-RO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  <a:endParaRPr kumimoji="0" lang="ru-RU" altLang="ro-RO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96" marR="40296" marT="55508" marB="555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76000"/>
                        <a:buFont typeface="Wingdings 3" panose="05040102010807070707" pitchFamily="18" charset="2"/>
                        <a:defRPr sz="2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6000"/>
                        <a:buFont typeface="Wingdings 3" panose="05040102010807070707" pitchFamily="18" charset="2"/>
                        <a:defRPr sz="2100">
                          <a:solidFill>
                            <a:schemeClr val="tx2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ts val="500"/>
                        </a:spcBef>
                        <a:buClr>
                          <a:srgbClr val="BCBCBC"/>
                        </a:buClr>
                        <a:buSzPct val="76000"/>
                        <a:buFont typeface="Wingdings 3" panose="05040102010807070707" pitchFamily="18" charset="2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ts val="400"/>
                        </a:spcBef>
                        <a:buClr>
                          <a:srgbClr val="8BA2B4"/>
                        </a:buClr>
                        <a:buSzPct val="70000"/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ts val="3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Specifică numărul de  linii  care vor fi agregate</a:t>
                      </a:r>
                      <a:endParaRPr kumimoji="0" lang="ru-RU" altLang="ro-RO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96" marR="40296" marT="55508" marB="5550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EC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804FF-BA68-43D4-B0A1-697010421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245" y="286603"/>
            <a:ext cx="10349435" cy="1450757"/>
          </a:xfrm>
        </p:spPr>
        <p:txBody>
          <a:bodyPr/>
          <a:lstStyle/>
          <a:p>
            <a:r>
              <a:rPr lang="ro-RO" dirty="0"/>
              <a:t>Conținutul temei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B8D99-C616-4748-B38F-C0B7512A2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116" y="1967435"/>
            <a:ext cx="10884310" cy="3901657"/>
          </a:xfrm>
        </p:spPr>
        <p:txBody>
          <a:bodyPr>
            <a:noAutofit/>
          </a:bodyPr>
          <a:lstStyle/>
          <a:p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Elementul </a:t>
            </a:r>
            <a:r>
              <a:rPr lang="ro-MD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BODY</a:t>
            </a:r>
            <a:endParaRPr lang="ro-MD" sz="24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Elemente HTML pentru definirea listelor și tabelelor</a:t>
            </a:r>
          </a:p>
          <a:p>
            <a:r>
              <a:rPr lang="ro-MD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o-MD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Stilizarea acestor elemente HTML: </a:t>
            </a:r>
          </a:p>
          <a:p>
            <a:pPr lvl="1"/>
            <a:r>
              <a:rPr lang="ro-MD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familii de fonturi, </a:t>
            </a:r>
          </a:p>
          <a:p>
            <a:pPr lvl="1"/>
            <a:r>
              <a:rPr lang="ro-MD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dimensiunea textului, </a:t>
            </a:r>
          </a:p>
          <a:p>
            <a:pPr lvl="1"/>
            <a:r>
              <a:rPr lang="ro-MD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borduri,</a:t>
            </a:r>
            <a:endParaRPr lang="ro-MD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MD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culori etc. </a:t>
            </a:r>
          </a:p>
        </p:txBody>
      </p:sp>
      <p:pic>
        <p:nvPicPr>
          <p:cNvPr id="6146" name="Picture 2" descr="7,634 Lesson Plan Stock Photos - Free &amp; Royalty-Free Stock ...">
            <a:extLst>
              <a:ext uri="{FF2B5EF4-FFF2-40B4-BE49-F238E27FC236}">
                <a16:creationId xmlns:a16="http://schemas.microsoft.com/office/drawing/2014/main" id="{93B98097-B457-4F8E-837D-098382FC8B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071" y="2291900"/>
            <a:ext cx="3613355" cy="2411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4156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E8084-31DD-4FC9-89F7-350224D93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Exemplu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B4CEA6-D830-4467-9B27-A3ABCA84A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2723" y="1946787"/>
            <a:ext cx="5781367" cy="4454013"/>
          </a:xfrm>
        </p:spPr>
        <p:txBody>
          <a:bodyPr>
            <a:normAutofit fontScale="55000" lnSpcReduction="20000"/>
          </a:bodyPr>
          <a:lstStyle/>
          <a:p>
            <a:pPr>
              <a:spcBef>
                <a:spcPts val="0"/>
              </a:spcBef>
            </a:pP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&lt;table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CD3131"/>
                </a:solidFill>
                <a:effectLst/>
                <a:latin typeface="Consolas" panose="020B0609020204030204" pitchFamily="49" charset="0"/>
              </a:rPr>
              <a:t>border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"1"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&lt;caption&gt;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Preturi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pentru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unele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produse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&lt;/caption&gt;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&lt;tr&gt;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GB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th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Denumire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produs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</a:t>
            </a:r>
            <a:r>
              <a:rPr lang="en-GB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th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GB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th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Producător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</a:t>
            </a:r>
            <a:r>
              <a:rPr lang="en-GB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th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en-GB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th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Preț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(lei)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</a:t>
            </a:r>
            <a:r>
              <a:rPr lang="en-GB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th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&lt;/tr&gt;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&lt;tr&gt;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&lt;td&gt;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Ceainic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electric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&lt;/td&gt;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&lt;td&gt;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Coreea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&lt;/td&gt;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&lt;td&gt;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560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&lt;/td&gt;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&lt;/tr&gt;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&lt;tr&gt;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&lt;td&gt;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Cafetieră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electrică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&lt;/td&gt;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&lt;td&gt;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Austria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&lt;/td&gt;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&lt;td&gt;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450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&lt;/td&gt;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&lt;/tr&gt;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&lt;tr&gt;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&lt;td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E5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colspan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=</a:t>
            </a:r>
            <a:r>
              <a:rPr lang="en-GB" b="0" dirty="0">
                <a:solidFill>
                  <a:srgbClr val="0000FF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"2"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Prețul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mediu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la 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produse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&lt;/td&gt;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&lt;td&gt;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505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&lt;/td&gt;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&lt;/tr&gt;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&lt;/table&gt;</a:t>
            </a: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6F9283-562A-42EE-8AFC-F89F2DBBD3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9504" y="2947885"/>
            <a:ext cx="4049626" cy="193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9701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>
            <a:extLst>
              <a:ext uri="{FF2B5EF4-FFF2-40B4-BE49-F238E27FC236}">
                <a16:creationId xmlns:a16="http://schemas.microsoft.com/office/drawing/2014/main" id="{25CA7143-CB64-4C05-A096-92E577C35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413" y="260351"/>
            <a:ext cx="9414387" cy="146029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o-RO" altLang="ru-RU" dirty="0"/>
              <a:t>Stiluri pentru formatarea textului</a:t>
            </a:r>
            <a:endParaRPr lang="ru-RU" altLang="ru-RU" dirty="0"/>
          </a:p>
        </p:txBody>
      </p:sp>
      <p:sp>
        <p:nvSpPr>
          <p:cNvPr id="58371" name="Content Placeholder 2">
            <a:extLst>
              <a:ext uri="{FF2B5EF4-FFF2-40B4-BE49-F238E27FC236}">
                <a16:creationId xmlns:a16="http://schemas.microsoft.com/office/drawing/2014/main" id="{33F0E790-CEAB-4C57-BF04-C4A9630061F4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924232" y="1981200"/>
            <a:ext cx="10491019" cy="4291781"/>
          </a:xfrm>
        </p:spPr>
        <p:txBody>
          <a:bodyPr/>
          <a:lstStyle/>
          <a:p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Textul se aliniază pe pagină folosind proprietatea „</a:t>
            </a:r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text-align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</a:p>
          <a:p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Textul poate fi sau nu înfrumuseţat (tăiat, subliniat, linie deasupra textului) utilizând proprietatea „</a:t>
            </a:r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text-decoration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</a:p>
          <a:p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Textul poate fi transformat din litere mici în litere mari şi invers, utilizând proprietatea „</a:t>
            </a:r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text-transform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</a:p>
          <a:p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Textul poate avea aliniat</a:t>
            </a: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/c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âmp utilizând proprietatea „</a:t>
            </a:r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text-indent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</a:p>
          <a:p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Alte proprietăţi: </a:t>
            </a:r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direction</a:t>
            </a:r>
            <a:r>
              <a:rPr lang="ro-RO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letter-spacing</a:t>
            </a:r>
            <a:r>
              <a:rPr lang="ro-RO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line-height</a:t>
            </a:r>
            <a:r>
              <a:rPr lang="ro-RO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text-shadow</a:t>
            </a:r>
            <a:r>
              <a:rPr lang="ro-RO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vertical-align</a:t>
            </a:r>
            <a:r>
              <a:rPr lang="ro-RO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word-spacing</a:t>
            </a:r>
            <a:endParaRPr lang="ru-RU" altLang="en-US" sz="2400" b="1" dirty="0"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>
            <a:extLst>
              <a:ext uri="{FF2B5EF4-FFF2-40B4-BE49-F238E27FC236}">
                <a16:creationId xmlns:a16="http://schemas.microsoft.com/office/drawing/2014/main" id="{B198A663-2328-4DD3-8968-D96B0B20A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084" y="286603"/>
            <a:ext cx="10398596" cy="1450757"/>
          </a:xfrm>
        </p:spPr>
        <p:txBody>
          <a:bodyPr/>
          <a:lstStyle/>
          <a:p>
            <a:pPr>
              <a:defRPr/>
            </a:pPr>
            <a:r>
              <a:rPr lang="en-US" altLang="ro-RO" dirty="0"/>
              <a:t> </a:t>
            </a:r>
            <a:r>
              <a:rPr lang="ro-MD" altLang="ro-RO" dirty="0"/>
              <a:t>Definirea culorii textului</a:t>
            </a:r>
            <a:endParaRPr lang="en-US" altLang="ro-RO" dirty="0"/>
          </a:p>
        </p:txBody>
      </p:sp>
      <p:sp>
        <p:nvSpPr>
          <p:cNvPr id="59395" name="Content Placeholder 2">
            <a:extLst>
              <a:ext uri="{FF2B5EF4-FFF2-40B4-BE49-F238E27FC236}">
                <a16:creationId xmlns:a16="http://schemas.microsoft.com/office/drawing/2014/main" id="{D0F09A58-DE2C-49FC-9DCF-9A1F23E1E79D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934065" y="2286001"/>
            <a:ext cx="10221615" cy="3870325"/>
          </a:xfrm>
        </p:spPr>
        <p:txBody>
          <a:bodyPr/>
          <a:lstStyle/>
          <a:p>
            <a:r>
              <a:rPr lang="ro-MD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Pentru a defini culoarea textului se utilizează proprietatea </a:t>
            </a:r>
            <a:r>
              <a:rPr lang="ro-MD" altLang="ro-RO" sz="2400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color</a:t>
            </a:r>
          </a:p>
          <a:p>
            <a:r>
              <a:rPr lang="ro-MD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Culoarea poate fi specificată utilizând modalitățile deja cunoscute</a:t>
            </a:r>
          </a:p>
          <a:p>
            <a:pPr lvl="1"/>
            <a:r>
              <a:rPr lang="ro-MD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Denumirea culorii </a:t>
            </a:r>
            <a:r>
              <a:rPr lang="en-US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"</a:t>
            </a:r>
            <a:r>
              <a:rPr lang="en-US" altLang="ro-RO" sz="24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tomato</a:t>
            </a:r>
            <a:r>
              <a:rPr lang="en-US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</a:t>
            </a:r>
          </a:p>
          <a:p>
            <a:pPr lvl="1"/>
            <a:r>
              <a:rPr lang="ro-MD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Valoarea hexazecimală</a:t>
            </a:r>
            <a:r>
              <a:rPr lang="en-US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"</a:t>
            </a:r>
            <a:r>
              <a:rPr lang="en-US" altLang="ro-RO" sz="24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#ff0000</a:t>
            </a:r>
            <a:r>
              <a:rPr lang="en-US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</a:t>
            </a:r>
          </a:p>
          <a:p>
            <a:pPr lvl="1"/>
            <a:r>
              <a:rPr lang="ro-MD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Valoarea în format RGB</a:t>
            </a:r>
            <a:r>
              <a:rPr lang="en-US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"</a:t>
            </a:r>
            <a:r>
              <a:rPr lang="en-US" altLang="ro-RO" sz="2400" dirty="0" err="1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rgb</a:t>
            </a:r>
            <a:r>
              <a:rPr lang="en-US" altLang="ro-RO" sz="240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(255,0,0)</a:t>
            </a:r>
            <a:r>
              <a:rPr lang="en-US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>
            <a:extLst>
              <a:ext uri="{FF2B5EF4-FFF2-40B4-BE49-F238E27FC236}">
                <a16:creationId xmlns:a16="http://schemas.microsoft.com/office/drawing/2014/main" id="{40CE16EF-4E7D-4FCD-A019-9A36900BA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729" y="286603"/>
            <a:ext cx="10201951" cy="1450757"/>
          </a:xfrm>
        </p:spPr>
        <p:txBody>
          <a:bodyPr/>
          <a:lstStyle/>
          <a:p>
            <a:pPr>
              <a:defRPr/>
            </a:pPr>
            <a:r>
              <a:rPr lang="en-US" altLang="ru-RU" dirty="0" err="1"/>
              <a:t>Stiluri</a:t>
            </a:r>
            <a:r>
              <a:rPr lang="en-US" altLang="ru-RU" dirty="0"/>
              <a:t> </a:t>
            </a:r>
            <a:r>
              <a:rPr lang="en-US" altLang="ru-RU" dirty="0" err="1"/>
              <a:t>pentru</a:t>
            </a:r>
            <a:r>
              <a:rPr lang="en-US" altLang="ru-RU" dirty="0"/>
              <a:t> </a:t>
            </a:r>
            <a:r>
              <a:rPr lang="en-US" altLang="ru-RU" dirty="0" err="1"/>
              <a:t>fonturi</a:t>
            </a:r>
            <a:endParaRPr lang="ru-RU" altLang="ru-RU" dirty="0"/>
          </a:p>
        </p:txBody>
      </p:sp>
      <p:sp>
        <p:nvSpPr>
          <p:cNvPr id="60419" name="Content Placeholder 2">
            <a:extLst>
              <a:ext uri="{FF2B5EF4-FFF2-40B4-BE49-F238E27FC236}">
                <a16:creationId xmlns:a16="http://schemas.microsoft.com/office/drawing/2014/main" id="{4B6A97CD-23D3-4E00-8E68-957CE60F4210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25910" y="1792288"/>
            <a:ext cx="10726993" cy="2106612"/>
          </a:xfrm>
        </p:spPr>
        <p:txBody>
          <a:bodyPr>
            <a:normAutofit fontScale="92500"/>
          </a:bodyPr>
          <a:lstStyle/>
          <a:p>
            <a:r>
              <a:rPr lang="en-US" alt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Repre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zintă proprietăţi utilizate pentru definirea familiei de fonturi, dimensiunii textului şi grosimii textului</a:t>
            </a:r>
          </a:p>
          <a:p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Pot fi utilizate grupuri de familii de fonturi (</a:t>
            </a:r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generic family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) şi familii de fonturi (</a:t>
            </a:r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font family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o-RO" altLang="en-US" i="1" dirty="0">
                <a:latin typeface="Calibri" panose="020F0502020204030204" pitchFamily="34" charset="0"/>
                <a:cs typeface="Calibri" panose="020F0502020204030204" pitchFamily="34" charset="0"/>
              </a:rPr>
              <a:t>OBS: În interfaţa UI fonturile din grupul Sans-serif sunt cele mai citibile</a:t>
            </a:r>
            <a:endParaRPr lang="ru-RU" altLang="en-US" i="1" dirty="0">
              <a:cs typeface="Calibri" panose="020F050202020403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EC1357A-FE51-4C69-A5C4-E7AC427626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970536"/>
              </p:ext>
            </p:extLst>
          </p:nvPr>
        </p:nvGraphicFramePr>
        <p:xfrm>
          <a:off x="953729" y="3733801"/>
          <a:ext cx="10599174" cy="2543009"/>
        </p:xfrm>
        <a:graphic>
          <a:graphicData uri="http://schemas.openxmlformats.org/drawingml/2006/table">
            <a:tbl>
              <a:tblPr/>
              <a:tblGrid>
                <a:gridCol w="18779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90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221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613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Generic family</a:t>
                      </a:r>
                    </a:p>
                  </a:txBody>
                  <a:tcPr marL="28575" marR="28575" marT="28587" marB="28587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Font family</a:t>
                      </a:r>
                    </a:p>
                  </a:txBody>
                  <a:tcPr marL="28575" marR="28575" marT="28587" marB="28587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RO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Descrierea</a:t>
                      </a:r>
                      <a:endParaRPr kumimoji="0" lang="en-US" altLang="ro-RO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28575" marR="28575" marT="28587" marB="28587" horzOverflow="overflow">
                    <a:lnL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55555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6727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Serif</a:t>
                      </a:r>
                    </a:p>
                  </a:txBody>
                  <a:tcPr marL="47625" marR="47625" marT="66704" marB="6670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Times New Roman" panose="02020603050405020304" pitchFamily="18" charset="0"/>
                        </a:rPr>
                        <a:t>Times New Roman</a:t>
                      </a:r>
                      <a:br>
                        <a:rPr kumimoji="0" lang="en-US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kumimoji="0" lang="en-US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Georgia" panose="02040502050405020303" pitchFamily="18" charset="0"/>
                        </a:rPr>
                        <a:t>Georgia</a:t>
                      </a:r>
                      <a:endParaRPr kumimoji="0" lang="en-US" altLang="ro-RO" sz="1800" b="0" i="0" u="none" strike="noStrike" cap="none" normalizeH="0" baseline="0">
                        <a:ln>
                          <a:noFill/>
                        </a:ln>
                        <a:solidFill>
                          <a:srgbClr val="48484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25" marR="47625" marT="66704" marB="6670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Fonturile </a:t>
                      </a:r>
                      <a:r>
                        <a:rPr kumimoji="0" lang="ro-RO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din grupurile </a:t>
                      </a:r>
                      <a:r>
                        <a:rPr kumimoji="0" lang="en-US" altLang="ro-RO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serif</a:t>
                      </a:r>
                      <a:r>
                        <a:rPr kumimoji="0" lang="en-US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au linii mici la margini</a:t>
                      </a:r>
                      <a:r>
                        <a:rPr kumimoji="0" lang="ro-RO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kumimoji="0" lang="ru-RU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е</a:t>
                      </a:r>
                      <a:r>
                        <a:rPr kumimoji="0" lang="ro-RO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en-US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caractere</a:t>
                      </a:r>
                      <a:r>
                        <a:rPr kumimoji="0" lang="ro-RO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lor</a:t>
                      </a:r>
                      <a:endParaRPr kumimoji="0" lang="en-US" altLang="ro-RO" sz="1800" b="0" i="0" u="none" strike="noStrike" cap="none" normalizeH="0" baseline="0">
                        <a:ln>
                          <a:noFill/>
                        </a:ln>
                        <a:solidFill>
                          <a:srgbClr val="484848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7625" marR="47625" marT="66704" marB="6670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278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Sans-serif</a:t>
                      </a:r>
                    </a:p>
                  </a:txBody>
                  <a:tcPr marL="47625" marR="47625" marT="66704" marB="6670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Arial" panose="020B0604020202020204" pitchFamily="34" charset="0"/>
                        </a:rPr>
                        <a:t>Arial</a:t>
                      </a:r>
                      <a:br>
                        <a:rPr kumimoji="0" lang="en-US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kumimoji="0" lang="en-US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Verdana</a:t>
                      </a:r>
                    </a:p>
                  </a:txBody>
                  <a:tcPr marL="47625" marR="47625" marT="66704" marB="6670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"</a:t>
                      </a:r>
                      <a:r>
                        <a:rPr kumimoji="0" lang="fr-FR" altLang="ro-RO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Sans</a:t>
                      </a:r>
                      <a:r>
                        <a:rPr kumimoji="0" lang="fr-FR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" înseamnă </a:t>
                      </a:r>
                      <a:r>
                        <a:rPr kumimoji="0" lang="ro-RO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„</a:t>
                      </a:r>
                      <a:r>
                        <a:rPr kumimoji="0" lang="fr-FR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fără</a:t>
                      </a:r>
                      <a:r>
                        <a:rPr kumimoji="0" lang="ro-RO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”</a:t>
                      </a:r>
                      <a:r>
                        <a:rPr kumimoji="0" lang="fr-FR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- aceste fonturi nu au linii la </a:t>
                      </a:r>
                      <a:r>
                        <a:rPr kumimoji="0" lang="ro-RO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marginile</a:t>
                      </a:r>
                      <a:r>
                        <a:rPr kumimoji="0" lang="fr-FR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caracterelor</a:t>
                      </a:r>
                      <a:endParaRPr kumimoji="0" lang="en-US" altLang="ro-RO" sz="1800" b="0" i="0" u="none" strike="noStrike" cap="none" normalizeH="0" baseline="0">
                        <a:ln>
                          <a:noFill/>
                        </a:ln>
                        <a:solidFill>
                          <a:srgbClr val="484848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7625" marR="47625" marT="66704" marB="6670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6727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  <a:t>Monospace</a:t>
                      </a:r>
                    </a:p>
                  </a:txBody>
                  <a:tcPr marL="47625" marR="47625" marT="66704" marB="6670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ourier New" panose="02070309020205020404" pitchFamily="49" charset="0"/>
                        </a:rPr>
                        <a:t>Courier New</a:t>
                      </a:r>
                      <a:br>
                        <a:rPr kumimoji="0" lang="en-US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kumimoji="0" lang="en-US" altLang="ro-RO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Lucida Console" panose="020B0609040504020204" pitchFamily="49" charset="0"/>
                        </a:rPr>
                        <a:t>Lucida Console</a:t>
                      </a:r>
                      <a:endParaRPr kumimoji="0" lang="en-US" altLang="ro-RO" sz="1800" b="0" i="0" u="none" strike="noStrike" cap="none" normalizeH="0" baseline="0">
                        <a:ln>
                          <a:noFill/>
                        </a:ln>
                        <a:solidFill>
                          <a:srgbClr val="484848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625" marR="47625" marT="66704" marB="6670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ts val="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6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Corbel" panose="020B0503020204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ro-RO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Toate</a:t>
                      </a:r>
                      <a:r>
                        <a:rPr kumimoji="0" lang="fr-FR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fr-FR" altLang="ro-RO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caractere</a:t>
                      </a:r>
                      <a:r>
                        <a:rPr kumimoji="0" lang="ro-RO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</a:t>
                      </a:r>
                      <a:r>
                        <a:rPr kumimoji="0" lang="fr-FR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fr-FR" altLang="ro-RO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monospace</a:t>
                      </a:r>
                      <a:r>
                        <a:rPr kumimoji="0" lang="fr-FR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au </a:t>
                      </a:r>
                      <a:r>
                        <a:rPr kumimoji="0" lang="fr-FR" altLang="ro-RO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aceeași</a:t>
                      </a:r>
                      <a:r>
                        <a:rPr kumimoji="0" lang="fr-FR" altLang="ro-RO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fr-FR" altLang="ro-RO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484848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lățime</a:t>
                      </a:r>
                      <a:endParaRPr kumimoji="0" lang="en-US" altLang="ro-RO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484848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7625" marR="47625" marT="66704" marB="66704" horzOverflow="overflow">
                    <a:lnL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4D4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>
            <a:extLst>
              <a:ext uri="{FF2B5EF4-FFF2-40B4-BE49-F238E27FC236}">
                <a16:creationId xmlns:a16="http://schemas.microsoft.com/office/drawing/2014/main" id="{6CCD0D7A-6A5B-4616-9F53-A393C44A5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3394" y="286603"/>
            <a:ext cx="10182286" cy="1450757"/>
          </a:xfrm>
        </p:spPr>
        <p:txBody>
          <a:bodyPr/>
          <a:lstStyle/>
          <a:p>
            <a:pPr>
              <a:defRPr/>
            </a:pPr>
            <a:r>
              <a:rPr lang="ro-RO" altLang="ru-RU" dirty="0"/>
              <a:t>Exemplu utilizare proprietate </a:t>
            </a:r>
            <a:r>
              <a:rPr lang="en-US" altLang="ru-RU" i="1" dirty="0"/>
              <a:t>font-family</a:t>
            </a:r>
            <a:endParaRPr lang="ru-RU" altLang="ru-RU" dirty="0"/>
          </a:p>
        </p:txBody>
      </p:sp>
      <p:sp>
        <p:nvSpPr>
          <p:cNvPr id="61443" name="Content Placeholder 1">
            <a:extLst>
              <a:ext uri="{FF2B5EF4-FFF2-40B4-BE49-F238E27FC236}">
                <a16:creationId xmlns:a16="http://schemas.microsoft.com/office/drawing/2014/main" id="{600A89E3-B894-4BEF-8DF6-95A40D98572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5742" y="1831977"/>
            <a:ext cx="9603658" cy="1825624"/>
          </a:xfrm>
        </p:spPr>
        <p:txBody>
          <a:bodyPr>
            <a:normAutofit fontScale="92500" lnSpcReduction="10000"/>
          </a:bodyPr>
          <a:lstStyle/>
          <a:p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h1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font-size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2em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font-family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GB" b="0" dirty="0" err="1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Arial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GB" b="0" dirty="0" err="1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Helvetica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GB" b="0" dirty="0" err="1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sans-serif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509A30-DD14-49B8-9BC1-2A166D85D5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942" y="3425924"/>
            <a:ext cx="8864936" cy="270289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5FC64-C6A2-423D-A381-4E9265DCC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761" y="441480"/>
            <a:ext cx="9323439" cy="1163637"/>
          </a:xfrm>
        </p:spPr>
        <p:txBody>
          <a:bodyPr/>
          <a:lstStyle/>
          <a:p>
            <a:pPr>
              <a:defRPr/>
            </a:pPr>
            <a:r>
              <a:rPr lang="ro-MD" dirty="0"/>
              <a:t>Importarea fonturilor</a:t>
            </a:r>
            <a:endParaRPr lang="en-US" dirty="0"/>
          </a:p>
        </p:txBody>
      </p:sp>
      <p:sp>
        <p:nvSpPr>
          <p:cNvPr id="62467" name="Content Placeholder 2">
            <a:extLst>
              <a:ext uri="{FF2B5EF4-FFF2-40B4-BE49-F238E27FC236}">
                <a16:creationId xmlns:a16="http://schemas.microsoft.com/office/drawing/2014/main" id="{44EFA880-06C5-4B9F-9EFD-488390DB030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58761" y="1927124"/>
            <a:ext cx="10648336" cy="1501878"/>
          </a:xfrm>
        </p:spPr>
        <p:txBody>
          <a:bodyPr>
            <a:normAutofit fontScale="92500"/>
          </a:bodyPr>
          <a:lstStyle/>
          <a:p>
            <a:r>
              <a:rPr lang="ro-MD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Accesați </a:t>
            </a:r>
            <a:r>
              <a:rPr lang="ro-MD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https://fonts.google.com/</a:t>
            </a:r>
            <a:endParaRPr lang="ro-MD" alt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o-MD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Selectați fontul care va place</a:t>
            </a:r>
          </a:p>
          <a:p>
            <a:r>
              <a:rPr lang="ro-MD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Alegeți opțiunea ”</a:t>
            </a:r>
            <a:r>
              <a:rPr lang="ro-MD" altLang="en-US" dirty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Import</a:t>
            </a:r>
            <a:r>
              <a:rPr lang="ro-MD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 sau ”</a:t>
            </a:r>
            <a:r>
              <a:rPr lang="ro-MD" altLang="en-US" dirty="0">
                <a:solidFill>
                  <a:srgbClr val="FFC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Link</a:t>
            </a:r>
            <a:r>
              <a:rPr lang="ro-MD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 – eu am ales ”Import”</a:t>
            </a:r>
            <a:r>
              <a:rPr lang="en-GB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GB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Copia</a:t>
            </a:r>
            <a:r>
              <a:rPr lang="ro-RO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ți</a:t>
            </a:r>
            <a:r>
              <a:rPr lang="en-GB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iar</a:t>
            </a:r>
            <a:r>
              <a:rPr lang="en-GB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apoi</a:t>
            </a:r>
            <a:r>
              <a:rPr lang="en-GB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îl inserați în fișierul de stiluri</a:t>
            </a:r>
            <a:endParaRPr lang="ro-MD" alt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alt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14F8EB6-2ABB-4227-AFD5-C2E1854F0372}"/>
              </a:ext>
            </a:extLst>
          </p:cNvPr>
          <p:cNvGrpSpPr/>
          <p:nvPr/>
        </p:nvGrpSpPr>
        <p:grpSpPr>
          <a:xfrm>
            <a:off x="3175819" y="3537155"/>
            <a:ext cx="5417574" cy="2772930"/>
            <a:chOff x="3175819" y="3537155"/>
            <a:chExt cx="5417574" cy="277293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F91202F-E67D-4795-9AB5-02D8336A8D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75819" y="3537155"/>
              <a:ext cx="5417574" cy="2772930"/>
            </a:xfrm>
            <a:prstGeom prst="rect">
              <a:avLst/>
            </a:prstGeom>
          </p:spPr>
        </p:pic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363BC5C2-5EA4-4126-8736-C85771AD339C}"/>
                </a:ext>
              </a:extLst>
            </p:cNvPr>
            <p:cNvSpPr/>
            <p:nvPr/>
          </p:nvSpPr>
          <p:spPr>
            <a:xfrm>
              <a:off x="7098890" y="4208206"/>
              <a:ext cx="934065" cy="33429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91AD072-06AD-445E-A4EB-F1CB765F66A8}"/>
                </a:ext>
              </a:extLst>
            </p:cNvPr>
            <p:cNvSpPr/>
            <p:nvPr/>
          </p:nvSpPr>
          <p:spPr>
            <a:xfrm>
              <a:off x="7565922" y="5201265"/>
              <a:ext cx="835741" cy="33429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437BB-DAB7-4223-B7E8-3CCCCDBE2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MD" dirty="0"/>
              <a:t>Rezultatul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CCA423-F7DB-4461-A9B7-D4738B0F1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427" y="1946788"/>
            <a:ext cx="10923638" cy="422787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o-MD" sz="2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În fișierul CSS voi avea:</a:t>
            </a:r>
          </a:p>
          <a:p>
            <a:r>
              <a:rPr lang="en-GB" sz="160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@import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6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url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16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'https://fonts.googleapis.com/css2?family=</a:t>
            </a:r>
            <a:r>
              <a:rPr lang="en-GB" sz="1600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Montserrat&amp;display</a:t>
            </a:r>
            <a:r>
              <a:rPr lang="en-GB" sz="16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=swap’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  <a:br>
              <a:rPr lang="ro-RO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endParaRPr lang="en-GB" sz="2300" b="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ro-RO" sz="2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Și îl voi aplica pentru paragrafele textuale:</a:t>
            </a:r>
          </a:p>
          <a:p>
            <a:pPr>
              <a:spcBef>
                <a:spcPts val="0"/>
              </a:spcBef>
            </a:pPr>
            <a:r>
              <a:rPr lang="en-GB" sz="16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p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>
              <a:spcBef>
                <a:spcPts val="0"/>
              </a:spcBef>
            </a:pP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text-align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6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justify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pPr>
              <a:spcBef>
                <a:spcPts val="0"/>
              </a:spcBef>
            </a:pP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font-size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GB" sz="16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16px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</a:t>
            </a:r>
          </a:p>
          <a:p>
            <a:pPr>
              <a:spcBef>
                <a:spcPts val="0"/>
              </a:spcBef>
            </a:pP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font-weight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6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bold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600" b="0" dirty="0" err="1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MediumSeaGreen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 </a:t>
            </a:r>
          </a:p>
          <a:p>
            <a:pPr>
              <a:spcBef>
                <a:spcPts val="0"/>
              </a:spcBef>
            </a:pP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6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padding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GB" sz="16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7px</a:t>
            </a: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</a:t>
            </a:r>
            <a:r>
              <a:rPr lang="en-GB" sz="1600" b="0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 </a:t>
            </a:r>
            <a:r>
              <a:rPr lang="en-GB" sz="1600" b="0" dirty="0">
                <a:solidFill>
                  <a:srgbClr val="E5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font-family</a:t>
            </a:r>
            <a:r>
              <a:rPr lang="en-GB" sz="1600" b="0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: </a:t>
            </a:r>
            <a:r>
              <a:rPr lang="en-GB" sz="1600" b="0" dirty="0">
                <a:solidFill>
                  <a:srgbClr val="A31515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'Montserrat'</a:t>
            </a:r>
            <a:r>
              <a:rPr lang="en-GB" sz="1600" b="0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, </a:t>
            </a:r>
            <a:r>
              <a:rPr lang="en-GB" sz="1600" b="0" dirty="0">
                <a:solidFill>
                  <a:srgbClr val="0451A5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sans-serif</a:t>
            </a:r>
            <a:r>
              <a:rPr lang="en-GB" sz="1600" b="0" dirty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en-GB" sz="16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6A7C01-4F6B-4493-8368-1CF14F513C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689" y="3049774"/>
            <a:ext cx="5946381" cy="3124884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4932E-C5A3-4176-9302-B0154922D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MD" dirty="0"/>
              <a:t>Sau dacă </a:t>
            </a:r>
            <a:r>
              <a:rPr lang="en-GB" dirty="0" err="1"/>
              <a:t>mai</a:t>
            </a:r>
            <a:r>
              <a:rPr lang="en-GB" dirty="0"/>
              <a:t> import un </a:t>
            </a:r>
            <a:r>
              <a:rPr lang="ro-MD" dirty="0"/>
              <a:t>font...</a:t>
            </a:r>
            <a:endParaRPr lang="en-US" dirty="0"/>
          </a:p>
        </p:txBody>
      </p:sp>
      <p:sp>
        <p:nvSpPr>
          <p:cNvPr id="64516" name="TextBox 4">
            <a:extLst>
              <a:ext uri="{FF2B5EF4-FFF2-40B4-BE49-F238E27FC236}">
                <a16:creationId xmlns:a16="http://schemas.microsoft.com/office/drawing/2014/main" id="{7BA8017F-B769-40FA-B250-721296CC03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5742" y="1905000"/>
            <a:ext cx="1043202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@import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url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'https://fonts.googleapis.com/css2?family=</a:t>
            </a:r>
            <a:r>
              <a:rPr lang="en-GB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Lilita+One&amp;display</a:t>
            </a:r>
            <a:r>
              <a:rPr lang="en-GB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=swap'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br>
              <a:rPr lang="en-US" altLang="en-US" dirty="0"/>
            </a:br>
            <a:r>
              <a:rPr lang="en-US" altLang="en-US" dirty="0"/>
              <a:t>h1,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h2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font-family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n-GB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Lilita</a:t>
            </a:r>
            <a:r>
              <a:rPr lang="en-GB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One'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sans-serif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FA5E63-FD04-4083-8070-A1EEE9B55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035" y="3195484"/>
            <a:ext cx="5856453" cy="3146127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>
            <a:extLst>
              <a:ext uri="{FF2B5EF4-FFF2-40B4-BE49-F238E27FC236}">
                <a16:creationId xmlns:a16="http://schemas.microsoft.com/office/drawing/2014/main" id="{3BC47904-C6BA-43D1-8AD5-B858DBE6B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071" y="286603"/>
            <a:ext cx="10280609" cy="1450757"/>
          </a:xfrm>
        </p:spPr>
        <p:txBody>
          <a:bodyPr/>
          <a:lstStyle/>
          <a:p>
            <a:pPr>
              <a:defRPr/>
            </a:pPr>
            <a:r>
              <a:rPr lang="ro-RO" altLang="ru-RU" dirty="0"/>
              <a:t>Exemplu utilizare proprietate </a:t>
            </a:r>
            <a:r>
              <a:rPr lang="en-US" altLang="ru-RU" i="1" dirty="0"/>
              <a:t>font-</a:t>
            </a:r>
            <a:r>
              <a:rPr lang="ro-RO" altLang="ru-RU" i="1" dirty="0"/>
              <a:t>style</a:t>
            </a:r>
            <a:endParaRPr lang="ru-RU" altLang="ru-RU" dirty="0"/>
          </a:p>
        </p:txBody>
      </p:sp>
      <p:sp>
        <p:nvSpPr>
          <p:cNvPr id="67587" name="Content Placeholder 2">
            <a:extLst>
              <a:ext uri="{FF2B5EF4-FFF2-40B4-BE49-F238E27FC236}">
                <a16:creationId xmlns:a16="http://schemas.microsoft.com/office/drawing/2014/main" id="{0EDA1592-2B8E-4CEC-BA47-6439B5847C7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75071" y="1927123"/>
            <a:ext cx="10363200" cy="4060722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o-RO" alt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Această proprietate are trei valori</a:t>
            </a:r>
            <a:r>
              <a:rPr lang="en-GB" alt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ro-RO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posibile</a:t>
            </a:r>
            <a:r>
              <a:rPr lang="ro-RO" alt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:  </a:t>
            </a:r>
          </a:p>
          <a:p>
            <a:pPr lvl="1">
              <a:defRPr/>
            </a:pPr>
            <a:r>
              <a:rPr lang="en-US" altLang="ro-RO" sz="2400" b="1" dirty="0">
                <a:latin typeface="Calibri" panose="020F0502020204030204" pitchFamily="34" charset="0"/>
                <a:cs typeface="Calibri" panose="020F0502020204030204" pitchFamily="34" charset="0"/>
              </a:rPr>
              <a:t>normal</a:t>
            </a:r>
            <a:r>
              <a:rPr lang="en-US" alt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o-RO" alt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textul este prezentat în format normal</a:t>
            </a:r>
            <a:endParaRPr lang="en-US" altLang="ro-RO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defRPr/>
            </a:pPr>
            <a:r>
              <a:rPr lang="en-US" altLang="ro-RO" sz="2400" b="1" dirty="0">
                <a:latin typeface="Calibri" panose="020F0502020204030204" pitchFamily="34" charset="0"/>
                <a:cs typeface="Calibri" panose="020F0502020204030204" pitchFamily="34" charset="0"/>
              </a:rPr>
              <a:t>italic</a:t>
            </a:r>
            <a:r>
              <a:rPr lang="en-US" alt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o-RO" alt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textul este prezentat înclinat</a:t>
            </a:r>
            <a:endParaRPr lang="en-US" altLang="ro-RO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defRPr/>
            </a:pPr>
            <a:r>
              <a:rPr lang="en-US" altLang="ro-RO" sz="2400" b="1" dirty="0">
                <a:latin typeface="Calibri" panose="020F0502020204030204" pitchFamily="34" charset="0"/>
                <a:cs typeface="Calibri" panose="020F0502020204030204" pitchFamily="34" charset="0"/>
              </a:rPr>
              <a:t>oblique</a:t>
            </a:r>
            <a:r>
              <a:rPr lang="en-US" alt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o-RO" alt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textul tot este înclinat, asemănător cu „italic”</a:t>
            </a:r>
          </a:p>
          <a:p>
            <a:pPr lvl="1">
              <a:buFont typeface="Wingdings 3" panose="05040102010807070707" pitchFamily="18" charset="2"/>
              <a:buNone/>
              <a:defRPr/>
            </a:pPr>
            <a:r>
              <a:rPr lang="ro-RO" altLang="ro-RO" sz="2400" dirty="0">
                <a:latin typeface="Calibri" panose="020F0502020204030204" pitchFamily="34" charset="0"/>
                <a:cs typeface="Calibri" panose="020F0502020204030204" pitchFamily="34" charset="0"/>
              </a:rPr>
              <a:t>Exemplu: </a:t>
            </a:r>
          </a:p>
          <a:p>
            <a:r>
              <a:rPr lang="en-US" dirty="0"/>
              <a:t> 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h2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font-family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n-GB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Lilita</a:t>
            </a:r>
            <a:r>
              <a:rPr lang="en-GB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One'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sans-serif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font-style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italic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>
              <a:defRPr/>
            </a:pPr>
            <a:r>
              <a:rPr lang="ro-MD" alt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Rezultat:</a:t>
            </a:r>
          </a:p>
          <a:p>
            <a:pPr marL="0" indent="0">
              <a:buNone/>
              <a:defRPr/>
            </a:pPr>
            <a:endParaRPr lang="ru-RU" altLang="ro-RO" sz="2400" dirty="0"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B7F539-9803-497A-A328-159D2D1AAB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8110" y="3541613"/>
            <a:ext cx="4267570" cy="2446232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>
            <a:extLst>
              <a:ext uri="{FF2B5EF4-FFF2-40B4-BE49-F238E27FC236}">
                <a16:creationId xmlns:a16="http://schemas.microsoft.com/office/drawing/2014/main" id="{C44A94DB-9703-4619-B4F0-A76DFA52D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743" y="533400"/>
            <a:ext cx="9146457" cy="1157748"/>
          </a:xfrm>
        </p:spPr>
        <p:txBody>
          <a:bodyPr/>
          <a:lstStyle/>
          <a:p>
            <a:pPr>
              <a:defRPr/>
            </a:pPr>
            <a:r>
              <a:rPr lang="ro-RO" altLang="ru-RU" dirty="0"/>
              <a:t>Proprietatea </a:t>
            </a:r>
            <a:r>
              <a:rPr lang="en-US" altLang="ru-RU" i="1" dirty="0"/>
              <a:t>font-</a:t>
            </a:r>
            <a:r>
              <a:rPr lang="ro-RO" altLang="ru-RU" i="1" dirty="0" err="1"/>
              <a:t>size</a:t>
            </a:r>
            <a:endParaRPr lang="ru-RU" altLang="ru-RU" dirty="0"/>
          </a:p>
        </p:txBody>
      </p:sp>
      <p:sp>
        <p:nvSpPr>
          <p:cNvPr id="66563" name="Content Placeholder 2">
            <a:extLst>
              <a:ext uri="{FF2B5EF4-FFF2-40B4-BE49-F238E27FC236}">
                <a16:creationId xmlns:a16="http://schemas.microsoft.com/office/drawing/2014/main" id="{39E5DB9A-4131-4F68-9F65-ABAC7DEDAA24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35743" y="1897626"/>
            <a:ext cx="10677832" cy="4426974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</a:pP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Se foloseşte pentru definirea dimensiunii textului</a:t>
            </a:r>
          </a:p>
          <a:p>
            <a:pPr>
              <a:spcBef>
                <a:spcPts val="600"/>
              </a:spcBef>
            </a:pPr>
            <a:r>
              <a:rPr lang="ro-RO" altLang="ru-RU" dirty="0">
                <a:latin typeface="Calibri" panose="020F0502020204030204" pitchFamily="34" charset="0"/>
                <a:cs typeface="Calibri" panose="020F0502020204030204" pitchFamily="34" charset="0"/>
              </a:rPr>
              <a:t>Dimensiunea fontului se specifică utilizând valori absolute şi relative:</a:t>
            </a:r>
          </a:p>
          <a:p>
            <a:pPr lvl="1"/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Mărimi absolute:</a:t>
            </a:r>
          </a:p>
          <a:p>
            <a:pPr lvl="2">
              <a:spcBef>
                <a:spcPct val="0"/>
              </a:spcBef>
            </a:pP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Setează textul la o dimensiune specificată</a:t>
            </a:r>
          </a:p>
          <a:p>
            <a:pPr lvl="2">
              <a:spcBef>
                <a:spcPct val="0"/>
              </a:spcBef>
            </a:pP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Nu permite unui utilizator 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a modifica dimensiunea textului, în 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diferite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browserele (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nu este comod pentru accesibilitate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2">
              <a:spcBef>
                <a:spcPct val="0"/>
              </a:spcBef>
            </a:pP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Dimensiunea absolută este utilă atunci când dimensiunea fizică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a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ieșirii este cunoscută</a:t>
            </a:r>
            <a:endParaRPr lang="ro-RO" altLang="ru-RU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Mărimi relative:</a:t>
            </a:r>
          </a:p>
          <a:p>
            <a:pPr lvl="2">
              <a:spcBef>
                <a:spcPct val="0"/>
              </a:spcBef>
            </a:pP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Setează mărimea 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textului 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în raport cu 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alte 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elemente din 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context</a:t>
            </a:r>
            <a:endParaRPr lang="vi-VN" altLang="ru-RU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spcBef>
                <a:spcPct val="0"/>
              </a:spcBef>
            </a:pP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Permite unui utilizator 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de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a modifica dimensiunea textului </a:t>
            </a:r>
            <a:r>
              <a:rPr lang="ro-RO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în</a:t>
            </a:r>
            <a:r>
              <a:rPr lang="vi-VN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browse</a:t>
            </a:r>
            <a:r>
              <a:rPr lang="en-US" alt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re</a:t>
            </a:r>
            <a:endParaRPr lang="ro-RO" altLang="ru-RU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ro-RO" altLang="ru-RU" i="1" dirty="0">
                <a:latin typeface="Calibri" panose="020F0502020204030204" pitchFamily="34" charset="0"/>
                <a:cs typeface="Calibri" panose="020F0502020204030204" pitchFamily="34" charset="0"/>
              </a:rPr>
              <a:t>OBS: Implicit, dimensiunea textului în </a:t>
            </a:r>
            <a:r>
              <a:rPr lang="en-GB" altLang="ru-RU" i="1" dirty="0">
                <a:latin typeface="Calibri" panose="020F0502020204030204" pitchFamily="34" charset="0"/>
                <a:cs typeface="Calibri" panose="020F0502020204030204" pitchFamily="34" charset="0"/>
              </a:rPr>
              <a:t>element</a:t>
            </a:r>
            <a:r>
              <a:rPr lang="ro-RO" altLang="ru-RU" i="1" dirty="0">
                <a:latin typeface="Calibri" panose="020F0502020204030204" pitchFamily="34" charset="0"/>
                <a:cs typeface="Calibri" panose="020F0502020204030204" pitchFamily="34" charset="0"/>
              </a:rPr>
              <a:t>ul „p” este </a:t>
            </a:r>
            <a:r>
              <a:rPr lang="en-US" altLang="ru-RU" i="1" dirty="0">
                <a:latin typeface="Calibri" panose="020F0502020204030204" pitchFamily="34" charset="0"/>
                <a:cs typeface="Calibri" panose="020F0502020204030204" pitchFamily="34" charset="0"/>
              </a:rPr>
              <a:t>16px=1em</a:t>
            </a:r>
          </a:p>
          <a:p>
            <a:pPr>
              <a:spcBef>
                <a:spcPct val="0"/>
              </a:spcBef>
            </a:pPr>
            <a:r>
              <a:rPr lang="en-US" altLang="ru-RU" i="1" dirty="0">
                <a:latin typeface="Calibri" panose="020F0502020204030204" pitchFamily="34" charset="0"/>
                <a:cs typeface="Calibri" panose="020F0502020204030204" pitchFamily="34" charset="0"/>
              </a:rPr>
              <a:t>Se </a:t>
            </a:r>
            <a:r>
              <a:rPr lang="en-US" altLang="ru-RU" i="1" dirty="0" err="1">
                <a:latin typeface="Calibri" panose="020F0502020204030204" pitchFamily="34" charset="0"/>
                <a:cs typeface="Calibri" panose="020F0502020204030204" pitchFamily="34" charset="0"/>
              </a:rPr>
              <a:t>recomanda</a:t>
            </a:r>
            <a:r>
              <a:rPr lang="en-US" altLang="ru-RU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i="1" dirty="0" err="1">
                <a:latin typeface="Calibri" panose="020F0502020204030204" pitchFamily="34" charset="0"/>
                <a:cs typeface="Calibri" panose="020F0502020204030204" pitchFamily="34" charset="0"/>
              </a:rPr>
              <a:t>utilizarea</a:t>
            </a:r>
            <a:r>
              <a:rPr lang="en-US" altLang="ru-RU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ru-RU" i="1" dirty="0" err="1">
                <a:latin typeface="Calibri" panose="020F0502020204030204" pitchFamily="34" charset="0"/>
                <a:cs typeface="Calibri" panose="020F0502020204030204" pitchFamily="34" charset="0"/>
              </a:rPr>
              <a:t>marimilor</a:t>
            </a:r>
            <a:r>
              <a:rPr lang="en-US" altLang="ru-RU" i="1" dirty="0">
                <a:latin typeface="Calibri" panose="020F0502020204030204" pitchFamily="34" charset="0"/>
                <a:cs typeface="Calibri" panose="020F0502020204030204" pitchFamily="34" charset="0"/>
              </a:rPr>
              <a:t> relative: </a:t>
            </a:r>
            <a:r>
              <a:rPr lang="en-US" altLang="ru-RU" i="1" dirty="0" err="1">
                <a:latin typeface="Calibri" panose="020F0502020204030204" pitchFamily="34" charset="0"/>
                <a:cs typeface="Calibri" panose="020F0502020204030204" pitchFamily="34" charset="0"/>
              </a:rPr>
              <a:t>em</a:t>
            </a:r>
            <a:r>
              <a:rPr lang="en-US" altLang="ru-RU" i="1" dirty="0">
                <a:latin typeface="Calibri" panose="020F0502020204030204" pitchFamily="34" charset="0"/>
                <a:cs typeface="Calibri" panose="020F0502020204030204" pitchFamily="34" charset="0"/>
              </a:rPr>
              <a:t>, rem, %</a:t>
            </a:r>
            <a:endParaRPr lang="ru-RU" altLang="ru-RU" i="1" dirty="0"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>
            <a:extLst>
              <a:ext uri="{FF2B5EF4-FFF2-40B4-BE49-F238E27FC236}">
                <a16:creationId xmlns:a16="http://schemas.microsoft.com/office/drawing/2014/main" id="{A0178253-5185-4AC7-94AB-AA677F16B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o-RO" altLang="ru-RU" dirty="0"/>
              <a:t>Separarea conţinutului</a:t>
            </a:r>
            <a:endParaRPr lang="ru-RU" altLang="ru-RU" dirty="0"/>
          </a:p>
        </p:txBody>
      </p:sp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id="{FF2E1B73-A43E-4FD8-98CF-431D8EB81AC0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97280" y="1992314"/>
            <a:ext cx="10347468" cy="4015196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o-RO" altLang="ru-RU" sz="2400" dirty="0">
                <a:latin typeface="Calibri" panose="020F0502020204030204" pitchFamily="34" charset="0"/>
              </a:rPr>
              <a:t>Pentru a trasa o linie orizontală pe pagină sau</a:t>
            </a:r>
            <a:r>
              <a:rPr lang="en-US" altLang="ru-RU" sz="2400" dirty="0">
                <a:latin typeface="Calibri" panose="020F0502020204030204" pitchFamily="34" charset="0"/>
              </a:rPr>
              <a:t>,</a:t>
            </a:r>
            <a:r>
              <a:rPr lang="ro-RO" altLang="ru-RU" sz="2400" dirty="0">
                <a:latin typeface="Calibri" panose="020F0502020204030204" pitchFamily="34" charset="0"/>
              </a:rPr>
              <a:t> în versiunea 5</a:t>
            </a:r>
            <a:r>
              <a:rPr lang="en-US" altLang="ru-RU" sz="2400" dirty="0">
                <a:latin typeface="Calibri" panose="020F0502020204030204" pitchFamily="34" charset="0"/>
              </a:rPr>
              <a:t>,</a:t>
            </a:r>
            <a:r>
              <a:rPr lang="ro-RO" altLang="ru-RU" sz="2400" dirty="0">
                <a:latin typeface="Calibri" panose="020F0502020204030204" pitchFamily="34" charset="0"/>
              </a:rPr>
              <a:t> pentru a separa contextul</a:t>
            </a:r>
            <a:r>
              <a:rPr lang="en-US" altLang="ru-RU" sz="2400" dirty="0">
                <a:latin typeface="Calibri" panose="020F0502020204030204" pitchFamily="34" charset="0"/>
              </a:rPr>
              <a:t>,</a:t>
            </a:r>
            <a:r>
              <a:rPr lang="ro-RO" altLang="ru-RU" sz="2400" dirty="0">
                <a:latin typeface="Calibri" panose="020F0502020204030204" pitchFamily="34" charset="0"/>
              </a:rPr>
              <a:t> se utilizează elementul </a:t>
            </a:r>
            <a:r>
              <a:rPr lang="ro-RO" altLang="ru-RU" sz="2400" b="1" i="1" dirty="0">
                <a:latin typeface="Calibri" panose="020F0502020204030204" pitchFamily="34" charset="0"/>
              </a:rPr>
              <a:t>&lt;hr&gt;</a:t>
            </a:r>
          </a:p>
          <a:p>
            <a:pPr eaLnBrk="1" hangingPunct="1"/>
            <a:r>
              <a:rPr lang="ro-RO" altLang="ru-RU" sz="2400" dirty="0">
                <a:latin typeface="Calibri" panose="020F0502020204030204" pitchFamily="34" charset="0"/>
              </a:rPr>
              <a:t>Acest element nu are conţinut, de aceea se recomandă să se închidă chiar din start</a:t>
            </a:r>
            <a:r>
              <a:rPr lang="en-US" altLang="ru-RU" sz="2400" dirty="0">
                <a:latin typeface="Calibri" panose="020F0502020204030204" pitchFamily="34" charset="0"/>
              </a:rPr>
              <a:t> </a:t>
            </a:r>
            <a:r>
              <a:rPr lang="ro-RO" altLang="ru-RU" sz="2400" b="1" i="1" dirty="0">
                <a:latin typeface="Calibri" panose="020F0502020204030204" pitchFamily="34" charset="0"/>
              </a:rPr>
              <a:t>&lt;hr</a:t>
            </a:r>
            <a:r>
              <a:rPr lang="en-US" altLang="ru-RU" sz="2400" b="1" i="1" dirty="0">
                <a:latin typeface="Calibri" panose="020F0502020204030204" pitchFamily="34" charset="0"/>
              </a:rPr>
              <a:t> /</a:t>
            </a:r>
            <a:r>
              <a:rPr lang="ro-RO" altLang="ru-RU" sz="2400" b="1" i="1" dirty="0">
                <a:latin typeface="Calibri" panose="020F0502020204030204" pitchFamily="34" charset="0"/>
              </a:rPr>
              <a:t>&gt;</a:t>
            </a:r>
            <a:endParaRPr lang="ru-RU" altLang="ru-RU" sz="2400" dirty="0"/>
          </a:p>
          <a:p>
            <a:pPr eaLnBrk="1" hangingPunct="1"/>
            <a:r>
              <a:rPr lang="ro-RO" altLang="ru-RU" sz="2400" dirty="0">
                <a:latin typeface="Calibri" panose="020F0502020204030204" pitchFamily="34" charset="0"/>
              </a:rPr>
              <a:t>Exemplu:</a:t>
            </a:r>
            <a:endParaRPr lang="en-GB" altLang="ru-RU" sz="2400" dirty="0">
              <a:latin typeface="Calibri" panose="020F0502020204030204" pitchFamily="34" charset="0"/>
            </a:endParaRPr>
          </a:p>
          <a:p>
            <a:r>
              <a:rPr lang="pt-BR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20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&lt;h1&gt;</a:t>
            </a:r>
            <a:r>
              <a:rPr lang="pt-BR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Aparate electrice</a:t>
            </a:r>
            <a:r>
              <a:rPr lang="pt-BR" sz="20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&lt;/h1&gt;</a:t>
            </a:r>
            <a:endParaRPr lang="pt-BR" sz="20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r>
              <a:rPr lang="pt-BR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2000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&lt;hr</a:t>
            </a:r>
            <a:r>
              <a:rPr lang="pt-BR" sz="2000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pt-BR" sz="2000" b="0" dirty="0">
                <a:solidFill>
                  <a:srgbClr val="8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/&gt;</a:t>
            </a:r>
            <a:endParaRPr lang="pt-BR" sz="2000" b="0" dirty="0">
              <a:solidFill>
                <a:srgbClr val="000000"/>
              </a:solidFill>
              <a:effectLst/>
              <a:highlight>
                <a:srgbClr val="FFFF00"/>
              </a:highlight>
              <a:latin typeface="Consolas" panose="020B0609020204030204" pitchFamily="49" charset="0"/>
            </a:endParaRPr>
          </a:p>
          <a:p>
            <a:r>
              <a:rPr lang="pt-BR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pt-BR" sz="20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&lt;h2&gt;</a:t>
            </a:r>
            <a:r>
              <a:rPr lang="pt-BR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Fierbătoare electrice</a:t>
            </a:r>
            <a:r>
              <a:rPr lang="pt-BR" sz="20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&lt;/h2&gt;</a:t>
            </a:r>
            <a:endParaRPr lang="pt-BR" sz="20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eaLnBrk="1" hangingPunct="1"/>
            <a:endParaRPr lang="en-GB" altLang="ru-RU" sz="2400" dirty="0">
              <a:latin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5D7276-0F16-4B19-BCB3-9C57390FF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0" y="3999912"/>
            <a:ext cx="5772598" cy="1996406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>
            <a:extLst>
              <a:ext uri="{FF2B5EF4-FFF2-40B4-BE49-F238E27FC236}">
                <a16:creationId xmlns:a16="http://schemas.microsoft.com/office/drawing/2014/main" id="{7EA4922E-796C-4728-9FBF-755071629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altLang="ru-RU" dirty="0"/>
              <a:t>P</a:t>
            </a:r>
            <a:r>
              <a:rPr lang="ro-RO" altLang="ru-RU" dirty="0"/>
              <a:t>roprietate</a:t>
            </a:r>
            <a:r>
              <a:rPr lang="en-GB" altLang="ru-RU" dirty="0"/>
              <a:t>a</a:t>
            </a:r>
            <a:r>
              <a:rPr lang="ro-RO" altLang="ru-RU" dirty="0"/>
              <a:t> </a:t>
            </a:r>
            <a:r>
              <a:rPr lang="en-US" altLang="ru-RU" i="1" dirty="0"/>
              <a:t>font-weight</a:t>
            </a:r>
            <a:endParaRPr lang="ru-RU" altLang="ru-RU" dirty="0"/>
          </a:p>
        </p:txBody>
      </p:sp>
      <p:sp>
        <p:nvSpPr>
          <p:cNvPr id="67587" name="Content Placeholder 2">
            <a:extLst>
              <a:ext uri="{FF2B5EF4-FFF2-40B4-BE49-F238E27FC236}">
                <a16:creationId xmlns:a16="http://schemas.microsoft.com/office/drawing/2014/main" id="{A9CF9CA6-68A7-4031-B6CC-5333E470F043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97280" y="1981200"/>
            <a:ext cx="9796862" cy="1981200"/>
          </a:xfrm>
        </p:spPr>
        <p:txBody>
          <a:bodyPr>
            <a:normAutofit fontScale="77500" lnSpcReduction="20000"/>
          </a:bodyPr>
          <a:lstStyle/>
          <a:p>
            <a:r>
              <a:rPr lang="ro-RO" altLang="en-US" sz="3100" dirty="0">
                <a:latin typeface="Calibri" panose="020F0502020204030204" pitchFamily="34" charset="0"/>
              </a:rPr>
              <a:t>Poate lua una din valori</a:t>
            </a:r>
            <a:r>
              <a:rPr lang="en-GB" altLang="en-US" sz="3100" dirty="0">
                <a:latin typeface="Calibri" panose="020F0502020204030204" pitchFamily="34" charset="0"/>
              </a:rPr>
              <a:t>le</a:t>
            </a:r>
            <a:r>
              <a:rPr lang="ro-RO" altLang="en-US" sz="3100" b="1" dirty="0">
                <a:latin typeface="Calibri" panose="020F0502020204030204" pitchFamily="34" charset="0"/>
              </a:rPr>
              <a:t>: normal, lighter, bold</a:t>
            </a:r>
            <a:r>
              <a:rPr lang="en-GB" altLang="en-US" sz="3100" b="1" dirty="0">
                <a:latin typeface="Calibri" panose="020F0502020204030204" pitchFamily="34" charset="0"/>
              </a:rPr>
              <a:t>, bolder. </a:t>
            </a:r>
            <a:r>
              <a:rPr lang="en-GB" altLang="en-US" sz="3100" dirty="0">
                <a:latin typeface="Calibri" panose="020F0502020204030204" pitchFamily="34" charset="0"/>
              </a:rPr>
              <a:t> Sau </a:t>
            </a:r>
            <a:r>
              <a:rPr lang="en-GB" altLang="en-US" sz="3100" dirty="0" err="1">
                <a:latin typeface="Calibri" panose="020F0502020204030204" pitchFamily="34" charset="0"/>
              </a:rPr>
              <a:t>i</a:t>
            </a:r>
            <a:r>
              <a:rPr lang="en-GB" altLang="en-US" sz="3100" dirty="0">
                <a:latin typeface="Calibri" panose="020F0502020204030204" pitchFamily="34" charset="0"/>
              </a:rPr>
              <a:t> se </a:t>
            </a:r>
            <a:r>
              <a:rPr lang="en-GB" altLang="en-US" sz="3100" dirty="0" err="1">
                <a:latin typeface="Calibri" panose="020F0502020204030204" pitchFamily="34" charset="0"/>
              </a:rPr>
              <a:t>poate</a:t>
            </a:r>
            <a:r>
              <a:rPr lang="en-GB" altLang="en-US" sz="3100" dirty="0">
                <a:latin typeface="Calibri" panose="020F0502020204030204" pitchFamily="34" charset="0"/>
              </a:rPr>
              <a:t> </a:t>
            </a:r>
            <a:r>
              <a:rPr lang="en-GB" altLang="en-US" sz="3100" dirty="0" err="1">
                <a:latin typeface="Calibri" panose="020F0502020204030204" pitchFamily="34" charset="0"/>
              </a:rPr>
              <a:t>specifica</a:t>
            </a:r>
            <a:r>
              <a:rPr lang="en-GB" altLang="en-US" sz="3100" dirty="0">
                <a:latin typeface="Calibri" panose="020F0502020204030204" pitchFamily="34" charset="0"/>
              </a:rPr>
              <a:t> o </a:t>
            </a:r>
            <a:r>
              <a:rPr lang="en-GB" altLang="en-US" sz="3100" dirty="0" err="1">
                <a:latin typeface="Calibri" panose="020F0502020204030204" pitchFamily="34" charset="0"/>
              </a:rPr>
              <a:t>valoare</a:t>
            </a:r>
            <a:r>
              <a:rPr lang="en-GB" altLang="en-US" sz="3100" dirty="0">
                <a:latin typeface="Calibri" panose="020F0502020204030204" pitchFamily="34" charset="0"/>
              </a:rPr>
              <a:t> de la 100 la 900. 400=normal, 700=bold</a:t>
            </a:r>
            <a:endParaRPr lang="ro-RO" altLang="en-US" sz="3100" b="1" dirty="0"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h2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font-family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n-GB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Lilita</a:t>
            </a:r>
            <a:r>
              <a:rPr lang="en-GB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One'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sans-serif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font-style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italic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font-weight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lighter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F13134-6610-4B74-8181-46E14B5EA6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5451" y="3898309"/>
            <a:ext cx="4010229" cy="21028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66A3E43-3998-464D-BDC0-6DF8D05B13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218" y="4039596"/>
            <a:ext cx="3612408" cy="21028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084029B-463C-4B3B-BE7D-4858B9A6997C}"/>
              </a:ext>
            </a:extLst>
          </p:cNvPr>
          <p:cNvSpPr txBox="1"/>
          <p:nvPr/>
        </p:nvSpPr>
        <p:spPr>
          <a:xfrm>
            <a:off x="442452" y="4704243"/>
            <a:ext cx="54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Era: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D7254A-FFE0-477E-BCCC-57B217C67ABA}"/>
              </a:ext>
            </a:extLst>
          </p:cNvPr>
          <p:cNvSpPr txBox="1"/>
          <p:nvPr/>
        </p:nvSpPr>
        <p:spPr>
          <a:xfrm>
            <a:off x="5928852" y="4550396"/>
            <a:ext cx="1138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devenit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03578D-BC28-472F-B5E4-26705BB52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Proprietatea</a:t>
            </a:r>
            <a:r>
              <a:rPr lang="en-GB" dirty="0"/>
              <a:t> </a:t>
            </a:r>
            <a:r>
              <a:rPr lang="en-GB" i="1" dirty="0"/>
              <a:t>line-height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5D4325-5AA1-43E7-A285-9C862FBDC7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0132" y="1913118"/>
            <a:ext cx="10058400" cy="2021347"/>
          </a:xfrm>
        </p:spPr>
        <p:txBody>
          <a:bodyPr>
            <a:normAutofit/>
          </a:bodyPr>
          <a:lstStyle/>
          <a:p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Este </a:t>
            </a:r>
            <a:r>
              <a:rPr lang="en-GB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folosit</a:t>
            </a: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ă pentru a schimba distanța dintre rânduri</a:t>
            </a:r>
          </a:p>
          <a:p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Este recomandat pentru textele voluminoase să se stabilească distanța dintre rânduri de 1.5</a:t>
            </a:r>
          </a:p>
          <a:p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Exemplu:</a:t>
            </a: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p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  <a:r>
              <a:rPr lang="en-GB" sz="20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line-height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20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1.5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 }</a:t>
            </a:r>
            <a:endParaRPr lang="ro-RO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252BF0-945E-49C2-8D31-CD90C430B2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083" y="3973475"/>
            <a:ext cx="4535904" cy="24076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D46F3D1-0FC0-4A36-B20E-51AAEF3407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2790" y="3786924"/>
            <a:ext cx="4331206" cy="25942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FED5AB-A2F7-4B13-A358-6FDDCF3747B6}"/>
              </a:ext>
            </a:extLst>
          </p:cNvPr>
          <p:cNvSpPr txBox="1"/>
          <p:nvPr/>
        </p:nvSpPr>
        <p:spPr>
          <a:xfrm>
            <a:off x="1465006" y="4807974"/>
            <a:ext cx="545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Era: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3206FD-14CD-4AE0-83FD-AB4AA4AD67F8}"/>
              </a:ext>
            </a:extLst>
          </p:cNvPr>
          <p:cNvSpPr txBox="1"/>
          <p:nvPr/>
        </p:nvSpPr>
        <p:spPr>
          <a:xfrm>
            <a:off x="7762790" y="3339572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Este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acum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6568186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>
            <a:extLst>
              <a:ext uri="{FF2B5EF4-FFF2-40B4-BE49-F238E27FC236}">
                <a16:creationId xmlns:a16="http://schemas.microsoft.com/office/drawing/2014/main" id="{86518F5E-6C0A-4A3A-BC89-7498F40A1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226" y="286603"/>
            <a:ext cx="10172454" cy="1450757"/>
          </a:xfrm>
        </p:spPr>
        <p:txBody>
          <a:bodyPr/>
          <a:lstStyle/>
          <a:p>
            <a:pPr>
              <a:defRPr/>
            </a:pPr>
            <a:r>
              <a:rPr lang="en-US" altLang="ru-RU" dirty="0" err="1"/>
              <a:t>Definirea</a:t>
            </a:r>
            <a:r>
              <a:rPr lang="en-US" altLang="ru-RU" dirty="0"/>
              <a:t> </a:t>
            </a:r>
            <a:r>
              <a:rPr lang="en-US" altLang="ru-RU" dirty="0" err="1"/>
              <a:t>stilurilor</a:t>
            </a:r>
            <a:r>
              <a:rPr lang="en-US" altLang="ru-RU" dirty="0"/>
              <a:t> </a:t>
            </a:r>
            <a:r>
              <a:rPr lang="en-US" altLang="ru-RU" dirty="0" err="1"/>
              <a:t>pentru</a:t>
            </a:r>
            <a:r>
              <a:rPr lang="en-US" altLang="ru-RU" dirty="0"/>
              <a:t> </a:t>
            </a:r>
            <a:r>
              <a:rPr lang="en-US" altLang="ru-RU" dirty="0" err="1"/>
              <a:t>liste</a:t>
            </a:r>
            <a:endParaRPr lang="ru-RU" altLang="ru-RU" dirty="0"/>
          </a:p>
        </p:txBody>
      </p:sp>
      <p:sp>
        <p:nvSpPr>
          <p:cNvPr id="55299" name="Content Placeholder 2">
            <a:extLst>
              <a:ext uri="{FF2B5EF4-FFF2-40B4-BE49-F238E27FC236}">
                <a16:creationId xmlns:a16="http://schemas.microsoft.com/office/drawing/2014/main" id="{ECFDF2D9-B9A4-4626-849C-4A4DCFBDCBB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983227" y="1976284"/>
            <a:ext cx="9433950" cy="459755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ro-RO" dirty="0" err="1">
                <a:latin typeface="Calibri" panose="020F0502020204030204" pitchFamily="34" charset="0"/>
                <a:cs typeface="Calibri" panose="020F0502020204030204" pitchFamily="34" charset="0"/>
              </a:rPr>
              <a:t>Proprietatea</a:t>
            </a:r>
            <a:r>
              <a:rPr lang="en-US" altLang="ro-RO" dirty="0">
                <a:latin typeface="Calibri" panose="020F0502020204030204" pitchFamily="34" charset="0"/>
                <a:cs typeface="Calibri" panose="020F0502020204030204" pitchFamily="34" charset="0"/>
              </a:rPr>
              <a:t> “</a:t>
            </a:r>
            <a:r>
              <a:rPr lang="en-US" altLang="ro-RO" b="1" dirty="0">
                <a:latin typeface="Calibri" panose="020F0502020204030204" pitchFamily="34" charset="0"/>
                <a:cs typeface="Calibri" panose="020F0502020204030204" pitchFamily="34" charset="0"/>
              </a:rPr>
              <a:t>list-style-type</a:t>
            </a:r>
            <a:r>
              <a:rPr lang="en-US" altLang="ro-RO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ro-RO" altLang="ro-RO" dirty="0">
                <a:latin typeface="Calibri" panose="020F0502020204030204" pitchFamily="34" charset="0"/>
                <a:cs typeface="Calibri" panose="020F0502020204030204" pitchFamily="34" charset="0"/>
              </a:rPr>
              <a:t> este utilizată pentru definirea marcajelor de listă</a:t>
            </a:r>
            <a:r>
              <a:rPr lang="en-GB" altLang="ro-RO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GB" altLang="ro-RO" dirty="0" err="1">
                <a:latin typeface="Calibri" panose="020F0502020204030204" pitchFamily="34" charset="0"/>
                <a:cs typeface="Calibri" panose="020F0502020204030204" pitchFamily="34" charset="0"/>
              </a:rPr>
              <a:t>substituie</a:t>
            </a:r>
            <a:r>
              <a:rPr lang="en-GB" altLang="ro-R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ro-RO" dirty="0" err="1">
                <a:latin typeface="Calibri" panose="020F0502020204030204" pitchFamily="34" charset="0"/>
                <a:cs typeface="Calibri" panose="020F0502020204030204" pitchFamily="34" charset="0"/>
              </a:rPr>
              <a:t>atributul</a:t>
            </a:r>
            <a:r>
              <a:rPr lang="en-GB" altLang="ro-RO" dirty="0">
                <a:latin typeface="Calibri" panose="020F0502020204030204" pitchFamily="34" charset="0"/>
                <a:cs typeface="Calibri" panose="020F0502020204030204" pitchFamily="34" charset="0"/>
              </a:rPr>
              <a:t> “</a:t>
            </a:r>
            <a:r>
              <a:rPr lang="en-GB" altLang="ro-RO" i="1" dirty="0">
                <a:latin typeface="Calibri" panose="020F0502020204030204" pitchFamily="34" charset="0"/>
                <a:cs typeface="Calibri" panose="020F0502020204030204" pitchFamily="34" charset="0"/>
              </a:rPr>
              <a:t>type</a:t>
            </a:r>
            <a:r>
              <a:rPr lang="en-GB" altLang="ro-RO" dirty="0">
                <a:latin typeface="Calibri" panose="020F0502020204030204" pitchFamily="34" charset="0"/>
                <a:cs typeface="Calibri" panose="020F0502020204030204" pitchFamily="34" charset="0"/>
              </a:rPr>
              <a:t>”)</a:t>
            </a:r>
            <a:endParaRPr lang="ro-RO" altLang="ro-RO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ro-RO" altLang="ro-RO" dirty="0">
                <a:latin typeface="Calibri" panose="020F0502020204030204" pitchFamily="34" charset="0"/>
                <a:cs typeface="Calibri" panose="020F0502020204030204" pitchFamily="34" charset="0"/>
              </a:rPr>
              <a:t>Proprietatea „</a:t>
            </a:r>
            <a:r>
              <a:rPr lang="en-US" altLang="ro-RO" b="1" dirty="0">
                <a:latin typeface="Calibri" panose="020F0502020204030204" pitchFamily="34" charset="0"/>
                <a:cs typeface="Calibri" panose="020F0502020204030204" pitchFamily="34" charset="0"/>
              </a:rPr>
              <a:t>list-style-image</a:t>
            </a:r>
            <a:r>
              <a:rPr lang="ro-RO" altLang="ro-RO" dirty="0">
                <a:latin typeface="Calibri" panose="020F0502020204030204" pitchFamily="34" charset="0"/>
                <a:cs typeface="Calibri" panose="020F0502020204030204" pitchFamily="34" charset="0"/>
              </a:rPr>
              <a:t>” este utilizată pentru definirea în calitate de marcator</a:t>
            </a:r>
            <a:r>
              <a:rPr lang="en-US" altLang="ro-RO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ro-RO" altLang="ro-RO" dirty="0">
                <a:latin typeface="Calibri" panose="020F0502020204030204" pitchFamily="34" charset="0"/>
                <a:cs typeface="Calibri" panose="020F0502020204030204" pitchFamily="34" charset="0"/>
              </a:rPr>
              <a:t> a unei imagini</a:t>
            </a:r>
          </a:p>
          <a:p>
            <a:pPr>
              <a:defRPr/>
            </a:pPr>
            <a:r>
              <a:rPr lang="ro-RO" altLang="ro-RO" dirty="0">
                <a:latin typeface="Calibri" panose="020F0502020204030204" pitchFamily="34" charset="0"/>
                <a:cs typeface="Calibri" panose="020F0502020204030204" pitchFamily="34" charset="0"/>
              </a:rPr>
              <a:t>Exemplu: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ul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E5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list-style-type</a:t>
            </a:r>
            <a:r>
              <a:rPr lang="en-GB" b="0" dirty="0" err="1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:</a:t>
            </a:r>
            <a:r>
              <a:rPr lang="en-GB" b="0" dirty="0" err="1">
                <a:solidFill>
                  <a:srgbClr val="0451A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square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#393e46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line-height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1.5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  <a:endParaRPr lang="ro-RO" altLang="ro-RO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 3" panose="05040102010807070707" pitchFamily="18" charset="2"/>
              <a:buNone/>
              <a:defRPr/>
            </a:pPr>
            <a:endParaRPr lang="ro-RO" altLang="ro-RO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535266-E5C6-4A24-A9B9-1F8FB29A3D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213" y="3191094"/>
            <a:ext cx="5712541" cy="2884691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0F86E-9D4C-43BF-97E9-FA74B1D59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Exemplu</a:t>
            </a:r>
            <a:r>
              <a:rPr lang="en-GB" dirty="0"/>
              <a:t> </a:t>
            </a:r>
            <a:r>
              <a:rPr lang="en-GB" dirty="0" err="1"/>
              <a:t>stilizare</a:t>
            </a:r>
            <a:r>
              <a:rPr lang="en-GB" dirty="0"/>
              <a:t> list</a:t>
            </a:r>
            <a:r>
              <a:rPr lang="ro-RO" dirty="0"/>
              <a:t>ă ordonată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7F0A70-5629-48C9-B78C-90A76E19DC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983" y="2019711"/>
            <a:ext cx="10058400" cy="3760891"/>
          </a:xfrm>
        </p:spPr>
        <p:txBody>
          <a:bodyPr/>
          <a:lstStyle/>
          <a:p>
            <a:r>
              <a:rPr lang="en-GB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ol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E5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list-style-type</a:t>
            </a:r>
            <a:r>
              <a:rPr lang="en-GB" b="0" dirty="0" err="1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:</a:t>
            </a:r>
            <a:r>
              <a:rPr lang="en-GB" b="0" dirty="0" err="1">
                <a:solidFill>
                  <a:srgbClr val="0451A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lower-alpha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#393e46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line-height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1.5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56E446-32B3-4B8E-ADEF-F1B7EE61F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057" y="2618028"/>
            <a:ext cx="6302286" cy="3162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7971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>
            <a:extLst>
              <a:ext uri="{FF2B5EF4-FFF2-40B4-BE49-F238E27FC236}">
                <a16:creationId xmlns:a16="http://schemas.microsoft.com/office/drawing/2014/main" id="{73034AAE-FAAA-45A0-A3ED-FD8667C7C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ru-RU" dirty="0"/>
              <a:t>Alte </a:t>
            </a:r>
            <a:r>
              <a:rPr lang="en-US" altLang="ru-RU" dirty="0" err="1"/>
              <a:t>valori</a:t>
            </a:r>
            <a:endParaRPr lang="ru-RU" altLang="ru-RU" dirty="0"/>
          </a:p>
        </p:txBody>
      </p:sp>
      <p:sp>
        <p:nvSpPr>
          <p:cNvPr id="70659" name="TextBox 1">
            <a:extLst>
              <a:ext uri="{FF2B5EF4-FFF2-40B4-BE49-F238E27FC236}">
                <a16:creationId xmlns:a16="http://schemas.microsoft.com/office/drawing/2014/main" id="{7B0F62F0-E153-4096-8582-23DADD052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3226" y="2622755"/>
            <a:ext cx="10294374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r>
              <a:rPr lang="ro-RO" altLang="ru-RU" sz="2400" dirty="0">
                <a:latin typeface="Calibri" panose="020F0502020204030204" pitchFamily="34" charset="0"/>
              </a:rPr>
              <a:t>Alte valori pentru proprietatea „</a:t>
            </a:r>
            <a:r>
              <a:rPr lang="ro-RO" altLang="ru-RU" sz="2400" i="1" dirty="0">
                <a:latin typeface="Calibri" panose="020F0502020204030204" pitchFamily="34" charset="0"/>
              </a:rPr>
              <a:t>list-style-type”</a:t>
            </a:r>
            <a:r>
              <a:rPr lang="ro-RO" altLang="ru-RU" sz="2400" dirty="0">
                <a:latin typeface="Calibri" panose="020F0502020204030204" pitchFamily="34" charset="0"/>
              </a:rPr>
              <a:t>:</a:t>
            </a:r>
            <a:r>
              <a:rPr lang="ro-RO" altLang="ru-RU" sz="2400" i="1" dirty="0">
                <a:latin typeface="Calibri" panose="020F0502020204030204" pitchFamily="34" charset="0"/>
              </a:rPr>
              <a:t>  </a:t>
            </a:r>
            <a:endParaRPr lang="en-US" altLang="ru-RU" sz="2400" i="1" dirty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disc</a:t>
            </a:r>
            <a:r>
              <a:rPr lang="ro-RO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, </a:t>
            </a:r>
            <a:r>
              <a:rPr lang="en-US" altLang="ru-RU" sz="2600" dirty="0" err="1">
                <a:solidFill>
                  <a:srgbClr val="00B0F0"/>
                </a:solidFill>
                <a:latin typeface="Calibri" panose="020F0502020204030204" pitchFamily="34" charset="0"/>
              </a:rPr>
              <a:t>armenian</a:t>
            </a:r>
            <a:r>
              <a:rPr lang="ro-RO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, </a:t>
            </a:r>
            <a:r>
              <a:rPr lang="en-US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circle</a:t>
            </a:r>
            <a:r>
              <a:rPr lang="ro-RO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, </a:t>
            </a:r>
            <a:r>
              <a:rPr lang="en-US" altLang="ru-RU" sz="2600" dirty="0" err="1">
                <a:solidFill>
                  <a:srgbClr val="00B0F0"/>
                </a:solidFill>
                <a:latin typeface="Calibri" panose="020F0502020204030204" pitchFamily="34" charset="0"/>
              </a:rPr>
              <a:t>cjk</a:t>
            </a:r>
            <a:r>
              <a:rPr lang="en-US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-ideographic</a:t>
            </a:r>
            <a:r>
              <a:rPr lang="ro-RO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, </a:t>
            </a:r>
            <a:r>
              <a:rPr lang="en-US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decimal</a:t>
            </a:r>
            <a:r>
              <a:rPr lang="ro-RO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, </a:t>
            </a:r>
            <a:r>
              <a:rPr lang="en-US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decimal-leading-zero</a:t>
            </a:r>
            <a:r>
              <a:rPr lang="ro-RO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, </a:t>
            </a:r>
            <a:r>
              <a:rPr lang="en-US" altLang="ru-RU" sz="2600" dirty="0" err="1">
                <a:solidFill>
                  <a:srgbClr val="00B0F0"/>
                </a:solidFill>
                <a:latin typeface="Calibri" panose="020F0502020204030204" pitchFamily="34" charset="0"/>
              </a:rPr>
              <a:t>georgian</a:t>
            </a:r>
            <a:r>
              <a:rPr lang="ro-RO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, </a:t>
            </a:r>
            <a:r>
              <a:rPr lang="en-US" altLang="ru-RU" sz="2600" dirty="0" err="1">
                <a:solidFill>
                  <a:srgbClr val="00B0F0"/>
                </a:solidFill>
                <a:latin typeface="Calibri" panose="020F0502020204030204" pitchFamily="34" charset="0"/>
              </a:rPr>
              <a:t>hebrew</a:t>
            </a:r>
            <a:r>
              <a:rPr lang="ro-RO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, </a:t>
            </a:r>
            <a:r>
              <a:rPr lang="en-US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hiragana</a:t>
            </a:r>
            <a:r>
              <a:rPr lang="ro-RO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, </a:t>
            </a:r>
            <a:r>
              <a:rPr lang="en-US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hiragana-</a:t>
            </a:r>
            <a:r>
              <a:rPr lang="en-US" altLang="ru-RU" sz="2600" dirty="0" err="1">
                <a:solidFill>
                  <a:srgbClr val="00B0F0"/>
                </a:solidFill>
                <a:latin typeface="Calibri" panose="020F0502020204030204" pitchFamily="34" charset="0"/>
              </a:rPr>
              <a:t>iroha</a:t>
            </a:r>
            <a:r>
              <a:rPr lang="ro-RO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, </a:t>
            </a:r>
            <a:r>
              <a:rPr lang="en-US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katakana</a:t>
            </a:r>
            <a:r>
              <a:rPr lang="ro-RO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, </a:t>
            </a:r>
            <a:r>
              <a:rPr lang="en-US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katakana-</a:t>
            </a:r>
            <a:r>
              <a:rPr lang="en-US" altLang="ru-RU" sz="2600" dirty="0" err="1">
                <a:solidFill>
                  <a:srgbClr val="00B0F0"/>
                </a:solidFill>
                <a:latin typeface="Calibri" panose="020F0502020204030204" pitchFamily="34" charset="0"/>
              </a:rPr>
              <a:t>iroha</a:t>
            </a:r>
            <a:r>
              <a:rPr lang="ro-RO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, </a:t>
            </a:r>
            <a:r>
              <a:rPr lang="en-US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lower-</a:t>
            </a:r>
            <a:r>
              <a:rPr lang="en-US" altLang="ru-RU" sz="2600" dirty="0" err="1">
                <a:solidFill>
                  <a:srgbClr val="00B0F0"/>
                </a:solidFill>
                <a:latin typeface="Calibri" panose="020F0502020204030204" pitchFamily="34" charset="0"/>
              </a:rPr>
              <a:t>greek</a:t>
            </a:r>
            <a:r>
              <a:rPr lang="ro-RO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, </a:t>
            </a:r>
            <a:r>
              <a:rPr lang="en-US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lower-</a:t>
            </a:r>
            <a:r>
              <a:rPr lang="en-US" altLang="ru-RU" sz="2600" dirty="0" err="1">
                <a:solidFill>
                  <a:srgbClr val="00B0F0"/>
                </a:solidFill>
                <a:latin typeface="Calibri" panose="020F0502020204030204" pitchFamily="34" charset="0"/>
              </a:rPr>
              <a:t>latin</a:t>
            </a:r>
            <a:r>
              <a:rPr lang="ro-RO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, </a:t>
            </a:r>
            <a:r>
              <a:rPr lang="en-US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lower-roman</a:t>
            </a:r>
            <a:r>
              <a:rPr lang="ro-RO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, </a:t>
            </a:r>
            <a:r>
              <a:rPr lang="en-US" altLang="ru-RU" sz="2600" b="1" dirty="0">
                <a:solidFill>
                  <a:srgbClr val="00B0F0"/>
                </a:solidFill>
                <a:latin typeface="Calibri" panose="020F0502020204030204" pitchFamily="34" charset="0"/>
              </a:rPr>
              <a:t>none</a:t>
            </a:r>
            <a:r>
              <a:rPr lang="ro-RO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, </a:t>
            </a:r>
            <a:r>
              <a:rPr lang="en-US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upper-alpha</a:t>
            </a:r>
            <a:r>
              <a:rPr lang="ro-RO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, </a:t>
            </a:r>
            <a:r>
              <a:rPr lang="en-US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upper-</a:t>
            </a:r>
            <a:r>
              <a:rPr lang="en-US" altLang="ru-RU" sz="2600" dirty="0" err="1">
                <a:solidFill>
                  <a:srgbClr val="00B0F0"/>
                </a:solidFill>
                <a:latin typeface="Calibri" panose="020F0502020204030204" pitchFamily="34" charset="0"/>
              </a:rPr>
              <a:t>latin</a:t>
            </a:r>
            <a:r>
              <a:rPr lang="ro-RO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, </a:t>
            </a:r>
            <a:r>
              <a:rPr lang="en-US" altLang="ru-RU" sz="2600" dirty="0">
                <a:solidFill>
                  <a:srgbClr val="00B0F0"/>
                </a:solidFill>
                <a:latin typeface="Calibri" panose="020F0502020204030204" pitchFamily="34" charset="0"/>
              </a:rPr>
              <a:t>upper-roman</a:t>
            </a:r>
            <a:endParaRPr lang="ru-RU" altLang="ru-RU" sz="2600" dirty="0">
              <a:solidFill>
                <a:srgbClr val="00B0F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>
            <a:extLst>
              <a:ext uri="{FF2B5EF4-FFF2-40B4-BE49-F238E27FC236}">
                <a16:creationId xmlns:a16="http://schemas.microsoft.com/office/drawing/2014/main" id="{FFE2368C-B7AD-4455-B679-78F8E4461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0022" y="609601"/>
            <a:ext cx="8920777" cy="1055842"/>
          </a:xfrm>
        </p:spPr>
        <p:txBody>
          <a:bodyPr/>
          <a:lstStyle/>
          <a:p>
            <a:pPr>
              <a:defRPr/>
            </a:pPr>
            <a:r>
              <a:rPr lang="ro-RO" altLang="ru-RU" dirty="0"/>
              <a:t>Stiluri pentru bordură</a:t>
            </a:r>
            <a:endParaRPr lang="ru-RU" altLang="ru-RU" dirty="0"/>
          </a:p>
        </p:txBody>
      </p:sp>
      <p:sp>
        <p:nvSpPr>
          <p:cNvPr id="57347" name="Content Placeholder 2">
            <a:extLst>
              <a:ext uri="{FF2B5EF4-FFF2-40B4-BE49-F238E27FC236}">
                <a16:creationId xmlns:a16="http://schemas.microsoft.com/office/drawing/2014/main" id="{C0D8C96F-5E80-4AC0-8C7C-1DC8F411157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101213" y="2050027"/>
            <a:ext cx="10068232" cy="3870325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Utilizând 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propriet</a:t>
            </a:r>
            <a:r>
              <a:rPr lang="ro-MD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ățile</a:t>
            </a:r>
            <a:r>
              <a:rPr lang="ro-MD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din grupul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„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border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” se poate defini stilul, grosimea 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şi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culoarea bordurii unui element</a:t>
            </a:r>
          </a:p>
          <a:p>
            <a:pPr>
              <a:defRPr/>
            </a:pP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Proprietatea „</a:t>
            </a:r>
            <a:r>
              <a:rPr lang="ro-RO" altLang="ru-RU" sz="2400" b="1" dirty="0" err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border-style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” 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defineşte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stilul bordurii</a:t>
            </a:r>
          </a:p>
          <a:p>
            <a:pPr>
              <a:defRPr/>
            </a:pP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Proprietatea „</a:t>
            </a:r>
            <a:r>
              <a:rPr lang="en-US" altLang="ru-RU" sz="24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border-width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” – 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defineşte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grosimea bordurii</a:t>
            </a:r>
          </a:p>
          <a:p>
            <a:pPr>
              <a:defRPr/>
            </a:pP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Proprietatea „</a:t>
            </a:r>
            <a:r>
              <a:rPr lang="en-US" altLang="ru-RU" sz="24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border-</a:t>
            </a:r>
            <a:r>
              <a:rPr lang="ro-RO" altLang="ru-RU" sz="24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color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” – </a:t>
            </a:r>
            <a:r>
              <a:rPr lang="ro-RO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defineşte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culoarea bordurii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>
            <a:extLst>
              <a:ext uri="{FF2B5EF4-FFF2-40B4-BE49-F238E27FC236}">
                <a16:creationId xmlns:a16="http://schemas.microsoft.com/office/drawing/2014/main" id="{71D9A9A9-4BD5-4E4A-BD2B-F1FB4B1CB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dirty="0"/>
              <a:t>Exemplu proprietate border</a:t>
            </a:r>
            <a:endParaRPr lang="ru-RU" altLang="ru-RU" dirty="0"/>
          </a:p>
        </p:txBody>
      </p:sp>
      <p:sp>
        <p:nvSpPr>
          <p:cNvPr id="72707" name="Content Placeholder 2">
            <a:extLst>
              <a:ext uri="{FF2B5EF4-FFF2-40B4-BE49-F238E27FC236}">
                <a16:creationId xmlns:a16="http://schemas.microsoft.com/office/drawing/2014/main" id="{AAA50CEF-FA33-4782-8FFE-B62D89E2F8C8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97281" y="1792288"/>
            <a:ext cx="9319896" cy="4638009"/>
          </a:xfrm>
        </p:spPr>
        <p:txBody>
          <a:bodyPr>
            <a:normAutofit fontScale="85000" lnSpcReduction="10000"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altLang="ru-RU" sz="1800" dirty="0">
                <a:latin typeface="Calibri" panose="020F0502020204030204" pitchFamily="34" charset="0"/>
              </a:rPr>
              <a:t>body{background: radial-gradient(pink, white, pink);}	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altLang="ru-RU" sz="1800" dirty="0" err="1">
                <a:latin typeface="Calibri" panose="020F0502020204030204" pitchFamily="34" charset="0"/>
              </a:rPr>
              <a:t>p.none</a:t>
            </a:r>
            <a:r>
              <a:rPr lang="en-US" altLang="ru-RU" sz="1800" dirty="0">
                <a:latin typeface="Calibri" panose="020F0502020204030204" pitchFamily="34" charset="0"/>
              </a:rPr>
              <a:t> {border-style: none;}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altLang="ru-RU" sz="1800" dirty="0" err="1">
                <a:latin typeface="Calibri" panose="020F0502020204030204" pitchFamily="34" charset="0"/>
              </a:rPr>
              <a:t>p.dotted</a:t>
            </a:r>
            <a:r>
              <a:rPr lang="en-US" altLang="ru-RU" sz="1800" dirty="0">
                <a:latin typeface="Calibri" panose="020F0502020204030204" pitchFamily="34" charset="0"/>
              </a:rPr>
              <a:t> {border-style: dotted; border-color: purple; border-width: 7px;}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altLang="ru-RU" sz="1800" dirty="0" err="1">
                <a:latin typeface="Calibri" panose="020F0502020204030204" pitchFamily="34" charset="0"/>
              </a:rPr>
              <a:t>p.dashed</a:t>
            </a:r>
            <a:r>
              <a:rPr lang="en-US" altLang="ru-RU" sz="1800" dirty="0">
                <a:latin typeface="Calibri" panose="020F0502020204030204" pitchFamily="34" charset="0"/>
              </a:rPr>
              <a:t> {border-style: dashed; border-color: purple; border-width: 7px;}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altLang="ru-RU" sz="1800" dirty="0" err="1">
                <a:latin typeface="Calibri" panose="020F0502020204030204" pitchFamily="34" charset="0"/>
              </a:rPr>
              <a:t>p.solid</a:t>
            </a:r>
            <a:r>
              <a:rPr lang="en-US" altLang="ru-RU" sz="1800" dirty="0">
                <a:latin typeface="Calibri" panose="020F0502020204030204" pitchFamily="34" charset="0"/>
              </a:rPr>
              <a:t> {border-style: solid; border-color: purple; border-width: 7px;}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altLang="ru-RU" sz="1800" dirty="0" err="1">
                <a:latin typeface="Calibri" panose="020F0502020204030204" pitchFamily="34" charset="0"/>
              </a:rPr>
              <a:t>p.double</a:t>
            </a:r>
            <a:r>
              <a:rPr lang="en-US" altLang="ru-RU" sz="1800" dirty="0">
                <a:latin typeface="Calibri" panose="020F0502020204030204" pitchFamily="34" charset="0"/>
              </a:rPr>
              <a:t> {border-style: double; border-color: purple; border-width: 7px;}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altLang="ru-RU" sz="1800" dirty="0" err="1">
                <a:latin typeface="Calibri" panose="020F0502020204030204" pitchFamily="34" charset="0"/>
              </a:rPr>
              <a:t>p.groove</a:t>
            </a:r>
            <a:r>
              <a:rPr lang="en-US" altLang="ru-RU" sz="1800" dirty="0">
                <a:latin typeface="Calibri" panose="020F0502020204030204" pitchFamily="34" charset="0"/>
              </a:rPr>
              <a:t> {border-style: groove; border-color: purple; border-width: 7px;}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altLang="ru-RU" sz="1800" dirty="0" err="1">
                <a:latin typeface="Calibri" panose="020F0502020204030204" pitchFamily="34" charset="0"/>
              </a:rPr>
              <a:t>p.ridge</a:t>
            </a:r>
            <a:r>
              <a:rPr lang="en-US" altLang="ru-RU" sz="1800" dirty="0">
                <a:latin typeface="Calibri" panose="020F0502020204030204" pitchFamily="34" charset="0"/>
              </a:rPr>
              <a:t> {border-style: ridge; border-color: purple; border-width: 7px; border-radius: 25px;}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altLang="ru-RU" sz="1800" dirty="0" err="1">
                <a:latin typeface="Calibri" panose="020F0502020204030204" pitchFamily="34" charset="0"/>
              </a:rPr>
              <a:t>p.inset</a:t>
            </a:r>
            <a:r>
              <a:rPr lang="en-US" altLang="ru-RU" sz="1800" dirty="0">
                <a:latin typeface="Calibri" panose="020F0502020204030204" pitchFamily="34" charset="0"/>
              </a:rPr>
              <a:t> {border-style: inset; border-color: purple; border-width: 7px;}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altLang="ru-RU" sz="1800" dirty="0" err="1">
                <a:latin typeface="Calibri" panose="020F0502020204030204" pitchFamily="34" charset="0"/>
              </a:rPr>
              <a:t>p.outset</a:t>
            </a:r>
            <a:r>
              <a:rPr lang="en-US" altLang="ru-RU" sz="1800" dirty="0">
                <a:latin typeface="Calibri" panose="020F0502020204030204" pitchFamily="34" charset="0"/>
              </a:rPr>
              <a:t> {border-style: outset; border-color: purple; border-width: 7px;}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altLang="ru-RU" sz="1800" dirty="0" err="1">
                <a:latin typeface="Calibri" panose="020F0502020204030204" pitchFamily="34" charset="0"/>
              </a:rPr>
              <a:t>p.hidden</a:t>
            </a:r>
            <a:r>
              <a:rPr lang="en-US" altLang="ru-RU" sz="1800" dirty="0">
                <a:latin typeface="Calibri" panose="020F0502020204030204" pitchFamily="34" charset="0"/>
              </a:rPr>
              <a:t> {border-style: hidden; border-color: purple; border-width: 7px;}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altLang="ru-RU" sz="1800" dirty="0" err="1">
                <a:latin typeface="Calibri" panose="020F0502020204030204" pitchFamily="34" charset="0"/>
              </a:rPr>
              <a:t>p.mixt</a:t>
            </a:r>
            <a:r>
              <a:rPr lang="en-US" altLang="ru-RU" sz="1800" dirty="0">
                <a:latin typeface="Calibri" panose="020F0502020204030204" pitchFamily="34" charset="0"/>
              </a:rPr>
              <a:t> { 	border-top-style: dotted;  	border-right-style: solid;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altLang="ru-RU" sz="1800" dirty="0">
                <a:latin typeface="Calibri" panose="020F0502020204030204" pitchFamily="34" charset="0"/>
              </a:rPr>
              <a:t>border-bottom-style: dotted;</a:t>
            </a:r>
            <a:r>
              <a:rPr lang="ro-RO" altLang="ru-RU" sz="1800" dirty="0">
                <a:latin typeface="Calibri" panose="020F0502020204030204" pitchFamily="34" charset="0"/>
              </a:rPr>
              <a:t> </a:t>
            </a:r>
            <a:r>
              <a:rPr lang="en-US" altLang="ru-RU" sz="1800" dirty="0">
                <a:latin typeface="Calibri" panose="020F0502020204030204" pitchFamily="34" charset="0"/>
              </a:rPr>
              <a:t>border-left-style: solid;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altLang="ru-RU" sz="1800" dirty="0">
                <a:latin typeface="Calibri" panose="020F0502020204030204" pitchFamily="34" charset="0"/>
              </a:rPr>
              <a:t>border-color: purple; border-width: 7px;}</a:t>
            </a:r>
            <a:endParaRPr lang="ru-RU" altLang="ru-RU" sz="18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>
            <a:extLst>
              <a:ext uri="{FF2B5EF4-FFF2-40B4-BE49-F238E27FC236}">
                <a16:creationId xmlns:a16="http://schemas.microsoft.com/office/drawing/2014/main" id="{B962D8B7-E2B1-43C1-A79D-31DA81FDA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dirty="0"/>
              <a:t>Rezultat exemplu</a:t>
            </a:r>
            <a:endParaRPr lang="ru-RU" altLang="ru-RU" dirty="0"/>
          </a:p>
        </p:txBody>
      </p:sp>
      <p:grpSp>
        <p:nvGrpSpPr>
          <p:cNvPr id="73731" name="Group 1">
            <a:extLst>
              <a:ext uri="{FF2B5EF4-FFF2-40B4-BE49-F238E27FC236}">
                <a16:creationId xmlns:a16="http://schemas.microsoft.com/office/drawing/2014/main" id="{CE297DF0-EF64-46E0-B32C-3CB7C55A576B}"/>
              </a:ext>
            </a:extLst>
          </p:cNvPr>
          <p:cNvGrpSpPr>
            <a:grpSpLocks/>
          </p:cNvGrpSpPr>
          <p:nvPr/>
        </p:nvGrpSpPr>
        <p:grpSpPr bwMode="auto">
          <a:xfrm>
            <a:off x="2792361" y="1943102"/>
            <a:ext cx="5372152" cy="4438034"/>
            <a:chOff x="468313" y="1268413"/>
            <a:chExt cx="5924550" cy="4905375"/>
          </a:xfrm>
        </p:grpSpPr>
        <p:pic>
          <p:nvPicPr>
            <p:cNvPr id="73732" name="Picture 2">
              <a:extLst>
                <a:ext uri="{FF2B5EF4-FFF2-40B4-BE49-F238E27FC236}">
                  <a16:creationId xmlns:a16="http://schemas.microsoft.com/office/drawing/2014/main" id="{94B70500-7CD2-4787-85B7-D8FEA31243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313" y="1268413"/>
              <a:ext cx="5924550" cy="3722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733" name="Picture 3">
              <a:extLst>
                <a:ext uri="{FF2B5EF4-FFF2-40B4-BE49-F238E27FC236}">
                  <a16:creationId xmlns:a16="http://schemas.microsoft.com/office/drawing/2014/main" id="{C441C83F-0F58-4AB0-8D5F-C0F2862B77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313" y="4887913"/>
              <a:ext cx="5924550" cy="1285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>
            <a:extLst>
              <a:ext uri="{FF2B5EF4-FFF2-40B4-BE49-F238E27FC236}">
                <a16:creationId xmlns:a16="http://schemas.microsoft.com/office/drawing/2014/main" id="{07102B38-4683-4CC5-AB40-6EF2D5B29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79" y="286603"/>
            <a:ext cx="10229481" cy="1450757"/>
          </a:xfrm>
        </p:spPr>
        <p:txBody>
          <a:bodyPr/>
          <a:lstStyle/>
          <a:p>
            <a:pPr>
              <a:defRPr/>
            </a:pPr>
            <a:r>
              <a:rPr lang="ro-RO" altLang="ru-RU" dirty="0"/>
              <a:t>Forma prescurtată a proprietăţii „border”</a:t>
            </a:r>
            <a:endParaRPr lang="ru-RU" altLang="ru-RU" dirty="0"/>
          </a:p>
        </p:txBody>
      </p:sp>
      <p:sp>
        <p:nvSpPr>
          <p:cNvPr id="74755" name="Content Placeholder 2">
            <a:extLst>
              <a:ext uri="{FF2B5EF4-FFF2-40B4-BE49-F238E27FC236}">
                <a16:creationId xmlns:a16="http://schemas.microsoft.com/office/drawing/2014/main" id="{2D011752-E633-4CE5-9C6D-CA8FF82B0B54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97280" y="1901826"/>
            <a:ext cx="9210359" cy="4331826"/>
          </a:xfrm>
        </p:spPr>
        <p:txBody>
          <a:bodyPr>
            <a:normAutofit fontScale="85000" lnSpcReduction="20000"/>
          </a:bodyPr>
          <a:lstStyle/>
          <a:p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Forma prescurtată, „</a:t>
            </a:r>
            <a:r>
              <a:rPr lang="ro-RO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border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”, poate fi utilizată dacă se respectă următoarea ordine a proprietăţilor</a:t>
            </a:r>
          </a:p>
          <a:p>
            <a:pPr lvl="1"/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border-width</a:t>
            </a:r>
          </a:p>
          <a:p>
            <a:pPr lvl="1"/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border-style </a:t>
            </a: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obligatoriu</a:t>
            </a: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1"/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border-color</a:t>
            </a:r>
          </a:p>
          <a:p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Exemplu: 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h1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font-size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2em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font-family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'</a:t>
            </a:r>
            <a:r>
              <a:rPr lang="en-GB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Lilita</a:t>
            </a:r>
            <a:r>
              <a:rPr lang="en-GB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 One'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sans-serif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border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98658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1px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0451A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solid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0451A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#f96d00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padding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10px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#f96d00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Rezultat:</a:t>
            </a:r>
            <a:endParaRPr lang="ru-RU" altLang="en-US" dirty="0"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35B44B-6C25-4904-9898-B603456BED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9351" y="5187009"/>
            <a:ext cx="7308213" cy="899238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B87C9-8D14-44CB-8154-07A73D346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MD" dirty="0"/>
              <a:t>Rotunjirea conțurilor bordurii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5835F6-710D-49C8-B72B-F0609B37A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225" y="2011364"/>
            <a:ext cx="10058399" cy="301292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o-MD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Pentru a rotunji bordura 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unui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element </a:t>
            </a:r>
            <a:r>
              <a:rPr lang="ro-MD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 va utiliza proprietatea </a:t>
            </a:r>
            <a:r>
              <a:rPr lang="ro-MD" sz="2400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border-radius</a:t>
            </a:r>
          </a:p>
          <a:p>
            <a:pPr>
              <a:defRPr/>
            </a:pPr>
            <a:r>
              <a:rPr lang="ro-MD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Exemplu: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>
              <a:defRPr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en-GB" sz="20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caption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>
              <a:spcBef>
                <a:spcPts val="0"/>
              </a:spcBef>
            </a:pP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20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padding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20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7px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20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border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dirty="0">
                <a:solidFill>
                  <a:srgbClr val="098658"/>
                </a:solidFill>
                <a:latin typeface="Consolas" panose="020B0609020204030204" pitchFamily="49" charset="0"/>
              </a:rPr>
              <a:t>3</a:t>
            </a:r>
            <a:r>
              <a:rPr lang="en-GB" sz="20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px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dotted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#393e46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20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border-radius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20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50%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2400" dirty="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BC1BB8-743E-4398-9A99-27E5B61F57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0255" y="4136602"/>
            <a:ext cx="3985605" cy="169178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6DEDFBCF-7F3D-4FD2-8A86-9E7FE0EC6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071" y="286603"/>
            <a:ext cx="10280609" cy="1450757"/>
          </a:xfrm>
        </p:spPr>
        <p:txBody>
          <a:bodyPr/>
          <a:lstStyle/>
          <a:p>
            <a:pPr>
              <a:defRPr/>
            </a:pPr>
            <a:r>
              <a:rPr lang="ro-RO" altLang="ru-RU" dirty="0"/>
              <a:t>Liste în HTML</a:t>
            </a:r>
            <a:endParaRPr lang="ru-RU" altLang="ru-RU" dirty="0"/>
          </a:p>
        </p:txBody>
      </p:sp>
      <p:sp>
        <p:nvSpPr>
          <p:cNvPr id="21507" name="Content Placeholder 2">
            <a:extLst>
              <a:ext uri="{FF2B5EF4-FFF2-40B4-BE49-F238E27FC236}">
                <a16:creationId xmlns:a16="http://schemas.microsoft.com/office/drawing/2014/main" id="{39DAD513-D7F6-4FB3-95E7-E29F41DEEA6B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75071" y="1905000"/>
            <a:ext cx="10805652" cy="4476135"/>
          </a:xfrm>
        </p:spPr>
        <p:txBody>
          <a:bodyPr>
            <a:normAutofit fontScale="92500" lnSpcReduction="10000"/>
          </a:bodyPr>
          <a:lstStyle/>
          <a:p>
            <a:r>
              <a:rPr lang="ro-RO" altLang="ro-RO" dirty="0">
                <a:latin typeface="Calibri" panose="020F0502020204030204" pitchFamily="34" charset="0"/>
              </a:rPr>
              <a:t>În HTML pot fi definite 3 tipuri de liste: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o-RO" altLang="ro-RO" b="1" dirty="0">
                <a:latin typeface="Calibri" panose="020F0502020204030204" pitchFamily="34" charset="0"/>
              </a:rPr>
              <a:t>Marcate</a:t>
            </a:r>
            <a:r>
              <a:rPr lang="en-US" altLang="ro-RO" b="1" dirty="0">
                <a:latin typeface="Calibri" panose="020F0502020204030204" pitchFamily="34" charset="0"/>
              </a:rPr>
              <a:t>/</a:t>
            </a:r>
            <a:r>
              <a:rPr lang="en-GB" altLang="ro-RO" b="1" dirty="0">
                <a:latin typeface="Calibri" panose="020F0502020204030204" pitchFamily="34" charset="0"/>
              </a:rPr>
              <a:t>N</a:t>
            </a:r>
            <a:r>
              <a:rPr lang="ro-RO" altLang="ro-RO" b="1" dirty="0">
                <a:latin typeface="Calibri" panose="020F0502020204030204" pitchFamily="34" charset="0"/>
              </a:rPr>
              <a:t>e</a:t>
            </a:r>
            <a:r>
              <a:rPr lang="en-US" altLang="ro-RO" b="1" dirty="0" err="1">
                <a:latin typeface="Calibri" panose="020F0502020204030204" pitchFamily="34" charset="0"/>
              </a:rPr>
              <a:t>ord</a:t>
            </a:r>
            <a:r>
              <a:rPr lang="ro-RO" altLang="ro-RO" b="1" dirty="0">
                <a:latin typeface="Calibri" panose="020F0502020204030204" pitchFamily="34" charset="0"/>
              </a:rPr>
              <a:t>o</a:t>
            </a:r>
            <a:r>
              <a:rPr lang="en-US" altLang="ro-RO" b="1" dirty="0">
                <a:latin typeface="Calibri" panose="020F0502020204030204" pitchFamily="34" charset="0"/>
              </a:rPr>
              <a:t>n</a:t>
            </a:r>
            <a:r>
              <a:rPr lang="ro-RO" altLang="ro-RO" b="1" dirty="0">
                <a:latin typeface="Calibri" panose="020F0502020204030204" pitchFamily="34" charset="0"/>
              </a:rPr>
              <a:t>ate</a:t>
            </a:r>
            <a:r>
              <a:rPr lang="ro-RO" altLang="ro-RO" dirty="0">
                <a:latin typeface="Calibri" panose="020F0502020204030204" pitchFamily="34" charset="0"/>
              </a:rPr>
              <a:t>. Exemplu: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ro-RO" altLang="ro-RO" sz="1600" dirty="0">
                <a:latin typeface="Calibri" panose="020F0502020204030204" pitchFamily="34" charset="0"/>
              </a:rPr>
              <a:t>Mere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ro-RO" altLang="ro-RO" sz="1600" dirty="0">
                <a:latin typeface="Calibri" panose="020F0502020204030204" pitchFamily="34" charset="0"/>
              </a:rPr>
              <a:t>Pere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ro-RO" altLang="ro-RO" sz="1600" dirty="0">
                <a:latin typeface="Calibri" panose="020F0502020204030204" pitchFamily="34" charset="0"/>
              </a:rPr>
              <a:t>Prune</a:t>
            </a:r>
            <a:endParaRPr lang="ru-RU" altLang="ro-RO" sz="1600" dirty="0">
              <a:latin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ro-RO" altLang="ro-RO" b="1" dirty="0">
                <a:latin typeface="Calibri" panose="020F0502020204030204" pitchFamily="34" charset="0"/>
              </a:rPr>
              <a:t>Numerotate</a:t>
            </a:r>
            <a:r>
              <a:rPr lang="en-US" altLang="ro-RO" b="1" dirty="0">
                <a:latin typeface="Calibri" panose="020F0502020204030204" pitchFamily="34" charset="0"/>
              </a:rPr>
              <a:t>/</a:t>
            </a:r>
            <a:r>
              <a:rPr lang="en-US" altLang="ro-RO" b="1" dirty="0" err="1">
                <a:latin typeface="Calibri" panose="020F0502020204030204" pitchFamily="34" charset="0"/>
              </a:rPr>
              <a:t>Ordonate</a:t>
            </a:r>
            <a:r>
              <a:rPr lang="ro-RO" altLang="ro-RO" dirty="0">
                <a:latin typeface="Calibri" panose="020F0502020204030204" pitchFamily="34" charset="0"/>
              </a:rPr>
              <a:t>. Exemplu:</a:t>
            </a:r>
          </a:p>
          <a:p>
            <a:pPr lvl="2">
              <a:buFont typeface="Bookman Old Style" panose="02050604050505020204" pitchFamily="18" charset="0"/>
              <a:buAutoNum type="arabicPeriod"/>
            </a:pPr>
            <a:r>
              <a:rPr lang="ro-RO" altLang="ro-RO" sz="1600" dirty="0">
                <a:latin typeface="Calibri" panose="020F0502020204030204" pitchFamily="34" charset="0"/>
              </a:rPr>
              <a:t>Se creează fişierul</a:t>
            </a:r>
          </a:p>
          <a:p>
            <a:pPr lvl="2">
              <a:buFont typeface="Bookman Old Style" panose="02050604050505020204" pitchFamily="18" charset="0"/>
              <a:buAutoNum type="arabicPeriod"/>
            </a:pPr>
            <a:r>
              <a:rPr lang="ro-RO" altLang="ro-RO" sz="1600" dirty="0">
                <a:latin typeface="Calibri" panose="020F0502020204030204" pitchFamily="34" charset="0"/>
              </a:rPr>
              <a:t>Se salvează fişierul</a:t>
            </a:r>
          </a:p>
          <a:p>
            <a:pPr lvl="2">
              <a:buFont typeface="Bookman Old Style" panose="02050604050505020204" pitchFamily="18" charset="0"/>
              <a:buAutoNum type="arabicPeriod"/>
            </a:pPr>
            <a:r>
              <a:rPr lang="ro-RO" altLang="ro-RO" sz="1600" dirty="0">
                <a:latin typeface="Calibri" panose="020F0502020204030204" pitchFamily="34" charset="0"/>
              </a:rPr>
              <a:t>Se lansează fişierul în execuţie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o-RO" altLang="ro-RO" b="1" dirty="0">
                <a:latin typeface="Calibri" panose="020F0502020204030204" pitchFamily="34" charset="0"/>
              </a:rPr>
              <a:t>Liste de definiţii</a:t>
            </a:r>
            <a:r>
              <a:rPr lang="en-US" altLang="ro-RO" b="1" dirty="0">
                <a:latin typeface="Calibri" panose="020F0502020204030204" pitchFamily="34" charset="0"/>
              </a:rPr>
              <a:t> / De </a:t>
            </a:r>
            <a:r>
              <a:rPr lang="en-US" altLang="ro-RO" b="1" dirty="0" err="1">
                <a:latin typeface="Calibri" panose="020F0502020204030204" pitchFamily="34" charset="0"/>
              </a:rPr>
              <a:t>descrieri</a:t>
            </a:r>
            <a:r>
              <a:rPr lang="ro-RO" altLang="ro-RO" dirty="0">
                <a:latin typeface="Calibri" panose="020F0502020204030204" pitchFamily="34" charset="0"/>
              </a:rPr>
              <a:t>. Exemplu:</a:t>
            </a:r>
          </a:p>
          <a:p>
            <a:pPr lvl="1">
              <a:buFont typeface="Wingdings 3" panose="05040102010807070707" pitchFamily="18" charset="2"/>
              <a:buNone/>
            </a:pPr>
            <a:r>
              <a:rPr lang="ro-RO" altLang="ro-RO" sz="1600" b="1" dirty="0">
                <a:latin typeface="Calibri" panose="020F0502020204030204" pitchFamily="34" charset="0"/>
              </a:rPr>
              <a:t>Evaziune fiscală</a:t>
            </a:r>
          </a:p>
          <a:p>
            <a:pPr lvl="2">
              <a:buFont typeface="Wingdings 3" panose="05040102010807070707" pitchFamily="18" charset="2"/>
              <a:buNone/>
            </a:pPr>
            <a:r>
              <a:rPr lang="vi-VN" altLang="ro-RO" sz="1600" dirty="0">
                <a:latin typeface="Calibri" panose="020F0502020204030204" pitchFamily="34" charset="0"/>
              </a:rPr>
              <a:t>sustragere prin orice mijloace de la plata impozitelor, taxelor și a altor </a:t>
            </a:r>
            <a:r>
              <a:rPr lang="ro-RO" altLang="ro-RO" sz="1600" dirty="0">
                <a:latin typeface="Calibri" panose="020F0502020204030204" pitchFamily="34" charset="0"/>
              </a:rPr>
              <a:t> </a:t>
            </a:r>
            <a:r>
              <a:rPr lang="vi-VN" altLang="ro-RO" sz="1600" dirty="0">
                <a:latin typeface="Calibri" panose="020F0502020204030204" pitchFamily="34" charset="0"/>
              </a:rPr>
              <a:t>sume datorate bugetelor de stat de către persoanele</a:t>
            </a:r>
            <a:r>
              <a:rPr lang="en-GB" altLang="ro-RO" sz="1600" dirty="0">
                <a:latin typeface="Calibri" panose="020F0502020204030204" pitchFamily="34" charset="0"/>
              </a:rPr>
              <a:t> </a:t>
            </a:r>
            <a:r>
              <a:rPr lang="vi-VN" altLang="ro-RO" sz="1600" dirty="0">
                <a:latin typeface="Calibri" panose="020F0502020204030204" pitchFamily="34" charset="0"/>
              </a:rPr>
              <a:t>fizice și juridice, care realizează venituri impozabile, conform reglementărilor fiscal</a:t>
            </a:r>
            <a:endParaRPr lang="ro-RO" altLang="ro-RO" sz="1600" dirty="0">
              <a:latin typeface="Calibri" panose="020F0502020204030204" pitchFamily="34" charset="0"/>
            </a:endParaRPr>
          </a:p>
          <a:p>
            <a:pPr lvl="1">
              <a:buFont typeface="Wingdings 3" panose="05040102010807070707" pitchFamily="18" charset="2"/>
              <a:buNone/>
            </a:pPr>
            <a:r>
              <a:rPr lang="ro-RO" altLang="ro-RO" sz="1600" b="1" dirty="0">
                <a:latin typeface="Calibri" panose="020F0502020204030204" pitchFamily="34" charset="0"/>
              </a:rPr>
              <a:t>O</a:t>
            </a:r>
            <a:r>
              <a:rPr lang="en-US" altLang="ro-RO" sz="1600" b="1" dirty="0">
                <a:latin typeface="Calibri" panose="020F0502020204030204" pitchFamily="34" charset="0"/>
              </a:rPr>
              <a:t>n-line</a:t>
            </a:r>
            <a:endParaRPr lang="ro-RO" altLang="ro-RO" sz="1600" b="1" dirty="0">
              <a:latin typeface="Calibri" panose="020F0502020204030204" pitchFamily="34" charset="0"/>
            </a:endParaRPr>
          </a:p>
          <a:p>
            <a:pPr lvl="2">
              <a:buFont typeface="Wingdings 3" panose="05040102010807070707" pitchFamily="18" charset="2"/>
              <a:buNone/>
            </a:pPr>
            <a:r>
              <a:rPr lang="en-US" altLang="ro-RO" sz="1600" dirty="0">
                <a:latin typeface="Calibri" panose="020F0502020204030204" pitchFamily="34" charset="0"/>
              </a:rPr>
              <a:t>mod de </a:t>
            </a:r>
            <a:r>
              <a:rPr lang="en-US" altLang="ro-RO" sz="1600" dirty="0" err="1">
                <a:latin typeface="Calibri" panose="020F0502020204030204" pitchFamily="34" charset="0"/>
              </a:rPr>
              <a:t>prelucrare</a:t>
            </a:r>
            <a:r>
              <a:rPr lang="en-US" altLang="ro-RO" sz="1600" dirty="0">
                <a:latin typeface="Calibri" panose="020F0502020204030204" pitchFamily="34" charset="0"/>
              </a:rPr>
              <a:t> a </a:t>
            </a:r>
            <a:r>
              <a:rPr lang="en-US" altLang="ro-RO" sz="1600" dirty="0" err="1">
                <a:latin typeface="Calibri" panose="020F0502020204030204" pitchFamily="34" charset="0"/>
              </a:rPr>
              <a:t>datelor</a:t>
            </a:r>
            <a:r>
              <a:rPr lang="ro-RO" altLang="ro-RO" sz="1600" dirty="0">
                <a:latin typeface="Calibri" panose="020F0502020204030204" pitchFamily="34" charset="0"/>
              </a:rPr>
              <a:t>, prin</a:t>
            </a:r>
            <a:r>
              <a:rPr lang="en-US" altLang="ro-RO" sz="1600" dirty="0">
                <a:latin typeface="Calibri" panose="020F0502020204030204" pitchFamily="34" charset="0"/>
              </a:rPr>
              <a:t> </a:t>
            </a:r>
            <a:r>
              <a:rPr lang="en-US" altLang="ro-RO" sz="1600" dirty="0" err="1">
                <a:latin typeface="Calibri" panose="020F0502020204030204" pitchFamily="34" charset="0"/>
              </a:rPr>
              <a:t>intermediul</a:t>
            </a:r>
            <a:r>
              <a:rPr lang="en-US" altLang="ro-RO" sz="1600" dirty="0">
                <a:latin typeface="Calibri" panose="020F0502020204030204" pitchFamily="34" charset="0"/>
              </a:rPr>
              <a:t> </a:t>
            </a:r>
            <a:r>
              <a:rPr lang="ro-RO" altLang="ro-RO" sz="1600" dirty="0">
                <a:latin typeface="Calibri" panose="020F0502020204030204" pitchFamily="34" charset="0"/>
              </a:rPr>
              <a:t>un</a:t>
            </a:r>
            <a:r>
              <a:rPr lang="en-US" altLang="ro-RO" sz="1600" dirty="0" err="1">
                <a:latin typeface="Calibri" panose="020F0502020204030204" pitchFamily="34" charset="0"/>
              </a:rPr>
              <a:t>ui</a:t>
            </a:r>
            <a:r>
              <a:rPr lang="ro-RO" altLang="ro-RO" sz="1600" dirty="0">
                <a:latin typeface="Calibri" panose="020F0502020204030204" pitchFamily="34" charset="0"/>
              </a:rPr>
              <a:t> dispozitiv,</a:t>
            </a:r>
            <a:r>
              <a:rPr lang="en-US" altLang="ro-RO" sz="1600" dirty="0">
                <a:latin typeface="Calibri" panose="020F0502020204030204" pitchFamily="34" charset="0"/>
              </a:rPr>
              <a:t> </a:t>
            </a:r>
            <a:r>
              <a:rPr lang="en-US" altLang="ro-RO" sz="1600" dirty="0" err="1">
                <a:latin typeface="Calibri" panose="020F0502020204030204" pitchFamily="34" charset="0"/>
              </a:rPr>
              <a:t>conectat</a:t>
            </a:r>
            <a:r>
              <a:rPr lang="en-US" altLang="ro-RO" sz="1600" dirty="0">
                <a:latin typeface="Calibri" panose="020F0502020204030204" pitchFamily="34" charset="0"/>
              </a:rPr>
              <a:t> </a:t>
            </a:r>
            <a:r>
              <a:rPr lang="ro-RO" altLang="ro-RO" sz="1600" dirty="0">
                <a:latin typeface="Calibri" panose="020F0502020204030204" pitchFamily="34" charset="0"/>
              </a:rPr>
              <a:t> </a:t>
            </a:r>
            <a:r>
              <a:rPr lang="en-US" altLang="ro-RO" sz="1600" dirty="0">
                <a:latin typeface="Calibri" panose="020F0502020204030204" pitchFamily="34" charset="0"/>
              </a:rPr>
              <a:t>direct la calculator</a:t>
            </a:r>
            <a:endParaRPr lang="ru-RU" altLang="ro-RO" sz="16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D5B62-E0FD-498A-A0DA-F5C97F7D8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MD" dirty="0"/>
              <a:t>Stilizarea elementului </a:t>
            </a:r>
            <a:r>
              <a:rPr lang="ro-MD" b="1" dirty="0"/>
              <a:t>HR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324FBD-2BDC-4C33-AF21-8424B46F0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2011364"/>
            <a:ext cx="9846023" cy="3398837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ro-MD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 va utiliza proprietatea </a:t>
            </a:r>
            <a:r>
              <a:rPr lang="ro-MD" sz="2400" b="1" dirty="0" err="1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border</a:t>
            </a:r>
            <a:endParaRPr lang="en-US" sz="2400" b="1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Exemplu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hr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border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border-bottom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2px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solid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#393e46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box-shadow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2px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3px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2px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#222831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  <a:defRPr/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Rezultat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45B008-B0E7-4E8F-A605-C0C7810E5A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4564578"/>
            <a:ext cx="6168953" cy="162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6518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>
            <a:extLst>
              <a:ext uri="{FF2B5EF4-FFF2-40B4-BE49-F238E27FC236}">
                <a16:creationId xmlns:a16="http://schemas.microsoft.com/office/drawing/2014/main" id="{68CB7653-FDD9-4E7B-8573-D7986A740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dirty="0"/>
              <a:t>Proprietăţi pentru tabele şi elementele lui</a:t>
            </a:r>
            <a:endParaRPr lang="ru-RU" altLang="ru-RU" dirty="0"/>
          </a:p>
        </p:txBody>
      </p:sp>
      <p:sp>
        <p:nvSpPr>
          <p:cNvPr id="76803" name="Content Placeholder 2">
            <a:extLst>
              <a:ext uri="{FF2B5EF4-FFF2-40B4-BE49-F238E27FC236}">
                <a16:creationId xmlns:a16="http://schemas.microsoft.com/office/drawing/2014/main" id="{F4B735A4-DA29-406F-8B71-B19EF9BA77DB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97280" y="1868488"/>
            <a:ext cx="10711262" cy="4781550"/>
          </a:xfrm>
        </p:spPr>
        <p:txBody>
          <a:bodyPr>
            <a:normAutofit/>
          </a:bodyPr>
          <a:lstStyle/>
          <a:p>
            <a:r>
              <a:rPr lang="en-US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Proprietatea</a:t>
            </a:r>
            <a:r>
              <a:rPr lang="en-US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„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border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” se utilizează pentru a specifica bordura elementelor „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table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”, „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” şi „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td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GB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en-GB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substituie</a:t>
            </a:r>
            <a:r>
              <a:rPr lang="en-GB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atributul</a:t>
            </a:r>
            <a:r>
              <a:rPr lang="en-GB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“</a:t>
            </a:r>
            <a:r>
              <a:rPr lang="en-GB" altLang="ru-RU" sz="2400" i="1" dirty="0">
                <a:latin typeface="Calibri" panose="020F0502020204030204" pitchFamily="34" charset="0"/>
                <a:cs typeface="Calibri" panose="020F0502020204030204" pitchFamily="34" charset="0"/>
              </a:rPr>
              <a:t>border</a:t>
            </a:r>
            <a:r>
              <a:rPr lang="en-GB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endParaRPr lang="ro-RO" alt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table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2000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th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sz="20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td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20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border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200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2px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solid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2000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#393e46</a:t>
            </a:r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sz="20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 </a:t>
            </a:r>
          </a:p>
          <a:p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Dacă se specifică bordura şi pentru tabel şi pentru celule – bordura va fi dubla. În acest caz, pentru eliminarea acestui neajuns,  se utilizează proprietatea „</a:t>
            </a:r>
            <a:r>
              <a:rPr lang="ro-RO" altLang="ru-RU" sz="24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border-collapse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” </a:t>
            </a:r>
          </a:p>
          <a:p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Proprietatea „</a:t>
            </a:r>
            <a:r>
              <a:rPr lang="ro-RO" alt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border-collapse</a:t>
            </a:r>
            <a:r>
              <a:rPr lang="ro-RO" alt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” se utilizează cu scopul „restrângerii” bordurii</a:t>
            </a:r>
            <a:endParaRPr lang="en-US" alt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DED242-3338-4DFB-935E-0B1020D742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9329" y="2300631"/>
            <a:ext cx="3313472" cy="1640958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4593E-D9FD-4F5B-BDB1-0BD5345B5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Rescriem stilul pentru tabel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AF4FEC-56C6-4F97-A528-99FD2EA76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Modific</a:t>
            </a: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ăm stilul:</a:t>
            </a:r>
          </a:p>
          <a:p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table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th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td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border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2px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solid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#393e46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border-collapse</a:t>
            </a:r>
            <a:r>
              <a:rPr lang="en-GB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GB" b="0" dirty="0" err="1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collapse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D718AB-A75C-4265-B5D5-B550289FC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5136" y="3883176"/>
            <a:ext cx="4165843" cy="185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83275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>
            <a:extLst>
              <a:ext uri="{FF2B5EF4-FFF2-40B4-BE49-F238E27FC236}">
                <a16:creationId xmlns:a16="http://schemas.microsoft.com/office/drawing/2014/main" id="{58C21F2A-3FFE-4D88-A288-501D79777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dirty="0"/>
              <a:t>Proprietăţi pentru tabele şi elementele lui</a:t>
            </a:r>
            <a:endParaRPr lang="ru-RU" altLang="ru-RU" dirty="0"/>
          </a:p>
        </p:txBody>
      </p:sp>
      <p:sp>
        <p:nvSpPr>
          <p:cNvPr id="77827" name="Content Placeholder 2">
            <a:extLst>
              <a:ext uri="{FF2B5EF4-FFF2-40B4-BE49-F238E27FC236}">
                <a16:creationId xmlns:a16="http://schemas.microsoft.com/office/drawing/2014/main" id="{63A365D6-C911-476B-A435-520B49993D9E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97280" y="1981201"/>
            <a:ext cx="9629714" cy="4175125"/>
          </a:xfrm>
        </p:spPr>
        <p:txBody>
          <a:bodyPr>
            <a:normAutofit/>
          </a:bodyPr>
          <a:lstStyle/>
          <a:p>
            <a:r>
              <a:rPr lang="en-US" alt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Proprietatea</a:t>
            </a: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„</a:t>
            </a:r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width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şi</a:t>
            </a:r>
            <a:r>
              <a:rPr lang="en-US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„</a:t>
            </a:r>
            <a:r>
              <a:rPr lang="ro-RO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eight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” se utilizează pentru a defini lăţimea şi înălţimea tabelului sau ale elementelor lui</a:t>
            </a:r>
          </a:p>
          <a:p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table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width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70%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GB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th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height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50px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EF2F3D-32E8-405E-A409-276AF34B53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1471" y="4400238"/>
            <a:ext cx="5626100" cy="190178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>
            <a:extLst>
              <a:ext uri="{FF2B5EF4-FFF2-40B4-BE49-F238E27FC236}">
                <a16:creationId xmlns:a16="http://schemas.microsoft.com/office/drawing/2014/main" id="{5762384A-6086-47E3-AF13-3654739AA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413" y="286603"/>
            <a:ext cx="10359267" cy="1450757"/>
          </a:xfrm>
        </p:spPr>
        <p:txBody>
          <a:bodyPr/>
          <a:lstStyle/>
          <a:p>
            <a:pPr>
              <a:defRPr/>
            </a:pPr>
            <a:r>
              <a:rPr lang="ro-RO" altLang="ru-RU" dirty="0"/>
              <a:t>Proprietăţi pentru tabel şi elementele lui</a:t>
            </a:r>
            <a:endParaRPr lang="ru-RU" altLang="ru-RU" dirty="0"/>
          </a:p>
        </p:txBody>
      </p:sp>
      <p:sp>
        <p:nvSpPr>
          <p:cNvPr id="79875" name="Content Placeholder 2">
            <a:extLst>
              <a:ext uri="{FF2B5EF4-FFF2-40B4-BE49-F238E27FC236}">
                <a16:creationId xmlns:a16="http://schemas.microsoft.com/office/drawing/2014/main" id="{77849632-8D6C-4ABA-BED6-50D98541CE2A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65239" y="1981200"/>
            <a:ext cx="10717161" cy="4471988"/>
          </a:xfrm>
        </p:spPr>
        <p:txBody>
          <a:bodyPr>
            <a:normAutofit/>
          </a:bodyPr>
          <a:lstStyle/>
          <a:p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Alinierea textului în celulele tabelului se face cu ajutorul proprietăţilor „</a:t>
            </a:r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text-align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” , „</a:t>
            </a:r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vertical-align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</a:p>
          <a:p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Stabilirea distanţei</a:t>
            </a:r>
            <a:r>
              <a:rPr lang="en-GB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(c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âmpurilor interioare</a:t>
            </a:r>
            <a:r>
              <a:rPr lang="en-GB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de la bordură până la conţinutul tabelului se defineşte cu proprietatea „</a:t>
            </a:r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padding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</a:p>
          <a:p>
            <a:pPr>
              <a:buFont typeface="Wingdings 3" panose="05040102010807070707" pitchFamily="18" charset="2"/>
              <a:buNone/>
            </a:pP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Exemplu: </a:t>
            </a:r>
          </a:p>
          <a:p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td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text-align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center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padding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10px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7B3367-728B-4565-A25E-AB7F906905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9625" y="3464787"/>
            <a:ext cx="5623703" cy="2906162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>
            <a:extLst>
              <a:ext uri="{FF2B5EF4-FFF2-40B4-BE49-F238E27FC236}">
                <a16:creationId xmlns:a16="http://schemas.microsoft.com/office/drawing/2014/main" id="{34B3E140-C229-44B7-B8D8-1245C8CB3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574" y="299885"/>
            <a:ext cx="9891251" cy="147975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sz="4400" dirty="0" err="1"/>
              <a:t>Definirea</a:t>
            </a:r>
            <a:r>
              <a:rPr lang="en-US" altLang="en-US" sz="4400" dirty="0"/>
              <a:t> </a:t>
            </a:r>
            <a:r>
              <a:rPr lang="en-US" altLang="en-US" sz="4400" dirty="0" err="1"/>
              <a:t>distan</a:t>
            </a:r>
            <a:r>
              <a:rPr lang="ro-RO" altLang="en-US" sz="4400" dirty="0"/>
              <a:t>ţei dintre conţinut şi chenar (câmpuri interioare)</a:t>
            </a:r>
            <a:endParaRPr lang="ru-RU" altLang="en-US" sz="4400" dirty="0"/>
          </a:p>
        </p:txBody>
      </p:sp>
      <p:sp>
        <p:nvSpPr>
          <p:cNvPr id="81923" name="Content Placeholder 2">
            <a:extLst>
              <a:ext uri="{FF2B5EF4-FFF2-40B4-BE49-F238E27FC236}">
                <a16:creationId xmlns:a16="http://schemas.microsoft.com/office/drawing/2014/main" id="{61128326-1B46-42FE-A405-FE605C05747D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943897" y="1981201"/>
            <a:ext cx="10343535" cy="4175125"/>
          </a:xfrm>
        </p:spPr>
        <p:txBody>
          <a:bodyPr>
            <a:normAutofit/>
          </a:bodyPr>
          <a:lstStyle/>
          <a:p>
            <a:r>
              <a:rPr lang="vi-V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Proprietățile </a:t>
            </a:r>
            <a:r>
              <a:rPr lang="vi-VN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padding</a:t>
            </a:r>
            <a:r>
              <a:rPr lang="vi-V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defin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esc</a:t>
            </a:r>
            <a:r>
              <a:rPr lang="vi-V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vi-V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spațiul dintre marginea elementului și conținutul elementului</a:t>
            </a:r>
            <a:endParaRPr lang="ro-RO" alt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Proprietăţile </a:t>
            </a:r>
            <a:r>
              <a:rPr lang="ro-RO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vi-VN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adding </a:t>
            </a:r>
            <a:r>
              <a:rPr lang="ro-MD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lang="vi-V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cur</a:t>
            </a:r>
            <a:r>
              <a:rPr lang="ro-MD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ă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ţă”</a:t>
            </a:r>
            <a:r>
              <a:rPr lang="vi-V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o zonă în jurul conținutului (în interiorul 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chenarului</a:t>
            </a:r>
            <a:r>
              <a:rPr lang="vi-V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) a unui element</a:t>
            </a:r>
            <a:endParaRPr lang="ro-RO" alt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Aceste proprietăţi sunt</a:t>
            </a:r>
            <a:r>
              <a:rPr lang="vi-V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afectat</a:t>
            </a: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vi-VN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de culoarea de fundal a elementului</a:t>
            </a:r>
          </a:p>
          <a:p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Poate fi definit spaţiul liber pe partea de sus, dreapta, jos şi stânga</a:t>
            </a:r>
          </a:p>
          <a:p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Grosimea spaţiului liber poate fi definită utilizând diferite unităţi de măsură: </a:t>
            </a:r>
            <a:r>
              <a:rPr lang="en-US" altLang="en-US" sz="2400" dirty="0">
                <a:latin typeface="Calibri" panose="020F0502020204030204" pitchFamily="34" charset="0"/>
              </a:rPr>
              <a:t>pixels, </a:t>
            </a:r>
            <a:r>
              <a:rPr lang="en-US" altLang="en-US" sz="2400" dirty="0" err="1">
                <a:latin typeface="Calibri" panose="020F0502020204030204" pitchFamily="34" charset="0"/>
              </a:rPr>
              <a:t>pt</a:t>
            </a:r>
            <a:r>
              <a:rPr lang="en-US" altLang="en-US" sz="2400" dirty="0">
                <a:latin typeface="Calibri" panose="020F0502020204030204" pitchFamily="34" charset="0"/>
              </a:rPr>
              <a:t>, </a:t>
            </a:r>
            <a:r>
              <a:rPr lang="en-US" altLang="en-US" sz="2400" dirty="0" err="1">
                <a:latin typeface="Calibri" panose="020F0502020204030204" pitchFamily="34" charset="0"/>
              </a:rPr>
              <a:t>em</a:t>
            </a:r>
            <a:r>
              <a:rPr lang="ro-RO" altLang="en-US" sz="2400" dirty="0">
                <a:latin typeface="Calibri" panose="020F0502020204030204" pitchFamily="34" charset="0"/>
              </a:rPr>
              <a:t>, % etc.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>
            <a:extLst>
              <a:ext uri="{FF2B5EF4-FFF2-40B4-BE49-F238E27FC236}">
                <a16:creationId xmlns:a16="http://schemas.microsoft.com/office/drawing/2014/main" id="{ADF663B2-D6A2-49EB-80ED-85C9D05E1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406" y="286603"/>
            <a:ext cx="10300274" cy="1450757"/>
          </a:xfrm>
        </p:spPr>
        <p:txBody>
          <a:bodyPr/>
          <a:lstStyle/>
          <a:p>
            <a:pPr>
              <a:defRPr/>
            </a:pPr>
            <a:r>
              <a:rPr lang="ro-RO" altLang="en-US" dirty="0"/>
              <a:t>Exemplu</a:t>
            </a:r>
            <a:endParaRPr lang="ru-RU" altLang="en-US" dirty="0"/>
          </a:p>
        </p:txBody>
      </p:sp>
      <p:sp>
        <p:nvSpPr>
          <p:cNvPr id="82947" name="Content Placeholder 2">
            <a:extLst>
              <a:ext uri="{FF2B5EF4-FFF2-40B4-BE49-F238E27FC236}">
                <a16:creationId xmlns:a16="http://schemas.microsoft.com/office/drawing/2014/main" id="{915A45C0-0F01-4412-868A-AEB7CD4E243C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61884" y="1905000"/>
            <a:ext cx="10382864" cy="45481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en-US" i="1" dirty="0">
                <a:latin typeface="Calibri" panose="020F0502020204030204" pitchFamily="34" charset="0"/>
              </a:rPr>
              <a:t>p {</a:t>
            </a:r>
            <a:br>
              <a:rPr lang="en-US" altLang="en-US" i="1" dirty="0">
                <a:latin typeface="Calibri" panose="020F0502020204030204" pitchFamily="34" charset="0"/>
              </a:rPr>
            </a:br>
            <a:r>
              <a:rPr lang="en-US" altLang="en-US" i="1" dirty="0">
                <a:latin typeface="Calibri" panose="020F0502020204030204" pitchFamily="34" charset="0"/>
              </a:rPr>
              <a:t>    padding-top: 25px;</a:t>
            </a:r>
            <a:br>
              <a:rPr lang="en-US" altLang="en-US" i="1" dirty="0">
                <a:latin typeface="Calibri" panose="020F0502020204030204" pitchFamily="34" charset="0"/>
              </a:rPr>
            </a:br>
            <a:r>
              <a:rPr lang="en-US" altLang="en-US" i="1" dirty="0">
                <a:latin typeface="Calibri" panose="020F0502020204030204" pitchFamily="34" charset="0"/>
              </a:rPr>
              <a:t>    padding-right: 50px;</a:t>
            </a:r>
            <a:br>
              <a:rPr lang="en-US" altLang="en-US" i="1" dirty="0">
                <a:latin typeface="Calibri" panose="020F0502020204030204" pitchFamily="34" charset="0"/>
              </a:rPr>
            </a:br>
            <a:r>
              <a:rPr lang="en-US" altLang="en-US" i="1" dirty="0">
                <a:latin typeface="Calibri" panose="020F0502020204030204" pitchFamily="34" charset="0"/>
              </a:rPr>
              <a:t>    padding-bottom: 25px;</a:t>
            </a:r>
            <a:br>
              <a:rPr lang="en-US" altLang="en-US" i="1" dirty="0">
                <a:latin typeface="Calibri" panose="020F0502020204030204" pitchFamily="34" charset="0"/>
              </a:rPr>
            </a:br>
            <a:r>
              <a:rPr lang="en-US" altLang="en-US" i="1" dirty="0">
                <a:latin typeface="Calibri" panose="020F0502020204030204" pitchFamily="34" charset="0"/>
              </a:rPr>
              <a:t>    padding-left: 50px;</a:t>
            </a:r>
            <a:br>
              <a:rPr lang="en-US" altLang="en-US" i="1" dirty="0">
                <a:latin typeface="Calibri" panose="020F0502020204030204" pitchFamily="34" charset="0"/>
              </a:rPr>
            </a:br>
            <a:r>
              <a:rPr lang="en-US" altLang="en-US" i="1" dirty="0">
                <a:latin typeface="Calibri" panose="020F0502020204030204" pitchFamily="34" charset="0"/>
              </a:rPr>
              <a:t>}</a:t>
            </a:r>
            <a:endParaRPr lang="ro-RO" altLang="en-US" i="1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ro-RO" altLang="en-US" dirty="0">
                <a:latin typeface="Calibri" panose="020F0502020204030204" pitchFamily="34" charset="0"/>
              </a:rPr>
              <a:t>Sau pot fi definite spaţiile pentru partea de sus şi jos, împreună, şi stânga-dreapta împreună:</a:t>
            </a:r>
          </a:p>
          <a:p>
            <a:pPr marL="0" indent="0">
              <a:buNone/>
            </a:pPr>
            <a:r>
              <a:rPr lang="en-US" altLang="en-US" i="1" dirty="0">
                <a:latin typeface="Calibri" panose="020F0502020204030204" pitchFamily="34" charset="0"/>
              </a:rPr>
              <a:t>p{padding: 25px 50px;}</a:t>
            </a:r>
          </a:p>
          <a:p>
            <a:pPr marL="0" indent="0">
              <a:buNone/>
            </a:pPr>
            <a:endParaRPr lang="ro-RO" altLang="en-US" i="1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ro-RO" altLang="en-US" dirty="0">
                <a:latin typeface="Calibri" panose="020F0502020204030204" pitchFamily="34" charset="0"/>
              </a:rPr>
              <a:t>Sau toate 4 odată:</a:t>
            </a:r>
          </a:p>
          <a:p>
            <a:pPr marL="0" indent="0">
              <a:buNone/>
            </a:pPr>
            <a:r>
              <a:rPr lang="en-US" altLang="en-US" i="1" dirty="0">
                <a:latin typeface="Calibri" panose="020F0502020204030204" pitchFamily="34" charset="0"/>
              </a:rPr>
              <a:t>p{padding: 25px;}</a:t>
            </a:r>
            <a:endParaRPr lang="ro-RO" altLang="en-US" i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>
            <a:extLst>
              <a:ext uri="{FF2B5EF4-FFF2-40B4-BE49-F238E27FC236}">
                <a16:creationId xmlns:a16="http://schemas.microsoft.com/office/drawing/2014/main" id="{A0CBBA93-80CB-484F-9DA7-12BE73ACA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072" y="286603"/>
            <a:ext cx="10280608" cy="1450757"/>
          </a:xfrm>
        </p:spPr>
        <p:txBody>
          <a:bodyPr/>
          <a:lstStyle/>
          <a:p>
            <a:pPr>
              <a:defRPr/>
            </a:pPr>
            <a:r>
              <a:rPr lang="ro-RO" altLang="ru-RU" dirty="0"/>
              <a:t>Proprietăţile marginilor unui element</a:t>
            </a:r>
            <a:endParaRPr lang="ru-RU" altLang="ru-RU" dirty="0"/>
          </a:p>
        </p:txBody>
      </p:sp>
      <p:sp>
        <p:nvSpPr>
          <p:cNvPr id="83971" name="Content Placeholder 2">
            <a:extLst>
              <a:ext uri="{FF2B5EF4-FFF2-40B4-BE49-F238E27FC236}">
                <a16:creationId xmlns:a16="http://schemas.microsoft.com/office/drawing/2014/main" id="{A53316EA-F778-4924-AB51-28AB2EE72AEC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75072" y="1905000"/>
            <a:ext cx="10550012" cy="4367981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Marginea reprezintă spaţiul din jurul unui element (ceea ce este înafara bordurii)</a:t>
            </a:r>
          </a:p>
          <a:p>
            <a:pPr>
              <a:spcBef>
                <a:spcPts val="600"/>
              </a:spcBef>
            </a:pP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Marginea poate fi specificată pentru fiecare parte separat</a:t>
            </a:r>
          </a:p>
          <a:p>
            <a:pPr>
              <a:spcBef>
                <a:spcPts val="600"/>
              </a:spcBef>
            </a:pP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Ex: </a:t>
            </a:r>
            <a:r>
              <a:rPr lang="en-US" alt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margin-top: 50px;</a:t>
            </a:r>
            <a:r>
              <a:rPr lang="ro-RO" alt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margin-bottom: </a:t>
            </a:r>
            <a:r>
              <a:rPr lang="ro-RO" alt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US" alt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0px; margin-right: </a:t>
            </a:r>
            <a:r>
              <a:rPr lang="ro-RO" alt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alt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0px;</a:t>
            </a:r>
            <a:r>
              <a:rPr lang="ro-RO" alt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margin-left: 50px;}</a:t>
            </a:r>
            <a:endParaRPr lang="ro-RO" altLang="en-US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Sau se poate utiliza forma prescurtată</a:t>
            </a:r>
          </a:p>
          <a:p>
            <a:pPr>
              <a:spcBef>
                <a:spcPts val="600"/>
              </a:spcBef>
            </a:pP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Ex: </a:t>
            </a:r>
            <a:r>
              <a:rPr lang="en-US" alt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margin: 25px 50px 75px 100px;</a:t>
            </a:r>
            <a:endParaRPr lang="ro-RO" altLang="en-US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  <a:buNone/>
            </a:pP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(sus - 25, dreapta – 50, jos – 75, stânga - 100)</a:t>
            </a:r>
          </a:p>
          <a:p>
            <a:pPr>
              <a:spcBef>
                <a:spcPts val="600"/>
              </a:spcBef>
            </a:pPr>
            <a:r>
              <a:rPr lang="en-US" alt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margin: 25px 50px 75px;</a:t>
            </a:r>
            <a:endParaRPr lang="ro-RO" altLang="en-US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  <a:buNone/>
            </a:pP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(sus – 25, dreapta – 50, jos – 75)</a:t>
            </a:r>
          </a:p>
          <a:p>
            <a:pPr>
              <a:spcBef>
                <a:spcPts val="600"/>
              </a:spcBef>
            </a:pPr>
            <a:r>
              <a:rPr lang="en-US" alt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margin: 25px 50px;</a:t>
            </a:r>
            <a:r>
              <a:rPr lang="ro-RO" alt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ro-RO" altLang="en-US" dirty="0">
                <a:latin typeface="Calibri" panose="020F0502020204030204" pitchFamily="34" charset="0"/>
                <a:cs typeface="Calibri" panose="020F0502020204030204" pitchFamily="34" charset="0"/>
              </a:rPr>
              <a:t>sau</a:t>
            </a:r>
            <a:r>
              <a:rPr lang="ro-RO" alt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alt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margin: 25px;</a:t>
            </a:r>
            <a:endParaRPr lang="ru-RU" altLang="en-US" i="1" dirty="0"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1493C-DB19-4F53-BFC0-AB6E44BC8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Centrarea</a:t>
            </a:r>
            <a:r>
              <a:rPr lang="en-GB" dirty="0"/>
              <a:t> </a:t>
            </a:r>
            <a:r>
              <a:rPr lang="en-GB" dirty="0" err="1"/>
              <a:t>unui</a:t>
            </a:r>
            <a:r>
              <a:rPr lang="en-GB" dirty="0"/>
              <a:t> element de tip bloc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90B6A-0776-4161-B285-9DDFA7297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Pentru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 centra un element de tip bloc, ca de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exemplu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 tab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l,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poate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fi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utilizat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ă proprietatea ”</a:t>
            </a:r>
            <a:r>
              <a:rPr lang="ro-RO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margin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</a:t>
            </a:r>
          </a:p>
          <a:p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 va utiliza valoarea ”auto” pentru </a:t>
            </a:r>
            <a:r>
              <a:rPr lang="ro-RO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margin-left</a:t>
            </a:r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și pentru </a:t>
            </a:r>
            <a:r>
              <a:rPr lang="ro-RO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margin-right</a:t>
            </a:r>
          </a:p>
          <a:p>
            <a:r>
              <a:rPr lang="ro-RO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Exemplu: </a:t>
            </a:r>
          </a:p>
          <a:p>
            <a:r>
              <a:rPr lang="en-GB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table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width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70%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#393e46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margin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98658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10px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en-GB" b="0" dirty="0">
                <a:solidFill>
                  <a:srgbClr val="0451A5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auto</a:t>
            </a:r>
            <a:r>
              <a:rPr lang="en-GB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978C2A-5FF7-47C1-BCC9-BB0A3FC10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1381" y="3679391"/>
            <a:ext cx="6995766" cy="256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38228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EB59A-EF0C-4D50-A74B-101EC1F26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dirty="0"/>
              <a:t>Stilizarea liniilor tabelului cu pseudoclasa </a:t>
            </a:r>
            <a:r>
              <a:rPr kumimoji="0" lang="en-US" altLang="en-US" sz="4800" b="1" i="0" u="none" strike="noStrike" cap="none" normalizeH="0" baseline="0" dirty="0">
                <a:ln>
                  <a:noFill/>
                </a:ln>
                <a:solidFill>
                  <a:srgbClr val="1B1B1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:nth-child()</a:t>
            </a:r>
            <a:r>
              <a:rPr kumimoji="0" lang="en-US" alt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CFCCF7-E89E-4551-AD8E-EAD7B494AE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7084" y="1927122"/>
            <a:ext cx="10903974" cy="4483509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ct val="0"/>
              </a:spcBef>
            </a:pPr>
            <a:r>
              <a:rPr lang="ro-RO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Această pseudo-clasă are la bază indicii de poziție a elementelor. </a:t>
            </a:r>
            <a:r>
              <a:rPr lang="ro-RO" alt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Pseudo-clasa </a:t>
            </a:r>
            <a:r>
              <a:rPr lang="ro-RO" alt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nth-child</a:t>
            </a:r>
            <a:r>
              <a:rPr lang="ro-RO" alt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permite selectarea </a:t>
            </a:r>
            <a:r>
              <a:rPr lang="en-US" alt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elemente</a:t>
            </a:r>
            <a:r>
              <a:rPr lang="ro-RO" alt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lor conform numărului </a:t>
            </a:r>
            <a:r>
              <a:rPr lang="en-US" alt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lor </a:t>
            </a:r>
            <a:r>
              <a:rPr lang="ro-RO" alt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 ordine</a:t>
            </a:r>
          </a:p>
          <a:p>
            <a:pPr>
              <a:spcBef>
                <a:spcPct val="0"/>
              </a:spcBef>
            </a:pPr>
            <a:r>
              <a:rPr lang="ro-RO" alt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Sintaxa: </a:t>
            </a:r>
            <a:r>
              <a:rPr lang="ro-RO" altLang="en-US" sz="2400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selector: </a:t>
            </a:r>
            <a:r>
              <a:rPr lang="ru-RU" altLang="en-US" sz="2400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nth-child(</a:t>
            </a:r>
            <a:r>
              <a:rPr lang="ro-RO" altLang="en-US" sz="2400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expresie</a:t>
            </a:r>
            <a:r>
              <a:rPr lang="ru-RU" altLang="en-US" sz="2400" b="1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ro-RO" alt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unde </a:t>
            </a:r>
            <a:r>
              <a:rPr lang="ro-RO" altLang="en-US" sz="2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expresie</a:t>
            </a:r>
            <a:r>
              <a:rPr lang="ro-RO" alt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poate fi un număr sau chiar o formulă</a:t>
            </a:r>
            <a:r>
              <a:rPr lang="ru-RU" alt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o-RO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0"/>
              </a:spcBef>
            </a:pPr>
            <a:r>
              <a:rPr lang="ro-RO" alt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Exemplu</a:t>
            </a:r>
            <a:r>
              <a:rPr lang="ru-RU" altLang="en-US" sz="2400" dirty="0">
                <a:cs typeface="Calibri" panose="020F0502020204030204" pitchFamily="34" charset="0"/>
              </a:rPr>
              <a:t>:</a:t>
            </a:r>
          </a:p>
          <a:p>
            <a:pPr lvl="1">
              <a:spcAft>
                <a:spcPct val="0"/>
              </a:spcAft>
            </a:pPr>
            <a:r>
              <a:rPr lang="ru-RU" alt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li:nth-child(2) { ... } </a:t>
            </a:r>
            <a:endParaRPr lang="ro-RO" altLang="en-US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Aft>
                <a:spcPct val="0"/>
              </a:spcAft>
            </a:pPr>
            <a:r>
              <a:rPr lang="ru-RU" alt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li:nth-child(4) { ... } </a:t>
            </a:r>
            <a:endParaRPr lang="ro-RO" altLang="en-US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alt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li:nth-child(2n) { ... } </a:t>
            </a:r>
            <a:r>
              <a:rPr lang="ro-RO" altLang="en-US" sz="2100" dirty="0">
                <a:latin typeface="Calibri" panose="020F0502020204030204" pitchFamily="34" charset="0"/>
                <a:cs typeface="Calibri" panose="020F0502020204030204" pitchFamily="34" charset="0"/>
              </a:rPr>
              <a:t>Primul selector va selecta al doilea element, cel de-al doilea – pe al patrulea, iar ultimul exemplu va selecta toate elementele din poziţiile pare</a:t>
            </a:r>
            <a:endParaRPr lang="ro-RO" sz="2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o-RO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Pot fi utilizate și cuvintele-cheie: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2100" dirty="0">
                <a:solidFill>
                  <a:srgbClr val="1B1B1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Odd</a:t>
            </a:r>
            <a:r>
              <a:rPr lang="ro-RO" altLang="en-US" sz="2100" dirty="0">
                <a:solidFill>
                  <a:srgbClr val="1B1B1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reprezintă elementele de pe poziție impară, dintr-o serie</a:t>
            </a:r>
            <a:r>
              <a:rPr lang="en-US" altLang="en-US" sz="2100" dirty="0">
                <a:solidFill>
                  <a:srgbClr val="1B1B1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1, 3, 5, etc.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sz="2100" dirty="0">
                <a:solidFill>
                  <a:srgbClr val="1B1B1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Even</a:t>
            </a:r>
            <a:r>
              <a:rPr lang="ro-RO" altLang="en-US" sz="2100" dirty="0">
                <a:solidFill>
                  <a:srgbClr val="1B1B1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reprezintă elementele de pe poziție pară, dintr-o serie </a:t>
            </a:r>
            <a:r>
              <a:rPr lang="en-US" altLang="en-US" sz="2100" dirty="0">
                <a:solidFill>
                  <a:srgbClr val="1B1B1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2, 4, 6, </a:t>
            </a:r>
            <a:r>
              <a:rPr lang="en-US" altLang="en-US" sz="2100" dirty="0" err="1">
                <a:solidFill>
                  <a:srgbClr val="1B1B1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etc</a:t>
            </a:r>
            <a:r>
              <a:rPr lang="ro-RO" altLang="en-US" sz="2100" dirty="0">
                <a:solidFill>
                  <a:srgbClr val="1B1B1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o-RO" sz="2100" dirty="0">
                <a:solidFill>
                  <a:srgbClr val="1B1B1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Această pseudo-clasă poate fi utilizată pentru stilizarea conținuturilor liniilor unui tabel sau elementelor unei liste</a:t>
            </a:r>
            <a:endParaRPr lang="en-GB" sz="2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Aft>
                <a:spcPct val="0"/>
              </a:spcAft>
            </a:pPr>
            <a:endParaRPr lang="ro-RO" altLang="en-US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901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4BA03545-9475-48CC-9659-10C8FE9C8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903" y="286603"/>
            <a:ext cx="10270777" cy="1450757"/>
          </a:xfrm>
        </p:spPr>
        <p:txBody>
          <a:bodyPr/>
          <a:lstStyle/>
          <a:p>
            <a:pPr>
              <a:defRPr/>
            </a:pPr>
            <a:r>
              <a:rPr lang="en-US" altLang="ru-RU" dirty="0" err="1"/>
              <a:t>Liste</a:t>
            </a:r>
            <a:r>
              <a:rPr lang="en-US" altLang="ru-RU" dirty="0"/>
              <a:t> </a:t>
            </a:r>
            <a:r>
              <a:rPr lang="en-US" altLang="ru-RU" dirty="0" err="1"/>
              <a:t>neordonate</a:t>
            </a:r>
            <a:endParaRPr lang="ru-RU" altLang="ru-RU" dirty="0"/>
          </a:p>
        </p:txBody>
      </p:sp>
      <p:sp>
        <p:nvSpPr>
          <p:cNvPr id="22531" name="Content Placeholder 2">
            <a:extLst>
              <a:ext uri="{FF2B5EF4-FFF2-40B4-BE49-F238E27FC236}">
                <a16:creationId xmlns:a16="http://schemas.microsoft.com/office/drawing/2014/main" id="{8BD76331-E9A5-4CF3-8765-F31B0E93B2AF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219201" y="1905000"/>
            <a:ext cx="9625780" cy="4456471"/>
          </a:xfrm>
        </p:spPr>
        <p:txBody>
          <a:bodyPr>
            <a:normAutofit lnSpcReduction="10000"/>
          </a:bodyPr>
          <a:lstStyle/>
          <a:p>
            <a:r>
              <a:rPr lang="ro-RO" altLang="ru-RU" dirty="0">
                <a:latin typeface="Calibri" panose="020F0502020204030204" pitchFamily="34" charset="0"/>
              </a:rPr>
              <a:t>Listele neordonate se definesc folosind elementul </a:t>
            </a:r>
            <a:r>
              <a:rPr lang="ro-RO" altLang="ru-RU" b="1" dirty="0">
                <a:latin typeface="Calibri" panose="020F0502020204030204" pitchFamily="34" charset="0"/>
              </a:rPr>
              <a:t>&lt;ul&gt; </a:t>
            </a:r>
            <a:r>
              <a:rPr lang="ro-RO" altLang="ru-RU" dirty="0">
                <a:latin typeface="Calibri" panose="020F0502020204030204" pitchFamily="34" charset="0"/>
              </a:rPr>
              <a:t>(</a:t>
            </a:r>
            <a:r>
              <a:rPr lang="ro-RO" altLang="ru-RU" i="1" dirty="0">
                <a:latin typeface="Calibri" panose="020F0502020204030204" pitchFamily="34" charset="0"/>
              </a:rPr>
              <a:t>unordered list</a:t>
            </a:r>
            <a:r>
              <a:rPr lang="ro-RO" altLang="ru-RU" dirty="0">
                <a:latin typeface="Calibri" panose="020F0502020204030204" pitchFamily="34" charset="0"/>
              </a:rPr>
              <a:t>)</a:t>
            </a:r>
          </a:p>
          <a:p>
            <a:r>
              <a:rPr lang="ro-RO" altLang="ru-RU" dirty="0">
                <a:latin typeface="Calibri" panose="020F0502020204030204" pitchFamily="34" charset="0"/>
              </a:rPr>
              <a:t>Elementele listei se definesc cu elementul </a:t>
            </a:r>
            <a:r>
              <a:rPr lang="ro-RO" altLang="ru-RU" b="1" dirty="0">
                <a:latin typeface="Calibri" panose="020F0502020204030204" pitchFamily="34" charset="0"/>
              </a:rPr>
              <a:t>&lt;li&gt; - </a:t>
            </a:r>
            <a:r>
              <a:rPr lang="ro-RO" altLang="ru-RU" dirty="0">
                <a:latin typeface="Calibri" panose="020F0502020204030204" pitchFamily="34" charset="0"/>
              </a:rPr>
              <a:t>obligatoriu pentru declararea</a:t>
            </a:r>
            <a:r>
              <a:rPr lang="ru-RU" altLang="ru-RU" dirty="0"/>
              <a:t> </a:t>
            </a:r>
            <a:r>
              <a:rPr lang="en-US" altLang="ru-RU" dirty="0" err="1">
                <a:latin typeface="Calibri" panose="020F0502020204030204" pitchFamily="34" charset="0"/>
              </a:rPr>
              <a:t>elementelor</a:t>
            </a:r>
            <a:r>
              <a:rPr lang="en-US" altLang="ru-RU" dirty="0">
                <a:latin typeface="Calibri" panose="020F0502020204030204" pitchFamily="34" charset="0"/>
              </a:rPr>
              <a:t> </a:t>
            </a:r>
            <a:r>
              <a:rPr lang="ro-RO" altLang="ru-RU" dirty="0">
                <a:latin typeface="Calibri" panose="020F0502020204030204" pitchFamily="34" charset="0"/>
              </a:rPr>
              <a:t> listei</a:t>
            </a:r>
            <a:endParaRPr lang="en-US" altLang="ru-RU" dirty="0">
              <a:latin typeface="Calibri" panose="020F0502020204030204" pitchFamily="34" charset="0"/>
            </a:endParaRPr>
          </a:p>
          <a:p>
            <a:r>
              <a:rPr lang="ro-RO" altLang="ru-RU" dirty="0">
                <a:latin typeface="Calibri" panose="020F0502020204030204" pitchFamily="34" charset="0"/>
              </a:rPr>
              <a:t>Aceste elemente, UL și LI, sunt formate din tag-uri pereche</a:t>
            </a:r>
            <a:r>
              <a:rPr lang="en-US" altLang="ru-RU" dirty="0">
                <a:latin typeface="Calibri" panose="020F0502020204030204" pitchFamily="34" charset="0"/>
              </a:rPr>
              <a:t> </a:t>
            </a:r>
            <a:r>
              <a:rPr lang="ro-RO" altLang="ru-RU" dirty="0">
                <a:latin typeface="Calibri" panose="020F0502020204030204" pitchFamily="34" charset="0"/>
              </a:rPr>
              <a:t>şi sunt suportate de toate browsere-le</a:t>
            </a:r>
            <a:endParaRPr lang="en-US" altLang="ru-RU" dirty="0">
              <a:latin typeface="Calibri" panose="020F0502020204030204" pitchFamily="34" charset="0"/>
            </a:endParaRPr>
          </a:p>
          <a:p>
            <a:r>
              <a:rPr lang="en-US" altLang="ru-RU" dirty="0">
                <a:latin typeface="Calibri" panose="020F0502020204030204" pitchFamily="34" charset="0"/>
              </a:rPr>
              <a:t>Forma general</a:t>
            </a:r>
            <a:r>
              <a:rPr lang="ro-RO" altLang="ru-RU" dirty="0">
                <a:latin typeface="Calibri" panose="020F0502020204030204" pitchFamily="34" charset="0"/>
              </a:rPr>
              <a:t>ă:  </a:t>
            </a:r>
            <a:endParaRPr lang="en-US" altLang="ru-RU" dirty="0">
              <a:latin typeface="Calibri" panose="020F0502020204030204" pitchFamily="34" charset="0"/>
            </a:endParaRPr>
          </a:p>
          <a:p>
            <a:pPr>
              <a:spcBef>
                <a:spcPts val="600"/>
              </a:spcBef>
              <a:buNone/>
            </a:pPr>
            <a:r>
              <a:rPr lang="en-US" altLang="ru-RU" b="1" i="1" dirty="0">
                <a:solidFill>
                  <a:srgbClr val="00B0F0"/>
                </a:solidFill>
                <a:latin typeface="Calibri" panose="020F0502020204030204" pitchFamily="34" charset="0"/>
              </a:rPr>
              <a:t>&lt;ul type=“</a:t>
            </a:r>
            <a:r>
              <a:rPr lang="en-US" altLang="ru-RU" b="1" i="1" dirty="0" err="1">
                <a:solidFill>
                  <a:srgbClr val="00B0F0"/>
                </a:solidFill>
                <a:latin typeface="Calibri" panose="020F0502020204030204" pitchFamily="34" charset="0"/>
              </a:rPr>
              <a:t>valoare</a:t>
            </a:r>
            <a:r>
              <a:rPr lang="en-US" altLang="ru-RU" b="1" i="1" dirty="0">
                <a:solidFill>
                  <a:srgbClr val="00B0F0"/>
                </a:solidFill>
                <a:latin typeface="Calibri" panose="020F0502020204030204" pitchFamily="34" charset="0"/>
              </a:rPr>
              <a:t>”&gt;</a:t>
            </a:r>
          </a:p>
          <a:p>
            <a:pPr lvl="1">
              <a:spcBef>
                <a:spcPts val="600"/>
              </a:spcBef>
              <a:buNone/>
            </a:pPr>
            <a:r>
              <a:rPr lang="en-US" altLang="ru-RU" b="1" i="1" dirty="0">
                <a:solidFill>
                  <a:srgbClr val="00B0F0"/>
                </a:solidFill>
                <a:latin typeface="Calibri" panose="020F0502020204030204" pitchFamily="34" charset="0"/>
              </a:rPr>
              <a:t>	&lt;li&gt;</a:t>
            </a:r>
            <a:r>
              <a:rPr lang="en-US" altLang="ru-RU" b="1" i="1" dirty="0" err="1">
                <a:solidFill>
                  <a:srgbClr val="00B0F0"/>
                </a:solidFill>
                <a:latin typeface="Calibri" panose="020F0502020204030204" pitchFamily="34" charset="0"/>
              </a:rPr>
              <a:t>continut</a:t>
            </a:r>
            <a:r>
              <a:rPr lang="en-US" altLang="ru-RU" b="1" i="1" dirty="0">
                <a:solidFill>
                  <a:srgbClr val="00B0F0"/>
                </a:solidFill>
                <a:latin typeface="Calibri" panose="020F0502020204030204" pitchFamily="34" charset="0"/>
              </a:rPr>
              <a:t>&lt;/li&gt;</a:t>
            </a:r>
          </a:p>
          <a:p>
            <a:pPr lvl="1">
              <a:spcBef>
                <a:spcPts val="600"/>
              </a:spcBef>
              <a:buNone/>
            </a:pPr>
            <a:r>
              <a:rPr lang="en-US" altLang="ru-RU" b="1" i="1" dirty="0">
                <a:solidFill>
                  <a:srgbClr val="00B0F0"/>
                </a:solidFill>
                <a:latin typeface="Calibri" panose="020F0502020204030204" pitchFamily="34" charset="0"/>
              </a:rPr>
              <a:t>	…</a:t>
            </a:r>
            <a:endParaRPr lang="ro-RO" altLang="ru-RU" b="1" i="1" dirty="0">
              <a:solidFill>
                <a:srgbClr val="00B0F0"/>
              </a:solidFill>
              <a:latin typeface="Calibri" panose="020F0502020204030204" pitchFamily="34" charset="0"/>
            </a:endParaRPr>
          </a:p>
          <a:p>
            <a:pPr lvl="1">
              <a:spcBef>
                <a:spcPts val="600"/>
              </a:spcBef>
              <a:buNone/>
            </a:pPr>
            <a:r>
              <a:rPr lang="en-US" altLang="ru-RU" b="1" i="1" dirty="0">
                <a:solidFill>
                  <a:srgbClr val="00B0F0"/>
                </a:solidFill>
                <a:latin typeface="Calibri" panose="020F0502020204030204" pitchFamily="34" charset="0"/>
              </a:rPr>
              <a:t>	&lt;li&gt;</a:t>
            </a:r>
            <a:r>
              <a:rPr lang="en-US" altLang="ru-RU" b="1" i="1" dirty="0" err="1">
                <a:solidFill>
                  <a:srgbClr val="00B0F0"/>
                </a:solidFill>
                <a:latin typeface="Calibri" panose="020F0502020204030204" pitchFamily="34" charset="0"/>
              </a:rPr>
              <a:t>continut</a:t>
            </a:r>
            <a:r>
              <a:rPr lang="en-US" altLang="ru-RU" b="1" i="1" dirty="0">
                <a:solidFill>
                  <a:srgbClr val="00B0F0"/>
                </a:solidFill>
                <a:latin typeface="Calibri" panose="020F0502020204030204" pitchFamily="34" charset="0"/>
              </a:rPr>
              <a:t>&lt;/li&gt;</a:t>
            </a:r>
          </a:p>
          <a:p>
            <a:pPr>
              <a:spcBef>
                <a:spcPts val="600"/>
              </a:spcBef>
              <a:buNone/>
            </a:pPr>
            <a:r>
              <a:rPr lang="en-US" altLang="ru-RU" b="1" i="1" dirty="0">
                <a:solidFill>
                  <a:srgbClr val="00B0F0"/>
                </a:solidFill>
                <a:latin typeface="Calibri" panose="020F0502020204030204" pitchFamily="34" charset="0"/>
              </a:rPr>
              <a:t>&lt;/ul&gt;</a:t>
            </a:r>
            <a:endParaRPr lang="ro-RO" altLang="ru-RU" b="1" i="1" dirty="0">
              <a:solidFill>
                <a:srgbClr val="00B0F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DD78E-B8E6-4055-B177-67DC25057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Exemplu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B3D39-D0E6-477B-8650-0CF301B196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66452"/>
            <a:ext cx="10058400" cy="4375353"/>
          </a:xfrm>
        </p:spPr>
        <p:txBody>
          <a:bodyPr>
            <a:normAutofit fontScale="77500" lnSpcReduction="20000"/>
          </a:bodyPr>
          <a:lstStyle/>
          <a:p>
            <a:r>
              <a:rPr lang="en-GB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tr:nth-child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(odd){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background-</a:t>
            </a:r>
            <a:r>
              <a:rPr lang="en-GB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#393e46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#f2f2f2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ro-RO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Și pentru listă: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li:nth-child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(odd){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#393e46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GB" b="0" dirty="0" err="1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li:nth-child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(even){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#f96d00</a:t>
            </a:r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GB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GB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F0A428-485B-4E96-B800-1C6BE438C5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1299" y="2113935"/>
            <a:ext cx="7053720" cy="18079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C9A910F-54B3-4574-869A-A049AA5852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2542" y="4069393"/>
            <a:ext cx="4169274" cy="2077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10336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8307C-0597-47DA-9FF5-4AE49B12F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Concluzii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942BB1-A0DE-4E5B-88E2-04750CF427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Datele și informațiile pot fi structurate în liste: </a:t>
            </a:r>
          </a:p>
          <a:p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ordonate, neordonate, de descrieri. Suplimentar, pentru</a:t>
            </a:r>
          </a:p>
          <a:p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structurarea datelor pot fi utilizate tabele</a:t>
            </a:r>
          </a:p>
          <a:p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Textele, listele, tabelele pot fi stilizate și prezentate frumos în paginile web</a:t>
            </a:r>
          </a:p>
          <a:p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Elementelor HTML le pot fi adăugate câmpuri interioare (padding), exterioare (margin) și granite (border)</a:t>
            </a:r>
            <a:endParaRPr lang="en-GB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2" descr="Bangladeshi Conclusion Sticker By Gif for iOS &amp; Android | GIPHY">
            <a:extLst>
              <a:ext uri="{FF2B5EF4-FFF2-40B4-BE49-F238E27FC236}">
                <a16:creationId xmlns:a16="http://schemas.microsoft.com/office/drawing/2014/main" id="{B69B9C3B-D2FF-43F4-B0DF-42EAFAC717B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181" y="21086"/>
            <a:ext cx="3432548" cy="3432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33628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64DE5-A5B1-431E-918D-B940E5977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Să ne amintim...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44AAA-6430-454A-8945-54A2541BA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86117"/>
            <a:ext cx="10058400" cy="3882976"/>
          </a:xfrm>
        </p:spPr>
        <p:txBody>
          <a:bodyPr>
            <a:noAutofit/>
          </a:bodyPr>
          <a:lstStyle/>
          <a:p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Cum pot fi definite listele ordonate, neordonate și cele de descrieri?</a:t>
            </a:r>
          </a:p>
          <a:p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Cum pot fi ele stilizate? Care este proprietatea CSS care poate substitui atributul ”type” din ”</a:t>
            </a:r>
            <a:r>
              <a:rPr lang="ro-RO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ol</a:t>
            </a: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 și din ”</a:t>
            </a:r>
            <a:r>
              <a:rPr lang="ro-RO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ul</a:t>
            </a: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”?</a:t>
            </a:r>
          </a:p>
          <a:p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Care sunt elementele HTML ce pot fi utilizate pentru definirea tabelelor și ale elementelor lui?</a:t>
            </a:r>
          </a:p>
          <a:p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Cum pot fi stilizate tabelele?</a:t>
            </a:r>
          </a:p>
          <a:p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Care este rolul elementului </a:t>
            </a:r>
            <a:r>
              <a:rPr lang="ro-RO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HR</a:t>
            </a: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Pentru ce poate fi utilizată pseudo-clasa </a:t>
            </a:r>
            <a:r>
              <a:rPr lang="ro-RO" sz="2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:nth-child()</a:t>
            </a:r>
            <a:r>
              <a:rPr lang="ro-RO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4" name="Picture 2" descr="Reminder Smental Sticker for iOS &amp; Android | GIPHY">
            <a:extLst>
              <a:ext uri="{FF2B5EF4-FFF2-40B4-BE49-F238E27FC236}">
                <a16:creationId xmlns:a16="http://schemas.microsoft.com/office/drawing/2014/main" id="{DF728016-30A2-4EF4-9BC5-6C868F435B9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4067" y="149048"/>
            <a:ext cx="3279952" cy="327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054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EB17CD15-981A-447D-BBA2-E6CB47C0B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5671" y="511174"/>
            <a:ext cx="10019070" cy="122913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ru-RU" dirty="0" err="1"/>
              <a:t>Atributul</a:t>
            </a:r>
            <a:r>
              <a:rPr lang="en-US" altLang="ru-RU" dirty="0"/>
              <a:t> “TYPE” al </a:t>
            </a:r>
            <a:r>
              <a:rPr lang="ro-MD" altLang="ru-RU" dirty="0"/>
              <a:t>element</a:t>
            </a:r>
            <a:r>
              <a:rPr lang="en-US" altLang="ru-RU" dirty="0" err="1"/>
              <a:t>ului</a:t>
            </a:r>
            <a:r>
              <a:rPr lang="en-US" altLang="ru-RU" dirty="0"/>
              <a:t> “UL”</a:t>
            </a:r>
            <a:endParaRPr lang="ru-RU" altLang="ru-RU" dirty="0"/>
          </a:p>
        </p:txBody>
      </p:sp>
      <p:sp>
        <p:nvSpPr>
          <p:cNvPr id="23555" name="Content Placeholder 2">
            <a:extLst>
              <a:ext uri="{FF2B5EF4-FFF2-40B4-BE49-F238E27FC236}">
                <a16:creationId xmlns:a16="http://schemas.microsoft.com/office/drawing/2014/main" id="{C5E44A54-89FB-4F3D-982F-FE7CB3AB205D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085671" y="2173289"/>
            <a:ext cx="10019071" cy="3678237"/>
          </a:xfrm>
        </p:spPr>
        <p:txBody>
          <a:bodyPr/>
          <a:lstStyle/>
          <a:p>
            <a:pPr lvl="1"/>
            <a:r>
              <a:rPr lang="ro-RO" altLang="ru-RU" sz="2400" dirty="0">
                <a:latin typeface="Calibri" panose="020F0502020204030204" pitchFamily="34" charset="0"/>
              </a:rPr>
              <a:t>Acest atribut nu mai poate fi utilizat în versiunea 5, recomandându-se utilizarea stilurilor</a:t>
            </a:r>
          </a:p>
          <a:p>
            <a:pPr lvl="1"/>
            <a:r>
              <a:rPr lang="ro-RO" altLang="ru-RU" sz="2400" dirty="0">
                <a:latin typeface="Calibri" panose="020F0502020204030204" pitchFamily="34" charset="0"/>
              </a:rPr>
              <a:t>Atributul </a:t>
            </a:r>
            <a:r>
              <a:rPr lang="ro-RO" altLang="ru-RU" sz="2400" b="1" dirty="0">
                <a:latin typeface="Calibri" panose="020F0502020204030204" pitchFamily="34" charset="0"/>
              </a:rPr>
              <a:t>type</a:t>
            </a:r>
            <a:r>
              <a:rPr lang="ro-RO" altLang="ru-RU" sz="2400" dirty="0">
                <a:latin typeface="Calibri" panose="020F0502020204030204" pitchFamily="34" charset="0"/>
              </a:rPr>
              <a:t>  </a:t>
            </a:r>
            <a:r>
              <a:rPr lang="en-US" altLang="ru-RU" sz="2400" dirty="0" err="1">
                <a:latin typeface="Calibri" panose="020F0502020204030204" pitchFamily="34" charset="0"/>
              </a:rPr>
              <a:t>poate</a:t>
            </a:r>
            <a:r>
              <a:rPr lang="en-US" altLang="ru-RU" sz="2400" dirty="0">
                <a:latin typeface="Calibri" panose="020F0502020204030204" pitchFamily="34" charset="0"/>
              </a:rPr>
              <a:t> </a:t>
            </a:r>
            <a:r>
              <a:rPr lang="en-US" altLang="ru-RU" sz="2400" dirty="0" err="1">
                <a:latin typeface="Calibri" panose="020F0502020204030204" pitchFamily="34" charset="0"/>
              </a:rPr>
              <a:t>lua</a:t>
            </a:r>
            <a:r>
              <a:rPr lang="en-US" altLang="ru-RU" sz="2400" dirty="0">
                <a:latin typeface="Calibri" panose="020F0502020204030204" pitchFamily="34" charset="0"/>
              </a:rPr>
              <a:t> una din 3</a:t>
            </a:r>
            <a:r>
              <a:rPr lang="ro-RO" altLang="ru-RU" sz="2400" dirty="0">
                <a:latin typeface="Calibri" panose="020F0502020204030204" pitchFamily="34" charset="0"/>
              </a:rPr>
              <a:t> valori</a:t>
            </a:r>
            <a:r>
              <a:rPr lang="en-US" altLang="ru-RU" sz="2400" dirty="0">
                <a:latin typeface="Calibri" panose="020F0502020204030204" pitchFamily="34" charset="0"/>
              </a:rPr>
              <a:t>:</a:t>
            </a:r>
            <a:endParaRPr lang="ro-RO" altLang="ru-RU" sz="2400" dirty="0">
              <a:latin typeface="Calibri" panose="020F0502020204030204" pitchFamily="34" charset="0"/>
            </a:endParaRPr>
          </a:p>
          <a:p>
            <a:pPr lvl="2"/>
            <a:r>
              <a:rPr lang="en-US" altLang="ru-RU" sz="2200" dirty="0">
                <a:latin typeface="Calibri" panose="020F0502020204030204" pitchFamily="34" charset="0"/>
              </a:rPr>
              <a:t>d</a:t>
            </a:r>
            <a:r>
              <a:rPr lang="ro-RO" altLang="ru-RU" sz="2200" dirty="0">
                <a:latin typeface="Calibri" panose="020F0502020204030204" pitchFamily="34" charset="0"/>
              </a:rPr>
              <a:t>isc</a:t>
            </a:r>
            <a:r>
              <a:rPr lang="en-US" altLang="ru-RU" sz="2200" dirty="0">
                <a:latin typeface="Calibri" panose="020F0502020204030204" pitchFamily="34" charset="0"/>
              </a:rPr>
              <a:t> </a:t>
            </a:r>
            <a:r>
              <a:rPr lang="ro-RO" altLang="ru-RU" sz="2200" dirty="0">
                <a:latin typeface="Calibri" panose="020F0502020204030204" pitchFamily="34" charset="0"/>
              </a:rPr>
              <a:t>– valoarea implicită</a:t>
            </a:r>
            <a:endParaRPr lang="en-US" altLang="ru-RU" sz="2200" dirty="0">
              <a:latin typeface="Calibri" panose="020F0502020204030204" pitchFamily="34" charset="0"/>
            </a:endParaRPr>
          </a:p>
          <a:p>
            <a:pPr lvl="2"/>
            <a:r>
              <a:rPr lang="en-US" altLang="ru-RU" sz="2200" dirty="0">
                <a:latin typeface="Calibri" panose="020F0502020204030204" pitchFamily="34" charset="0"/>
              </a:rPr>
              <a:t>c</a:t>
            </a:r>
            <a:r>
              <a:rPr lang="ro-RO" altLang="ru-RU" sz="2200" dirty="0">
                <a:latin typeface="Calibri" panose="020F0502020204030204" pitchFamily="34" charset="0"/>
              </a:rPr>
              <a:t>ircle</a:t>
            </a:r>
            <a:endParaRPr lang="en-US" altLang="ru-RU" sz="2200" dirty="0">
              <a:latin typeface="Calibri" panose="020F0502020204030204" pitchFamily="34" charset="0"/>
            </a:endParaRPr>
          </a:p>
          <a:p>
            <a:pPr lvl="2"/>
            <a:r>
              <a:rPr lang="en-US" altLang="ru-RU" sz="2200" dirty="0">
                <a:latin typeface="Calibri" panose="020F0502020204030204" pitchFamily="34" charset="0"/>
              </a:rPr>
              <a:t>s</a:t>
            </a:r>
            <a:r>
              <a:rPr lang="ro-RO" altLang="ru-RU" sz="2200" dirty="0">
                <a:latin typeface="Calibri" panose="020F0502020204030204" pitchFamily="34" charset="0"/>
              </a:rPr>
              <a:t>quare</a:t>
            </a:r>
          </a:p>
          <a:p>
            <a:pPr marL="0" indent="0">
              <a:buNone/>
            </a:pPr>
            <a:endParaRPr lang="ru-RU" altLang="ru-RU" dirty="0"/>
          </a:p>
        </p:txBody>
      </p:sp>
      <p:pic>
        <p:nvPicPr>
          <p:cNvPr id="23556" name="Picture 1">
            <a:extLst>
              <a:ext uri="{FF2B5EF4-FFF2-40B4-BE49-F238E27FC236}">
                <a16:creationId xmlns:a16="http://schemas.microsoft.com/office/drawing/2014/main" id="{F71F42BD-8BD0-41C5-A71D-72C2E9C02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311" y="3505099"/>
            <a:ext cx="336610" cy="1155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38F5311F-D9AD-4C18-886C-26EA0AF02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735" y="286603"/>
            <a:ext cx="10260945" cy="1450757"/>
          </a:xfrm>
        </p:spPr>
        <p:txBody>
          <a:bodyPr/>
          <a:lstStyle/>
          <a:p>
            <a:pPr>
              <a:defRPr/>
            </a:pPr>
            <a:r>
              <a:rPr lang="ro-RO" altLang="ru-RU" dirty="0"/>
              <a:t>Exemplu definire listă neordonată</a:t>
            </a:r>
            <a:endParaRPr lang="ru-RU" altLang="ru-RU" dirty="0"/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id="{D371D231-B2D5-4FAF-A8C9-B5360BFAA6F1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51562" y="1917291"/>
            <a:ext cx="9404555" cy="432619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&lt;body&gt;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&lt;h1&gt;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Rețete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ceai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&lt;/h1&gt;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&lt;hr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/&gt;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&lt;p&gt;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Lista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produselor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necesare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prepararii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infuziei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ceai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din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plante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&lt;ul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"square"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&lt;li&gt;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frunze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salvie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&lt;/li&gt;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&lt;li&gt;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frunze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menta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&lt;/li&gt;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&lt;li&gt;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o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felie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lămâie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&lt;/li&gt;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&lt;/ul&gt;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&lt;p&gt;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Lista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produselor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necesare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prepararii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infuziei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ceai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din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ghimbir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&lt;/p&gt;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&lt;ul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4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"disc"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&lt;li&gt;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felii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ghimbir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&lt;/li&gt;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&lt;li&gt;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felii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lămâie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&lt;/li&gt;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&lt;li&gt;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câteva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frunze</a:t>
            </a: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de </a:t>
            </a:r>
            <a:r>
              <a:rPr lang="en-GB" sz="14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mentă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&lt;/li&gt;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&lt;/ul&gt;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&lt;/body&gt;</a:t>
            </a:r>
            <a:endParaRPr lang="en-GB" sz="140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E87E6D-587D-4B91-9E4B-2A892B3E85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2956" y="3598607"/>
            <a:ext cx="4057482" cy="264487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F8D11835-6359-4D17-86EF-F16C4177A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o-RO" altLang="ru-RU" dirty="0"/>
              <a:t>Liste ordonate</a:t>
            </a:r>
            <a:endParaRPr lang="ru-RU" altLang="ru-RU" dirty="0"/>
          </a:p>
        </p:txBody>
      </p:sp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id="{147CA7D5-7908-4C90-AD69-5BF1B0CBA849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884903" y="1981200"/>
            <a:ext cx="10530349" cy="44196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ct val="0"/>
              </a:spcBef>
            </a:pPr>
            <a:r>
              <a:rPr lang="ro-RO" altLang="ru-RU" sz="2400" dirty="0">
                <a:latin typeface="Calibri" panose="020F0502020204030204" pitchFamily="34" charset="0"/>
              </a:rPr>
              <a:t>Listele ordonate se definesc folosind elementul </a:t>
            </a:r>
            <a:r>
              <a:rPr lang="ro-RO" altLang="ru-RU" sz="2400" b="1" dirty="0">
                <a:latin typeface="Calibri" panose="020F0502020204030204" pitchFamily="34" charset="0"/>
              </a:rPr>
              <a:t>&lt;ol&gt; </a:t>
            </a:r>
            <a:r>
              <a:rPr lang="ro-RO" altLang="ru-RU" sz="2400" dirty="0">
                <a:latin typeface="Calibri" panose="020F0502020204030204" pitchFamily="34" charset="0"/>
              </a:rPr>
              <a:t>(</a:t>
            </a:r>
            <a:r>
              <a:rPr lang="ro-RO" altLang="ru-RU" sz="2400" i="1" dirty="0">
                <a:latin typeface="Calibri" panose="020F0502020204030204" pitchFamily="34" charset="0"/>
              </a:rPr>
              <a:t>ordered list</a:t>
            </a:r>
            <a:r>
              <a:rPr lang="ro-RO" altLang="ru-RU" sz="2400" dirty="0">
                <a:latin typeface="Calibri" panose="020F0502020204030204" pitchFamily="34" charset="0"/>
              </a:rPr>
              <a:t>)</a:t>
            </a:r>
          </a:p>
          <a:p>
            <a:pPr>
              <a:spcBef>
                <a:spcPct val="0"/>
              </a:spcBef>
            </a:pPr>
            <a:r>
              <a:rPr lang="ro-RO" altLang="ru-RU" sz="2400" dirty="0">
                <a:latin typeface="Calibri" panose="020F0502020204030204" pitchFamily="34" charset="0"/>
              </a:rPr>
              <a:t>Elementele listei se definesc cu </a:t>
            </a:r>
            <a:r>
              <a:rPr lang="ro-RO" altLang="ru-RU" sz="2400" b="1" dirty="0">
                <a:latin typeface="Calibri" panose="020F0502020204030204" pitchFamily="34" charset="0"/>
              </a:rPr>
              <a:t>&lt;li&gt; - </a:t>
            </a:r>
            <a:r>
              <a:rPr lang="ro-RO" altLang="ru-RU" sz="2400" dirty="0">
                <a:latin typeface="Calibri" panose="020F0502020204030204" pitchFamily="34" charset="0"/>
              </a:rPr>
              <a:t>obligatoriu pentru declararea listei de elemente</a:t>
            </a:r>
          </a:p>
          <a:p>
            <a:pPr>
              <a:spcBef>
                <a:spcPct val="0"/>
              </a:spcBef>
            </a:pPr>
            <a:r>
              <a:rPr lang="ro-RO" altLang="ru-RU" sz="2400" dirty="0">
                <a:latin typeface="Calibri" panose="020F0502020204030204" pitchFamily="34" charset="0"/>
              </a:rPr>
              <a:t>Lista poate fi ordonată, elementele fiind numerotate (valoarea implicită) sau ordonate utilizând litere</a:t>
            </a:r>
          </a:p>
          <a:p>
            <a:pPr>
              <a:spcBef>
                <a:spcPct val="0"/>
              </a:spcBef>
            </a:pPr>
            <a:r>
              <a:rPr lang="ro-RO" altLang="ru-RU" sz="2400" dirty="0">
                <a:latin typeface="Calibri" panose="020F0502020204030204" pitchFamily="34" charset="0"/>
              </a:rPr>
              <a:t>Aceste elemente, OL și LI, sunt formate din tag-uri pereche şi sunt suportate de toate browsere-le web</a:t>
            </a:r>
          </a:p>
          <a:p>
            <a:pPr>
              <a:spcBef>
                <a:spcPct val="0"/>
              </a:spcBef>
            </a:pPr>
            <a:r>
              <a:rPr lang="ro-RO" altLang="ru-RU" sz="2400" dirty="0">
                <a:latin typeface="Calibri" panose="020F0502020204030204" pitchFamily="34" charset="0"/>
              </a:rPr>
              <a:t>Sintaxa:</a:t>
            </a: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en-US" altLang="ru-RU" sz="2400" b="1" i="1" dirty="0">
                <a:solidFill>
                  <a:srgbClr val="00B0F0"/>
                </a:solidFill>
                <a:latin typeface="Calibri" panose="020F0502020204030204" pitchFamily="34" charset="0"/>
              </a:rPr>
              <a:t>&lt;</a:t>
            </a:r>
            <a:r>
              <a:rPr lang="ro-RO" altLang="ru-RU" sz="2400" b="1" i="1" dirty="0">
                <a:solidFill>
                  <a:srgbClr val="00B0F0"/>
                </a:solidFill>
                <a:latin typeface="Calibri" panose="020F0502020204030204" pitchFamily="34" charset="0"/>
              </a:rPr>
              <a:t>o</a:t>
            </a:r>
            <a:r>
              <a:rPr lang="en-US" altLang="ru-RU" sz="2400" b="1" i="1" dirty="0">
                <a:solidFill>
                  <a:srgbClr val="00B0F0"/>
                </a:solidFill>
                <a:latin typeface="Calibri" panose="020F0502020204030204" pitchFamily="34" charset="0"/>
              </a:rPr>
              <a:t>l </a:t>
            </a:r>
            <a:r>
              <a:rPr lang="ro-RO" altLang="ru-RU" sz="2400" b="1" i="1" dirty="0">
                <a:solidFill>
                  <a:srgbClr val="00B0F0"/>
                </a:solidFill>
                <a:latin typeface="Calibri" panose="020F0502020204030204" pitchFamily="34" charset="0"/>
              </a:rPr>
              <a:t>atribut</a:t>
            </a:r>
            <a:r>
              <a:rPr lang="en-US" altLang="ru-RU" sz="2400" b="1" i="1" dirty="0">
                <a:solidFill>
                  <a:srgbClr val="00B0F0"/>
                </a:solidFill>
                <a:latin typeface="Calibri" panose="020F0502020204030204" pitchFamily="34" charset="0"/>
              </a:rPr>
              <a:t>=“</a:t>
            </a:r>
            <a:r>
              <a:rPr lang="en-US" altLang="ru-RU" sz="2400" b="1" i="1" dirty="0" err="1">
                <a:solidFill>
                  <a:srgbClr val="00B0F0"/>
                </a:solidFill>
                <a:latin typeface="Calibri" panose="020F0502020204030204" pitchFamily="34" charset="0"/>
              </a:rPr>
              <a:t>valoare</a:t>
            </a:r>
            <a:r>
              <a:rPr lang="en-US" altLang="ru-RU" sz="2400" b="1" i="1" dirty="0">
                <a:solidFill>
                  <a:srgbClr val="00B0F0"/>
                </a:solidFill>
                <a:latin typeface="Calibri" panose="020F0502020204030204" pitchFamily="34" charset="0"/>
              </a:rPr>
              <a:t>”&gt;</a:t>
            </a: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en-US" altLang="ru-RU" sz="2400" b="1" i="1" dirty="0">
                <a:solidFill>
                  <a:srgbClr val="00B0F0"/>
                </a:solidFill>
                <a:latin typeface="Calibri" panose="020F0502020204030204" pitchFamily="34" charset="0"/>
              </a:rPr>
              <a:t>	&lt;li&gt;</a:t>
            </a:r>
            <a:r>
              <a:rPr lang="en-US" altLang="ru-RU" sz="2400" b="1" i="1" dirty="0" err="1">
                <a:solidFill>
                  <a:srgbClr val="00B0F0"/>
                </a:solidFill>
                <a:latin typeface="Calibri" panose="020F0502020204030204" pitchFamily="34" charset="0"/>
              </a:rPr>
              <a:t>continut</a:t>
            </a:r>
            <a:r>
              <a:rPr lang="en-US" altLang="ru-RU" sz="2400" b="1" i="1" dirty="0">
                <a:solidFill>
                  <a:srgbClr val="00B0F0"/>
                </a:solidFill>
                <a:latin typeface="Calibri" panose="020F0502020204030204" pitchFamily="34" charset="0"/>
              </a:rPr>
              <a:t>&lt;/li&gt;</a:t>
            </a: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en-US" altLang="ru-RU" sz="2400" b="1" i="1" dirty="0">
                <a:solidFill>
                  <a:srgbClr val="00B0F0"/>
                </a:solidFill>
                <a:latin typeface="Calibri" panose="020F0502020204030204" pitchFamily="34" charset="0"/>
              </a:rPr>
              <a:t>	…</a:t>
            </a:r>
            <a:endParaRPr lang="ro-RO" altLang="ru-RU" sz="2400" b="1" i="1" dirty="0">
              <a:solidFill>
                <a:srgbClr val="00B0F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en-US" altLang="ru-RU" sz="2400" b="1" i="1" dirty="0">
                <a:solidFill>
                  <a:srgbClr val="00B0F0"/>
                </a:solidFill>
                <a:latin typeface="Calibri" panose="020F0502020204030204" pitchFamily="34" charset="0"/>
              </a:rPr>
              <a:t>	&lt;li&gt;</a:t>
            </a:r>
            <a:r>
              <a:rPr lang="en-US" altLang="ru-RU" sz="2400" b="1" i="1" dirty="0" err="1">
                <a:solidFill>
                  <a:srgbClr val="00B0F0"/>
                </a:solidFill>
                <a:latin typeface="Calibri" panose="020F0502020204030204" pitchFamily="34" charset="0"/>
              </a:rPr>
              <a:t>continut</a:t>
            </a:r>
            <a:r>
              <a:rPr lang="en-US" altLang="ru-RU" sz="2400" b="1" i="1" dirty="0">
                <a:solidFill>
                  <a:srgbClr val="00B0F0"/>
                </a:solidFill>
                <a:latin typeface="Calibri" panose="020F0502020204030204" pitchFamily="34" charset="0"/>
              </a:rPr>
              <a:t>&lt;/li&gt;</a:t>
            </a:r>
          </a:p>
          <a:p>
            <a:pPr>
              <a:spcBef>
                <a:spcPct val="0"/>
              </a:spcBef>
              <a:buFont typeface="Wingdings 3" panose="05040102010807070707" pitchFamily="18" charset="2"/>
              <a:buNone/>
            </a:pPr>
            <a:r>
              <a:rPr lang="en-US" altLang="ru-RU" sz="2400" b="1" i="1" dirty="0">
                <a:solidFill>
                  <a:srgbClr val="00B0F0"/>
                </a:solidFill>
                <a:latin typeface="Calibri" panose="020F0502020204030204" pitchFamily="34" charset="0"/>
              </a:rPr>
              <a:t>&lt;/</a:t>
            </a:r>
            <a:r>
              <a:rPr lang="ro-RO" altLang="ru-RU" sz="2400" b="1" i="1" dirty="0">
                <a:solidFill>
                  <a:srgbClr val="00B0F0"/>
                </a:solidFill>
                <a:latin typeface="Calibri" panose="020F0502020204030204" pitchFamily="34" charset="0"/>
              </a:rPr>
              <a:t>o</a:t>
            </a:r>
            <a:r>
              <a:rPr lang="en-US" altLang="ru-RU" sz="2400" b="1" i="1" dirty="0">
                <a:solidFill>
                  <a:srgbClr val="00B0F0"/>
                </a:solidFill>
                <a:latin typeface="Calibri" panose="020F0502020204030204" pitchFamily="34" charset="0"/>
              </a:rPr>
              <a:t>l&gt;</a:t>
            </a:r>
            <a:endParaRPr lang="ro-RO" altLang="ru-RU" sz="2400" b="1" i="1" dirty="0">
              <a:solidFill>
                <a:srgbClr val="00B0F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290CE3C1-ECA6-4ED7-876A-BF3415714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ru-RU" dirty="0" err="1"/>
              <a:t>Atributele</a:t>
            </a:r>
            <a:r>
              <a:rPr lang="en-US" altLang="ru-RU" dirty="0"/>
              <a:t> </a:t>
            </a:r>
            <a:r>
              <a:rPr lang="ro-MD" altLang="ru-RU" dirty="0"/>
              <a:t>element</a:t>
            </a:r>
            <a:r>
              <a:rPr lang="en-US" altLang="ru-RU" dirty="0" err="1"/>
              <a:t>ului</a:t>
            </a:r>
            <a:r>
              <a:rPr lang="en-US" altLang="ru-RU" dirty="0"/>
              <a:t> “OL”</a:t>
            </a:r>
            <a:endParaRPr lang="ru-RU" altLang="ru-RU" dirty="0"/>
          </a:p>
        </p:txBody>
      </p:sp>
      <p:sp>
        <p:nvSpPr>
          <p:cNvPr id="27651" name="Content Placeholder 2">
            <a:extLst>
              <a:ext uri="{FF2B5EF4-FFF2-40B4-BE49-F238E27FC236}">
                <a16:creationId xmlns:a16="http://schemas.microsoft.com/office/drawing/2014/main" id="{F979468A-9445-4AE1-A983-8C46685F4429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993058" y="1905001"/>
            <a:ext cx="10162622" cy="4358147"/>
          </a:xfrm>
        </p:spPr>
        <p:txBody>
          <a:bodyPr>
            <a:normAutofit/>
          </a:bodyPr>
          <a:lstStyle/>
          <a:p>
            <a:r>
              <a:rPr lang="ro-RO" altLang="ru-RU" dirty="0">
                <a:latin typeface="Calibri" panose="020F0502020204030204" pitchFamily="34" charset="0"/>
              </a:rPr>
              <a:t>Elementul </a:t>
            </a:r>
            <a:r>
              <a:rPr lang="en-US" altLang="ru-RU" b="1" dirty="0">
                <a:latin typeface="Calibri" panose="020F0502020204030204" pitchFamily="34" charset="0"/>
              </a:rPr>
              <a:t>o</a:t>
            </a:r>
            <a:r>
              <a:rPr lang="ro-RO" altLang="ru-RU" b="1" dirty="0">
                <a:latin typeface="Calibri" panose="020F0502020204030204" pitchFamily="34" charset="0"/>
              </a:rPr>
              <a:t>l</a:t>
            </a:r>
            <a:r>
              <a:rPr lang="ro-RO" altLang="ru-RU" dirty="0">
                <a:latin typeface="Calibri" panose="020F0502020204030204" pitchFamily="34" charset="0"/>
              </a:rPr>
              <a:t> poate avea câteva atribute:</a:t>
            </a:r>
          </a:p>
          <a:p>
            <a:pPr lvl="1"/>
            <a:r>
              <a:rPr lang="ro-RO" altLang="ru-RU" b="1" dirty="0">
                <a:latin typeface="Calibri" panose="020F0502020204030204" pitchFamily="34" charset="0"/>
              </a:rPr>
              <a:t>Type</a:t>
            </a:r>
          </a:p>
          <a:p>
            <a:pPr lvl="1"/>
            <a:r>
              <a:rPr lang="ro-RO" altLang="ru-RU" b="1" dirty="0">
                <a:latin typeface="Calibri" panose="020F0502020204030204" pitchFamily="34" charset="0"/>
              </a:rPr>
              <a:t>Start</a:t>
            </a:r>
          </a:p>
          <a:p>
            <a:pPr lvl="1"/>
            <a:r>
              <a:rPr lang="ro-RO" altLang="ru-RU" b="1" dirty="0">
                <a:latin typeface="Calibri" panose="020F0502020204030204" pitchFamily="34" charset="0"/>
              </a:rPr>
              <a:t>Reversed </a:t>
            </a:r>
            <a:r>
              <a:rPr lang="ro-RO" altLang="ru-RU" dirty="0">
                <a:latin typeface="Calibri" panose="020F0502020204030204" pitchFamily="34" charset="0"/>
              </a:rPr>
              <a:t>– a apărut in versiunea 5</a:t>
            </a:r>
            <a:endParaRPr lang="ro-RO" altLang="ru-RU" b="1" dirty="0">
              <a:latin typeface="Calibri" panose="020F0502020204030204" pitchFamily="34" charset="0"/>
            </a:endParaRPr>
          </a:p>
          <a:p>
            <a:r>
              <a:rPr lang="ro-RO" altLang="ru-RU" sz="2200" b="1" dirty="0">
                <a:latin typeface="Calibri" panose="020F0502020204030204" pitchFamily="34" charset="0"/>
              </a:rPr>
              <a:t>Type - </a:t>
            </a:r>
            <a:r>
              <a:rPr lang="ro-RO" altLang="ru-RU" sz="2200" dirty="0">
                <a:latin typeface="Calibri" panose="020F0502020204030204" pitchFamily="34" charset="0"/>
              </a:rPr>
              <a:t>acest atribut poate fi utilizat în versiunea 5 (nu şi în 4.01, browserele însă îl suportau mereu)</a:t>
            </a:r>
          </a:p>
          <a:p>
            <a:pPr lvl="2"/>
            <a:r>
              <a:rPr lang="ro-RO" altLang="ru-RU" sz="2200" dirty="0">
                <a:latin typeface="Calibri" panose="020F0502020204030204" pitchFamily="34" charset="0"/>
              </a:rPr>
              <a:t>Atributul </a:t>
            </a:r>
            <a:r>
              <a:rPr lang="ro-RO" altLang="ru-RU" sz="2200" b="1" dirty="0">
                <a:latin typeface="Calibri" panose="020F0502020204030204" pitchFamily="34" charset="0"/>
              </a:rPr>
              <a:t>type</a:t>
            </a:r>
            <a:r>
              <a:rPr lang="ro-RO" altLang="ru-RU" sz="2200" dirty="0">
                <a:latin typeface="Calibri" panose="020F0502020204030204" pitchFamily="34" charset="0"/>
              </a:rPr>
              <a:t> are 5 valori, utilizate pentru a defini tipul ordonării:</a:t>
            </a:r>
          </a:p>
          <a:p>
            <a:pPr lvl="3"/>
            <a:r>
              <a:rPr lang="en-US" altLang="ru-RU" dirty="0">
                <a:latin typeface="Calibri" panose="020F0502020204030204" pitchFamily="34" charset="0"/>
              </a:rPr>
              <a:t>1</a:t>
            </a:r>
            <a:r>
              <a:rPr lang="ro-RO" altLang="ru-RU" dirty="0">
                <a:latin typeface="Calibri" panose="020F0502020204030204" pitchFamily="34" charset="0"/>
              </a:rPr>
              <a:t> (implicit)</a:t>
            </a:r>
          </a:p>
          <a:p>
            <a:pPr lvl="3"/>
            <a:r>
              <a:rPr lang="en-US" altLang="ru-RU" dirty="0">
                <a:latin typeface="Calibri" panose="020F0502020204030204" pitchFamily="34" charset="0"/>
              </a:rPr>
              <a:t>A</a:t>
            </a:r>
            <a:endParaRPr lang="ro-RO" altLang="ru-RU" dirty="0">
              <a:latin typeface="Calibri" panose="020F0502020204030204" pitchFamily="34" charset="0"/>
            </a:endParaRPr>
          </a:p>
          <a:p>
            <a:pPr lvl="3"/>
            <a:r>
              <a:rPr lang="ro-RO" altLang="ru-RU" dirty="0">
                <a:latin typeface="Calibri" panose="020F0502020204030204" pitchFamily="34" charset="0"/>
              </a:rPr>
              <a:t>a</a:t>
            </a:r>
          </a:p>
          <a:p>
            <a:pPr lvl="3"/>
            <a:r>
              <a:rPr lang="en-US" altLang="ru-RU" dirty="0">
                <a:latin typeface="Calibri" panose="020F0502020204030204" pitchFamily="34" charset="0"/>
              </a:rPr>
              <a:t>I</a:t>
            </a:r>
            <a:endParaRPr lang="ro-RO" altLang="ru-RU" dirty="0">
              <a:latin typeface="Calibri" panose="020F0502020204030204" pitchFamily="34" charset="0"/>
            </a:endParaRPr>
          </a:p>
          <a:p>
            <a:pPr lvl="3"/>
            <a:r>
              <a:rPr lang="en-US" altLang="ru-RU" dirty="0" err="1">
                <a:latin typeface="Calibri" panose="020F0502020204030204" pitchFamily="34" charset="0"/>
              </a:rPr>
              <a:t>i</a:t>
            </a:r>
            <a:endParaRPr lang="ro-RO" altLang="ru-RU" dirty="0">
              <a:latin typeface="Calibri" panose="020F0502020204030204" pitchFamily="34" charset="0"/>
            </a:endParaRPr>
          </a:p>
          <a:p>
            <a:endParaRPr lang="ru-RU" alt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">
      <a:dk1>
        <a:srgbClr val="000000"/>
      </a:dk1>
      <a:lt1>
        <a:srgbClr val="FFFFFF"/>
      </a:lt1>
      <a:dk2>
        <a:srgbClr val="243541"/>
      </a:dk2>
      <a:lt2>
        <a:srgbClr val="E2E5E8"/>
      </a:lt2>
      <a:accent1>
        <a:srgbClr val="E88B33"/>
      </a:accent1>
      <a:accent2>
        <a:srgbClr val="AEA33A"/>
      </a:accent2>
      <a:accent3>
        <a:srgbClr val="8CAB4A"/>
      </a:accent3>
      <a:accent4>
        <a:srgbClr val="57B636"/>
      </a:accent4>
      <a:accent5>
        <a:srgbClr val="2EBA43"/>
      </a:accent5>
      <a:accent6>
        <a:srgbClr val="33B67D"/>
      </a:accent6>
      <a:hlink>
        <a:srgbClr val="5F84A8"/>
      </a:hlink>
      <a:folHlink>
        <a:srgbClr val="7F7F7F"/>
      </a:folHlink>
    </a:clrScheme>
    <a:fontScheme name="Retrospect">
      <a:majorFont>
        <a:latin typeface="Georgia Pro Cond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Speak Pro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F006B4-A9E1-4F39-85C8-FB836F91934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3CD65D-61A5-43C9-A837-6EC73C7DA8AB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16377351-63A1-4C2E-8C9A-66CDD70F16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{9EEFED7C-5AF6-4227-A0A0-DD858BD79877}tf11437505_win32</Template>
  <TotalTime>312</TotalTime>
  <Words>4929</Words>
  <Application>Microsoft Office PowerPoint</Application>
  <PresentationFormat>Widescreen</PresentationFormat>
  <Paragraphs>502</Paragraphs>
  <Slides>52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7" baseType="lpstr">
      <vt:lpstr>Arial</vt:lpstr>
      <vt:lpstr>Bookman Old Style</vt:lpstr>
      <vt:lpstr>Calibri</vt:lpstr>
      <vt:lpstr>Consolas</vt:lpstr>
      <vt:lpstr>Corbel</vt:lpstr>
      <vt:lpstr>Courier New</vt:lpstr>
      <vt:lpstr>Georgia</vt:lpstr>
      <vt:lpstr>Georgia Pro Cond Light</vt:lpstr>
      <vt:lpstr>Gill Sans MT</vt:lpstr>
      <vt:lpstr>Lucida Console</vt:lpstr>
      <vt:lpstr>Speak Pro</vt:lpstr>
      <vt:lpstr>Times New Roman</vt:lpstr>
      <vt:lpstr>Verdana</vt:lpstr>
      <vt:lpstr>Wingdings 3</vt:lpstr>
      <vt:lpstr>RetrospectVTI</vt:lpstr>
      <vt:lpstr>Elemente ce definesc conținutul paginii web</vt:lpstr>
      <vt:lpstr>Conținutul temei</vt:lpstr>
      <vt:lpstr>Separarea conţinutului</vt:lpstr>
      <vt:lpstr>Liste în HTML</vt:lpstr>
      <vt:lpstr>Liste neordonate</vt:lpstr>
      <vt:lpstr>Atributul “TYPE” al elementului “UL”</vt:lpstr>
      <vt:lpstr>Exemplu definire listă neordonată</vt:lpstr>
      <vt:lpstr>Liste ordonate</vt:lpstr>
      <vt:lpstr>Atributele elementului “OL”</vt:lpstr>
      <vt:lpstr>Atributul „TYPE”. Exemplu</vt:lpstr>
      <vt:lpstr>Atributul „START”</vt:lpstr>
      <vt:lpstr>Atributul „REVERSED”</vt:lpstr>
      <vt:lpstr>Liste de definiţii (de descrieri)</vt:lpstr>
      <vt:lpstr>Exemplu utilizare DL, DT, DD</vt:lpstr>
      <vt:lpstr>Liste incluse</vt:lpstr>
      <vt:lpstr>Tabele în HTML</vt:lpstr>
      <vt:lpstr>Exemplu tabel</vt:lpstr>
      <vt:lpstr>Elementul „CAPTION”</vt:lpstr>
      <vt:lpstr>Unele atribute ale elementului „TD”, ”TH”</vt:lpstr>
      <vt:lpstr>Exemplu</vt:lpstr>
      <vt:lpstr>Stiluri pentru formatarea textului</vt:lpstr>
      <vt:lpstr> Definirea culorii textului</vt:lpstr>
      <vt:lpstr>Stiluri pentru fonturi</vt:lpstr>
      <vt:lpstr>Exemplu utilizare proprietate font-family</vt:lpstr>
      <vt:lpstr>Importarea fonturilor</vt:lpstr>
      <vt:lpstr>Rezultatul</vt:lpstr>
      <vt:lpstr>Sau dacă mai import un font...</vt:lpstr>
      <vt:lpstr>Exemplu utilizare proprietate font-style</vt:lpstr>
      <vt:lpstr>Proprietatea font-size</vt:lpstr>
      <vt:lpstr>Proprietatea font-weight</vt:lpstr>
      <vt:lpstr>Proprietatea line-height</vt:lpstr>
      <vt:lpstr>Definirea stilurilor pentru liste</vt:lpstr>
      <vt:lpstr>Exemplu stilizare listă ordonată</vt:lpstr>
      <vt:lpstr>Alte valori</vt:lpstr>
      <vt:lpstr>Stiluri pentru bordură</vt:lpstr>
      <vt:lpstr>Exemplu proprietate border</vt:lpstr>
      <vt:lpstr>Rezultat exemplu</vt:lpstr>
      <vt:lpstr>Forma prescurtată a proprietăţii „border”</vt:lpstr>
      <vt:lpstr>Rotunjirea conțurilor bordurii</vt:lpstr>
      <vt:lpstr>Stilizarea elementului HR</vt:lpstr>
      <vt:lpstr>Proprietăţi pentru tabele şi elementele lui</vt:lpstr>
      <vt:lpstr>Rescriem stilul pentru tabel</vt:lpstr>
      <vt:lpstr>Proprietăţi pentru tabele şi elementele lui</vt:lpstr>
      <vt:lpstr>Proprietăţi pentru tabel şi elementele lui</vt:lpstr>
      <vt:lpstr>Definirea distanţei dintre conţinut şi chenar (câmpuri interioare)</vt:lpstr>
      <vt:lpstr>Exemplu</vt:lpstr>
      <vt:lpstr>Proprietăţile marginilor unui element</vt:lpstr>
      <vt:lpstr>Centrarea unui element de tip bloc</vt:lpstr>
      <vt:lpstr>Stilizarea liniilor tabelului cu pseudoclasa :nth-child() </vt:lpstr>
      <vt:lpstr>Exemplu</vt:lpstr>
      <vt:lpstr>Concluzii</vt:lpstr>
      <vt:lpstr>Să ne amintim...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dc:creator>Natalia Plesca</dc:creator>
  <cp:lastModifiedBy>Natalia Plesca</cp:lastModifiedBy>
  <cp:revision>15</cp:revision>
  <dcterms:created xsi:type="dcterms:W3CDTF">2023-12-09T10:55:40Z</dcterms:created>
  <dcterms:modified xsi:type="dcterms:W3CDTF">2025-03-16T17:39:59Z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