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294" r:id="rId6"/>
    <p:sldId id="298" r:id="rId7"/>
    <p:sldId id="280" r:id="rId8"/>
    <p:sldId id="269" r:id="rId9"/>
    <p:sldId id="270" r:id="rId10"/>
    <p:sldId id="271" r:id="rId11"/>
    <p:sldId id="272" r:id="rId12"/>
    <p:sldId id="299" r:id="rId13"/>
    <p:sldId id="282" r:id="rId14"/>
    <p:sldId id="325" r:id="rId15"/>
    <p:sldId id="328" r:id="rId16"/>
    <p:sldId id="376" r:id="rId17"/>
    <p:sldId id="326" r:id="rId18"/>
    <p:sldId id="330" r:id="rId19"/>
    <p:sldId id="329" r:id="rId20"/>
    <p:sldId id="334" r:id="rId21"/>
    <p:sldId id="382" r:id="rId22"/>
    <p:sldId id="383" r:id="rId23"/>
    <p:sldId id="333" r:id="rId24"/>
    <p:sldId id="337" r:id="rId25"/>
    <p:sldId id="381" r:id="rId26"/>
    <p:sldId id="384" r:id="rId27"/>
    <p:sldId id="385" r:id="rId28"/>
    <p:sldId id="332" r:id="rId29"/>
    <p:sldId id="335" r:id="rId30"/>
    <p:sldId id="336" r:id="rId31"/>
    <p:sldId id="331" r:id="rId32"/>
    <p:sldId id="341" r:id="rId33"/>
    <p:sldId id="342" r:id="rId34"/>
    <p:sldId id="364" r:id="rId35"/>
    <p:sldId id="365" r:id="rId36"/>
    <p:sldId id="366" r:id="rId37"/>
    <p:sldId id="367" r:id="rId38"/>
    <p:sldId id="386" r:id="rId39"/>
    <p:sldId id="374" r:id="rId40"/>
    <p:sldId id="373" r:id="rId41"/>
    <p:sldId id="372" r:id="rId42"/>
    <p:sldId id="375" r:id="rId43"/>
    <p:sldId id="295" r:id="rId44"/>
    <p:sldId id="296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19" autoAdjust="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3/4/2024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m.dp.ua/web-design/color-html.php" TargetMode="External"/><Relationship Id="rId2" Type="http://schemas.openxmlformats.org/officeDocument/2006/relationships/hyperlink" Target="http://www.w3schools.com/html/html_colors.as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/>
          </a:bodyPr>
          <a:lstStyle/>
          <a:p>
            <a:r>
              <a:rPr lang="ro-MD" sz="8000" dirty="0">
                <a:effectLst/>
                <a:ea typeface="Times New Roman" panose="02020603050405020304" pitchFamily="18" charset="0"/>
              </a:rPr>
              <a:t>Limbajul de stilizare </a:t>
            </a:r>
            <a:r>
              <a:rPr lang="ro-MD" sz="8000" i="1" dirty="0">
                <a:effectLst/>
                <a:ea typeface="Times New Roman" panose="02020603050405020304" pitchFamily="18" charset="0"/>
              </a:rPr>
              <a:t>CSS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pPr algn="r"/>
            <a:r>
              <a:rPr lang="ro-RO" dirty="0"/>
              <a:t>Natalia Pleșca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F1D80E3A-677A-4028-9EA5-E8472AE1D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Culori în HTML și CSS... sau se pot utiliza coduri în format RGB, RGBA, în baza 16</a:t>
            </a:r>
            <a:endParaRPr lang="ru-RU" altLang="ru-RU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FE770B-9E70-4A07-A62D-4C21D106E603}"/>
              </a:ext>
            </a:extLst>
          </p:cNvPr>
          <p:cNvGraphicFramePr>
            <a:graphicFrameLocks noGrp="1"/>
          </p:cNvGraphicFramePr>
          <p:nvPr/>
        </p:nvGraphicFramePr>
        <p:xfrm>
          <a:off x="2122489" y="1882775"/>
          <a:ext cx="7908925" cy="4000500"/>
        </p:xfrm>
        <a:graphic>
          <a:graphicData uri="http://schemas.openxmlformats.org/drawingml/2006/table">
            <a:tbl>
              <a:tblPr/>
              <a:tblGrid>
                <a:gridCol w="2754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6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8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</a:t>
                      </a:r>
                      <a:r>
                        <a:rPr kumimoji="0" lang="ro-RO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uloarea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2" marR="28572" marT="28575" marB="28575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</a:t>
                      </a:r>
                      <a:r>
                        <a:rPr kumimoji="0" lang="ro-RO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uloare în baza 16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2" marR="28572" marT="28575" marB="28575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</a:t>
                      </a:r>
                      <a:r>
                        <a:rPr kumimoji="0" lang="ro-RO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uloare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RGB</a:t>
                      </a:r>
                    </a:p>
                  </a:txBody>
                  <a:tcPr marL="28572" marR="28572" marT="28575" marB="28575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#000000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rgb(0,0,0)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#FF0000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rgb(255,0,0)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#00FF00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rgb(0,255,0)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#0000FF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rgb(0,0,255)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#FFFF00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rgb(255,255,0)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#00FFFF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rgb(0,255,255)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#FF00FF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rgb(255,0,255)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#C0C0C0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rgb(192,192,192)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#FFFFFF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rgb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(255,255,255)</a:t>
                      </a:r>
                    </a:p>
                  </a:txBody>
                  <a:tcPr marL="47620" marR="47620" marT="66675" marB="66675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1317" name="TextBox 5">
            <a:extLst>
              <a:ext uri="{FF2B5EF4-FFF2-40B4-BE49-F238E27FC236}">
                <a16:creationId xmlns:a16="http://schemas.microsoft.com/office/drawing/2014/main" id="{721B228F-59F0-46E7-A928-89A65DE53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13" y="5883275"/>
            <a:ext cx="1035926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sz="1500" dirty="0">
                <a:latin typeface="Gill Sans MT" panose="020B0502020104020203" pitchFamily="34" charset="0"/>
              </a:rPr>
              <a:t>Alte exemple de culori vezi: </a:t>
            </a:r>
            <a:r>
              <a:rPr lang="ro-RO" altLang="ru-RU" sz="1500" dirty="0">
                <a:latin typeface="Gill Sans MT" panose="020B0502020104020203" pitchFamily="34" charset="0"/>
                <a:hlinkClick r:id="rId2"/>
              </a:rPr>
              <a:t>http://www.w3schools.com/html/html_colors.asp</a:t>
            </a:r>
            <a:endParaRPr lang="ru-RU" altLang="ru-RU" sz="1500" dirty="0">
              <a:latin typeface="Gill Sans MT" panose="020B0502020104020203" pitchFamily="34" charset="0"/>
            </a:endParaRPr>
          </a:p>
          <a:p>
            <a:pPr eaLnBrk="1" hangingPunct="1"/>
            <a:r>
              <a:rPr lang="ro-RO" altLang="ru-RU" sz="1500" dirty="0">
                <a:latin typeface="Gill Sans MT" panose="020B0502020104020203" pitchFamily="34" charset="0"/>
                <a:hlinkClick r:id="rId3"/>
              </a:rPr>
              <a:t>http://www.stm.dp.ua/web-design/color-html.php</a:t>
            </a:r>
            <a:endParaRPr lang="ru-RU" altLang="ru-RU" sz="1500" dirty="0">
              <a:latin typeface="Gill Sans MT" panose="020B0502020104020203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02ADEC2C-3D09-46DB-AA1B-BEC74FC65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194" y="284164"/>
            <a:ext cx="8704006" cy="131603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b="1" dirty="0" err="1"/>
              <a:t>Introducere</a:t>
            </a:r>
            <a:r>
              <a:rPr lang="en-US" altLang="ru-RU" b="1" dirty="0"/>
              <a:t> </a:t>
            </a:r>
            <a:r>
              <a:rPr lang="ro-RO" altLang="ru-RU" b="1" dirty="0"/>
              <a:t>î</a:t>
            </a:r>
            <a:r>
              <a:rPr lang="en-US" altLang="ru-RU" b="1" dirty="0"/>
              <a:t>n CSS</a:t>
            </a:r>
            <a:endParaRPr lang="ru-RU" altLang="ru-RU" b="1" dirty="0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F7CDA7AE-B50C-4362-B468-4FC5EDF7E7D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88258" y="1946786"/>
            <a:ext cx="10992465" cy="4424517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Inițial, tag-urile HTML au avut rolul de defini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re a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conţinutul</a:t>
            </a:r>
            <a:r>
              <a:rPr lang="en-US" altLang="ru-RU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unui document.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M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odul de afişare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pre</a:t>
            </a: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altLang="ru-RU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entare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al unui site cădea în sarcina browserului, fără a fi folosite niciun fel de tag-uri de formatare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Pentru a rezolva această problemă, consorţiul W3C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ru-RU" sz="2300" i="1" dirty="0">
                <a:latin typeface="Calibri" panose="020F0502020204030204" pitchFamily="34" charset="0"/>
                <a:cs typeface="Calibri" panose="020F0502020204030204" pitchFamily="34" charset="0"/>
              </a:rPr>
              <a:t>World Wide Web Consortium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, responsabil de standardizarea specificaţiilor 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WEB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, a creat </a:t>
            </a: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stilurile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 şi le-a adăugat specificaţiilor HTML 4.0</a:t>
            </a:r>
            <a:endParaRPr lang="en-US" altLang="ru-RU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Începând cu HTML 4.0, toate formatările pot fi înlăturate din documentul HTML şi stocate într-un fişier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separat CSS, a</a:t>
            </a:r>
            <a:r>
              <a:rPr lang="en-US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stfel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exist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ând posibilitatea de a schimba uşor aspectul tuturor paginilor web ale unui site, modificând conţinutul doar a unui singur fişier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CSS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o-RO" altLang="ru-RU" sz="2300" i="1" dirty="0">
                <a:latin typeface="Calibri" panose="020F0502020204030204" pitchFamily="34" charset="0"/>
                <a:cs typeface="Calibri" panose="020F0502020204030204" pitchFamily="34" charset="0"/>
              </a:rPr>
              <a:t>Cascading Style Sheets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ro-RO" altLang="ru-RU" sz="2300" b="1" i="1" dirty="0">
                <a:latin typeface="Calibri" panose="020F0502020204030204" pitchFamily="34" charset="0"/>
                <a:cs typeface="Calibri" panose="020F0502020204030204" pitchFamily="34" charset="0"/>
              </a:rPr>
              <a:t>foile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ro-RO" altLang="ru-RU" sz="2300" b="1" i="1" dirty="0">
                <a:latin typeface="Calibri" panose="020F0502020204030204" pitchFamily="34" charset="0"/>
                <a:cs typeface="Calibri" panose="020F0502020204030204" pitchFamily="34" charset="0"/>
              </a:rPr>
              <a:t>de stil în cascadă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, reprezintă grupuri de proprietăţi care definesc modul de afişare al 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lementelor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HTML (tipuri de caractere, culori, aliniere, spaţiere etc.) pentru un document web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În prezent, toate browserele suportă CSS! </a:t>
            </a:r>
          </a:p>
        </p:txBody>
      </p:sp>
      <p:pic>
        <p:nvPicPr>
          <p:cNvPr id="1026" name="Picture 2" descr="How to Use CSS to Style Your R Shiny Dashboards - R programming">
            <a:extLst>
              <a:ext uri="{FF2B5EF4-FFF2-40B4-BE49-F238E27FC236}">
                <a16:creationId xmlns:a16="http://schemas.microsoft.com/office/drawing/2014/main" id="{98BE18A3-0B5A-426F-851B-FDC36658E25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748" y="55332"/>
            <a:ext cx="3447819" cy="17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E3BE01A9-7F8C-4A33-80B3-5DAB19D64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374" y="539751"/>
            <a:ext cx="9060426" cy="109240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b="1" dirty="0"/>
              <a:t>Semantic</a:t>
            </a:r>
            <a:r>
              <a:rPr lang="ro-RO" altLang="ru-RU" b="1" dirty="0"/>
              <a:t>ă şi sintaxă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05A43-1933-4BD8-A565-F0B748FF04B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40774" y="1897626"/>
            <a:ext cx="11130116" cy="449334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Când un browser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citeşte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o foaie de stil, el </a:t>
            </a:r>
            <a:r>
              <a:rPr lang="en-US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ormat</a:t>
            </a:r>
            <a:r>
              <a:rPr lang="en-US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eaz</a:t>
            </a:r>
            <a:r>
              <a:rPr lang="ro-MD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pagina în conformitate cu informațiile din ea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Un </a:t>
            </a:r>
            <a:r>
              <a:rPr lang="ro-RO" altLang="ru-RU" sz="2100" b="1" i="1" dirty="0">
                <a:latin typeface="Calibri" panose="020F0502020204030204" pitchFamily="34" charset="0"/>
                <a:cs typeface="Calibri" panose="020F0502020204030204" pitchFamily="34" charset="0"/>
              </a:rPr>
              <a:t>stil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 controlează culorile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fonturile,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spaţierea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utilizat</a:t>
            </a:r>
            <a:r>
              <a:rPr lang="ro-MD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în pagini, culorile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fonturile utilizate </a:t>
            </a:r>
            <a:r>
              <a:rPr lang="en-US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afişate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în pagini, precum și afișarea pe diferite dispozitive electronice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construcţie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CSS are două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părţi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- un </a:t>
            </a:r>
            <a:r>
              <a:rPr lang="ro-RO" altLang="ru-RU" sz="21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selector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o-RO" altLang="ru-RU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 una sau mai multe </a:t>
            </a:r>
            <a:r>
              <a:rPr lang="ro-RO" altLang="ru-RU" sz="2100" b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declaraţii</a:t>
            </a:r>
            <a:r>
              <a:rPr lang="ro-RO" altLang="ru-RU" sz="21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o-RO" altLang="ru-RU" sz="1800" i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selector</a:t>
            </a: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{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	proprietate1:valoare1;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	proprietate2:valoare2;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	…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	</a:t>
            </a:r>
            <a:r>
              <a:rPr lang="ro-RO" altLang="ru-RU" sz="18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proprietateN:valoareN</a:t>
            </a: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o-RO" altLang="ru-RU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}  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unde: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ro-RO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selector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 - identifică elementul HTML sau un grup de simboluri care-l reprezintă, căruia i se aplică stilul;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ro-RO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proprietate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 - denumirea </a:t>
            </a:r>
            <a:r>
              <a:rPr lang="ro-RO" altLang="ru-R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proprietăţii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pentru care se modifică aspectul;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ro-RO" altLang="ru-RU" sz="1800" b="1" dirty="0">
                <a:latin typeface="Calibri" panose="020F0502020204030204" pitchFamily="34" charset="0"/>
                <a:cs typeface="Calibri" panose="020F0502020204030204" pitchFamily="34" charset="0"/>
              </a:rPr>
              <a:t>valoare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 a </a:t>
            </a:r>
            <a:r>
              <a:rPr lang="ro-RO" altLang="ru-R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proprietăţii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- noile valori care vor fi atribuite </a:t>
            </a:r>
            <a:r>
              <a:rPr lang="ro-RO" altLang="ru-R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proprietăţii</a:t>
            </a:r>
            <a:r>
              <a:rPr lang="ro-RO" alt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 respective.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r>
              <a:rPr lang="ro-RO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OBS: Declaraţiile CSS se sfârșesc întotdeauna cu </a:t>
            </a:r>
            <a:r>
              <a:rPr lang="en-US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";"</a:t>
            </a:r>
            <a:r>
              <a:rPr lang="ro-RO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 !!!</a:t>
            </a:r>
          </a:p>
        </p:txBody>
      </p:sp>
      <p:grpSp>
        <p:nvGrpSpPr>
          <p:cNvPr id="24580" name="Group 4">
            <a:extLst>
              <a:ext uri="{FF2B5EF4-FFF2-40B4-BE49-F238E27FC236}">
                <a16:creationId xmlns:a16="http://schemas.microsoft.com/office/drawing/2014/main" id="{5AA0848D-32B7-4841-A7A6-44E5D3B20C78}"/>
              </a:ext>
            </a:extLst>
          </p:cNvPr>
          <p:cNvGrpSpPr>
            <a:grpSpLocks/>
          </p:cNvGrpSpPr>
          <p:nvPr/>
        </p:nvGrpSpPr>
        <p:grpSpPr bwMode="auto">
          <a:xfrm>
            <a:off x="2286001" y="3325762"/>
            <a:ext cx="2287588" cy="668338"/>
            <a:chOff x="2010908" y="3022696"/>
            <a:chExt cx="2287588" cy="667448"/>
          </a:xfrm>
        </p:grpSpPr>
        <p:sp>
          <p:nvSpPr>
            <p:cNvPr id="2" name="Folded Corner 1">
              <a:extLst>
                <a:ext uri="{FF2B5EF4-FFF2-40B4-BE49-F238E27FC236}">
                  <a16:creationId xmlns:a16="http://schemas.microsoft.com/office/drawing/2014/main" id="{C5F7E57D-2D85-488B-848F-C000FAE85141}"/>
                </a:ext>
              </a:extLst>
            </p:cNvPr>
            <p:cNvSpPr/>
            <p:nvPr/>
          </p:nvSpPr>
          <p:spPr>
            <a:xfrm>
              <a:off x="2253796" y="3022696"/>
              <a:ext cx="1800225" cy="391591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declara</a:t>
              </a:r>
              <a:r>
                <a:rPr lang="ro-RO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ţ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ie</a:t>
              </a:r>
              <a:endPara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Left Brace 3">
              <a:extLst>
                <a:ext uri="{FF2B5EF4-FFF2-40B4-BE49-F238E27FC236}">
                  <a16:creationId xmlns:a16="http://schemas.microsoft.com/office/drawing/2014/main" id="{2904F1EA-1E35-4699-8C11-ADE8AFF31FE6}"/>
                </a:ext>
              </a:extLst>
            </p:cNvPr>
            <p:cNvSpPr/>
            <p:nvPr/>
          </p:nvSpPr>
          <p:spPr>
            <a:xfrm rot="5400000">
              <a:off x="3019944" y="2411593"/>
              <a:ext cx="269516" cy="2287588"/>
            </a:xfrm>
            <a:prstGeom prst="leftBrace">
              <a:avLst>
                <a:gd name="adj1" fmla="val 8333"/>
                <a:gd name="adj2" fmla="val 477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2571B592-4F9F-49A5-9216-A3ED131A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MD" altLang="en-US" b="1" dirty="0"/>
              <a:t>Tipuri de proprietăți</a:t>
            </a:r>
            <a:endParaRPr lang="en-US" altLang="en-US" b="1" dirty="0"/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F6314D6F-85F6-4B9B-ACF4-1470DD895AB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79" y="1981201"/>
            <a:ext cx="9924681" cy="3947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CSS </a:t>
            </a:r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există foarte multe tipuri de proprietăți. Ele pot fi divizate în câteva grupuri mari: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Formatarea textului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Definirea diferitor dimensiuni și câmpuri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Poziționarea elementelor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Definirea diverselor machete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Decorare: culori, fonuri, umbre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altele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71B4858C-1146-48ED-AB8B-013A634E7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840" y="533401"/>
            <a:ext cx="8731200" cy="115774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Selectori în CSS</a:t>
            </a:r>
            <a:endParaRPr lang="ru-RU" altLang="ru-RU" b="1" dirty="0"/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2FF5DCAC-4150-4879-9994-A66C1FCC71D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01213" y="1981202"/>
            <a:ext cx="10215716" cy="4343398"/>
          </a:xfrm>
        </p:spPr>
        <p:txBody>
          <a:bodyPr>
            <a:normAutofit/>
          </a:bodyPr>
          <a:lstStyle/>
          <a:p>
            <a:pPr eaLnBrk="1" hangingPunct="1"/>
            <a:r>
              <a:rPr lang="ro-RO" altLang="ro-RO" sz="2200" dirty="0">
                <a:latin typeface="Calibri" panose="020F0502020204030204" pitchFamily="34" charset="0"/>
              </a:rPr>
              <a:t>Selectorul CSS va selecta elementele corespunzătoare din documentul HTML, cărora li se vor aplica stilurile definite</a:t>
            </a:r>
          </a:p>
          <a:p>
            <a:pPr eaLnBrk="1" hangingPunct="1"/>
            <a:r>
              <a:rPr lang="ro-RO" altLang="ro-RO" sz="2200" dirty="0">
                <a:latin typeface="Calibri" panose="020F0502020204030204" pitchFamily="34" charset="0"/>
              </a:rPr>
              <a:t>De exemplu, dacă se doreşte afişarea tuturor conţinuturilor paragrafelor, definite cu tag-ul </a:t>
            </a:r>
            <a:r>
              <a:rPr lang="en-US" altLang="ro-RO" sz="2200" b="1" dirty="0">
                <a:latin typeface="Calibri" panose="020F0502020204030204" pitchFamily="34" charset="0"/>
              </a:rPr>
              <a:t>&lt;p&gt;</a:t>
            </a:r>
            <a:r>
              <a:rPr lang="en-US" altLang="ro-RO" sz="2200" dirty="0">
                <a:latin typeface="Calibri" panose="020F0502020204030204" pitchFamily="34" charset="0"/>
              </a:rPr>
              <a:t> </a:t>
            </a:r>
            <a:r>
              <a:rPr lang="ro-RO" altLang="ro-RO" sz="2200" dirty="0">
                <a:latin typeface="Calibri" panose="020F0502020204030204" pitchFamily="34" charset="0"/>
              </a:rPr>
              <a:t>- aliniat </a:t>
            </a:r>
            <a:r>
              <a:rPr lang="en-US" altLang="ro-RO" sz="2200" dirty="0">
                <a:latin typeface="Calibri" panose="020F0502020204030204" pitchFamily="34" charset="0"/>
              </a:rPr>
              <a:t>pe </a:t>
            </a:r>
            <a:r>
              <a:rPr lang="en-US" altLang="ro-RO" sz="2200" dirty="0" err="1">
                <a:latin typeface="Calibri" panose="020F0502020204030204" pitchFamily="34" charset="0"/>
              </a:rPr>
              <a:t>mijloc</a:t>
            </a:r>
            <a:r>
              <a:rPr lang="en-US" altLang="ro-RO" sz="2200" dirty="0">
                <a:latin typeface="Calibri" panose="020F0502020204030204" pitchFamily="34" charset="0"/>
              </a:rPr>
              <a:t>, </a:t>
            </a:r>
            <a:r>
              <a:rPr lang="ro-RO" altLang="ro-RO" sz="2200" dirty="0">
                <a:latin typeface="Calibri" panose="020F0502020204030204" pitchFamily="34" charset="0"/>
              </a:rPr>
              <a:t>de dimensiune 14 pixeli, îngroşat şi de culoare verde, se va scrie</a:t>
            </a:r>
          </a:p>
          <a:p>
            <a:pPr>
              <a:spcBef>
                <a:spcPts val="0"/>
              </a:spcBef>
              <a:buNone/>
            </a:pPr>
            <a:r>
              <a:rPr lang="ro-RO" altLang="ro-RO" b="1" dirty="0">
                <a:highlight>
                  <a:srgbClr val="FFFF00"/>
                </a:highlight>
                <a:latin typeface="Calibri" panose="020F0502020204030204" pitchFamily="34" charset="0"/>
              </a:rPr>
              <a:t>      </a:t>
            </a:r>
            <a:r>
              <a:rPr lang="en-US" altLang="ro-RO" b="1" dirty="0">
                <a:highlight>
                  <a:srgbClr val="FFFF00"/>
                </a:highlight>
                <a:latin typeface="Calibri" panose="020F0502020204030204" pitchFamily="34" charset="0"/>
              </a:rPr>
              <a:t>p </a:t>
            </a:r>
            <a:r>
              <a:rPr lang="en-US" altLang="ro-RO" b="1" dirty="0">
                <a:latin typeface="Calibri" panose="020F0502020204030204" pitchFamily="34" charset="0"/>
              </a:rPr>
              <a:t>{</a:t>
            </a:r>
            <a:br>
              <a:rPr lang="en-US" altLang="ro-RO" b="1" dirty="0">
                <a:latin typeface="Calibri" panose="020F0502020204030204" pitchFamily="34" charset="0"/>
              </a:rPr>
            </a:br>
            <a:r>
              <a:rPr lang="en-US" altLang="ro-RO" b="1" dirty="0">
                <a:latin typeface="Calibri" panose="020F0502020204030204" pitchFamily="34" charset="0"/>
              </a:rPr>
              <a:t>    </a:t>
            </a:r>
            <a:r>
              <a:rPr lang="ro-RO" altLang="ro-RO" b="1" dirty="0">
                <a:latin typeface="Calibri" panose="020F0502020204030204" pitchFamily="34" charset="0"/>
              </a:rPr>
              <a:t>	</a:t>
            </a:r>
            <a:r>
              <a:rPr lang="en-US" altLang="ro-RO" b="1" dirty="0">
                <a:latin typeface="Calibri" panose="020F0502020204030204" pitchFamily="34" charset="0"/>
              </a:rPr>
              <a:t>text-align: center;</a:t>
            </a:r>
          </a:p>
          <a:p>
            <a:pPr>
              <a:spcBef>
                <a:spcPts val="0"/>
              </a:spcBef>
              <a:buNone/>
            </a:pPr>
            <a:r>
              <a:rPr lang="en-US" altLang="ro-RO" b="1" dirty="0">
                <a:latin typeface="Calibri" panose="020F0502020204030204" pitchFamily="34" charset="0"/>
              </a:rPr>
              <a:t>		font-size: 14px;</a:t>
            </a:r>
          </a:p>
          <a:p>
            <a:pPr>
              <a:spcBef>
                <a:spcPts val="0"/>
              </a:spcBef>
              <a:buNone/>
            </a:pPr>
            <a:r>
              <a:rPr lang="en-US" altLang="ro-RO" b="1" dirty="0">
                <a:latin typeface="Calibri" panose="020F0502020204030204" pitchFamily="34" charset="0"/>
              </a:rPr>
              <a:t>		font-weight: bold;</a:t>
            </a:r>
          </a:p>
          <a:p>
            <a:pPr>
              <a:spcBef>
                <a:spcPts val="0"/>
              </a:spcBef>
              <a:buNone/>
            </a:pPr>
            <a:r>
              <a:rPr lang="en-US" altLang="ro-RO" b="1" dirty="0">
                <a:latin typeface="Calibri" panose="020F0502020204030204" pitchFamily="34" charset="0"/>
              </a:rPr>
              <a:t>		color: green; </a:t>
            </a:r>
            <a:r>
              <a:rPr lang="ro-RO" altLang="ro-RO" b="1" dirty="0">
                <a:latin typeface="Calibri" panose="020F0502020204030204" pitchFamily="34" charset="0"/>
              </a:rPr>
              <a:t>	</a:t>
            </a:r>
          </a:p>
          <a:p>
            <a:pPr>
              <a:spcBef>
                <a:spcPts val="0"/>
              </a:spcBef>
              <a:buNone/>
            </a:pPr>
            <a:r>
              <a:rPr lang="ro-RO" altLang="ro-RO" b="1" dirty="0">
                <a:latin typeface="Calibri" panose="020F0502020204030204" pitchFamily="34" charset="0"/>
              </a:rPr>
              <a:t>	</a:t>
            </a:r>
            <a:r>
              <a:rPr lang="en-US" altLang="ro-RO" b="1" dirty="0">
                <a:latin typeface="Calibri" panose="020F0502020204030204" pitchFamily="34" charset="0"/>
              </a:rPr>
              <a:t>}</a:t>
            </a:r>
          </a:p>
          <a:p>
            <a:pPr eaLnBrk="1" hangingPunct="1">
              <a:spcBef>
                <a:spcPts val="0"/>
              </a:spcBef>
              <a:buFont typeface="Wingdings 3" panose="05040102010807070707" pitchFamily="18" charset="2"/>
              <a:buNone/>
            </a:pPr>
            <a:r>
              <a:rPr lang="en-US" altLang="ro-RO" sz="2400" dirty="0">
                <a:latin typeface="Calibri" panose="020F0502020204030204" pitchFamily="34" charset="0"/>
              </a:rPr>
              <a:t>OBS</a:t>
            </a:r>
            <a:r>
              <a:rPr lang="ro-RO" altLang="ro-RO" sz="2400" dirty="0">
                <a:latin typeface="Calibri" panose="020F0502020204030204" pitchFamily="34" charset="0"/>
              </a:rPr>
              <a:t>: Atenţie la folosirea spaţiilor în declaraţii!!! </a:t>
            </a:r>
            <a:r>
              <a:rPr lang="en-US" altLang="ro-RO" sz="2400" b="1" dirty="0">
                <a:latin typeface="Calibri" panose="020F0502020204030204" pitchFamily="34" charset="0"/>
              </a:rPr>
              <a:t>14px</a:t>
            </a:r>
            <a:r>
              <a:rPr lang="ro-MD" altLang="ro-RO" sz="2400" b="1" dirty="0">
                <a:latin typeface="Calibri" panose="020F0502020204030204" pitchFamily="34" charset="0"/>
              </a:rPr>
              <a:t> </a:t>
            </a:r>
            <a:r>
              <a:rPr lang="ro-MD" altLang="ro-RO" sz="2400" dirty="0">
                <a:latin typeface="Calibri" panose="020F0502020204030204" pitchFamily="34" charset="0"/>
              </a:rPr>
              <a:t>și nu </a:t>
            </a:r>
            <a:r>
              <a:rPr lang="en-US" altLang="ro-RO" sz="2400" b="1" dirty="0">
                <a:latin typeface="Calibri" panose="020F0502020204030204" pitchFamily="34" charset="0"/>
              </a:rPr>
              <a:t>14</a:t>
            </a:r>
            <a:r>
              <a:rPr lang="ro-MD" altLang="ro-RO" sz="2400" b="1" dirty="0">
                <a:latin typeface="Calibri" panose="020F0502020204030204" pitchFamily="34" charset="0"/>
              </a:rPr>
              <a:t> </a:t>
            </a:r>
            <a:r>
              <a:rPr lang="en-US" altLang="ro-RO" sz="2400" b="1" dirty="0">
                <a:latin typeface="Calibri" panose="020F0502020204030204" pitchFamily="34" charset="0"/>
              </a:rPr>
              <a:t>px</a:t>
            </a:r>
            <a:r>
              <a:rPr lang="ro-MD" altLang="ro-RO" sz="2400" b="1" dirty="0">
                <a:latin typeface="Calibri" panose="020F0502020204030204" pitchFamily="34" charset="0"/>
              </a:rPr>
              <a:t>!!!</a:t>
            </a:r>
            <a:endParaRPr lang="ru-RU" altLang="ro-RO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565D3E-5613-40B1-B7A4-E8C7D41CB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123" y="3820750"/>
            <a:ext cx="3392127" cy="199197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10C283D0-9324-47CE-9633-C859D00B9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863" y="566737"/>
            <a:ext cx="7772400" cy="116363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Gruparea selectorilor</a:t>
            </a:r>
            <a:endParaRPr lang="ru-RU" altLang="ru-RU" b="1" dirty="0"/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B9D750F3-E5A7-4121-9F2E-027B9B1E62B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58863" y="2051050"/>
            <a:ext cx="9183688" cy="609600"/>
          </a:xfrm>
        </p:spPr>
        <p:txBody>
          <a:bodyPr/>
          <a:lstStyle/>
          <a:p>
            <a:pPr eaLnBrk="1" hangingPunct="1"/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Atunci când mai mulţi selectori definesc aceleaşi stiluri, precum:</a:t>
            </a:r>
          </a:p>
        </p:txBody>
      </p:sp>
      <p:sp>
        <p:nvSpPr>
          <p:cNvPr id="27652" name="TextBox 3">
            <a:extLst>
              <a:ext uri="{FF2B5EF4-FFF2-40B4-BE49-F238E27FC236}">
                <a16:creationId xmlns:a16="http://schemas.microsoft.com/office/drawing/2014/main" id="{754E0470-65FC-4DB5-BE76-F7536AC1A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641" y="2583528"/>
            <a:ext cx="295433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ru-RU" sz="2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 {</a:t>
            </a:r>
            <a:b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text-align: center;</a:t>
            </a:r>
          </a:p>
          <a:p>
            <a:pPr eaLnBrk="1" hangingPunct="1"/>
            <a:r>
              <a:rPr lang="ro-RO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font-size: 14px;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font-weight: bold;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color: green; </a:t>
            </a:r>
            <a:r>
              <a:rPr lang="ro-RO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u-RU" alt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ru-RU" sz="2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h1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 {</a:t>
            </a:r>
            <a:b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text-align: center;</a:t>
            </a:r>
          </a:p>
          <a:p>
            <a:pPr eaLnBrk="1" hangingPunct="1"/>
            <a:r>
              <a:rPr lang="ro-RO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font-size: 14px;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font-weight: bold;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color: green; </a:t>
            </a:r>
            <a:endParaRPr lang="ro-RO" alt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o-RO" alt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53" name="TextBox 4">
            <a:extLst>
              <a:ext uri="{FF2B5EF4-FFF2-40B4-BE49-F238E27FC236}">
                <a16:creationId xmlns:a16="http://schemas.microsoft.com/office/drawing/2014/main" id="{0C44BAB3-0472-41D3-896B-251830D0E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5572" y="2521615"/>
            <a:ext cx="3541713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recomandă gruparea lor, astfel:</a:t>
            </a:r>
            <a:endParaRPr lang="ru-RU" altLang="ru-RU" sz="20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ro-RO" alt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ru-RU" sz="2000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p, h1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{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text-align:center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font-size:14px;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font-weight:bold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ru-RU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color:green</a:t>
            </a:r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; 	</a:t>
            </a:r>
          </a:p>
          <a:p>
            <a:pPr eaLnBrk="1" hangingPunct="1"/>
            <a:r>
              <a:rPr lang="en-US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o-RO" alt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ro-RO" alt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ro-RO" altLang="ru-RU" sz="2000" i="1" dirty="0">
                <a:latin typeface="Calibri" panose="020F0502020204030204" pitchFamily="34" charset="0"/>
                <a:cs typeface="Calibri" panose="020F0502020204030204" pitchFamily="34" charset="0"/>
              </a:rPr>
              <a:t>PS: Grupând selectorii, se va folosi drept separator virgula</a:t>
            </a:r>
            <a:endParaRPr lang="ru-RU" altLang="ru-RU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E3272C-5844-4FCD-804F-C4CB64AA6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4271" y="3320472"/>
            <a:ext cx="3541713" cy="175375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182A2848-9B63-4819-93D4-C62016EF3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240" y="609600"/>
            <a:ext cx="9345562" cy="108154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u-RU" b="1" dirty="0"/>
              <a:t>Modalităţi de definire a stilurilor</a:t>
            </a:r>
            <a:endParaRPr lang="ru-RU" altLang="ru-RU" b="1" dirty="0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86C97F25-87A6-4740-BD62-67AAE2B0914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73394" y="1905000"/>
            <a:ext cx="10294374" cy="4343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Există trei modalităţi de definire a stilurilor:</a:t>
            </a:r>
          </a:p>
          <a:p>
            <a:pPr marL="274638" lvl="1" indent="0">
              <a:lnSpc>
                <a:spcPct val="80000"/>
              </a:lnSpc>
              <a:buNone/>
            </a:pPr>
            <a:endParaRPr lang="ro-RO" altLang="ru-RU" sz="2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lnSpc>
                <a:spcPct val="80000"/>
              </a:lnSpc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Foi de stil </a:t>
            </a:r>
            <a:r>
              <a:rPr lang="ro-RO" altLang="ru-RU" sz="25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externe</a:t>
            </a:r>
          </a:p>
          <a:p>
            <a:pPr lvl="2" eaLnBrk="1" hangingPunct="1">
              <a:lnSpc>
                <a:spcPct val="80000"/>
              </a:lnSpc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Stilurile se definesc într-un fişier extern, care are extensia</a:t>
            </a:r>
            <a:r>
              <a:rPr lang="ro-RO" altLang="ru-RU" sz="2500" b="1" dirty="0">
                <a:latin typeface="Calibri" panose="020F0502020204030204" pitchFamily="34" charset="0"/>
                <a:cs typeface="Calibri" panose="020F0502020204030204" pitchFamily="34" charset="0"/>
              </a:rPr>
              <a:t> .css</a:t>
            </a:r>
          </a:p>
          <a:p>
            <a:pPr lvl="2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ro-RO" altLang="ru-RU" sz="2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lnSpc>
                <a:spcPct val="80000"/>
              </a:lnSpc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Foi de stil </a:t>
            </a:r>
            <a:r>
              <a:rPr lang="ro-RO" altLang="ru-RU" sz="25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interne</a:t>
            </a:r>
          </a:p>
          <a:p>
            <a:pPr lvl="2" eaLnBrk="1" hangingPunct="1">
              <a:lnSpc>
                <a:spcPct val="80000"/>
              </a:lnSpc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Stilurile se definesc în </a:t>
            </a:r>
            <a:r>
              <a:rPr lang="en-GB" altLang="ru-RU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elementul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 „</a:t>
            </a:r>
            <a:r>
              <a:rPr lang="ro-RO" altLang="ru-RU" sz="2500" b="1" dirty="0">
                <a:latin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” al documentului HTML</a:t>
            </a:r>
            <a:r>
              <a:rPr lang="en-GB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altLang="ru-RU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utiliz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â</a:t>
            </a:r>
            <a:r>
              <a:rPr lang="en-GB" altLang="ru-RU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elementul</a:t>
            </a:r>
            <a:r>
              <a:rPr lang="en-GB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ro-RO" altLang="ru-RU" sz="25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style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 lvl="2" eaLnBrk="1" hangingPunct="1">
              <a:lnSpc>
                <a:spcPct val="80000"/>
              </a:lnSpc>
              <a:buFont typeface="Wingdings 3" panose="05040102010807070707" pitchFamily="18" charset="2"/>
              <a:buNone/>
            </a:pPr>
            <a:endParaRPr lang="ro-RO" altLang="ru-RU" sz="2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lnSpc>
                <a:spcPct val="80000"/>
              </a:lnSpc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Foi de stil </a:t>
            </a:r>
            <a:r>
              <a:rPr lang="ro-RO" altLang="ru-RU" sz="25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in-line</a:t>
            </a:r>
          </a:p>
          <a:p>
            <a:pPr lvl="2" eaLnBrk="1" hangingPunct="1">
              <a:lnSpc>
                <a:spcPct val="80000"/>
              </a:lnSpc>
            </a:pP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Stilurile se definesc chiar în interiorul elementului HTML, utilizând atributul „</a:t>
            </a:r>
            <a:r>
              <a:rPr lang="ro-RO" altLang="ru-RU" sz="2500" b="1" dirty="0">
                <a:latin typeface="Calibri" panose="020F0502020204030204" pitchFamily="34" charset="0"/>
                <a:cs typeface="Calibri" panose="020F0502020204030204" pitchFamily="34" charset="0"/>
              </a:rPr>
              <a:t>style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GB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en-GB" altLang="ru-RU" sz="2500" dirty="0">
                <a:latin typeface="Calibri" panose="020F0502020204030204" pitchFamily="34" charset="0"/>
                <a:cs typeface="Calibri" panose="020F0502020204030204" pitchFamily="34" charset="0"/>
              </a:rPr>
              <a:t>n tag-ul de </a:t>
            </a:r>
            <a:r>
              <a:rPr lang="en-GB" altLang="ru-RU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deschidere</a:t>
            </a:r>
            <a:endParaRPr lang="ro-RO" altLang="ru-RU" sz="2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54F997B3-9A66-4E43-A842-5C72C4B6C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48" y="286603"/>
            <a:ext cx="10378932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Foi de stil </a:t>
            </a:r>
            <a:r>
              <a:rPr lang="ro-RO" altLang="ru-RU" b="1" i="1" dirty="0"/>
              <a:t>in-line</a:t>
            </a:r>
            <a:endParaRPr lang="ru-RU" altLang="ru-RU" b="1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D5B70-B420-4499-A8F6-FCC56292B1B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78426" y="1981200"/>
            <a:ext cx="10746658" cy="419345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Nu se recomandă folosirea exagerată a acestei </a:t>
            </a:r>
            <a:r>
              <a:rPr lang="ro-RO" altLang="ru-RU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modalităţi</a:t>
            </a:r>
            <a:r>
              <a:rPr lang="ro-RO" alt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 de inserare a stilurilor!!!</a:t>
            </a:r>
          </a:p>
          <a:p>
            <a:pPr eaLnBrk="1" hangingPunct="1"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Această modalitate se aseamănă mult cu utilizarea atributelor în tag-urile HTML, atunci când definirea conţinutului se face împreună cu definirea prezentării</a:t>
            </a:r>
          </a:p>
          <a:p>
            <a:pPr eaLnBrk="1" hangingPunct="1"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Pentru a defini stiluri </a:t>
            </a:r>
            <a:r>
              <a:rPr lang="ro-RO" alt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in-line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se foloseşte atributul 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style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interiorul tag-uluide deschidere a elementului corespunzător</a:t>
            </a:r>
          </a:p>
          <a:p>
            <a:pPr eaLnBrk="1" hangingPunct="1"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Atributul </a:t>
            </a:r>
            <a:r>
              <a:rPr lang="ro-RO" alt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style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este 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atribut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global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şi este suportat de toate elementele HTML</a:t>
            </a:r>
          </a:p>
          <a:p>
            <a:pPr lvl="2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Ex: </a:t>
            </a:r>
            <a:r>
              <a:rPr lang="en-GB" sz="17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</a:t>
            </a:r>
            <a:r>
              <a:rPr lang="en-GB" sz="1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7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: red;"</a:t>
            </a:r>
            <a:r>
              <a:rPr lang="en-GB" sz="17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7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7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7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ro-RO" altLang="ru-RU" sz="1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lnSpc>
                <a:spcPct val="80000"/>
              </a:lnSpc>
              <a:buNone/>
              <a:defRPr/>
            </a:pP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lnSpc>
                <a:spcPct val="80000"/>
              </a:lnSpc>
              <a:buNone/>
              <a:defRPr/>
            </a:pPr>
            <a:r>
              <a:rPr lang="ro-RO" alt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OBS: Valorile atributului </a:t>
            </a:r>
            <a:r>
              <a:rPr lang="ro-RO" altLang="ru-RU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style</a:t>
            </a:r>
            <a:r>
              <a:rPr lang="ro-RO" alt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 se includ între ghilimele!!!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F08F9B-CB08-4D58-ADDF-1C994916F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4962" y="5019299"/>
            <a:ext cx="3394419" cy="9953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6BD4153A-02C1-48FF-ABC3-D0E30DA9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742" y="286603"/>
            <a:ext cx="10319938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Exemplu definire stil </a:t>
            </a:r>
            <a:r>
              <a:rPr lang="ro-RO" altLang="ru-RU" b="1" i="1" dirty="0"/>
              <a:t>in-line</a:t>
            </a:r>
            <a:endParaRPr lang="ru-RU" altLang="ru-RU" b="1" i="1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93E33F98-2F24-4CEA-B2CD-6D1C12FF4A2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35742" y="1905000"/>
            <a:ext cx="10658168" cy="4548188"/>
          </a:xfrm>
        </p:spPr>
        <p:txBody>
          <a:bodyPr>
            <a:normAutofit fontScale="92500" lnSpcReduction="10000"/>
          </a:bodyPr>
          <a:lstStyle/>
          <a:p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"background-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rgb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(233,198,204);"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&lt;!--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Definesc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un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textual de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1, un alt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2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3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paragrafe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textuale</a:t>
            </a:r>
            <a:r>
              <a:rPr lang="en-GB" sz="16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--&gt;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: tomato;"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"font-size:2em;color:rgba(53,10,10,0.8);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font-weight:bold;text-align:center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;"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destinat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fierberii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apei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timp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foarte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scurt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nu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recomandat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să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-l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folosiți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scopuri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"font-size:1.3em;padding:7px;color:rgb(252,249,249);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background-color:rgb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(172,146,151);"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Magazinul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nostru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dispune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apă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sortiment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mare.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Aceste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pot fi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procurate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credit, cu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garanție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livrare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rapidă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Chișinău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36C3EC27-F9F4-4BE6-BB78-F84BCE82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/>
              <a:t>REZULTAT EXEMPLU</a:t>
            </a:r>
            <a:endParaRPr lang="ru-RU" altLang="ru-RU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D8148F2-2C0F-4C88-A0AA-67FDB519F485}"/>
              </a:ext>
            </a:extLst>
          </p:cNvPr>
          <p:cNvGrpSpPr/>
          <p:nvPr/>
        </p:nvGrpSpPr>
        <p:grpSpPr>
          <a:xfrm>
            <a:off x="1097280" y="2172611"/>
            <a:ext cx="10139418" cy="4105876"/>
            <a:chOff x="1097280" y="2172611"/>
            <a:chExt cx="10139418" cy="41058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D8A9F05-C0C1-4D8C-8AEA-4532FAC7A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10348" y="2172611"/>
              <a:ext cx="5997141" cy="4105876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C4D4F9F-EC0E-4772-84BD-6AE1A111159D}"/>
                </a:ext>
              </a:extLst>
            </p:cNvPr>
            <p:cNvGrpSpPr/>
            <p:nvPr/>
          </p:nvGrpSpPr>
          <p:grpSpPr>
            <a:xfrm>
              <a:off x="1097280" y="2556387"/>
              <a:ext cx="10139418" cy="3185652"/>
              <a:chOff x="1097280" y="2556387"/>
              <a:chExt cx="10139418" cy="3185652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CB3C574-DC37-4BF1-8192-E7BFF0DB4EDB}"/>
                  </a:ext>
                </a:extLst>
              </p:cNvPr>
              <p:cNvSpPr txBox="1"/>
              <p:nvPr/>
            </p:nvSpPr>
            <p:spPr>
              <a:xfrm>
                <a:off x="1097280" y="3342968"/>
                <a:ext cx="1223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/>
                  <a:t>Stil</a:t>
                </a:r>
                <a:r>
                  <a:rPr lang="en-GB" dirty="0"/>
                  <a:t> implicit</a:t>
                </a:r>
              </a:p>
            </p:txBody>
          </p: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26AF6B60-A647-49C0-8058-C00E688D10CD}"/>
                  </a:ext>
                </a:extLst>
              </p:cNvPr>
              <p:cNvCxnSpPr>
                <a:stCxn id="4" idx="3"/>
              </p:cNvCxnSpPr>
              <p:nvPr/>
            </p:nvCxnSpPr>
            <p:spPr>
              <a:xfrm flipV="1">
                <a:off x="2320692" y="2556387"/>
                <a:ext cx="678147" cy="9712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6AABD63E-487B-4A1A-A057-4E75FB0ECAA8}"/>
                  </a:ext>
                </a:extLst>
              </p:cNvPr>
              <p:cNvCxnSpPr>
                <a:stCxn id="4" idx="3"/>
              </p:cNvCxnSpPr>
              <p:nvPr/>
            </p:nvCxnSpPr>
            <p:spPr>
              <a:xfrm>
                <a:off x="2320692" y="3527634"/>
                <a:ext cx="589656" cy="22144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CFBF299-AB38-49DE-AE27-16270FD542C6}"/>
                  </a:ext>
                </a:extLst>
              </p:cNvPr>
              <p:cNvSpPr txBox="1"/>
              <p:nvPr/>
            </p:nvSpPr>
            <p:spPr>
              <a:xfrm>
                <a:off x="9753600" y="3429000"/>
                <a:ext cx="14830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/>
                  <a:t>Stiluri</a:t>
                </a:r>
                <a:r>
                  <a:rPr lang="en-GB" dirty="0"/>
                  <a:t> definite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ABB595A-93AF-42AB-B808-B309DF07AC28}"/>
                  </a:ext>
                </a:extLst>
              </p:cNvPr>
              <p:cNvCxnSpPr>
                <a:stCxn id="9" idx="1"/>
              </p:cNvCxnSpPr>
              <p:nvPr/>
            </p:nvCxnSpPr>
            <p:spPr>
              <a:xfrm flipH="1" flipV="1">
                <a:off x="5255860" y="2959510"/>
                <a:ext cx="4497740" cy="65415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432A4299-2CF4-495F-9628-BD199DBE5D84}"/>
                  </a:ext>
                </a:extLst>
              </p:cNvPr>
              <p:cNvCxnSpPr>
                <a:stCxn id="9" idx="1"/>
              </p:cNvCxnSpPr>
              <p:nvPr/>
            </p:nvCxnSpPr>
            <p:spPr>
              <a:xfrm flipH="1">
                <a:off x="8819535" y="3613666"/>
                <a:ext cx="934065" cy="9863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C282307-DF99-4B97-99DE-71FF954C9D52}"/>
                  </a:ext>
                </a:extLst>
              </p:cNvPr>
              <p:cNvCxnSpPr>
                <a:stCxn id="9" idx="1"/>
              </p:cNvCxnSpPr>
              <p:nvPr/>
            </p:nvCxnSpPr>
            <p:spPr>
              <a:xfrm flipH="1">
                <a:off x="8681884" y="3613666"/>
                <a:ext cx="1071716" cy="128309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04FF-BA68-43D4-B0A1-697010421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Conținutul temei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8D99-C616-4748-B38F-C0B7512A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6" y="1967435"/>
            <a:ext cx="7080209" cy="3901657"/>
          </a:xfrm>
        </p:spPr>
        <p:txBody>
          <a:bodyPr>
            <a:noAutofit/>
          </a:bodyPr>
          <a:lstStyle/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Elementul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BODY</a:t>
            </a:r>
            <a:endParaRPr lang="ro-MD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Elemente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pentru definirea antetelor textuale, </a:t>
            </a: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paragrafelor de text</a:t>
            </a: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Limbajul de stilizare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CSS</a:t>
            </a:r>
            <a:endParaRPr lang="ro-MD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Metode de implementare a foilor de stil </a:t>
            </a: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într-un document web</a:t>
            </a: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Selectori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CSS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tip tag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 descr="7,634 Lesson Plan Stock Photos - Free &amp; Royalty-Free Stock ...">
            <a:extLst>
              <a:ext uri="{FF2B5EF4-FFF2-40B4-BE49-F238E27FC236}">
                <a16:creationId xmlns:a16="http://schemas.microsoft.com/office/drawing/2014/main" id="{93B98097-B457-4F8E-837D-098382FC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325" y="1967435"/>
            <a:ext cx="3613355" cy="241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415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83C4A260-CD64-4A6B-B7F0-9B1943CAC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/>
              <a:t>FOI DE STIL INTERNE</a:t>
            </a:r>
            <a:endParaRPr lang="ru-RU" altLang="ru-RU" b="1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DC9AE1D7-5CC5-48B5-9792-32EFFF8D9E5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75071" y="1981201"/>
            <a:ext cx="10280609" cy="4175125"/>
          </a:xfrm>
        </p:spPr>
        <p:txBody>
          <a:bodyPr>
            <a:normAutofit/>
          </a:bodyPr>
          <a:lstStyle/>
          <a:p>
            <a:pPr marL="273050" lvl="1">
              <a:spcBef>
                <a:spcPts val="600"/>
              </a:spcBef>
              <a:buClr>
                <a:schemeClr val="accent1"/>
              </a:buClr>
            </a:pPr>
            <a:r>
              <a:rPr lang="vi-VN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O foaie de stil internă 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vi-VN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utiliz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ează</a:t>
            </a:r>
            <a:r>
              <a:rPr lang="vi-VN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atunci când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stilul se aplică pentru un singur document HTML, care descrie o pagină web</a:t>
            </a:r>
          </a:p>
          <a:p>
            <a:pPr marL="273050" lvl="1">
              <a:spcBef>
                <a:spcPts val="600"/>
              </a:spcBef>
              <a:buClr>
                <a:schemeClr val="accent1"/>
              </a:buClr>
            </a:pP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Stilurile interne se definesc utilizând marcatorul 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style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în interiorul elementului 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en-GB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, al </a:t>
            </a:r>
            <a:r>
              <a:rPr lang="en-GB" altLang="ru-RU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documentului</a:t>
            </a:r>
            <a:r>
              <a:rPr lang="en-GB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web </a:t>
            </a:r>
            <a:r>
              <a:rPr lang="en-GB" altLang="ru-RU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curent</a:t>
            </a:r>
            <a:endParaRPr lang="en-US" altLang="ru-RU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3050" lvl="1">
              <a:spcBef>
                <a:spcPts val="600"/>
              </a:spcBef>
              <a:buClr>
                <a:schemeClr val="accent1"/>
              </a:buClr>
            </a:pPr>
            <a:r>
              <a:rPr lang="en-US" altLang="ru-RU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Sintaxa</a:t>
            </a:r>
            <a:r>
              <a:rPr lang="en-US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73050" lvl="1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altLang="ru-RU" sz="26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&lt;style&gt;</a:t>
            </a:r>
          </a:p>
          <a:p>
            <a:pPr marL="273050" lvl="1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altLang="ru-RU" sz="2600" i="1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US" altLang="ru-RU" sz="2600" i="1" dirty="0" err="1">
                <a:latin typeface="Calibri" panose="020F0502020204030204" pitchFamily="34" charset="0"/>
                <a:cs typeface="Calibri" panose="020F0502020204030204" pitchFamily="34" charset="0"/>
              </a:rPr>
              <a:t>Definire</a:t>
            </a:r>
            <a:r>
              <a:rPr lang="en-US" altLang="ru-RU" sz="26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600" i="1" dirty="0" err="1">
                <a:latin typeface="Calibri" panose="020F0502020204030204" pitchFamily="34" charset="0"/>
                <a:cs typeface="Calibri" panose="020F0502020204030204" pitchFamily="34" charset="0"/>
              </a:rPr>
              <a:t>stiluri</a:t>
            </a:r>
            <a:endParaRPr lang="en-US" altLang="ru-RU" sz="26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3050" lvl="1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altLang="ru-RU" sz="2600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&lt;/style&gt;</a:t>
            </a:r>
            <a:endParaRPr lang="ro-RO" altLang="ru-RU" sz="2600" i="1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ru-RU" altLang="ru-RU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B3A47A5A-9A6E-4781-9E38-82ADB211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/>
              <a:t>EXEMPLU UTILIZARE STIL INTERN</a:t>
            </a:r>
            <a:endParaRPr lang="ru-RU" altLang="ru-RU" b="1"/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DEA450D2-E781-4342-882D-07C2DF9CC2B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83458" y="1966450"/>
            <a:ext cx="5545855" cy="4345859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&lt;!DOCTYPE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html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&lt;html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lang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ro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&lt;head&gt;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charset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"viewport"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"width=device-width, initial-scale=1.0"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"keywords"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ceainic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electric,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fierbator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"description"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"Site cu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descrierea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aparatelor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fiert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"author"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Cutărescu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Nelu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-Gheorghe"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&lt;title&gt;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&lt;/title&gt;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&lt;link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"icon"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"images/icon.png"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&lt;style&gt;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p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text-align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center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font-size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14px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font-weight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bold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</a:t>
            </a:r>
            <a:r>
              <a:rPr lang="en-GB" sz="1400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MediumSeaGreen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  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}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&lt;/style&gt;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&lt;/head&gt;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33796" name="TextBox 3">
            <a:extLst>
              <a:ext uri="{FF2B5EF4-FFF2-40B4-BE49-F238E27FC236}">
                <a16:creationId xmlns:a16="http://schemas.microsoft.com/office/drawing/2014/main" id="{C34352DF-A17C-4F13-BF95-72C0D00FA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989" y="1876529"/>
            <a:ext cx="5943037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"background-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rgb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(233,198,204);"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&lt;!--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Definesc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un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textual de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1, un alt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2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3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paragrafe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textuale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--&gt;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: tomato;"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"font-size:2em;color:rgba(53,10,10,0.8);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font-weight:bold;text-align:center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;"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destinat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fierberii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apei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timp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foarte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scurt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nu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recomandat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să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-l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folosiți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scopuri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style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"font-size:1.3em;padding:7px;color:rgb(252,249,249);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background-color:rgb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(172,146,151);"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Magazinul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nostru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dispune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apă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sortiment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mare.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Aceste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pot fi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procurate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credit, cu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garanție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livrare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rapidă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Chișinău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&lt;/html&gt;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3AC98DF3-A3EE-4601-8BA2-2CD9DB5F1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/>
              <a:t>REZULTAT EXEMPLU</a:t>
            </a:r>
            <a:endParaRPr lang="ru-RU" altLang="ru-R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CA09FB-414E-4E2D-825F-30A0A14DF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161" y="2007544"/>
            <a:ext cx="5928315" cy="41009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D31578-DA3E-457C-BBEA-BB886C446CCE}"/>
              </a:ext>
            </a:extLst>
          </p:cNvPr>
          <p:cNvSpPr txBox="1"/>
          <p:nvPr/>
        </p:nvSpPr>
        <p:spPr>
          <a:xfrm>
            <a:off x="8091948" y="3059668"/>
            <a:ext cx="3063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Vede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ți și aplicarea stilurilor în cascadă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AF067-8541-4882-812F-1A67D5621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Să scoatem stilurile din interiorul elementelor – să ave</a:t>
            </a:r>
            <a:r>
              <a:rPr lang="en-GB" dirty="0"/>
              <a:t>m</a:t>
            </a:r>
            <a:r>
              <a:rPr lang="ro-RO" dirty="0"/>
              <a:t> doar stiluri interioare, nu și in-line.</a:t>
            </a:r>
            <a:r>
              <a:rPr lang="en-GB" dirty="0"/>
              <a:t> 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83921-3377-436B-8002-C1A2A72F4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028" y="1887794"/>
            <a:ext cx="10058400" cy="4234752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&lt;style&gt;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body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whitesmoke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justify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exemplu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comentariu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in CSS*/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16px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/*o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alta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unitate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masura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marimii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textului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, 1em=16px*/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font-weight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bold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MediumSeaGreen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 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h2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tomato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white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&lt;/style&gt;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93658B-8972-4011-9174-16860D155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452" y="3721924"/>
            <a:ext cx="5034116" cy="260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485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BEB89-7E57-45CC-86D4-D71466B81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Să scoatem stilurile din interiorul elementelor – să ave</a:t>
            </a:r>
            <a:r>
              <a:rPr lang="en-GB" dirty="0"/>
              <a:t>m</a:t>
            </a:r>
            <a:r>
              <a:rPr lang="ro-RO" dirty="0"/>
              <a:t> doar stiluri interioare, nu și in-line.</a:t>
            </a:r>
            <a:r>
              <a:rPr lang="en-GB" dirty="0"/>
              <a:t>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B2C98-91F7-490A-936F-CA3FF3299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889" y="1927123"/>
            <a:ext cx="10707329" cy="4218038"/>
          </a:xfrm>
        </p:spPr>
        <p:txBody>
          <a:bodyPr>
            <a:normAutofit fontScale="85000" lnSpcReduction="20000"/>
          </a:bodyPr>
          <a:lstStyle/>
          <a:p>
            <a:r>
              <a:rPr lang="en-GB" sz="24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2400" b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Observa</a:t>
            </a:r>
            <a:r>
              <a:rPr lang="ro-RO" sz="24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ți cum codul a devenit mai citibil – au ramas doar elementele HTML, fără atributele în care era descris cum trebuie prezentate aceste elemente</a:t>
            </a:r>
            <a:endParaRPr lang="en-GB" sz="2400" b="0" dirty="0">
              <a:solidFill>
                <a:schemeClr val="tx1">
                  <a:lumMod val="85000"/>
                  <a:lumOff val="15000"/>
                </a:schemeClr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destinat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fierberii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apei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timp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foarte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scurt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nu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recomandat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să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-l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folosiți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scopuri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Magazinul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nostru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dispune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apă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sortiment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mare.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Aceste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pot fi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procurate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credit, cu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garanție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livrare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rapidă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Chișinău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551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2BE539FB-FE17-4744-B7C7-3BD1C8FE6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1381" y="609601"/>
            <a:ext cx="9478296" cy="1042218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Foi de stil externe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BB47-91C4-42FF-B92D-7765C9A5637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98090" y="1956619"/>
            <a:ext cx="10992465" cy="440485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defRPr/>
            </a:pP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O foaie de stil externă este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necesară 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atunci când stilul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 aplică mai 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mult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pagini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şi pentru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economisirea timpului de muncă, ridicând astfel productivitatea persoanelor antrenate în dezvoltarea site-urilor web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ts val="600"/>
              </a:spcBef>
              <a:defRPr/>
            </a:pP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schimb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aspectul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ntreg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ului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site prin schimbarea 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con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ţ</a:t>
            </a:r>
            <a:r>
              <a:rPr lang="en-US" altLang="en-US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inutului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doar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un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singur fișier</a:t>
            </a:r>
          </a:p>
          <a:p>
            <a:pPr>
              <a:spcBef>
                <a:spcPts val="600"/>
              </a:spcBef>
              <a:defRPr/>
            </a:pPr>
            <a:r>
              <a:rPr lang="vi-VN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Fiecare pagină trebuie să includă un link la foaia de stil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rin intermediul elementului </a:t>
            </a:r>
            <a:r>
              <a:rPr lang="ro-RO" altLang="ru-RU" sz="2200" b="1" dirty="0">
                <a:latin typeface="Calibri" panose="020F0502020204030204" pitchFamily="34" charset="0"/>
                <a:cs typeface="Calibri" panose="020F0502020204030204" pitchFamily="34" charset="0"/>
              </a:rPr>
              <a:t>link,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amplasat în interiorul tag-ului</a:t>
            </a:r>
            <a:r>
              <a:rPr lang="ro-RO" altLang="ru-RU" sz="2200" b="1" dirty="0">
                <a:latin typeface="Calibri" panose="020F0502020204030204" pitchFamily="34" charset="0"/>
                <a:cs typeface="Calibri" panose="020F0502020204030204" pitchFamily="34" charset="0"/>
              </a:rPr>
              <a:t> head</a:t>
            </a:r>
          </a:p>
          <a:p>
            <a:pPr marL="274638" lvl="1" indent="0">
              <a:lnSpc>
                <a:spcPct val="80000"/>
              </a:lnSpc>
              <a:buNone/>
              <a:defRPr/>
            </a:pP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&lt;link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"stylesheet"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"text/</a:t>
            </a:r>
            <a:r>
              <a:rPr lang="en-GB" sz="2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css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2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css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/styles.css"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ro-RO" alt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unde:</a:t>
            </a:r>
          </a:p>
          <a:p>
            <a:pPr lvl="2" eaLnBrk="1" hangingPunct="1">
              <a:lnSpc>
                <a:spcPct val="110000"/>
              </a:lnSpc>
              <a:defRPr/>
            </a:pP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atributul </a:t>
            </a:r>
            <a:r>
              <a:rPr lang="ro-RO" altLang="ru-RU" sz="1700" b="1" dirty="0">
                <a:latin typeface="Calibri" panose="020F0502020204030204" pitchFamily="34" charset="0"/>
                <a:cs typeface="Calibri" panose="020F0502020204030204" pitchFamily="34" charset="0"/>
              </a:rPr>
              <a:t>rel</a:t>
            </a: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 - specifică relaţia dintre fişierul apelant şi fişierul legat. Poate avea mai multe valori posibile, dar în cazul dat valoarea sa trebuie să fie </a:t>
            </a:r>
            <a:r>
              <a:rPr lang="ro-RO" altLang="ru-RU" sz="1700" b="1" dirty="0">
                <a:latin typeface="Calibri" panose="020F0502020204030204" pitchFamily="34" charset="0"/>
                <a:cs typeface="Calibri" panose="020F0502020204030204" pitchFamily="34" charset="0"/>
              </a:rPr>
              <a:t>stylesheet</a:t>
            </a: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. Atribut obligatoriu</a:t>
            </a:r>
            <a:endParaRPr lang="en-US" altLang="ru-RU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eaLnBrk="1" hangingPunct="1">
              <a:lnSpc>
                <a:spcPct val="110000"/>
              </a:lnSpc>
              <a:defRPr/>
            </a:pP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atributul</a:t>
            </a:r>
            <a:r>
              <a:rPr lang="ro-RO" altLang="ru-RU" sz="1700" b="1" dirty="0">
                <a:latin typeface="Calibri" panose="020F0502020204030204" pitchFamily="34" charset="0"/>
                <a:cs typeface="Calibri" panose="020F0502020204030204" pitchFamily="34" charset="0"/>
              </a:rPr>
              <a:t> href - </a:t>
            </a: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specifică adresa (</a:t>
            </a:r>
            <a:r>
              <a:rPr lang="ro-RO" altLang="ru-RU" sz="1700" b="1" dirty="0">
                <a:latin typeface="Calibri" panose="020F0502020204030204" pitchFamily="34" charset="0"/>
                <a:cs typeface="Calibri" panose="020F0502020204030204" pitchFamily="34" charset="0"/>
              </a:rPr>
              <a:t>URL</a:t>
            </a: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) de unde se introduce fişierul foaie de stil. Atribut obligatoriu</a:t>
            </a:r>
          </a:p>
          <a:p>
            <a:pPr lvl="2" eaLnBrk="1" hangingPunct="1">
              <a:lnSpc>
                <a:spcPct val="110000"/>
              </a:lnSpc>
              <a:defRPr/>
            </a:pP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atributul </a:t>
            </a:r>
            <a:r>
              <a:rPr lang="ro-RO" altLang="ru-RU" sz="1700" b="1" dirty="0">
                <a:latin typeface="Calibri" panose="020F0502020204030204" pitchFamily="34" charset="0"/>
                <a:cs typeface="Calibri" panose="020F0502020204030204" pitchFamily="34" charset="0"/>
              </a:rPr>
              <a:t>type</a:t>
            </a: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 - specifică tipul fişierului legat, adică defineşte ce fel de resursă este (extensia fişierului nu este suficientă pentru a determina aceasta) - în cazul dat are valoarea </a:t>
            </a:r>
            <a:r>
              <a:rPr lang="ro-RO" altLang="ru-RU" sz="1700" b="1" dirty="0">
                <a:latin typeface="Calibri" panose="020F0502020204030204" pitchFamily="34" charset="0"/>
                <a:cs typeface="Calibri" panose="020F0502020204030204" pitchFamily="34" charset="0"/>
              </a:rPr>
              <a:t>text/css. </a:t>
            </a:r>
            <a:r>
              <a:rPr lang="ro-RO" altLang="ru-RU" sz="1700" dirty="0">
                <a:latin typeface="Calibri" panose="020F0502020204030204" pitchFamily="34" charset="0"/>
                <a:cs typeface="Calibri" panose="020F0502020204030204" pitchFamily="34" charset="0"/>
              </a:rPr>
              <a:t>Atribut opțional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O foaie externă de stiluri nu trebuie să conţină tag-uri HTML şi trebuie salvată cu  extensia </a:t>
            </a:r>
            <a:r>
              <a:rPr lang="ro-RO" altLang="ru-RU" sz="2200" b="1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.css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. Este recomandat ca fișierul (fișierele) de stiluri să fie păstrate într-un folder separat de fișierele </a:t>
            </a:r>
            <a:r>
              <a:rPr lang="ro-RO" altLang="ru-RU" sz="2200" i="1" dirty="0">
                <a:latin typeface="Calibri" panose="020F0502020204030204" pitchFamily="34" charset="0"/>
                <a:cs typeface="Calibri" panose="020F0502020204030204" pitchFamily="34" charset="0"/>
              </a:rPr>
              <a:t>.html</a:t>
            </a:r>
            <a:endParaRPr lang="en-US" altLang="ru-RU" sz="22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8F560C61-3213-4614-9966-4AB2D1181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664" y="633282"/>
            <a:ext cx="10628671" cy="90011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u-RU" b="1" dirty="0"/>
              <a:t>EXEMPLU UTILIZARE STILURI EXTERNE</a:t>
            </a:r>
            <a:endParaRPr lang="ru-RU" altLang="ru-RU" b="1" dirty="0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5B8107D5-EE5E-4E43-970C-456A3345B4C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177548" y="2041861"/>
            <a:ext cx="4581832" cy="41671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o-RO" altLang="ru-RU" sz="1800" dirty="0">
                <a:solidFill>
                  <a:srgbClr val="00B0F0"/>
                </a:solidFill>
                <a:latin typeface="Verdana" panose="020B0604030504040204" pitchFamily="34" charset="0"/>
              </a:rPr>
              <a:t>Fisierul </a:t>
            </a:r>
            <a:r>
              <a:rPr lang="ro-RO" altLang="ru-RU" sz="1800" b="1" dirty="0">
                <a:solidFill>
                  <a:srgbClr val="00B0F0"/>
                </a:solidFill>
                <a:latin typeface="Verdana" panose="020B0604030504040204" pitchFamily="34" charset="0"/>
              </a:rPr>
              <a:t>st</a:t>
            </a:r>
            <a:r>
              <a:rPr lang="en-US" altLang="ru-RU" sz="1800" b="1" dirty="0" err="1">
                <a:solidFill>
                  <a:srgbClr val="00B0F0"/>
                </a:solidFill>
                <a:latin typeface="Verdana" panose="020B0604030504040204" pitchFamily="34" charset="0"/>
              </a:rPr>
              <a:t>yles</a:t>
            </a:r>
            <a:r>
              <a:rPr lang="ro-RO" altLang="ru-RU" sz="1800" b="1" dirty="0">
                <a:solidFill>
                  <a:srgbClr val="00B0F0"/>
                </a:solidFill>
                <a:latin typeface="Verdana" panose="020B0604030504040204" pitchFamily="34" charset="0"/>
              </a:rPr>
              <a:t>.css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body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whitesmoke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justify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exemplu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comentariu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in CSS*/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16px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/*o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alta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unitate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masura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marimii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textului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, 1em=16px*/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font-weight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bold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rgba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60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179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114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0.804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   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h2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tomato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white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30724" name="TextBox 3">
            <a:extLst>
              <a:ext uri="{FF2B5EF4-FFF2-40B4-BE49-F238E27FC236}">
                <a16:creationId xmlns:a16="http://schemas.microsoft.com/office/drawing/2014/main" id="{7121704B-02C0-4610-9381-DDC6458F0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470" y="1878686"/>
            <a:ext cx="6612194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sz="1300" dirty="0">
                <a:solidFill>
                  <a:srgbClr val="00B0F0"/>
                </a:solidFill>
                <a:latin typeface="Verdana" panose="020B0604030504040204" pitchFamily="34" charset="0"/>
              </a:rPr>
              <a:t>Fisierul </a:t>
            </a:r>
            <a:r>
              <a:rPr lang="ro-RO" altLang="ru-RU" sz="1300" b="1" dirty="0">
                <a:solidFill>
                  <a:srgbClr val="00B0F0"/>
                </a:solidFill>
                <a:latin typeface="Verdana" panose="020B0604030504040204" pitchFamily="34" charset="0"/>
              </a:rPr>
              <a:t>index.html</a:t>
            </a: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&lt;!DOCTYPE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html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&lt;html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lang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ro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&lt;head&gt;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charset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"viewport"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"width=device-width, initial-scale=1.0"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"keywords"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ceainic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electric,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fierbator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"description"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"Site cu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descrierea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aparatelor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fiert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"author"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Cutărescu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Nelu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-Gheorghe"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&lt;title&gt;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&lt;/title&gt;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&lt;link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"icon"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"images/icon.png"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&lt;link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rel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"stylesheet"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type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"text/</a:t>
            </a:r>
            <a:r>
              <a:rPr lang="en-GB" sz="1300" b="0" dirty="0" err="1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css</a:t>
            </a:r>
            <a:r>
              <a:rPr lang="en-GB" sz="13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"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href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"</a:t>
            </a:r>
            <a:r>
              <a:rPr lang="en-GB" sz="1300" b="0" dirty="0" err="1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css</a:t>
            </a:r>
            <a:r>
              <a:rPr lang="en-GB" sz="13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/styles.css"</a:t>
            </a:r>
            <a:r>
              <a:rPr lang="en-GB" sz="13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/&gt;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&lt;/head&gt;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&lt;h2&gt;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ro-RO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....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sz="13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&lt;/html&gt;</a:t>
            </a:r>
            <a:endParaRPr lang="en-GB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FAA92A5D-9092-4DB4-A6A2-4046BA9AC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116" y="614516"/>
            <a:ext cx="8218488" cy="755650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REZULTAT EXEMPLU</a:t>
            </a:r>
            <a:endParaRPr lang="ru-RU" altLang="ru-RU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61459D-3172-421D-8834-B81147F10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071" y="1944991"/>
            <a:ext cx="7191268" cy="437058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14D53263-10FF-4D4F-A4AD-553A9DCB2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574" y="286603"/>
            <a:ext cx="10310106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FOI DE STIL MULTIPLE</a:t>
            </a:r>
            <a:endParaRPr lang="ru-RU" altLang="ru-RU" b="1" dirty="0"/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1DCB1F80-19C2-4931-8D89-B54531B32E2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57084" y="1904999"/>
            <a:ext cx="10540181" cy="306029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US" altLang="ru-RU" sz="2600" dirty="0">
                <a:latin typeface="Calibri" panose="020F0502020204030204" pitchFamily="34" charset="0"/>
              </a:rPr>
              <a:t>Dar </a:t>
            </a:r>
            <a:r>
              <a:rPr lang="en-US" altLang="ru-RU" sz="2600" dirty="0" err="1">
                <a:latin typeface="Calibri" panose="020F0502020204030204" pitchFamily="34" charset="0"/>
              </a:rPr>
              <a:t>dac</a:t>
            </a:r>
            <a:r>
              <a:rPr lang="ro-MD" altLang="ru-RU" sz="2600" dirty="0">
                <a:latin typeface="Calibri" panose="020F0502020204030204" pitchFamily="34" charset="0"/>
              </a:rPr>
              <a:t>ă definesc astfel stilurile – cum credeți de ce culoare va fi textul din </a:t>
            </a:r>
            <a:r>
              <a:rPr lang="ro-MD" altLang="ru-RU" sz="2600" dirty="0">
                <a:highlight>
                  <a:srgbClr val="00FF00"/>
                </a:highlight>
                <a:latin typeface="Calibri" panose="020F0502020204030204" pitchFamily="34" charset="0"/>
              </a:rPr>
              <a:t>P</a:t>
            </a:r>
            <a:r>
              <a:rPr lang="ro-MD" altLang="ru-RU" sz="2600" dirty="0">
                <a:latin typeface="Calibri" panose="020F0502020204030204" pitchFamily="34" charset="0"/>
              </a:rPr>
              <a:t>?</a:t>
            </a:r>
          </a:p>
          <a:p>
            <a:pPr>
              <a:spcBef>
                <a:spcPts val="0"/>
              </a:spcBef>
            </a:pPr>
            <a:r>
              <a:rPr lang="ro-MD" altLang="en-US" sz="1800" dirty="0"/>
              <a:t>...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 &lt;link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"stylesheet"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"text/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css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css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/styles.css"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&lt;style&gt;</a:t>
            </a:r>
            <a:endParaRPr lang="en-GB" sz="1600" b="0" dirty="0">
              <a:solidFill>
                <a:srgbClr val="000000"/>
              </a:solidFill>
              <a:effectLst/>
              <a:highlight>
                <a:srgbClr val="FF00FF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        </a:t>
            </a:r>
            <a:r>
              <a:rPr lang="en-GB" sz="1600" b="0" dirty="0">
                <a:solidFill>
                  <a:srgbClr val="8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p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{</a:t>
            </a:r>
            <a:r>
              <a:rPr lang="en-GB" sz="1600" b="0" dirty="0" err="1">
                <a:solidFill>
                  <a:srgbClr val="E5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color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451A5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tomato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;}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highlight>
                  <a:srgbClr val="FF00FF"/>
                </a:highlight>
                <a:latin typeface="Consolas" panose="020B0609020204030204" pitchFamily="49" charset="0"/>
              </a:rPr>
              <a:t>&lt;/style&gt;</a:t>
            </a:r>
            <a:endParaRPr lang="en-GB" sz="1600" b="0" dirty="0">
              <a:solidFill>
                <a:srgbClr val="000000"/>
              </a:solidFill>
              <a:effectLst/>
              <a:highlight>
                <a:srgbClr val="FF00FF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&lt;/head&gt;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style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color:blueviolet</a:t>
            </a:r>
            <a:r>
              <a:rPr lang="en-GB" sz="16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destinat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fierberii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apei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timp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foarte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scurt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nu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recomandat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să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-l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folosiți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scopuri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Magazinul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nostru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dispune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apă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sortiment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mare.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Aceste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pot fi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procurate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credit, cu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garanție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livrare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rapidă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Chișinău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r>
              <a:rPr lang="ro-MD" altLang="en-US" sz="1800" dirty="0"/>
              <a:t>...</a:t>
            </a:r>
            <a:endParaRPr lang="en-US" altLang="en-US" sz="1800" dirty="0"/>
          </a:p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endParaRPr lang="ro-RO" altLang="ru-RU" dirty="0">
              <a:latin typeface="Calibri" panose="020F0502020204030204" pitchFamily="34" charset="0"/>
            </a:endParaRPr>
          </a:p>
        </p:txBody>
      </p:sp>
      <p:sp>
        <p:nvSpPr>
          <p:cNvPr id="38916" name="TextBox 1">
            <a:extLst>
              <a:ext uri="{FF2B5EF4-FFF2-40B4-BE49-F238E27FC236}">
                <a16:creationId xmlns:a16="http://schemas.microsoft.com/office/drawing/2014/main" id="{CFFA098C-0AFD-425C-96D9-B55846D4B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782" y="4633633"/>
            <a:ext cx="7837402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o-MD" altLang="en-US" sz="2000" dirty="0"/>
              <a:t>Iar in </a:t>
            </a:r>
            <a:r>
              <a:rPr lang="ro-MD" altLang="en-US" sz="2000" dirty="0">
                <a:solidFill>
                  <a:srgbClr val="00B0F0"/>
                </a:solidFill>
              </a:rPr>
              <a:t>styles.css</a:t>
            </a:r>
            <a:r>
              <a:rPr lang="ro-MD" altLang="en-US" sz="2000" dirty="0"/>
              <a:t>, sunt aceste stiluri:</a:t>
            </a:r>
          </a:p>
          <a:p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justify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exemplu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comentariu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in CSS*/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16px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/*o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alta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unitate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masura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a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marimii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textului</a:t>
            </a:r>
            <a:r>
              <a:rPr lang="en-GB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, 1em=16px*/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font-weight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bold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 err="1">
                <a:solidFill>
                  <a:srgbClr val="E5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795E26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rgba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(</a:t>
            </a:r>
            <a:r>
              <a:rPr lang="en-GB" sz="1400" b="0" dirty="0">
                <a:solidFill>
                  <a:srgbClr val="098658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60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179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114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0.804</a:t>
            </a:r>
            <a:r>
              <a:rPr lang="en-GB" sz="1400" b="0" dirty="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nsolas" panose="020B0609020204030204" pitchFamily="49" charset="0"/>
              </a:rPr>
              <a:t>);   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F5B12DBD-1FE7-45AF-85E1-CB39FD9E1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/>
              <a:t>REZULTAT EXEMPLU</a:t>
            </a:r>
            <a:endParaRPr lang="ru-RU" altLang="ru-RU" b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3101BD-F962-4049-B83C-6EB2C1491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148" y="2072096"/>
            <a:ext cx="7491109" cy="40313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984E2-B73D-4D4E-B4F9-C6FC0A69A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Comentarii</a:t>
            </a:r>
            <a:r>
              <a:rPr lang="en-GB" dirty="0"/>
              <a:t> </a:t>
            </a:r>
            <a:r>
              <a:rPr lang="ro-RO" dirty="0"/>
              <a:t>în HTML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A504B-9A61-4238-BD8E-4CB05FEA5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77" y="2108201"/>
            <a:ext cx="10339603" cy="3760891"/>
          </a:xfrm>
        </p:spPr>
        <p:txBody>
          <a:bodyPr/>
          <a:lstStyle/>
          <a:p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a include comentarii într-un document HTML se va utiliza sintaxa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0" dirty="0">
                <a:solidFill>
                  <a:srgbClr val="008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&lt;!--</a:t>
            </a:r>
            <a:endParaRPr lang="en-GB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  &lt;style&gt;body{background: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rgb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(255, 190, 152);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: white; font-size: 2em;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font-family:'Franklin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Gothic Medium', 'Arial Narrow', Arial,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sans-serif;text-align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center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;}&lt;/style&gt;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  &lt;script&gt;alert("Bine ai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venit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site!");&lt;/script&gt;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 dirty="0">
                <a:solidFill>
                  <a:srgbClr val="008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--&gt;</a:t>
            </a:r>
            <a:endParaRPr lang="en-GB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ți observa că toate simbolurile încluse între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&lt;!--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--&gt;</a:t>
            </a:r>
            <a:r>
              <a:rPr lang="ro-RO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devin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GB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culoare</a:t>
            </a:r>
            <a:r>
              <a:rPr lang="en-GB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verde</a:t>
            </a:r>
            <a:endParaRPr lang="en-GB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7476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A5FF65DD-5E50-47FE-93C4-CAAB76285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b="1"/>
              <a:t>APLICAREA STILURILOR ÎN CASCADĂ</a:t>
            </a:r>
            <a:endParaRPr lang="ru-RU" altLang="ru-RU" b="1"/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37C5AC80-C498-43CF-838C-E2DA4079EA5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55406" y="1981200"/>
            <a:ext cx="10648336" cy="4340942"/>
          </a:xfrm>
        </p:spPr>
        <p:txBody>
          <a:bodyPr>
            <a:normAutofit/>
          </a:bodyPr>
          <a:lstStyle/>
          <a:p>
            <a:pPr eaLnBrk="1" hangingPunct="1"/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Mai multe stiluri, definite diferit, pot fi aplicate în cascadă, unui anumit element HTML. Toate stilurile definite vor „cădea în cascadă”, iar rezultatul se va reflecta într-o pagină virtuală de stiluri </a:t>
            </a:r>
          </a:p>
          <a:p>
            <a:pPr eaLnBrk="1" hangingPunct="1"/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Care din aceste stiluri, definite, se va aplica elementului HTML???</a:t>
            </a:r>
          </a:p>
          <a:p>
            <a:pPr eaLnBrk="1" hangingPunct="1"/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Ordinea aplicării stilurilor în cascadă (prioritatea e în creştere, după nr.</a:t>
            </a:r>
            <a:r>
              <a:rPr lang="en-US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ordine):</a:t>
            </a:r>
          </a:p>
          <a:p>
            <a:pPr marL="731838" lvl="1" indent="-457200">
              <a:buFont typeface="Bookman Old Style" panose="02050604050505020204" pitchFamily="18" charset="0"/>
              <a:buAutoNum type="arabicPeriod"/>
            </a:pP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od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ul</a:t>
            </a: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implicit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de afişare al</a:t>
            </a: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browser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-ului</a:t>
            </a:r>
            <a:endParaRPr lang="vi-VN" altLang="ru-RU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31838" lvl="1" indent="-457200">
              <a:buFont typeface="Bookman Old Style" panose="02050604050505020204" pitchFamily="18" charset="0"/>
              <a:buAutoNum type="arabicPeriod"/>
            </a:pP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Foaie de stil extern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endParaRPr lang="vi-VN" altLang="ru-RU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31838" lvl="1" indent="-457200">
              <a:buFont typeface="Bookman Old Style" panose="02050604050505020204" pitchFamily="18" charset="0"/>
              <a:buAutoNum type="arabicPeriod"/>
            </a:pP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Foaie de stil internă</a:t>
            </a:r>
          </a:p>
          <a:p>
            <a:pPr marL="731838" lvl="1" indent="-457200">
              <a:buFont typeface="Bookman Old Style" panose="02050604050505020204" pitchFamily="18" charset="0"/>
              <a:buAutoNum type="arabicPeriod"/>
            </a:pP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til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uri</a:t>
            </a: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 in</a:t>
            </a:r>
            <a:r>
              <a:rPr lang="ro-RO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vi-VN" altLang="ru-RU" sz="1900" dirty="0">
                <a:latin typeface="Calibri" panose="020F0502020204030204" pitchFamily="34" charset="0"/>
                <a:cs typeface="Calibri" panose="020F0502020204030204" pitchFamily="34" charset="0"/>
              </a:rPr>
              <a:t>line (în interiorul unui element HTML)</a:t>
            </a:r>
            <a:endParaRPr lang="en-US" altLang="ru-RU" sz="19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31838" lvl="1" indent="-457200">
              <a:buFont typeface="Bookman Old Style" panose="02050604050505020204" pitchFamily="18" charset="0"/>
              <a:buAutoNum type="arabicPeriod"/>
            </a:pPr>
            <a:r>
              <a:rPr lang="ro-RO" alt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Cea mai mare prioritate o au declaraţiile care au puse în corespondenţă cuvântul rezervat  </a:t>
            </a:r>
            <a:r>
              <a:rPr lang="ru-RU" altLang="en-US" sz="1900" dirty="0">
                <a:cs typeface="Calibri" panose="020F0502020204030204" pitchFamily="34" charset="0"/>
              </a:rPr>
              <a:t>"</a:t>
            </a:r>
            <a:r>
              <a:rPr lang="ru-RU" altLang="en-US" sz="1900" b="1" dirty="0">
                <a:cs typeface="Calibri" panose="020F0502020204030204" pitchFamily="34" charset="0"/>
              </a:rPr>
              <a:t>!important</a:t>
            </a:r>
            <a:r>
              <a:rPr lang="ru-RU" altLang="en-US" sz="1900" dirty="0">
                <a:cs typeface="Calibri" panose="020F0502020204030204" pitchFamily="34" charset="0"/>
              </a:rPr>
              <a:t>“</a:t>
            </a:r>
            <a:endParaRPr lang="en-US" alt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31838" lvl="1" indent="-457200">
              <a:buNone/>
            </a:pPr>
            <a:r>
              <a:rPr lang="ro-RO" alt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Atunci când priorităţile sunt aceleaşi - se va aplica acea declaraţie care a fost definită ultima</a:t>
            </a:r>
            <a:endParaRPr lang="ro-RO" altLang="ru-RU" sz="19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DF2F5BC2-AACA-43EE-B6EA-4BE72678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en-US" b="1"/>
              <a:t>PREZENTAREA ARBORESCENTĂ </a:t>
            </a:r>
            <a:endParaRPr lang="en-US" altLang="en-US" b="1"/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17E18C18-0F0B-433E-BCFE-AA2705039BC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25910" y="1826342"/>
            <a:ext cx="9733935" cy="4476135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Un document </a:t>
            </a:r>
            <a:r>
              <a:rPr lang="ru-RU" altLang="en-US" dirty="0">
                <a:cs typeface="Calibri" panose="020F0502020204030204" pitchFamily="34" charset="0"/>
              </a:rPr>
              <a:t>HTML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 poate fi prezentat structural sub formă arborescentă, ceea ce presupune că orice element (în afară de cel „rădăcină”) are doar un părinte </a:t>
            </a:r>
          </a:p>
          <a:p>
            <a:pPr>
              <a:spcBef>
                <a:spcPts val="60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Părintele este acel element în interiorul căruia sunt plasate alte elemente</a:t>
            </a:r>
          </a:p>
          <a:p>
            <a:pPr>
              <a:spcBef>
                <a:spcPts val="60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Fie următoarea structură a unui document HTML:</a:t>
            </a:r>
            <a:endParaRPr lang="ru-RU" altLang="en-US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cs typeface="Calibri" panose="020F0502020204030204" pitchFamily="34" charset="0"/>
              </a:rPr>
              <a:t>&lt;html&gt; 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cs typeface="Calibri" panose="020F0502020204030204" pitchFamily="34" charset="0"/>
              </a:rPr>
              <a:t>&lt;head&gt;&lt;/head&gt; 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cs typeface="Calibri" panose="020F0502020204030204" pitchFamily="34" charset="0"/>
              </a:rPr>
              <a:t>&lt;body&gt; 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buNone/>
            </a:pPr>
            <a:r>
              <a:rPr lang="ru-RU" altLang="en-US" sz="1700" i="1" dirty="0">
                <a:cs typeface="Calibri" panose="020F0502020204030204" pitchFamily="34" charset="0"/>
              </a:rPr>
              <a:t>&lt;p&gt;</a:t>
            </a:r>
            <a:r>
              <a:rPr lang="ro-RO" alt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Un text</a:t>
            </a:r>
            <a:r>
              <a:rPr lang="ru-RU" altLang="en-US" sz="1700" i="1" dirty="0">
                <a:cs typeface="Calibri" panose="020F0502020204030204" pitchFamily="34" charset="0"/>
              </a:rPr>
              <a:t>&lt;/p&gt; </a:t>
            </a:r>
            <a:endParaRPr lang="ro-RO" altLang="en-US" sz="17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74638" lvl="1" indent="0">
              <a:buNone/>
            </a:pPr>
            <a:r>
              <a:rPr lang="ru-RU" altLang="en-US" sz="1700" i="1" dirty="0">
                <a:cs typeface="Calibri" panose="020F0502020204030204" pitchFamily="34" charset="0"/>
              </a:rPr>
              <a:t>&lt;p class="text“</a:t>
            </a:r>
            <a:r>
              <a:rPr lang="en-US" alt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&gt; Un alt text</a:t>
            </a:r>
            <a:r>
              <a:rPr lang="ru-RU" altLang="en-US" sz="1700" i="1" dirty="0">
                <a:cs typeface="Calibri" panose="020F0502020204030204" pitchFamily="34" charset="0"/>
              </a:rPr>
              <a:t> &lt;span&gt;</a:t>
            </a:r>
            <a:r>
              <a:rPr lang="en-US" altLang="en-US" sz="1700" i="1" dirty="0" err="1"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altLang="en-US" sz="17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700" i="1" dirty="0" err="1">
                <a:latin typeface="Calibri" panose="020F0502020204030204" pitchFamily="34" charset="0"/>
                <a:cs typeface="Calibri" panose="020F0502020204030204" pitchFamily="34" charset="0"/>
              </a:rPr>
              <a:t>evidentiat</a:t>
            </a:r>
            <a:r>
              <a:rPr lang="ru-RU" altLang="en-US" sz="1700" i="1" dirty="0">
                <a:cs typeface="Calibri" panose="020F0502020204030204" pitchFamily="34" charset="0"/>
              </a:rPr>
              <a:t>&lt;/span&gt;&lt;/p&gt;</a:t>
            </a:r>
            <a:endParaRPr lang="ro-RO" altLang="en-US" sz="17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cs typeface="Calibri" panose="020F0502020204030204" pitchFamily="34" charset="0"/>
              </a:rPr>
              <a:t>&lt;/body&gt; 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cs typeface="Calibri" panose="020F0502020204030204" pitchFamily="34" charset="0"/>
              </a:rPr>
              <a:t>&lt;/html&gt; 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Grafic această structură poate fi prezentată sub formă arborescentă </a:t>
            </a:r>
            <a:endParaRPr lang="ru-RU" altLang="en-US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Această prezentare ierarhică defineşte conceptul de </a:t>
            </a:r>
            <a:r>
              <a:rPr lang="ro-RO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moştenire</a:t>
            </a:r>
            <a:endParaRPr lang="ru-RU" altLang="en-US" b="1" dirty="0">
              <a:cs typeface="Calibri" panose="020F0502020204030204" pitchFamily="34" charset="0"/>
            </a:endParaRPr>
          </a:p>
        </p:txBody>
      </p:sp>
      <p:pic>
        <p:nvPicPr>
          <p:cNvPr id="44036" name="Picture 2">
            <a:extLst>
              <a:ext uri="{FF2B5EF4-FFF2-40B4-BE49-F238E27FC236}">
                <a16:creationId xmlns:a16="http://schemas.microsoft.com/office/drawing/2014/main" id="{301B6756-4D03-4EAD-88DA-E36026517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292" y="3343275"/>
            <a:ext cx="3114675" cy="188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12F47623-A2E1-4E0F-8B85-34FC34413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613" y="692302"/>
            <a:ext cx="8229600" cy="8286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b="1" dirty="0"/>
              <a:t>ALT EXEMPLU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42711427-6D95-4D49-92E2-3054ABF34BC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40542" y="1828801"/>
            <a:ext cx="9070258" cy="466048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&lt;!DOCTYPE html&gt;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&lt;html&gt;&lt;head&gt;&lt;title&gt; </a:t>
            </a:r>
            <a:r>
              <a:rPr lang="en-US" altLang="en-US" dirty="0" err="1">
                <a:latin typeface="Calibri" panose="020F0502020204030204" pitchFamily="34" charset="0"/>
              </a:rPr>
              <a:t>Incercare</a:t>
            </a:r>
            <a:r>
              <a:rPr lang="en-US" altLang="en-US" dirty="0">
                <a:latin typeface="Calibri" panose="020F0502020204030204" pitchFamily="34" charset="0"/>
              </a:rPr>
              <a:t>&lt;/title&gt;&lt;/head&gt;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&lt;body&gt;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&lt;div&gt;    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&lt;h1&gt;Titlu1&lt;/h1&gt;    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&lt;p&gt;Tra-la-la-la&lt;/p&gt;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&lt;/div&gt;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&lt;div class="empty"&gt;&lt;/div&gt;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&lt;ul&gt;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&lt;li class="first"&gt;A&lt;/li&gt;    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&lt;li&gt;B&lt;/li&gt;    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&lt;li&gt;C&lt;/li&gt;  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&lt;/ul&gt;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&lt;/body&gt;&lt;/html&gt;</a:t>
            </a:r>
          </a:p>
          <a:p>
            <a:pPr marL="0" indent="0">
              <a:buNone/>
            </a:pPr>
            <a:endParaRPr lang="en-US" altLang="en-US" dirty="0">
              <a:latin typeface="Calibri" panose="020F0502020204030204" pitchFamily="34" charset="0"/>
            </a:endParaRPr>
          </a:p>
        </p:txBody>
      </p:sp>
      <p:pic>
        <p:nvPicPr>
          <p:cNvPr id="45060" name="Picture 2">
            <a:extLst>
              <a:ext uri="{FF2B5EF4-FFF2-40B4-BE49-F238E27FC236}">
                <a16:creationId xmlns:a16="http://schemas.microsoft.com/office/drawing/2014/main" id="{979A7C49-9308-4B2F-9C7D-309158C54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237" y="3429000"/>
            <a:ext cx="4676775" cy="238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094CE4EF-1980-41A6-823E-DD10CFC98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b="1" dirty="0"/>
              <a:t>Mo</a:t>
            </a:r>
            <a:r>
              <a:rPr lang="ro-RO" altLang="en-US" b="1" dirty="0"/>
              <a:t>ş</a:t>
            </a:r>
            <a:r>
              <a:rPr lang="en-US" altLang="en-US" b="1" dirty="0" err="1"/>
              <a:t>tenirea</a:t>
            </a:r>
            <a:r>
              <a:rPr lang="en-US" altLang="en-US" b="1" dirty="0"/>
              <a:t> </a:t>
            </a:r>
            <a:r>
              <a:rPr lang="en-US" altLang="en-US" b="1" dirty="0" err="1"/>
              <a:t>stilurilor</a:t>
            </a:r>
            <a:endParaRPr lang="en-US" altLang="en-US" b="1" dirty="0"/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55D3E63D-D890-4F38-AFBA-78895526C10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22555" y="1905001"/>
            <a:ext cx="10133125" cy="4417142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Moştenirea în </a:t>
            </a:r>
            <a:r>
              <a:rPr lang="ru-RU" altLang="en-US" sz="2400" dirty="0">
                <a:cs typeface="Calibri" panose="020F0502020204030204" pitchFamily="34" charset="0"/>
              </a:rPr>
              <a:t>CSS —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reprezintă un mecanism utilizat la transmiterea valorilor proprietăţilor elementului părinte</a:t>
            </a:r>
            <a:r>
              <a:rPr lang="ru-RU" altLang="en-US" sz="2400" dirty="0"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– elementului urmaş</a:t>
            </a:r>
            <a:endParaRPr lang="ru-RU" altLang="en-US" sz="2400" dirty="0">
              <a:cs typeface="Calibri" panose="020F0502020204030204" pitchFamily="34" charset="0"/>
            </a:endParaRPr>
          </a:p>
          <a:p>
            <a:pPr eaLnBrk="1" hangingPunct="1"/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Stilurile definite </a:t>
            </a:r>
            <a:r>
              <a:rPr lang="en-GB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 anumit element</a:t>
            </a:r>
            <a:r>
              <a:rPr lang="ru-RU" altLang="en-US" sz="2400" dirty="0">
                <a:cs typeface="Calibri" panose="020F0502020204030204" pitchFamily="34" charset="0"/>
              </a:rPr>
              <a:t>,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sunt moştenite de toate elementele-urmaş, în acel caz când 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au fost definite separat stiluri pentru elementele urmaş</a:t>
            </a:r>
          </a:p>
          <a:p>
            <a:pPr eaLnBrk="1" hangingPunct="1"/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Este cunoscut faptul că putem defini culoarea textului şi mărimea lui în </a:t>
            </a:r>
            <a:r>
              <a:rPr lang="ru-RU" altLang="en-US" sz="2400" b="1" i="1" dirty="0">
                <a:cs typeface="Calibri" panose="020F0502020204030204" pitchFamily="34" charset="0"/>
              </a:rPr>
              <a:t>body</a:t>
            </a:r>
            <a:r>
              <a:rPr lang="ru-RU" altLang="en-US" sz="2400" dirty="0">
                <a:cs typeface="Calibri" panose="020F0502020204030204" pitchFamily="34" charset="0"/>
              </a:rPr>
              <a:t>,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şi aceste valori se vor aplica pentru toate restul elementelor din </a:t>
            </a:r>
            <a:r>
              <a:rPr lang="ro-RO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body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dacă nu au fost definite altele pentru ele</a:t>
            </a:r>
            <a:endParaRPr lang="ru-RU" altLang="en-US" sz="2400" dirty="0">
              <a:cs typeface="Calibri" panose="020F0502020204030204" pitchFamily="34" charset="0"/>
            </a:endParaRPr>
          </a:p>
          <a:p>
            <a:pPr eaLnBrk="1" hangingPunct="1"/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Cel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mai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des sunt </a:t>
            </a:r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mostenite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proprietatile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care tin de text: </a:t>
            </a:r>
            <a:r>
              <a:rPr lang="en-US" alt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font-size, font-family, font-style, font-weight, color, text-align, text-transform, text-indent, line-height, letter-spacing, word-</a:t>
            </a:r>
            <a:r>
              <a:rPr lang="en-US" altLang="en-US" sz="2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spacing,white</a:t>
            </a:r>
            <a:r>
              <a:rPr lang="en-US" alt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-space, direction</a:t>
            </a:r>
            <a:endParaRPr lang="ru-RU" altLang="en-US" sz="2400" i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5F2CFBBE-9961-4C91-9AB4-EDF7EEA6C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en-US" b="1" dirty="0"/>
              <a:t>Proprietăţi care nu se moştenesc</a:t>
            </a:r>
            <a:endParaRPr lang="en-US" altLang="en-US" dirty="0"/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103549DB-5581-4993-A790-28BCA1C3C1E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93058" y="1992313"/>
            <a:ext cx="10162622" cy="3073400"/>
          </a:xfrm>
        </p:spPr>
        <p:txBody>
          <a:bodyPr/>
          <a:lstStyle/>
          <a:p>
            <a:pPr eaLnBrk="1" hangingPunct="1"/>
            <a:r>
              <a:rPr lang="ro-RO" altLang="en-US" sz="2400" dirty="0">
                <a:latin typeface="Calibri" panose="020F0502020204030204" pitchFamily="34" charset="0"/>
              </a:rPr>
              <a:t>Toate restul proprietăţilor, se consideră, că nu se moştenesc</a:t>
            </a:r>
            <a:r>
              <a:rPr lang="ru-RU" altLang="en-US" sz="2400" dirty="0"/>
              <a:t>. </a:t>
            </a:r>
            <a:r>
              <a:rPr lang="ro-RO" altLang="en-US" sz="2400" dirty="0">
                <a:latin typeface="Calibri" panose="020F0502020204030204" pitchFamily="34" charset="0"/>
              </a:rPr>
              <a:t> Aici intră parametrii de poziţionare, dimensionare, câmpuri interioare şi exterioare, fundaluri, borduri etc.</a:t>
            </a:r>
            <a:endParaRPr lang="ru-RU" altLang="en-US" sz="2400" dirty="0"/>
          </a:p>
          <a:p>
            <a:pPr eaLnBrk="1" hangingPunct="1"/>
            <a:r>
              <a:rPr lang="ru-RU" altLang="en-US" sz="2400" dirty="0"/>
              <a:t>А</a:t>
            </a:r>
            <a:r>
              <a:rPr lang="ro-RO" altLang="en-US" sz="2400" dirty="0">
                <a:latin typeface="Calibri" panose="020F0502020204030204" pitchFamily="34" charset="0"/>
              </a:rPr>
              <a:t>ici pot fi amintite proprietăţile</a:t>
            </a:r>
            <a:r>
              <a:rPr lang="ru-RU" altLang="en-US" sz="2400" dirty="0"/>
              <a:t>: </a:t>
            </a:r>
            <a:r>
              <a:rPr lang="ru-RU" altLang="en-US" sz="2400" i="1" dirty="0"/>
              <a:t>background,</a:t>
            </a:r>
            <a:r>
              <a:rPr lang="ro-RO" altLang="en-US" sz="2400" i="1" dirty="0">
                <a:latin typeface="Calibri" panose="020F0502020204030204" pitchFamily="34" charset="0"/>
              </a:rPr>
              <a:t> </a:t>
            </a:r>
            <a:r>
              <a:rPr lang="ru-RU" altLang="en-US" sz="2400" i="1" dirty="0"/>
              <a:t>border,</a:t>
            </a:r>
            <a:r>
              <a:rPr lang="ro-RO" altLang="en-US" sz="2400" i="1" dirty="0">
                <a:latin typeface="Calibri" panose="020F0502020204030204" pitchFamily="34" charset="0"/>
              </a:rPr>
              <a:t> </a:t>
            </a:r>
            <a:r>
              <a:rPr lang="ru-RU" altLang="en-US" sz="2400" i="1" dirty="0"/>
              <a:t>padding,</a:t>
            </a:r>
            <a:r>
              <a:rPr lang="ro-RO" altLang="en-US" sz="2400" i="1" dirty="0">
                <a:latin typeface="Calibri" panose="020F0502020204030204" pitchFamily="34" charset="0"/>
              </a:rPr>
              <a:t> </a:t>
            </a:r>
            <a:r>
              <a:rPr lang="ru-RU" altLang="en-US" sz="2400" i="1" dirty="0"/>
              <a:t>margin,</a:t>
            </a:r>
            <a:r>
              <a:rPr lang="ro-RO" altLang="en-US" sz="2400" i="1" dirty="0">
                <a:latin typeface="Calibri" panose="020F0502020204030204" pitchFamily="34" charset="0"/>
              </a:rPr>
              <a:t> </a:t>
            </a:r>
            <a:r>
              <a:rPr lang="ru-RU" altLang="en-US" sz="2400" i="1" dirty="0"/>
              <a:t>width,</a:t>
            </a:r>
            <a:r>
              <a:rPr lang="en-US" altLang="en-US" sz="2400" i="1" dirty="0">
                <a:latin typeface="Calibri" panose="020F0502020204030204" pitchFamily="34" charset="0"/>
              </a:rPr>
              <a:t> </a:t>
            </a:r>
            <a:r>
              <a:rPr lang="ru-RU" altLang="en-US" sz="2400" i="1" dirty="0"/>
              <a:t>height, position</a:t>
            </a:r>
            <a:r>
              <a:rPr lang="ru-RU" altLang="en-US" sz="2400" dirty="0"/>
              <a:t> </a:t>
            </a:r>
            <a:r>
              <a:rPr lang="ro-RO" altLang="en-US" sz="2400" dirty="0">
                <a:latin typeface="Calibri" panose="020F0502020204030204" pitchFamily="34" charset="0"/>
              </a:rPr>
              <a:t>etc.</a:t>
            </a:r>
            <a:endParaRPr lang="ru-RU" altLang="en-US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922D-6261-482D-875F-DC5E8CEA3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Tipuri</a:t>
            </a:r>
            <a:r>
              <a:rPr lang="en-GB" dirty="0"/>
              <a:t> de </a:t>
            </a:r>
            <a:r>
              <a:rPr lang="en-GB" dirty="0" err="1"/>
              <a:t>selectori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41B3D-EFB8-4912-83D1-A51E53D13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06" y="1897627"/>
            <a:ext cx="11100620" cy="43556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b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Selectorii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sunt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ște componente din sintaxa de definire a stilurilor, ce sunt utilizați pentru a ”selecta” elementele asupra cărora se va aplica respectivul stil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Selectorii sunt de mai multe tipuri: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cei mai simpli, de care am utilizat și până acum, sunt selectorii de tip ”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”.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Exemplu: </a:t>
            </a:r>
            <a:r>
              <a:rPr 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h1, p, ul, li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etc.</a:t>
            </a:r>
            <a:endParaRPr lang="ro-RO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 de tip ”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class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sunt acei selectori, care selectează din documentul web elementele cărora le-a fost adăugată clasa (utilizând atributul global ”</a:t>
            </a:r>
            <a:r>
              <a:rPr 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class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”) specificată în selector. Exemplu: </a:t>
            </a:r>
            <a:r>
              <a:rPr 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.bloc1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.borders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 de tip ”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sunt acei selectori, care vor selecta din documentul web elementele cărora le-a fost adăugat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Suplimentar, mai sunt: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 combinați  -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selectează elemente în baza unei relații specifice dintre ele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 pe bază de pseudo-clase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selectează elemente în baza unei anumite stări a elementului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Selectoare pe bază de pseudo-elemente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selectează și stilizează o parte a unui element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 în bază de atribute 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selectează elementele în baza unui atribut sau a valorii unui anumit atribut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ro-RO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selectează toate elementele din documentul web</a:t>
            </a: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830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9BB637C0-1F92-42DC-AAE2-903213287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en-US" b="1" dirty="0"/>
              <a:t>Selectori urmaşi</a:t>
            </a:r>
            <a:endParaRPr lang="en-US" altLang="en-US" b="1" dirty="0"/>
          </a:p>
        </p:txBody>
      </p:sp>
      <p:sp>
        <p:nvSpPr>
          <p:cNvPr id="48131" name="Content Placeholder 2">
            <a:extLst>
              <a:ext uri="{FF2B5EF4-FFF2-40B4-BE49-F238E27FC236}">
                <a16:creationId xmlns:a16="http://schemas.microsoft.com/office/drawing/2014/main" id="{EDBCDF7B-56AC-40AD-A46F-31867BE6CDF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93058" y="1981200"/>
            <a:ext cx="10162622" cy="4724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Urmași sunt numiți acele elemente HTML care sunt amplasate în interiorul elementului părinte</a:t>
            </a:r>
            <a:r>
              <a:rPr lang="ru-RU" altLang="ro-RO" dirty="0">
                <a:cs typeface="Calibri" panose="020F0502020204030204" pitchFamily="34" charset="0"/>
              </a:rPr>
              <a:t>. </a:t>
            </a: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Însă elemente-urmași-direcți sunt cei mai apropiați urmași</a:t>
            </a:r>
            <a:endParaRPr lang="ru-RU" altLang="en-US" dirty="0">
              <a:cs typeface="Calibri" panose="020F0502020204030204" pitchFamily="34" charset="0"/>
            </a:endParaRPr>
          </a:p>
          <a:p>
            <a:pPr eaLnBrk="1" hangingPunct="1"/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Fie exemplul:</a:t>
            </a:r>
            <a:endParaRPr lang="ru-RU" altLang="en-US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solidFill>
                  <a:srgbClr val="00B0F0"/>
                </a:solidFill>
                <a:cs typeface="Calibri" panose="020F0502020204030204" pitchFamily="34" charset="0"/>
              </a:rPr>
              <a:t>&lt;ul&gt; </a:t>
            </a:r>
            <a:endParaRPr lang="ro-RO" altLang="en-US" i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en-US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u-RU" altLang="en-US" i="1" dirty="0">
                <a:solidFill>
                  <a:srgbClr val="00B0F0"/>
                </a:solidFill>
                <a:cs typeface="Calibri" panose="020F0502020204030204" pitchFamily="34" charset="0"/>
              </a:rPr>
              <a:t>&lt;li&gt;&lt;</a:t>
            </a:r>
            <a:r>
              <a:rPr lang="ro-RO" altLang="en-US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ru-RU" altLang="en-US" i="1" dirty="0">
                <a:solidFill>
                  <a:srgbClr val="00B0F0"/>
                </a:solidFill>
                <a:cs typeface="Calibri" panose="020F0502020204030204" pitchFamily="34" charset="0"/>
              </a:rPr>
              <a:t>&gt;...&lt;/span&gt;&lt;/li&gt; </a:t>
            </a:r>
            <a:endParaRPr lang="ro-RO" altLang="en-US" i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en-US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u-RU" altLang="en-US" i="1" dirty="0">
                <a:solidFill>
                  <a:srgbClr val="00B0F0"/>
                </a:solidFill>
                <a:cs typeface="Calibri" panose="020F0502020204030204" pitchFamily="34" charset="0"/>
              </a:rPr>
              <a:t>&lt;li&gt;&lt;span&gt;...&lt;/span&gt;&lt;/li&gt; </a:t>
            </a:r>
            <a:endParaRPr lang="ro-RO" altLang="en-US" i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u-RU" altLang="en-US" i="1" dirty="0">
                <a:solidFill>
                  <a:srgbClr val="00B0F0"/>
                </a:solidFill>
                <a:cs typeface="Calibri" panose="020F0502020204030204" pitchFamily="34" charset="0"/>
              </a:rPr>
              <a:t>&lt;/ul&gt;</a:t>
            </a:r>
            <a:endParaRPr lang="ro-RO" altLang="en-US" i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Pentru elementul </a:t>
            </a:r>
            <a:r>
              <a:rPr lang="ru-RU" altLang="en-US" i="1" dirty="0">
                <a:cs typeface="Calibri" panose="020F0502020204030204" pitchFamily="34" charset="0"/>
              </a:rPr>
              <a:t>&lt;ul&gt;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, elementul </a:t>
            </a:r>
            <a:r>
              <a:rPr lang="ru-RU" altLang="en-US" i="1" dirty="0">
                <a:cs typeface="Calibri" panose="020F0502020204030204" pitchFamily="34" charset="0"/>
              </a:rPr>
              <a:t>&lt;li&gt;</a:t>
            </a:r>
            <a:r>
              <a:rPr lang="ru-RU" altLang="en-US" dirty="0">
                <a:cs typeface="Calibri" panose="020F0502020204030204" pitchFamily="34" charset="0"/>
              </a:rPr>
              <a:t> 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este un element-urmaş-direct, iar </a:t>
            </a:r>
            <a:r>
              <a:rPr lang="en-US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o-RO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li</a:t>
            </a:r>
            <a:r>
              <a:rPr lang="en-US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ro-RO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este element-părinte pentru elementul </a:t>
            </a:r>
            <a:r>
              <a:rPr lang="en-US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o-RO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en-US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ru-RU" altLang="en-US" i="1" dirty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Eviden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ţierea declaraţiilor pentru urmaşii-direcți este foarte utilă când se lucrează cu listele de mai multe nivele</a:t>
            </a:r>
          </a:p>
          <a:p>
            <a:pPr eaLnBrk="1" hangingPunct="1">
              <a:spcBef>
                <a:spcPct val="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Pentru a defini proprietăţi pentru un selector de tip urmaş se foloseşte simbolul </a:t>
            </a:r>
            <a:r>
              <a:rPr lang="ru-RU" altLang="en-US" b="1" dirty="0">
                <a:cs typeface="Calibri" panose="020F0502020204030204" pitchFamily="34" charset="0"/>
              </a:rPr>
              <a:t> </a:t>
            </a:r>
            <a:r>
              <a:rPr lang="ru-RU" altLang="en-US" b="1" dirty="0">
                <a:solidFill>
                  <a:srgbClr val="FFFF00"/>
                </a:solidFill>
                <a:cs typeface="Calibri" panose="020F0502020204030204" pitchFamily="34" charset="0"/>
              </a:rPr>
              <a:t>&gt;</a:t>
            </a:r>
            <a:endParaRPr lang="ro-RO" altLang="en-US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De exemplu: </a:t>
            </a:r>
            <a:r>
              <a:rPr lang="ru-RU" altLang="en-US" b="1" i="1" dirty="0">
                <a:solidFill>
                  <a:srgbClr val="00B0F0"/>
                </a:solidFill>
                <a:cs typeface="Calibri" panose="020F0502020204030204" pitchFamily="34" charset="0"/>
              </a:rPr>
              <a:t>ul &gt; li</a:t>
            </a:r>
            <a:r>
              <a:rPr lang="ru-RU" altLang="en-US" b="1" dirty="0">
                <a:solidFill>
                  <a:srgbClr val="00B0F0"/>
                </a:solidFill>
                <a:cs typeface="Calibri" panose="020F0502020204030204" pitchFamily="34" charset="0"/>
              </a:rPr>
              <a:t> 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sau</a:t>
            </a:r>
            <a:r>
              <a:rPr lang="ru-RU" altLang="en-US" dirty="0">
                <a:cs typeface="Calibri" panose="020F0502020204030204" pitchFamily="34" charset="0"/>
              </a:rPr>
              <a:t> </a:t>
            </a:r>
            <a:r>
              <a:rPr lang="ru-RU" altLang="en-US" b="1" i="1" dirty="0">
                <a:solidFill>
                  <a:srgbClr val="00B0F0"/>
                </a:solidFill>
                <a:cs typeface="Calibri" panose="020F0502020204030204" pitchFamily="34" charset="0"/>
              </a:rPr>
              <a:t>ul &gt; li &gt; span</a:t>
            </a:r>
            <a:endParaRPr lang="ru-RU" altLang="en-US" b="1" dirty="0">
              <a:solidFill>
                <a:srgbClr val="00B0F0"/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E64A5C68-E117-47FB-BC6B-1735D241B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884" y="284164"/>
            <a:ext cx="8920316" cy="139223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en-US" b="1" dirty="0"/>
              <a:t>Selectori de context</a:t>
            </a:r>
            <a:endParaRPr lang="en-US" altLang="en-US" b="1" dirty="0"/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36409703-B3FF-45E6-9193-0A47E78B286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96413" y="1917290"/>
            <a:ext cx="10382864" cy="45425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Un selector poate fi format din câteva părţi, separate prin spaţiu. Exemplu:</a:t>
            </a:r>
            <a:endParaRPr lang="ru-RU" altLang="en-US" dirty="0">
              <a:cs typeface="Calibri" panose="020F0502020204030204" pitchFamily="34" charset="0"/>
            </a:endParaRPr>
          </a:p>
          <a:p>
            <a:pPr marL="0" indent="0"/>
            <a:r>
              <a:rPr lang="ru-RU" altLang="en-US" i="1" dirty="0">
                <a:cs typeface="Calibri" panose="020F0502020204030204" pitchFamily="34" charset="0"/>
              </a:rPr>
              <a:t>p strong { ... } 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 vor considera toate tag-urile </a:t>
            </a:r>
            <a:r>
              <a:rPr lang="ro-RO" altLang="en-US" sz="2200" b="1" i="1" dirty="0">
                <a:latin typeface="Calibri" panose="020F0502020204030204" pitchFamily="34" charset="0"/>
                <a:cs typeface="Calibri" panose="020F0502020204030204" pitchFamily="34" charset="0"/>
              </a:rPr>
              <a:t>strong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din tag-ul </a:t>
            </a:r>
            <a:r>
              <a:rPr lang="ro-RO" altLang="en-US" sz="2200" b="1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</a:p>
          <a:p>
            <a:pPr marL="0" indent="0"/>
            <a:r>
              <a:rPr lang="ru-RU" altLang="en-US" i="1" dirty="0">
                <a:cs typeface="Calibri" panose="020F0502020204030204" pitchFamily="34" charset="0"/>
              </a:rPr>
              <a:t> .footer .menu a { ... }</a:t>
            </a:r>
            <a:endParaRPr lang="ro-RO" alt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 vor considera toate referinţele definite din elementele cu clasa </a:t>
            </a:r>
            <a:r>
              <a:rPr lang="ro-RO" alt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.menu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, care sunt amplasate în elementele cu clasa .</a:t>
            </a:r>
            <a:r>
              <a:rPr lang="ro-RO" alt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footer</a:t>
            </a:r>
          </a:p>
          <a:p>
            <a:pPr marL="0" indent="0">
              <a:buNone/>
            </a:pPr>
            <a:r>
              <a:rPr lang="ro-RO" alt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Obs: Se citeşte selectorul de la dreapta spre stânga</a:t>
            </a:r>
          </a:p>
          <a:p>
            <a:pPr marL="0" indent="0"/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Astfel, în funcţie de context, diferitor elemente li se pot defini diferite stiluri. De exemplu sunt referinţe (link-uri) în meniu şi sunt referinţe în text</a:t>
            </a:r>
          </a:p>
          <a:p>
            <a:pPr lvl="1" eaLnBrk="1" hangingPunct="1"/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Atunci se poate face ca referinţele din meniu să fie mai evidenţiate, iar referinţele din text doar de culoare diferită</a:t>
            </a:r>
            <a:endParaRPr lang="ru-RU" altLang="en-US" sz="22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80334AC2-22CC-43FE-9E8E-10851A290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866" y="506361"/>
            <a:ext cx="9247238" cy="106679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en-US" b="1" dirty="0"/>
              <a:t>Prioritatea aplicării stilurilor</a:t>
            </a:r>
            <a:endParaRPr lang="en-US" altLang="en-US" b="1" dirty="0"/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6E5B03C-0FDF-4489-B568-1EBD6658F4B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76748" y="1927123"/>
            <a:ext cx="10913807" cy="4424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Atunci când pentru unul şi acelaşi element se definesc mai multe declaraţii, cu aceeaşi proprietate </a:t>
            </a: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browser-ul va folosi noţiunea de prioritizare şi specificitate pentru a alege una din mai multe variante</a:t>
            </a:r>
            <a:r>
              <a:rPr lang="ru-RU" altLang="en-US" sz="2400" dirty="0">
                <a:cs typeface="Calibri" panose="020F0502020204030204" pitchFamily="34" charset="0"/>
              </a:rPr>
              <a:t>.</a:t>
            </a:r>
            <a:endParaRPr lang="ro-RO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Analiza specificităţii selectorilor, se face astfel</a:t>
            </a:r>
            <a:r>
              <a:rPr lang="ru-RU" altLang="en-US" sz="2400" dirty="0">
                <a:cs typeface="Calibri" panose="020F0502020204030204" pitchFamily="34" charset="0"/>
              </a:rPr>
              <a:t>:</a:t>
            </a:r>
          </a:p>
          <a:p>
            <a:pPr marL="292608" lvl="1" indent="0"/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Un selector de tip identificator </a:t>
            </a:r>
            <a:r>
              <a:rPr lang="ru-RU" altLang="en-US" sz="2200" dirty="0">
                <a:cs typeface="Calibri" panose="020F0502020204030204" pitchFamily="34" charset="0"/>
              </a:rPr>
              <a:t>(#id)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se consideră </a:t>
            </a:r>
            <a:r>
              <a:rPr lang="ro-MD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cel mai prioritar</a:t>
            </a:r>
            <a:endParaRPr lang="ru-RU" altLang="en-US" sz="2200" dirty="0">
              <a:cs typeface="Calibri" panose="020F0502020204030204" pitchFamily="34" charset="0"/>
            </a:endParaRPr>
          </a:p>
          <a:p>
            <a:pPr marL="292608" lvl="1" indent="0"/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Apoi urmează selectorii de tip </a:t>
            </a:r>
            <a:r>
              <a:rPr lang="ro-RO" altLang="en-US" sz="2200" i="1" dirty="0">
                <a:latin typeface="Calibri" panose="020F0502020204030204" pitchFamily="34" charset="0"/>
                <a:cs typeface="Calibri" panose="020F0502020204030204" pitchFamily="34" charset="0"/>
              </a:rPr>
              <a:t>class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sau </a:t>
            </a:r>
            <a:r>
              <a:rPr lang="ro-RO" altLang="en-US" sz="2200" i="1" dirty="0">
                <a:latin typeface="Calibri" panose="020F0502020204030204" pitchFamily="34" charset="0"/>
                <a:cs typeface="Calibri" panose="020F0502020204030204" pitchFamily="34" charset="0"/>
              </a:rPr>
              <a:t>pseudo-clasă</a:t>
            </a:r>
            <a:endParaRPr lang="ru-RU" altLang="en-US" sz="2200" i="1" dirty="0">
              <a:cs typeface="Calibri" panose="020F0502020204030204" pitchFamily="34" charset="0"/>
            </a:endParaRPr>
          </a:p>
          <a:p>
            <a:pPr marL="292608" lvl="1" indent="0"/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Apoi urmează selectorii de tip </a:t>
            </a:r>
            <a:r>
              <a:rPr lang="ro-RO" altLang="en-US" sz="2200" i="1" dirty="0">
                <a:latin typeface="Calibri" panose="020F0502020204030204" pitchFamily="34" charset="0"/>
                <a:cs typeface="Calibri" panose="020F0502020204030204" pitchFamily="34" charset="0"/>
              </a:rPr>
              <a:t>tag</a:t>
            </a:r>
          </a:p>
          <a:p>
            <a:pPr marL="0" indent="0">
              <a:buNone/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Altfel spus</a:t>
            </a:r>
            <a:r>
              <a:rPr lang="ru-RU" altLang="en-US" sz="2400" dirty="0">
                <a:cs typeface="Calibri" panose="020F0502020204030204" pitchFamily="34" charset="0"/>
              </a:rPr>
              <a:t>: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cele mai prioritare sunt declaraţiile din atributul </a:t>
            </a:r>
            <a:r>
              <a:rPr lang="ru-RU" altLang="en-US" sz="2400" b="1" i="1" dirty="0">
                <a:cs typeface="Calibri" panose="020F0502020204030204" pitchFamily="34" charset="0"/>
              </a:rPr>
              <a:t>style</a:t>
            </a:r>
            <a:r>
              <a:rPr lang="ro-RO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apoi urmează cele cu selectorul</a:t>
            </a:r>
            <a:r>
              <a:rPr lang="ru-RU" altLang="en-US" sz="2400" dirty="0">
                <a:cs typeface="Calibri" panose="020F0502020204030204" pitchFamily="34" charset="0"/>
              </a:rPr>
              <a:t> </a:t>
            </a:r>
            <a:r>
              <a:rPr lang="ru-RU" altLang="en-US" sz="2400" b="1" i="1" dirty="0">
                <a:cs typeface="Calibri" panose="020F0502020204030204" pitchFamily="34" charset="0"/>
              </a:rPr>
              <a:t>id</a:t>
            </a:r>
            <a:r>
              <a:rPr lang="ru-RU" altLang="en-US" sz="2400" dirty="0">
                <a:cs typeface="Calibri" panose="020F0502020204030204" pitchFamily="34" charset="0"/>
              </a:rPr>
              <a:t>,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apoi cele cu selectorul de tip </a:t>
            </a:r>
            <a:r>
              <a:rPr lang="ro-RO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class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şi doar după aceasta selectorii cu denumiri de </a:t>
            </a:r>
            <a:r>
              <a:rPr lang="ro-RO" alt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-uri</a:t>
            </a:r>
            <a:endParaRPr lang="ru-RU" alt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9425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9D0892FB-EF7B-4D34-BD89-7E35C167D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48" y="286603"/>
            <a:ext cx="10378932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en-US" b="1" dirty="0"/>
              <a:t>SARCINĂ: cum credeți - </a:t>
            </a:r>
            <a:r>
              <a:rPr lang="en-GB" altLang="en-US" b="1" dirty="0"/>
              <a:t>c</a:t>
            </a:r>
            <a:r>
              <a:rPr lang="ro-RO" altLang="en-US" b="1" dirty="0"/>
              <a:t>are stil se va aplica?</a:t>
            </a:r>
            <a:endParaRPr lang="en-US" altLang="en-US" b="1" dirty="0"/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F0554F0C-90DB-442F-8DB4-B387E5CC0DB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76749" y="1905002"/>
            <a:ext cx="9694606" cy="4544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Fie </a:t>
            </a:r>
            <a:r>
              <a:rPr lang="en-US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secven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ţa:</a:t>
            </a:r>
            <a:endParaRPr lang="en-US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&lt;body&gt;       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ro-RO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&lt;div id="floor"&gt;           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ro-RO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	&lt;span class="</a:t>
            </a:r>
            <a:r>
              <a:rPr lang="ro-RO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ro-RO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&lt;/span&gt;      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	&lt;/div&gt;   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&lt;/body&gt;</a:t>
            </a:r>
            <a:endParaRPr lang="ru-RU" altLang="en-US" sz="1800" i="1" dirty="0"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Şi s</a:t>
            </a:r>
            <a:r>
              <a:rPr lang="en-US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tilul</a:t>
            </a: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74638" lvl="1" indent="0">
              <a:buNone/>
            </a:pP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pan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{  background-color:#27ae60; /* 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Verde</a:t>
            </a:r>
            <a:r>
              <a:rPr lang="ru-RU" altLang="en-US" sz="1900" i="1" dirty="0">
                <a:cs typeface="Calibri" panose="020F0502020204030204" pitchFamily="34" charset="0"/>
              </a:rPr>
              <a:t> */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1900" i="1" dirty="0">
                <a:cs typeface="Calibri" panose="020F0502020204030204" pitchFamily="34" charset="0"/>
              </a:rPr>
              <a:t>}</a:t>
            </a:r>
          </a:p>
          <a:p>
            <a:pPr marL="274638" lvl="1" indent="0">
              <a:buNone/>
            </a:pP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div span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{  background-color:#2980b9; /* 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Albastru</a:t>
            </a:r>
            <a:r>
              <a:rPr lang="ru-RU" altLang="en-US" sz="1900" i="1" dirty="0">
                <a:cs typeface="Calibri" panose="020F0502020204030204" pitchFamily="34" charset="0"/>
              </a:rPr>
              <a:t> */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1900" i="1" dirty="0">
                <a:cs typeface="Calibri" panose="020F0502020204030204" pitchFamily="34" charset="0"/>
              </a:rPr>
              <a:t>}</a:t>
            </a:r>
          </a:p>
          <a:p>
            <a:pPr marL="274638" lvl="1" indent="0">
              <a:buNone/>
            </a:pPr>
            <a:r>
              <a:rPr lang="ru-RU" altLang="en-US" sz="1900" i="1" dirty="0">
                <a:cs typeface="Calibri" panose="020F0502020204030204" pitchFamily="34" charset="0"/>
              </a:rPr>
              <a:t>#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floor .c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ontent 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{     background-color: #34495e; /* 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Gri-închis</a:t>
            </a:r>
            <a:r>
              <a:rPr lang="ru-RU" altLang="en-US" sz="1900" i="1" dirty="0">
                <a:cs typeface="Calibri" panose="020F0502020204030204" pitchFamily="34" charset="0"/>
              </a:rPr>
              <a:t> */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1900" i="1" dirty="0">
                <a:cs typeface="Calibri" panose="020F0502020204030204" pitchFamily="34" charset="0"/>
              </a:rPr>
              <a:t>}</a:t>
            </a:r>
          </a:p>
          <a:p>
            <a:pPr marL="274638" lvl="1" indent="0">
              <a:buNone/>
            </a:pPr>
            <a:r>
              <a:rPr lang="ru-RU" altLang="en-US" sz="1900" i="1" dirty="0">
                <a:cs typeface="Calibri" panose="020F0502020204030204" pitchFamily="34" charset="0"/>
              </a:rPr>
              <a:t>.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ontent 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{     background-color: #8e44ad; /* 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Violet</a:t>
            </a:r>
            <a:r>
              <a:rPr lang="ru-RU" altLang="en-US" sz="1900" i="1" dirty="0">
                <a:cs typeface="Calibri" panose="020F0502020204030204" pitchFamily="34" charset="0"/>
              </a:rPr>
              <a:t> */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1900" i="1" dirty="0">
                <a:cs typeface="Calibri" panose="020F0502020204030204" pitchFamily="34" charset="0"/>
              </a:rPr>
              <a:t>}</a:t>
            </a:r>
          </a:p>
          <a:p>
            <a:pPr marL="274638" lvl="1" indent="0">
              <a:buNone/>
            </a:pPr>
            <a:r>
              <a:rPr lang="ru-RU" altLang="en-US" sz="1900" i="1" dirty="0">
                <a:cs typeface="Calibri" panose="020F0502020204030204" pitchFamily="34" charset="0"/>
              </a:rPr>
              <a:t>#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floor span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{     background-color: #c0392b; /* 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Rosu</a:t>
            </a:r>
            <a:r>
              <a:rPr lang="ru-RU" altLang="en-US" sz="1900" i="1" dirty="0">
                <a:cs typeface="Calibri" panose="020F0502020204030204" pitchFamily="34" charset="0"/>
              </a:rPr>
              <a:t> */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1900" i="1" dirty="0">
                <a:cs typeface="Calibri" panose="020F0502020204030204" pitchFamily="34" charset="0"/>
              </a:rPr>
              <a:t>}</a:t>
            </a:r>
          </a:p>
          <a:p>
            <a:pPr marL="274638" lvl="1" indent="0">
              <a:buNone/>
            </a:pP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div .c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ontent 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{     background-color: #e67e22; /* </a:t>
            </a:r>
            <a:r>
              <a:rPr lang="ro-RO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Portocaliu</a:t>
            </a:r>
            <a:r>
              <a:rPr lang="ru-RU" altLang="en-US" sz="1900" i="1" dirty="0">
                <a:cs typeface="Calibri" panose="020F0502020204030204" pitchFamily="34" charset="0"/>
              </a:rPr>
              <a:t> */</a:t>
            </a:r>
            <a:r>
              <a:rPr lang="en-US" altLang="en-US" sz="19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1900" i="1" dirty="0">
                <a:cs typeface="Calibri" panose="020F0502020204030204" pitchFamily="34" charset="0"/>
              </a:rPr>
              <a:t>}</a:t>
            </a:r>
            <a:endParaRPr lang="ro-RO" altLang="en-US" sz="19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724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1E91E038-34FD-4749-97F5-3114DC367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149" y="761999"/>
            <a:ext cx="8229600" cy="828675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Elementul BODY</a:t>
            </a:r>
            <a:endParaRPr lang="ru-RU" altLang="ru-RU" b="1" dirty="0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30594EE8-3E4C-4911-8A9F-435FAEFA324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25910" y="1984376"/>
            <a:ext cx="10471355" cy="41116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o-RO" altLang="en-US" sz="2800" dirty="0">
                <a:latin typeface="Calibri" panose="020F0502020204030204" pitchFamily="34" charset="0"/>
              </a:rPr>
              <a:t>Elementul </a:t>
            </a:r>
            <a:r>
              <a:rPr lang="en-US" altLang="en-US" sz="2800" b="1" dirty="0">
                <a:latin typeface="Calibri" panose="020F0502020204030204" pitchFamily="34" charset="0"/>
              </a:rPr>
              <a:t>&lt;</a:t>
            </a:r>
            <a:r>
              <a:rPr lang="ro-RO" altLang="en-US" sz="2800" b="1" dirty="0">
                <a:latin typeface="Calibri" panose="020F0502020204030204" pitchFamily="34" charset="0"/>
              </a:rPr>
              <a:t>body</a:t>
            </a:r>
            <a:r>
              <a:rPr lang="en-US" altLang="en-US" sz="2800" b="1" dirty="0">
                <a:latin typeface="Calibri" panose="020F0502020204030204" pitchFamily="34" charset="0"/>
              </a:rPr>
              <a:t>&gt;</a:t>
            </a:r>
            <a:r>
              <a:rPr lang="ro-RO" altLang="en-US" sz="2800" b="1" dirty="0">
                <a:latin typeface="Calibri" panose="020F0502020204030204" pitchFamily="34" charset="0"/>
              </a:rPr>
              <a:t> </a:t>
            </a:r>
            <a:r>
              <a:rPr lang="ro-RO" altLang="en-US" sz="2800" dirty="0">
                <a:latin typeface="Calibri" panose="020F0502020204030204" pitchFamily="34" charset="0"/>
              </a:rPr>
              <a:t>este utilizat pentru a defini </a:t>
            </a:r>
            <a:r>
              <a:rPr lang="en-US" altLang="en-US" sz="2800" dirty="0">
                <a:latin typeface="Calibri" panose="020F0502020204030204" pitchFamily="34" charset="0"/>
              </a:rPr>
              <a:t>con</a:t>
            </a:r>
            <a:r>
              <a:rPr lang="ro-RO" altLang="en-US" sz="2800" dirty="0">
                <a:latin typeface="Calibri" panose="020F0502020204030204" pitchFamily="34" charset="0"/>
              </a:rPr>
              <a:t>ţ</a:t>
            </a:r>
            <a:r>
              <a:rPr lang="en-US" altLang="en-US" sz="2800" dirty="0" err="1">
                <a:latin typeface="Calibri" panose="020F0502020204030204" pitchFamily="34" charset="0"/>
              </a:rPr>
              <a:t>inutul</a:t>
            </a:r>
            <a:r>
              <a:rPr lang="en-US" altLang="en-US" sz="2800" dirty="0">
                <a:latin typeface="Calibri" panose="020F0502020204030204" pitchFamily="34" charset="0"/>
              </a:rPr>
              <a:t> </a:t>
            </a:r>
            <a:r>
              <a:rPr lang="ro-RO" altLang="en-US" sz="2800" dirty="0">
                <a:latin typeface="Calibri" panose="020F0502020204030204" pitchFamily="34" charset="0"/>
              </a:rPr>
              <a:t>corpul</a:t>
            </a:r>
            <a:r>
              <a:rPr lang="en-US" altLang="en-US" sz="2800" dirty="0" err="1">
                <a:latin typeface="Calibri" panose="020F0502020204030204" pitchFamily="34" charset="0"/>
              </a:rPr>
              <a:t>ui</a:t>
            </a:r>
            <a:r>
              <a:rPr lang="en-US" altLang="en-US" sz="2800" dirty="0">
                <a:latin typeface="Calibri" panose="020F0502020204030204" pitchFamily="34" charset="0"/>
              </a:rPr>
              <a:t> </a:t>
            </a:r>
            <a:r>
              <a:rPr lang="ro-RO" altLang="en-US" sz="2800" dirty="0">
                <a:latin typeface="Calibri" panose="020F0502020204030204" pitchFamily="34" charset="0"/>
              </a:rPr>
              <a:t>paginii web</a:t>
            </a:r>
          </a:p>
          <a:p>
            <a:pPr eaLnBrk="1" hangingPunct="1"/>
            <a:r>
              <a:rPr lang="ro-RO" altLang="en-US" sz="2800" b="1" dirty="0">
                <a:latin typeface="Calibri" panose="020F0502020204030204" pitchFamily="34" charset="0"/>
              </a:rPr>
              <a:t>body</a:t>
            </a:r>
            <a:r>
              <a:rPr lang="ro-RO" altLang="en-US" sz="2800" dirty="0">
                <a:latin typeface="Calibri" panose="020F0502020204030204" pitchFamily="34" charset="0"/>
              </a:rPr>
              <a:t> este un element par, care conţine restul elementelor ce definesc conţinutul paginii: text, imagini, tabele, hyperlink-uri, blocuri formate din toate aceste elemente etc.</a:t>
            </a:r>
            <a:endParaRPr lang="en-US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800" dirty="0">
                <a:latin typeface="Calibri" panose="020F0502020204030204" pitchFamily="34" charset="0"/>
              </a:rPr>
              <a:t>Este </a:t>
            </a:r>
            <a:r>
              <a:rPr lang="en-US" altLang="en-US" sz="2800" dirty="0" err="1">
                <a:latin typeface="Calibri" panose="020F0502020204030204" pitchFamily="34" charset="0"/>
              </a:rPr>
              <a:t>suportat</a:t>
            </a:r>
            <a:r>
              <a:rPr lang="en-US" altLang="en-US" sz="2800" dirty="0">
                <a:latin typeface="Calibri" panose="020F0502020204030204" pitchFamily="34" charset="0"/>
              </a:rPr>
              <a:t> de </a:t>
            </a:r>
            <a:r>
              <a:rPr lang="en-US" altLang="en-US" sz="2800" dirty="0" err="1">
                <a:latin typeface="Calibri" panose="020F0502020204030204" pitchFamily="34" charset="0"/>
              </a:rPr>
              <a:t>toate</a:t>
            </a:r>
            <a:r>
              <a:rPr lang="en-US" altLang="en-US" sz="2800" dirty="0">
                <a:latin typeface="Calibri" panose="020F0502020204030204" pitchFamily="34" charset="0"/>
              </a:rPr>
              <a:t> </a:t>
            </a:r>
            <a:r>
              <a:rPr lang="en-US" altLang="en-US" sz="2800" dirty="0" err="1">
                <a:latin typeface="Calibri" panose="020F0502020204030204" pitchFamily="34" charset="0"/>
              </a:rPr>
              <a:t>browserele</a:t>
            </a:r>
            <a:r>
              <a:rPr lang="en-US" altLang="en-US" sz="2800" dirty="0">
                <a:latin typeface="Calibri" panose="020F0502020204030204" pitchFamily="34" charset="0"/>
              </a:rPr>
              <a:t> web </a:t>
            </a:r>
            <a:r>
              <a:rPr lang="en-US" altLang="en-US" sz="2800" dirty="0" err="1">
                <a:latin typeface="Calibri" panose="020F0502020204030204" pitchFamily="34" charset="0"/>
              </a:rPr>
              <a:t>cunoscute</a:t>
            </a:r>
            <a:endParaRPr lang="ro-RO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ro-RO" altLang="en-US" sz="2800" dirty="0">
                <a:latin typeface="Calibri" panose="020F0502020204030204" pitchFamily="34" charset="0"/>
              </a:rPr>
              <a:t>Poate dispune de mai multe atribute</a:t>
            </a:r>
            <a:r>
              <a:rPr lang="en-US" altLang="en-US" sz="2800" dirty="0">
                <a:latin typeface="Calibri" panose="020F0502020204030204" pitchFamily="34" charset="0"/>
              </a:rPr>
              <a:t>,</a:t>
            </a:r>
            <a:r>
              <a:rPr lang="ro-RO" altLang="en-US" sz="2800" dirty="0">
                <a:latin typeface="Calibri" panose="020F0502020204030204" pitchFamily="34" charset="0"/>
              </a:rPr>
              <a:t> care </a:t>
            </a:r>
            <a:r>
              <a:rPr lang="en-US" altLang="en-US" sz="2800" dirty="0" err="1">
                <a:latin typeface="Calibri" panose="020F0502020204030204" pitchFamily="34" charset="0"/>
              </a:rPr>
              <a:t>deja</a:t>
            </a:r>
            <a:r>
              <a:rPr lang="en-US" altLang="en-US" sz="2800" dirty="0">
                <a:latin typeface="Calibri" panose="020F0502020204030204" pitchFamily="34" charset="0"/>
              </a:rPr>
              <a:t> </a:t>
            </a:r>
            <a:r>
              <a:rPr lang="ro-RO" altLang="en-US" sz="2800" dirty="0">
                <a:latin typeface="Calibri" panose="020F0502020204030204" pitchFamily="34" charset="0"/>
              </a:rPr>
              <a:t>nu mai sunt suportate de HTML5 – au fost substituite cu proprietăți CSS</a:t>
            </a:r>
          </a:p>
        </p:txBody>
      </p:sp>
      <p:sp>
        <p:nvSpPr>
          <p:cNvPr id="10244" name="Rectangle 1">
            <a:extLst>
              <a:ext uri="{FF2B5EF4-FFF2-40B4-BE49-F238E27FC236}">
                <a16:creationId xmlns:a16="http://schemas.microsoft.com/office/drawing/2014/main" id="{1D9AFC68-BCFD-4D81-B843-8AF492FD1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2114" y="832536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br>
              <a:rPr lang="ru-RU" altLang="ru-RU">
                <a:latin typeface="Calibri" panose="020F0502020204030204" pitchFamily="34" charset="0"/>
              </a:rPr>
            </a:br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8307C-0597-47DA-9FF5-4AE49B12F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42BB1-A0DE-4E5B-88E2-04750CF42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763" y="1946786"/>
            <a:ext cx="10947798" cy="435795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elementul BODY – sunt incluse elemente HTML,</a:t>
            </a:r>
          </a:p>
          <a:p>
            <a:pPr>
              <a:spcBef>
                <a:spcPts val="600"/>
              </a:spcBef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după interpretare vor apărea în fereastra browserului</a:t>
            </a:r>
          </a:p>
          <a:p>
            <a:pPr>
              <a:spcBef>
                <a:spcPts val="600"/>
              </a:spcBef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Există câteva modalități de definire a stilurilor: 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inline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în 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interiorul documentului web 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în 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exteriorul documentului web</a:t>
            </a:r>
          </a:p>
          <a:p>
            <a:pPr>
              <a:spcBef>
                <a:spcPts val="600"/>
              </a:spcBef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Recomandat este ca stilurile să fie definite în fișiere externe documentului web, pentru a le separa de definirea conținuturilor web</a:t>
            </a:r>
          </a:p>
          <a:p>
            <a:pPr>
              <a:spcBef>
                <a:spcPts val="600"/>
              </a:spcBef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Construcțiile CSS sunt formate din selector și una sau mai multe decrații. Blocul cu declarații, urmează după selector și trebuie să fie inclus între acolade</a:t>
            </a:r>
          </a:p>
          <a:p>
            <a:pPr>
              <a:spcBef>
                <a:spcPts val="600"/>
              </a:spcBef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Declarația CSS este formată din proprietate și valoare pentru această proprietate. Între ele se plasează ”:”, iar la sfârșit – ”;”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Bangladeshi Conclusion Sticker By Gif for iOS &amp; Android | GIPHY">
            <a:extLst>
              <a:ext uri="{FF2B5EF4-FFF2-40B4-BE49-F238E27FC236}">
                <a16:creationId xmlns:a16="http://schemas.microsoft.com/office/drawing/2014/main" id="{B69B9C3B-D2FF-43F4-B0DF-42EAFAC717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285" y="156226"/>
            <a:ext cx="4357953" cy="435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362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64DE5-A5B1-431E-918D-B940E597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 ne amintim...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4AAA-6430-454A-8945-54A2541BA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065" y="2281084"/>
            <a:ext cx="10221615" cy="3588008"/>
          </a:xfrm>
        </p:spPr>
        <p:txBody>
          <a:bodyPr>
            <a:normAutofit/>
          </a:bodyPr>
          <a:lstStyle/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Care modalitate din cele 3 posibile pentru definirea 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stilurilor, este cea recomandată de consorțiul W3? De ce?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Dați exemplu de 2 selectori CSS.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Care antet textual, din HTML, este considerat cel mai important?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Cu ajutorul cărui element HTML putem prezenta un text înclinat, intr-o pagină web? Dar îngroșat?</a:t>
            </a:r>
          </a:p>
        </p:txBody>
      </p:sp>
      <p:pic>
        <p:nvPicPr>
          <p:cNvPr id="4" name="Picture 2" descr="Reminder Smental Sticker for iOS &amp; Android | GIPHY">
            <a:extLst>
              <a:ext uri="{FF2B5EF4-FFF2-40B4-BE49-F238E27FC236}">
                <a16:creationId xmlns:a16="http://schemas.microsoft.com/office/drawing/2014/main" id="{DF728016-30A2-4EF4-9BC5-6C868F435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1" y="149048"/>
            <a:ext cx="4153348" cy="376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54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5215F3D3-EAA5-460F-B425-1F6622681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407" y="668594"/>
            <a:ext cx="9126794" cy="100780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TITLURI </a:t>
            </a:r>
            <a:r>
              <a:rPr lang="ro-MD" altLang="ru-RU" b="1" dirty="0"/>
              <a:t>ÎN </a:t>
            </a:r>
            <a:r>
              <a:rPr lang="ro-RO" altLang="ru-RU" b="1" dirty="0"/>
              <a:t>HTML</a:t>
            </a:r>
            <a:endParaRPr lang="ru-RU" alt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9A1A3-E1F1-4C60-8B8F-9F44C8C9339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53729" y="1897065"/>
            <a:ext cx="6193197" cy="4433886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70000"/>
              </a:lnSpc>
              <a:defRPr/>
            </a:pPr>
            <a:r>
              <a:rPr lang="ro-RO" altLang="ru-RU" sz="2600" b="1" dirty="0">
                <a:latin typeface="Calibri" panose="020F0502020204030204" pitchFamily="34" charset="0"/>
              </a:rPr>
              <a:t>Titlurile/antetele textuale </a:t>
            </a:r>
            <a:r>
              <a:rPr lang="ro-RO" altLang="ru-RU" sz="2600" dirty="0">
                <a:latin typeface="Calibri" panose="020F0502020204030204" pitchFamily="34" charset="0"/>
              </a:rPr>
              <a:t>HTML </a:t>
            </a:r>
            <a:r>
              <a:rPr lang="en-US" altLang="ru-RU" sz="2600" dirty="0">
                <a:latin typeface="Calibri" panose="020F0502020204030204" pitchFamily="34" charset="0"/>
              </a:rPr>
              <a:t>s</a:t>
            </a:r>
            <a:r>
              <a:rPr lang="ro-RO" altLang="ru-RU" sz="2600" dirty="0">
                <a:latin typeface="Calibri" panose="020F0502020204030204" pitchFamily="34" charset="0"/>
              </a:rPr>
              <a:t>e definesc cu elementele </a:t>
            </a:r>
            <a:r>
              <a:rPr lang="ro-RO" altLang="ru-RU" sz="2600" b="1" i="1" dirty="0">
                <a:latin typeface="Calibri" panose="020F0502020204030204" pitchFamily="34" charset="0"/>
              </a:rPr>
              <a:t>&lt;h1&gt;,...,&lt;h6&gt;</a:t>
            </a:r>
          </a:p>
          <a:p>
            <a:pPr eaLnBrk="1" hangingPunct="1">
              <a:lnSpc>
                <a:spcPct val="170000"/>
              </a:lnSpc>
              <a:defRPr/>
            </a:pPr>
            <a:r>
              <a:rPr lang="ro-RO" altLang="ru-RU" sz="2600" dirty="0">
                <a:latin typeface="Calibri" panose="020F0502020204030204" pitchFamily="34" charset="0"/>
              </a:rPr>
              <a:t>Sunt elemente cu </a:t>
            </a:r>
            <a:r>
              <a:rPr lang="ro-RO" altLang="ru-RU" sz="2600" dirty="0" err="1">
                <a:latin typeface="Calibri" panose="020F0502020204030204" pitchFamily="34" charset="0"/>
              </a:rPr>
              <a:t>tag</a:t>
            </a:r>
            <a:r>
              <a:rPr lang="ro-RO" altLang="ru-RU" sz="2600" dirty="0">
                <a:latin typeface="Calibri" panose="020F0502020204030204" pitchFamily="34" charset="0"/>
              </a:rPr>
              <a:t>-uri pereche</a:t>
            </a:r>
            <a:endParaRPr lang="ru-RU" altLang="ru-RU" sz="26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o-RO" altLang="ru-RU" dirty="0">
                <a:latin typeface="Calibri" panose="020F0502020204030204" pitchFamily="34" charset="0"/>
              </a:rPr>
              <a:t>Exemplu: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&lt;body&gt;</a:t>
            </a:r>
            <a:endParaRPr lang="ru-RU" altLang="ru-RU" dirty="0"/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&lt;h1&gt;Titlu de nivel 1&lt;/h1&gt;</a:t>
            </a:r>
            <a:endParaRPr lang="ru-RU" altLang="ru-RU" dirty="0"/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&lt;h2&gt;Titlu de nivel 2&lt;/h2&gt;</a:t>
            </a:r>
            <a:endParaRPr lang="ru-RU" altLang="ru-RU" dirty="0"/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&lt;h3&gt;Titlu de nivel 3&lt;/h3&gt;</a:t>
            </a:r>
            <a:endParaRPr lang="ru-RU" altLang="ru-RU" dirty="0"/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&lt;h4&gt;Titlu de nivel 4&lt;/h4&gt;</a:t>
            </a:r>
            <a:endParaRPr lang="ru-RU" altLang="ru-RU" dirty="0"/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&lt;h5&gt;Titlu de nivel 5&lt;/h5&gt;</a:t>
            </a:r>
            <a:endParaRPr lang="ru-RU" altLang="ru-RU" dirty="0"/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&lt;h6&gt;Titlu de nivel 6&lt;/h6&gt;</a:t>
            </a:r>
            <a:endParaRPr lang="ru-RU" altLang="ru-RU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o-RO" altLang="ru-RU" i="1" dirty="0">
                <a:latin typeface="Calibri" panose="020F0502020204030204" pitchFamily="34" charset="0"/>
              </a:rPr>
              <a:t>&lt;/body&gt;</a:t>
            </a:r>
            <a:endParaRPr lang="ru-RU" altLang="ru-RU" dirty="0"/>
          </a:p>
        </p:txBody>
      </p:sp>
      <p:pic>
        <p:nvPicPr>
          <p:cNvPr id="12292" name="Picture 2">
            <a:extLst>
              <a:ext uri="{FF2B5EF4-FFF2-40B4-BE49-F238E27FC236}">
                <a16:creationId xmlns:a16="http://schemas.microsoft.com/office/drawing/2014/main" id="{2A093258-D516-4F36-96A8-972E2887E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549" y="2298291"/>
            <a:ext cx="3224213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E0BA4BFE-412E-494D-B7ED-8016AB1EA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67" y="325932"/>
            <a:ext cx="10058400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Paragrafe textuale în HTML</a:t>
            </a:r>
            <a:endParaRPr lang="ru-RU" altLang="ru-RU" dirty="0"/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A1F0B5E2-6876-4063-A732-88F51C92E1A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1734" y="1934495"/>
            <a:ext cx="10367133" cy="4358149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ro-RO" altLang="ru-RU" sz="2600" dirty="0">
                <a:latin typeface="Calibri" panose="020F0502020204030204" pitchFamily="34" charset="0"/>
              </a:rPr>
              <a:t>Paragrafele în HTML se definesc cu elementul </a:t>
            </a:r>
            <a:r>
              <a:rPr lang="ro-RO" altLang="ru-RU" sz="2600" b="1" i="1" dirty="0">
                <a:latin typeface="Calibri" panose="020F0502020204030204" pitchFamily="34" charset="0"/>
              </a:rPr>
              <a:t>&lt;p&gt;</a:t>
            </a:r>
            <a:endParaRPr lang="en-GB" altLang="ru-RU" sz="26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ro-RO" altLang="ru-RU" sz="2600" dirty="0">
                <a:latin typeface="Calibri" panose="020F0502020204030204" pitchFamily="34" charset="0"/>
              </a:rPr>
              <a:t>Este un element cu taguri pereche</a:t>
            </a:r>
            <a:endParaRPr lang="en-US" altLang="ru-RU" sz="26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ro-RO" sz="2600" dirty="0">
                <a:latin typeface="Calibri" panose="020F0502020204030204" pitchFamily="34" charset="0"/>
              </a:rPr>
              <a:t>Browser</a:t>
            </a:r>
            <a:r>
              <a:rPr lang="ro-RO" altLang="ro-RO" sz="2600" dirty="0">
                <a:latin typeface="Calibri" panose="020F0502020204030204" pitchFamily="34" charset="0"/>
              </a:rPr>
              <a:t>ul automat va adăuga spatii înainte şi după paragraf</a:t>
            </a:r>
          </a:p>
          <a:p>
            <a:pPr eaLnBrk="1" hangingPunct="1">
              <a:lnSpc>
                <a:spcPct val="70000"/>
              </a:lnSpc>
            </a:pPr>
            <a:r>
              <a:rPr lang="ro-RO" altLang="ru-RU" sz="1400" dirty="0">
                <a:latin typeface="Calibri" panose="020F0502020204030204" pitchFamily="34" charset="0"/>
              </a:rPr>
              <a:t>Exemplu: </a:t>
            </a:r>
            <a:endParaRPr lang="ru-RU" altLang="ru-RU" sz="1400" dirty="0"/>
          </a:p>
          <a:p>
            <a:r>
              <a:rPr lang="en-GB" sz="12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&lt;!--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Definesc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un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textual de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1, un alt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2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3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paragrafe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textuale</a:t>
            </a:r>
            <a:r>
              <a:rPr lang="en-GB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--&gt;</a:t>
            </a:r>
            <a:endParaRPr lang="en-GB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2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2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2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&lt;h2&gt;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2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2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&lt;p&gt;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destinat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fierberii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apei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timp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foarte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scurt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nu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recomandat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să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-l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folosiți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scopuri</a:t>
            </a:r>
            <a:r>
              <a:rPr lang="en-GB" sz="12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.</a:t>
            </a:r>
            <a:r>
              <a:rPr lang="en-GB" sz="12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&lt;/p&gt;</a:t>
            </a:r>
            <a:endParaRPr lang="en-GB" sz="12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2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&lt;p&gt;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Magazinul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nostru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dispune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apă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sortiment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mare,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pot fi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procúrate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credit, cu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garanție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livrare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rapidă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Chișinău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</a:t>
            </a:r>
            <a:r>
              <a:rPr lang="en-GB" sz="12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&lt;/p&gt;</a:t>
            </a:r>
            <a:endParaRPr lang="en-GB" sz="12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2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&lt;p&gt;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sz="12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sz="12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&lt;/p&gt;</a:t>
            </a:r>
            <a:endParaRPr lang="en-GB" sz="12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ro-RO" altLang="ru-RU" sz="1400" dirty="0"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F21FC8-A1CB-4A12-B66D-733BB923A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198" y="667213"/>
            <a:ext cx="4080843" cy="31968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E733F0B9-3D66-42EB-8A36-F6EF4B751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5" y="286603"/>
            <a:ext cx="10437925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ru-RU" b="1" dirty="0"/>
              <a:t>Trecere din rând nou în HTML</a:t>
            </a:r>
            <a:endParaRPr lang="ru-RU" altLang="ru-RU" dirty="0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FE3630AE-6CA5-4DF6-902B-404EDE940DD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21110" y="1917291"/>
            <a:ext cx="8406580" cy="4345858"/>
          </a:xfrm>
        </p:spPr>
        <p:txBody>
          <a:bodyPr>
            <a:normAutofit fontScale="32500" lnSpcReduction="20000"/>
          </a:bodyPr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Pentru a trece forţat din</a:t>
            </a:r>
            <a:r>
              <a:rPr lang="en-US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 rand</a:t>
            </a: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 nou</a:t>
            </a:r>
            <a:r>
              <a:rPr lang="en-US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 în cadrul unui aliniat, se foloseşte </a:t>
            </a:r>
            <a:r>
              <a:rPr lang="en-GB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element</a:t>
            </a: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ul </a:t>
            </a:r>
            <a:r>
              <a:rPr lang="ro-RO" altLang="ru-RU" sz="5200" b="1" i="1" dirty="0">
                <a:latin typeface="Calibri" panose="020F0502020204030204" pitchFamily="34" charset="0"/>
                <a:cs typeface="Calibri" panose="020F0502020204030204" pitchFamily="34" charset="0"/>
              </a:rPr>
              <a:t>&lt;br&gt;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Acest element nu are conţinut şi de aceea, în ultimele versiuni, tag-ul de deschidere </a:t>
            </a:r>
            <a:endParaRPr lang="en-GB" altLang="ru-RU" sz="5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conţine şi </a:t>
            </a:r>
            <a:r>
              <a:rPr lang="en-US" altLang="ru-RU" sz="5200" dirty="0" err="1">
                <a:latin typeface="Calibri" panose="020F0502020204030204" pitchFamily="34" charset="0"/>
                <a:cs typeface="Calibri" panose="020F0502020204030204" pitchFamily="34" charset="0"/>
              </a:rPr>
              <a:t>specificarea</a:t>
            </a:r>
            <a:r>
              <a:rPr lang="ro-RO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 închider</a:t>
            </a:r>
            <a:r>
              <a:rPr lang="en-US" altLang="ru-RU" sz="5200" dirty="0">
                <a:latin typeface="Calibri" panose="020F0502020204030204" pitchFamily="34" charset="0"/>
                <a:cs typeface="Calibri" panose="020F0502020204030204" pitchFamily="34" charset="0"/>
              </a:rPr>
              <a:t>ii </a:t>
            </a:r>
            <a:r>
              <a:rPr lang="ro-RO" altLang="ru-RU" sz="5200" b="1" i="1" dirty="0">
                <a:latin typeface="Calibri" panose="020F0502020204030204" pitchFamily="34" charset="0"/>
                <a:cs typeface="Calibri" panose="020F0502020204030204" pitchFamily="34" charset="0"/>
              </a:rPr>
              <a:t>&lt;br</a:t>
            </a:r>
            <a:r>
              <a:rPr lang="en-US" altLang="ru-RU" sz="5200" b="1" i="1" dirty="0">
                <a:latin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ro-RO" altLang="ru-RU" sz="5200" b="1" i="1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en-US" altLang="ru-RU" sz="5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ru-RU" sz="5200" dirty="0">
                <a:latin typeface="Calibri" panose="020F0502020204030204" pitchFamily="34" charset="0"/>
              </a:rPr>
              <a:t>Exemplu: </a:t>
            </a:r>
            <a:endParaRPr lang="en-GB" altLang="ru-RU" sz="5200" dirty="0">
              <a:latin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&lt;!--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Definesc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un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textual de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1, un alt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antet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2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si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3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paragrafe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textuale</a:t>
            </a:r>
            <a:r>
              <a:rPr lang="en-GB" sz="3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--&gt;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&lt;h2&gt;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Fierbatorul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destinat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fierberii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apei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timp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foarte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scurt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nu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recomandat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să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-l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folosiți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scopuri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Magazinul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nostru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dispune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apă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într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-un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sortiment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mare. </a:t>
            </a:r>
            <a:r>
              <a:rPr lang="en-GB" sz="35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</a:t>
            </a:r>
            <a:r>
              <a:rPr lang="en-GB" sz="3500" b="0" dirty="0" err="1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br</a:t>
            </a:r>
            <a:r>
              <a:rPr lang="en-GB" sz="35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sz="35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/&gt;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Aceste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pot fi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procurate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credit, cu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garanție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livrare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rapidă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Chișinău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alte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localități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Moldova. 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Cumpărați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prețuri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la </a:t>
            </a:r>
            <a:r>
              <a:rPr lang="en-GB" sz="3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noi</a:t>
            </a:r>
            <a:r>
              <a:rPr lang="en-GB" sz="3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…</a:t>
            </a: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3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sz="3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AEF239-AB13-4F3B-B70F-2B11AF4E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916" y="1737360"/>
            <a:ext cx="3696929" cy="28308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92D737E5-BE79-4596-AF80-20F6AF1C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13" y="286603"/>
            <a:ext cx="10359267" cy="1450757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ru-RU" b="1" dirty="0"/>
              <a:t>Alte </a:t>
            </a:r>
            <a:r>
              <a:rPr lang="en-GB" altLang="ru-RU" b="1" dirty="0" err="1"/>
              <a:t>elemente</a:t>
            </a:r>
            <a:r>
              <a:rPr lang="en-GB" altLang="ru-RU" b="1" dirty="0"/>
              <a:t> </a:t>
            </a:r>
            <a:r>
              <a:rPr lang="en-GB" altLang="ru-RU" b="1" dirty="0" err="1"/>
              <a:t>ce</a:t>
            </a:r>
            <a:r>
              <a:rPr lang="en-GB" altLang="ru-RU" b="1" dirty="0"/>
              <a:t> pot fi </a:t>
            </a:r>
            <a:r>
              <a:rPr lang="en-GB" altLang="ru-RU" b="1" dirty="0" err="1"/>
              <a:t>utilizate</a:t>
            </a:r>
            <a:r>
              <a:rPr lang="en-GB" altLang="ru-RU" b="1" dirty="0"/>
              <a:t> </a:t>
            </a:r>
            <a:r>
              <a:rPr lang="en-GB" altLang="ru-RU" b="1" dirty="0" err="1"/>
              <a:t>pentru</a:t>
            </a:r>
            <a:r>
              <a:rPr lang="en-GB" altLang="ru-RU" b="1" dirty="0"/>
              <a:t> </a:t>
            </a:r>
            <a:r>
              <a:rPr lang="ro-RO" altLang="ru-RU" b="1" dirty="0"/>
              <a:t>formatarea textului</a:t>
            </a:r>
            <a:endParaRPr lang="ru-RU" altLang="ru-RU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A3441E6-DAF1-4132-AB3B-348FAB9FD86D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04664210"/>
              </p:ext>
            </p:extLst>
          </p:nvPr>
        </p:nvGraphicFramePr>
        <p:xfrm>
          <a:off x="1466801" y="2870930"/>
          <a:ext cx="8137525" cy="3266694"/>
        </p:xfrm>
        <a:graphic>
          <a:graphicData uri="http://schemas.openxmlformats.org/drawingml/2006/table">
            <a:tbl>
              <a:tblPr/>
              <a:tblGrid>
                <a:gridCol w="1481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6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&lt;b&gt;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scriere îngroşată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&lt;i&gt;, &lt;em&gt;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scriere inclinata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&lt;small&gt;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</a:t>
                      </a: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pentru scrierea textului mărunt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&lt;strong&gt;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evidenţierea textului important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&lt;sup&gt;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a scrie text de tip superscript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&lt;sub&gt;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a scrie text de tip subscript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&lt;ins&gt;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a scrie textul care va fi inserat în text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&lt;del&gt;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a tăia textul,  evidenţiind textul lichidat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60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&lt;mark&gt;</a:t>
                      </a:r>
                      <a:endParaRPr kumimoji="0" lang="ru-RU" altLang="ru-RU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- pentru a </a:t>
                      </a:r>
                      <a:r>
                        <a:rPr kumimoji="0" lang="ro-RO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evidenţia</a:t>
                      </a:r>
                      <a:r>
                        <a:rPr kumimoji="0" lang="ro-RO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 cu culoare o </a:t>
                      </a:r>
                      <a:r>
                        <a:rPr kumimoji="0" lang="ro-RO" altLang="ru-RU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porţiune</a:t>
                      </a:r>
                      <a:r>
                        <a:rPr kumimoji="0" lang="ro-RO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 de text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443" name="Rectangle 1">
            <a:extLst>
              <a:ext uri="{FF2B5EF4-FFF2-40B4-BE49-F238E27FC236}">
                <a16:creationId xmlns:a16="http://schemas.microsoft.com/office/drawing/2014/main" id="{4A57B43B-591D-43D1-BDC6-A22B04F12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367" y="1947600"/>
            <a:ext cx="1035926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ro-RO" altLang="ru-RU" dirty="0">
                <a:latin typeface="Verdana" panose="020B0604030504040204" pitchFamily="34" charset="0"/>
                <a:cs typeface="Times New Roman" panose="02020603050405020304" pitchFamily="18" charset="0"/>
              </a:rPr>
              <a:t>Sunt mai multe elemente care pot fi utilizate pentru formatarea textului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ro-RO" altLang="ru-RU" dirty="0">
                <a:latin typeface="Verdana" panose="020B0604030504040204" pitchFamily="34" charset="0"/>
                <a:cs typeface="Times New Roman" panose="02020603050405020304" pitchFamily="18" charset="0"/>
              </a:rPr>
              <a:t>Toate sunt formate din tag-uri pereche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ro-RO" altLang="ru-RU" dirty="0">
                <a:latin typeface="Verdana" panose="020B0604030504040204" pitchFamily="34" charset="0"/>
                <a:cs typeface="Times New Roman" panose="02020603050405020304" pitchFamily="18" charset="0"/>
              </a:rPr>
              <a:t>Cele mai utilizate:</a:t>
            </a:r>
            <a:endParaRPr lang="ro-RO" alt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710B5-94BA-410D-9A87-528931B71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Culori</a:t>
            </a:r>
            <a:r>
              <a:rPr lang="en-GB" b="1" dirty="0"/>
              <a:t> </a:t>
            </a:r>
            <a:r>
              <a:rPr lang="ro-RO" b="1" dirty="0"/>
              <a:t>î</a:t>
            </a:r>
            <a:r>
              <a:rPr lang="en-GB" b="1" dirty="0"/>
              <a:t>n HTML </a:t>
            </a:r>
            <a:r>
              <a:rPr lang="ro-RO" b="1" dirty="0"/>
              <a:t>și CSS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E7EA5-4C58-46E0-86A5-CDC66A80C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2"/>
            <a:ext cx="10058400" cy="664496"/>
          </a:xfrm>
        </p:spPr>
        <p:txBody>
          <a:bodyPr>
            <a:normAutofit fontScale="92500" lnSpcReduction="20000"/>
          </a:bodyPr>
          <a:lstStyle/>
          <a:p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specificarea culorilor pot fi folosite denumirile lor în limba engleză: </a:t>
            </a:r>
            <a:r>
              <a:rPr lang="ro-RO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black, white, yellow, green, blue, brown, red, pink, gray.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...</a:t>
            </a:r>
          </a:p>
          <a:p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39039C-8D67-4059-9A77-688575B5A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724" y="2910350"/>
            <a:ext cx="8908552" cy="21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9875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{9EEFED7C-5AF6-4227-A0A0-DD858BD79877}tf11437505_win32</Template>
  <TotalTime>498</TotalTime>
  <Words>5102</Words>
  <Application>Microsoft Office PowerPoint</Application>
  <PresentationFormat>Widescreen</PresentationFormat>
  <Paragraphs>457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Arial</vt:lpstr>
      <vt:lpstr>Bookman Old Style</vt:lpstr>
      <vt:lpstr>Calibri</vt:lpstr>
      <vt:lpstr>Consolas</vt:lpstr>
      <vt:lpstr>Corbel</vt:lpstr>
      <vt:lpstr>Georgia Pro Cond Light</vt:lpstr>
      <vt:lpstr>Gill Sans MT</vt:lpstr>
      <vt:lpstr>Speak Pro</vt:lpstr>
      <vt:lpstr>Times New Roman</vt:lpstr>
      <vt:lpstr>Verdana</vt:lpstr>
      <vt:lpstr>Wingdings 3</vt:lpstr>
      <vt:lpstr>RetrospectVTI</vt:lpstr>
      <vt:lpstr>Limbajul de stilizare CSS</vt:lpstr>
      <vt:lpstr>Conținutul temei</vt:lpstr>
      <vt:lpstr>Comentarii în HTML</vt:lpstr>
      <vt:lpstr>Elementul BODY</vt:lpstr>
      <vt:lpstr>TITLURI ÎN HTML</vt:lpstr>
      <vt:lpstr>Paragrafe textuale în HTML</vt:lpstr>
      <vt:lpstr>Trecere din rând nou în HTML</vt:lpstr>
      <vt:lpstr>Alte elemente ce pot fi utilizate pentru formatarea textului</vt:lpstr>
      <vt:lpstr>Culori în HTML și CSS</vt:lpstr>
      <vt:lpstr>Culori în HTML și CSS... sau se pot utiliza coduri în format RGB, RGBA, în baza 16</vt:lpstr>
      <vt:lpstr>Introducere în CSS</vt:lpstr>
      <vt:lpstr>Semantică şi sintaxă</vt:lpstr>
      <vt:lpstr>Tipuri de proprietăți</vt:lpstr>
      <vt:lpstr>Selectori în CSS</vt:lpstr>
      <vt:lpstr>Gruparea selectorilor</vt:lpstr>
      <vt:lpstr>Modalităţi de definire a stilurilor</vt:lpstr>
      <vt:lpstr>Foi de stil in-line</vt:lpstr>
      <vt:lpstr>Exemplu definire stil in-line</vt:lpstr>
      <vt:lpstr>REZULTAT EXEMPLU</vt:lpstr>
      <vt:lpstr>FOI DE STIL INTERNE</vt:lpstr>
      <vt:lpstr>EXEMPLU UTILIZARE STIL INTERN</vt:lpstr>
      <vt:lpstr>REZULTAT EXEMPLU</vt:lpstr>
      <vt:lpstr>Să scoatem stilurile din interiorul elementelor – să avem doar stiluri interioare, nu și in-line. CSS</vt:lpstr>
      <vt:lpstr>Să scoatem stilurile din interiorul elementelor – să avem doar stiluri interioare, nu și in-line. HTML</vt:lpstr>
      <vt:lpstr>Foi de stil externe</vt:lpstr>
      <vt:lpstr>EXEMPLU UTILIZARE STILURI EXTERNE</vt:lpstr>
      <vt:lpstr>REZULTAT EXEMPLU</vt:lpstr>
      <vt:lpstr>FOI DE STIL MULTIPLE</vt:lpstr>
      <vt:lpstr>REZULTAT EXEMPLU</vt:lpstr>
      <vt:lpstr>APLICAREA STILURILOR ÎN CASCADĂ</vt:lpstr>
      <vt:lpstr>PREZENTAREA ARBORESCENTĂ </vt:lpstr>
      <vt:lpstr>ALT EXEMPLU</vt:lpstr>
      <vt:lpstr>Moştenirea stilurilor</vt:lpstr>
      <vt:lpstr>Proprietăţi care nu se moştenesc</vt:lpstr>
      <vt:lpstr>Tipuri de selectori</vt:lpstr>
      <vt:lpstr>Selectori urmaşi</vt:lpstr>
      <vt:lpstr>Selectori de context</vt:lpstr>
      <vt:lpstr>Prioritatea aplicării stilurilor</vt:lpstr>
      <vt:lpstr>SARCINĂ: cum credeți - care stil se va aplica?</vt:lpstr>
      <vt:lpstr>Concluzii</vt:lpstr>
      <vt:lpstr>Să ne amintim...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Natalia Plesca</dc:creator>
  <cp:lastModifiedBy>Natalia Plesca</cp:lastModifiedBy>
  <cp:revision>9</cp:revision>
  <dcterms:created xsi:type="dcterms:W3CDTF">2023-12-09T10:55:40Z</dcterms:created>
  <dcterms:modified xsi:type="dcterms:W3CDTF">2024-03-04T10:00:50Z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