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48"/>
  </p:notesMasterIdLst>
  <p:sldIdLst>
    <p:sldId id="266" r:id="rId5"/>
    <p:sldId id="294" r:id="rId6"/>
    <p:sldId id="408" r:id="rId7"/>
    <p:sldId id="409" r:id="rId8"/>
    <p:sldId id="410" r:id="rId9"/>
    <p:sldId id="411" r:id="rId10"/>
    <p:sldId id="412" r:id="rId11"/>
    <p:sldId id="413" r:id="rId12"/>
    <p:sldId id="414" r:id="rId13"/>
    <p:sldId id="415" r:id="rId14"/>
    <p:sldId id="416" r:id="rId15"/>
    <p:sldId id="327" r:id="rId16"/>
    <p:sldId id="345" r:id="rId17"/>
    <p:sldId id="387" r:id="rId18"/>
    <p:sldId id="388" r:id="rId19"/>
    <p:sldId id="389" r:id="rId20"/>
    <p:sldId id="346" r:id="rId21"/>
    <p:sldId id="347" r:id="rId22"/>
    <p:sldId id="348" r:id="rId23"/>
    <p:sldId id="384" r:id="rId24"/>
    <p:sldId id="350" r:id="rId25"/>
    <p:sldId id="385" r:id="rId26"/>
    <p:sldId id="351" r:id="rId27"/>
    <p:sldId id="352" r:id="rId28"/>
    <p:sldId id="377" r:id="rId29"/>
    <p:sldId id="374" r:id="rId30"/>
    <p:sldId id="407" r:id="rId31"/>
    <p:sldId id="417" r:id="rId32"/>
    <p:sldId id="418" r:id="rId33"/>
    <p:sldId id="419" r:id="rId34"/>
    <p:sldId id="420" r:id="rId35"/>
    <p:sldId id="359" r:id="rId36"/>
    <p:sldId id="315" r:id="rId37"/>
    <p:sldId id="421" r:id="rId38"/>
    <p:sldId id="422" r:id="rId39"/>
    <p:sldId id="423" r:id="rId40"/>
    <p:sldId id="425" r:id="rId41"/>
    <p:sldId id="424" r:id="rId42"/>
    <p:sldId id="297" r:id="rId43"/>
    <p:sldId id="426" r:id="rId44"/>
    <p:sldId id="427" r:id="rId45"/>
    <p:sldId id="295" r:id="rId46"/>
    <p:sldId id="296" r:id="rId4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19" autoAdjust="0"/>
  </p:normalViewPr>
  <p:slideViewPr>
    <p:cSldViewPr snapToGrid="0">
      <p:cViewPr varScale="1">
        <p:scale>
          <a:sx n="66" d="100"/>
          <a:sy n="66" d="100"/>
        </p:scale>
        <p:origin x="668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51" Type="http://schemas.openxmlformats.org/officeDocument/2006/relationships/theme" Target="theme/theme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F678DF-AC21-406F-BADE-53B8FAAB68F5}" type="datetimeFigureOut">
              <a:rPr lang="en-GB" smtClean="0"/>
              <a:t>13/04/2025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328D29-6C65-4406-B521-E5721022CA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98664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DA70-C731-4C70-880D-CCD4705E623C}" type="datetime1">
              <a:rPr lang="en-US" smtClean="0"/>
              <a:t>4/13/2025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293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4/13/2025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8980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69AF7-7BEB-44E4-9852-375E34362B5B}" type="datetime1">
              <a:rPr lang="en-US" smtClean="0"/>
              <a:t>4/13/2025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331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C38D-0552-4C82-B593-E6124DFADBE2}" type="datetime1">
              <a:rPr lang="en-US" smtClean="0"/>
              <a:t>4/13/2025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611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0F1C-5577-4ACB-BB62-DF8F3C494C7E}" type="datetime1">
              <a:rPr lang="en-US" smtClean="0"/>
              <a:t>4/13/2025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808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4/13/2025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1771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smtClean="0"/>
              <a:t>4/13/2025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701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/>
          <a:lstStyle>
            <a:lvl1pPr algn="l">
              <a:defRPr/>
            </a:lvl1pPr>
          </a:lstStyle>
          <a:p>
            <a:fld id="{92BEA474-078D-4E9B-9B14-09A87B19DC46}" type="datetime1">
              <a:rPr lang="en-US" smtClean="0"/>
              <a:t>4/13/2025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302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07D986-8816-4272-A432-0437A28A9828}" type="datetime1">
              <a:rPr lang="en-US" smtClean="0"/>
              <a:t>4/13/2025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826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FFFFFF"/>
                </a:solidFill>
              </a:defRPr>
            </a:lvl1pPr>
          </a:lstStyle>
          <a:p>
            <a:fld id="{62D6E202-B606-4609-B914-27C9371A1F6D}" type="datetime1">
              <a:rPr lang="en-US" smtClean="0"/>
              <a:t>4/13/2025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6014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3schools.com/cssref/css_colors.asp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3schools.com/html/html5_new_elements.asp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F452A527-3631-41ED-858D-3777A7D149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peak Pro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B2EA78-AEB3-469B-9025-3B17201A45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41807" y="147488"/>
            <a:ext cx="5348748" cy="4060707"/>
          </a:xfrm>
        </p:spPr>
        <p:txBody>
          <a:bodyPr>
            <a:noAutofit/>
          </a:bodyPr>
          <a:lstStyle/>
          <a:p>
            <a:r>
              <a:rPr lang="en-US" sz="4400" b="1" dirty="0" err="1"/>
              <a:t>Crearea</a:t>
            </a:r>
            <a:r>
              <a:rPr lang="en-US" sz="4400" b="1" dirty="0"/>
              <a:t> </a:t>
            </a:r>
            <a:r>
              <a:rPr lang="en-US" sz="4400" b="1" dirty="0" err="1"/>
              <a:t>și</a:t>
            </a:r>
            <a:r>
              <a:rPr lang="en-US" sz="4400" b="1" dirty="0"/>
              <a:t> </a:t>
            </a:r>
            <a:r>
              <a:rPr lang="en-US" sz="4400" b="1" dirty="0" err="1"/>
              <a:t>stilizarea</a:t>
            </a:r>
            <a:r>
              <a:rPr lang="en-US" sz="4400" b="1" dirty="0"/>
              <a:t> </a:t>
            </a:r>
            <a:r>
              <a:rPr lang="en-US" sz="4400" b="1" dirty="0" err="1"/>
              <a:t>blocurilor</a:t>
            </a:r>
            <a:r>
              <a:rPr lang="en-US" sz="4400" b="1" dirty="0"/>
              <a:t> de </a:t>
            </a:r>
            <a:r>
              <a:rPr lang="en-US" sz="4400" b="1" dirty="0" err="1"/>
              <a:t>elemente</a:t>
            </a:r>
            <a:r>
              <a:rPr lang="en-US" sz="4400" b="1" dirty="0"/>
              <a:t> HTML. </a:t>
            </a:r>
            <a:r>
              <a:rPr lang="en-US" sz="4400" b="1" dirty="0" err="1"/>
              <a:t>Unele</a:t>
            </a:r>
            <a:r>
              <a:rPr lang="en-US" sz="4400" b="1" dirty="0"/>
              <a:t> </a:t>
            </a:r>
            <a:r>
              <a:rPr lang="en-US" sz="4400" b="1" dirty="0" err="1"/>
              <a:t>elemente</a:t>
            </a:r>
            <a:r>
              <a:rPr lang="en-US" sz="4400" b="1" dirty="0"/>
              <a:t>  </a:t>
            </a:r>
            <a:r>
              <a:rPr lang="en-US" sz="4400" b="1" dirty="0" err="1"/>
              <a:t>apărute</a:t>
            </a:r>
            <a:r>
              <a:rPr lang="en-US" sz="4400" b="1" dirty="0"/>
              <a:t> </a:t>
            </a:r>
            <a:r>
              <a:rPr lang="en-US" sz="4400" b="1" dirty="0" err="1"/>
              <a:t>în</a:t>
            </a:r>
            <a:r>
              <a:rPr lang="en-US" sz="4400" b="1" dirty="0"/>
              <a:t> HTML5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5E1F2F-E259-4EA8-9FFD-3A10AF5418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29999" y="4455621"/>
            <a:ext cx="4829101" cy="1238616"/>
          </a:xfrm>
        </p:spPr>
        <p:txBody>
          <a:bodyPr>
            <a:normAutofit/>
          </a:bodyPr>
          <a:lstStyle/>
          <a:p>
            <a:pPr algn="r"/>
            <a:r>
              <a:rPr lang="ro-RO" dirty="0"/>
              <a:t>Natalia Pleșca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940CBE3-3F91-419A-A649-32AB388ECA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10"/>
            <a:ext cx="6096000" cy="6857990"/>
          </a:xfrm>
          <a:prstGeom prst="rect">
            <a:avLst/>
          </a:prstGeom>
        </p:spPr>
      </p:pic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28A9C89-B313-458F-9C85-515930A51A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805053" y="4294754"/>
            <a:ext cx="43891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59158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itle 1">
            <a:extLst>
              <a:ext uri="{FF2B5EF4-FFF2-40B4-BE49-F238E27FC236}">
                <a16:creationId xmlns:a16="http://schemas.microsoft.com/office/drawing/2014/main" id="{B9686F7E-467F-48E8-A98E-04C7FE0CC2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9800" y="457200"/>
            <a:ext cx="7772400" cy="1066800"/>
          </a:xfrm>
        </p:spPr>
        <p:txBody>
          <a:bodyPr/>
          <a:lstStyle/>
          <a:p>
            <a:pPr>
              <a:defRPr/>
            </a:pPr>
            <a:r>
              <a:rPr lang="en-US" altLang="ru-RU" b="1" dirty="0"/>
              <a:t>Element</a:t>
            </a:r>
            <a:r>
              <a:rPr lang="en-GB" altLang="ru-RU" b="1" dirty="0"/>
              <a:t>ul</a:t>
            </a:r>
            <a:r>
              <a:rPr lang="ro-RO" altLang="ru-RU" b="1" dirty="0"/>
              <a:t> „SPAN”</a:t>
            </a:r>
            <a:endParaRPr lang="ru-RU" altLang="ru-RU" b="1" dirty="0"/>
          </a:p>
        </p:txBody>
      </p:sp>
      <p:sp>
        <p:nvSpPr>
          <p:cNvPr id="79875" name="Content Placeholder 2">
            <a:extLst>
              <a:ext uri="{FF2B5EF4-FFF2-40B4-BE49-F238E27FC236}">
                <a16:creationId xmlns:a16="http://schemas.microsoft.com/office/drawing/2014/main" id="{B5DC4858-39E2-471E-9011-BF04D27F1EB0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924231" y="1905000"/>
            <a:ext cx="10392697" cy="4668838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spcBef>
                <a:spcPts val="600"/>
              </a:spcBef>
              <a:defRPr/>
            </a:pPr>
            <a:r>
              <a:rPr lang="en-GB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Element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ul </a:t>
            </a:r>
            <a:r>
              <a:rPr lang="ro-RO" alt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&lt;span&gt;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 poate adăuga stiluri grafice unei anumite porţiuni dintr-un context (in-line)</a:t>
            </a:r>
          </a:p>
          <a:p>
            <a:pPr>
              <a:lnSpc>
                <a:spcPct val="80000"/>
              </a:lnSpc>
              <a:spcBef>
                <a:spcPts val="600"/>
              </a:spcBef>
              <a:defRPr/>
            </a:pP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Cuvintele care se doresc a fi </a:t>
            </a:r>
            <a:r>
              <a:rPr lang="ro-RO" altLang="ru-RU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evidenţiate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trebuie încadrate între cuvintele rezervate &lt;</a:t>
            </a:r>
            <a:r>
              <a:rPr lang="ro-RO" altLang="ru-RU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span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&gt; </a:t>
            </a:r>
            <a:r>
              <a:rPr lang="ro-RO" altLang="ru-RU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şi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&lt;/</a:t>
            </a:r>
            <a:r>
              <a:rPr lang="ro-RO" altLang="ru-RU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span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&gt;</a:t>
            </a:r>
          </a:p>
          <a:p>
            <a:pPr>
              <a:lnSpc>
                <a:spcPct val="80000"/>
              </a:lnSpc>
              <a:spcBef>
                <a:spcPts val="600"/>
              </a:spcBef>
              <a:defRPr/>
            </a:pP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În </a:t>
            </a:r>
            <a:r>
              <a:rPr lang="ro-RO" altLang="ru-RU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fişierul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cu stiluri se definesc formatările dorite</a:t>
            </a:r>
            <a:endParaRPr lang="en-US" alt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80000"/>
              </a:lnSpc>
              <a:spcBef>
                <a:spcPts val="600"/>
              </a:spcBef>
              <a:defRPr/>
            </a:pPr>
            <a:r>
              <a:rPr lang="en-US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Forma genera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lă: </a:t>
            </a:r>
            <a:r>
              <a:rPr lang="ro-RO" altLang="ru-RU" sz="24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&lt;</a:t>
            </a:r>
            <a:r>
              <a:rPr lang="ro-RO" altLang="ru-RU" sz="2400" b="1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span</a:t>
            </a:r>
            <a:r>
              <a:rPr lang="ro-RO" altLang="ru-RU" sz="24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&gt;</a:t>
            </a:r>
            <a:r>
              <a:rPr lang="ro-RO" altLang="ru-RU" sz="2400" b="1" i="1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conţinut</a:t>
            </a:r>
            <a:r>
              <a:rPr lang="ro-RO" altLang="ru-RU" sz="24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&lt;/</a:t>
            </a:r>
            <a:r>
              <a:rPr lang="ro-RO" altLang="ru-RU" sz="2400" b="1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span</a:t>
            </a:r>
            <a:r>
              <a:rPr lang="ro-RO" altLang="ru-RU" sz="24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&gt;</a:t>
            </a:r>
          </a:p>
          <a:p>
            <a:pPr>
              <a:lnSpc>
                <a:spcPct val="80000"/>
              </a:lnSpc>
              <a:spcBef>
                <a:spcPts val="600"/>
              </a:spcBef>
              <a:defRPr/>
            </a:pP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Exemplu: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dirty="0">
                <a:solidFill>
                  <a:srgbClr val="0070C0"/>
                </a:solidFill>
              </a:rPr>
              <a:t>.info{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dirty="0">
                <a:solidFill>
                  <a:srgbClr val="0070C0"/>
                </a:solidFill>
              </a:rPr>
              <a:t>    color: orange;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dirty="0">
                <a:solidFill>
                  <a:srgbClr val="0070C0"/>
                </a:solidFill>
              </a:rPr>
              <a:t>    font-size: 0.8em;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dirty="0">
                <a:solidFill>
                  <a:srgbClr val="0070C0"/>
                </a:solidFill>
              </a:rPr>
              <a:t>}</a:t>
            </a:r>
          </a:p>
          <a:p>
            <a:pPr eaLnBrk="1" hangingPunct="1">
              <a:lnSpc>
                <a:spcPct val="80000"/>
              </a:lnSpc>
              <a:buFont typeface="Wingdings 3" panose="05040102010807070707" pitchFamily="18" charset="2"/>
              <a:buNone/>
              <a:defRPr/>
            </a:pP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Se aplică pentru:</a:t>
            </a:r>
            <a:endParaRPr lang="en-US" alt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n-US" dirty="0">
                <a:solidFill>
                  <a:srgbClr val="0070C0"/>
                </a:solidFill>
              </a:rPr>
              <a:t>&lt;span class="info"&gt;*</a:t>
            </a:r>
            <a:r>
              <a:rPr lang="en-US" dirty="0" err="1">
                <a:solidFill>
                  <a:srgbClr val="0070C0"/>
                </a:solidFill>
              </a:rPr>
              <a:t>Completați</a:t>
            </a:r>
            <a:r>
              <a:rPr lang="en-US" dirty="0">
                <a:solidFill>
                  <a:srgbClr val="0070C0"/>
                </a:solidFill>
              </a:rPr>
              <a:t> </a:t>
            </a:r>
            <a:r>
              <a:rPr lang="en-US" dirty="0" err="1">
                <a:solidFill>
                  <a:srgbClr val="0070C0"/>
                </a:solidFill>
              </a:rPr>
              <a:t>toate</a:t>
            </a:r>
            <a:r>
              <a:rPr lang="en-US" dirty="0">
                <a:solidFill>
                  <a:srgbClr val="0070C0"/>
                </a:solidFill>
              </a:rPr>
              <a:t> </a:t>
            </a:r>
            <a:r>
              <a:rPr lang="en-US" dirty="0" err="1">
                <a:solidFill>
                  <a:srgbClr val="0070C0"/>
                </a:solidFill>
              </a:rPr>
              <a:t>câmpurile</a:t>
            </a:r>
            <a:r>
              <a:rPr lang="en-US" dirty="0">
                <a:solidFill>
                  <a:srgbClr val="0070C0"/>
                </a:solidFill>
              </a:rPr>
              <a:t> </a:t>
            </a:r>
            <a:r>
              <a:rPr lang="en-US" dirty="0" err="1">
                <a:solidFill>
                  <a:srgbClr val="0070C0"/>
                </a:solidFill>
              </a:rPr>
              <a:t>formularului</a:t>
            </a:r>
            <a:r>
              <a:rPr lang="en-US" dirty="0">
                <a:solidFill>
                  <a:srgbClr val="0070C0"/>
                </a:solidFill>
              </a:rPr>
              <a:t>&lt;/span&gt;&lt;</a:t>
            </a:r>
            <a:r>
              <a:rPr lang="en-US" dirty="0" err="1">
                <a:solidFill>
                  <a:srgbClr val="0070C0"/>
                </a:solidFill>
              </a:rPr>
              <a:t>br</a:t>
            </a:r>
            <a:r>
              <a:rPr lang="en-US" dirty="0">
                <a:solidFill>
                  <a:srgbClr val="0070C0"/>
                </a:solidFill>
              </a:rPr>
              <a:t> /&gt;</a:t>
            </a:r>
          </a:p>
          <a:p>
            <a:pPr eaLnBrk="1" hangingPunct="1">
              <a:lnSpc>
                <a:spcPct val="80000"/>
              </a:lnSpc>
              <a:buFont typeface="Wingdings 3" panose="05040102010807070707" pitchFamily="18" charset="2"/>
              <a:buNone/>
              <a:defRPr/>
            </a:pPr>
            <a:endParaRPr lang="ro-RO" alt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13588-24B9-4514-B8A4-B716ED8A36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err="1"/>
              <a:t>Rezultat</a:t>
            </a:r>
            <a:endParaRPr lang="en-US" dirty="0"/>
          </a:p>
        </p:txBody>
      </p:sp>
      <p:pic>
        <p:nvPicPr>
          <p:cNvPr id="69635" name="Picture 3">
            <a:extLst>
              <a:ext uri="{FF2B5EF4-FFF2-40B4-BE49-F238E27FC236}">
                <a16:creationId xmlns:a16="http://schemas.microsoft.com/office/drawing/2014/main" id="{9506A9BD-A66A-4FF9-A459-63283E4DC7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3806" y="2081404"/>
            <a:ext cx="4935794" cy="4197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>
            <a:extLst>
              <a:ext uri="{FF2B5EF4-FFF2-40B4-BE49-F238E27FC236}">
                <a16:creationId xmlns:a16="http://schemas.microsoft.com/office/drawing/2014/main" id="{7E1EF805-878E-427D-96D6-6DB69BD5C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RO" altLang="ru-RU" b="1" dirty="0"/>
              <a:t>STILURI PENTRU FUNDAL </a:t>
            </a:r>
            <a:endParaRPr lang="ru-RU" altLang="ru-RU" b="1" dirty="0"/>
          </a:p>
        </p:txBody>
      </p:sp>
      <p:sp>
        <p:nvSpPr>
          <p:cNvPr id="41987" name="Content Placeholder 2">
            <a:extLst>
              <a:ext uri="{FF2B5EF4-FFF2-40B4-BE49-F238E27FC236}">
                <a16:creationId xmlns:a16="http://schemas.microsoft.com/office/drawing/2014/main" id="{2E10B287-6BDB-45EE-94E1-D6DDD6B20872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855407" y="1905000"/>
            <a:ext cx="10471354" cy="45720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vi-VN" alt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Proprietățile CSS</a:t>
            </a:r>
            <a:r>
              <a:rPr lang="ro-RO" alt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 pentru fundal sunt utilizate la definirea efectelor</a:t>
            </a:r>
            <a:r>
              <a:rPr lang="vi-VN" alt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 de fon ale unui element</a:t>
            </a:r>
            <a:r>
              <a:rPr lang="ro-RO" alt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 HTML</a:t>
            </a:r>
          </a:p>
          <a:p>
            <a:pPr marL="0" indent="0">
              <a:buNone/>
            </a:pPr>
            <a:r>
              <a:rPr lang="ro-RO" alt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Exemple de proprietăţi CSS utilizate pentru specificarea efectelor de f</a:t>
            </a:r>
            <a:r>
              <a:rPr lang="en-GB" altLang="ru-RU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undal</a:t>
            </a:r>
            <a:r>
              <a:rPr lang="ro-RO" alt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0" indent="0"/>
            <a:r>
              <a:rPr lang="en-US" altLang="en-US" sz="28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background-color</a:t>
            </a:r>
          </a:p>
          <a:p>
            <a:pPr marL="0" indent="0"/>
            <a:r>
              <a:rPr lang="en-US" altLang="en-US" sz="28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background-image</a:t>
            </a:r>
          </a:p>
          <a:p>
            <a:pPr marL="0" indent="0"/>
            <a:r>
              <a:rPr lang="en-US" altLang="en-US" sz="28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background-repeat</a:t>
            </a:r>
          </a:p>
          <a:p>
            <a:pPr marL="0" indent="0"/>
            <a:r>
              <a:rPr lang="en-US" altLang="en-US" sz="28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background-attachment</a:t>
            </a:r>
          </a:p>
          <a:p>
            <a:pPr marL="0" indent="0"/>
            <a:r>
              <a:rPr lang="en-US" altLang="en-US" sz="28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background-position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>
            <a:extLst>
              <a:ext uri="{FF2B5EF4-FFF2-40B4-BE49-F238E27FC236}">
                <a16:creationId xmlns:a16="http://schemas.microsoft.com/office/drawing/2014/main" id="{F7C96D00-6AE0-4C32-9563-869B52996A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769" y="286603"/>
            <a:ext cx="10555911" cy="1296391"/>
          </a:xfrm>
        </p:spPr>
        <p:txBody>
          <a:bodyPr/>
          <a:lstStyle/>
          <a:p>
            <a:pPr>
              <a:defRPr/>
            </a:pPr>
            <a:r>
              <a:rPr lang="ro-RO" altLang="ru-RU" b="1" dirty="0"/>
              <a:t>PROPRIETATEA „</a:t>
            </a:r>
            <a:r>
              <a:rPr lang="en-US" altLang="ru-RU" b="1" dirty="0"/>
              <a:t>background-color</a:t>
            </a:r>
            <a:r>
              <a:rPr lang="ro-RO" altLang="ru-RU" b="1" dirty="0"/>
              <a:t>”</a:t>
            </a:r>
            <a:endParaRPr lang="ru-RU" altLang="ru-RU" b="1" dirty="0"/>
          </a:p>
        </p:txBody>
      </p:sp>
      <p:sp>
        <p:nvSpPr>
          <p:cNvPr id="43011" name="Content Placeholder 2">
            <a:extLst>
              <a:ext uri="{FF2B5EF4-FFF2-40B4-BE49-F238E27FC236}">
                <a16:creationId xmlns:a16="http://schemas.microsoft.com/office/drawing/2014/main" id="{93281C9F-A164-4AB5-877A-3CC0A5D0DBC3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393290" y="1877960"/>
            <a:ext cx="11366091" cy="4454013"/>
          </a:xfrm>
        </p:spPr>
        <p:txBody>
          <a:bodyPr>
            <a:normAutofit lnSpcReduction="10000"/>
          </a:bodyPr>
          <a:lstStyle/>
          <a:p>
            <a:pPr>
              <a:spcBef>
                <a:spcPts val="600"/>
              </a:spcBef>
            </a:pPr>
            <a:r>
              <a:rPr lang="ro-RO" altLang="ro-RO" sz="2400" dirty="0">
                <a:latin typeface="Calibri" panose="020F0502020204030204" pitchFamily="34" charset="0"/>
              </a:rPr>
              <a:t>Această proprietate este utilizată pentru a defini culoarea de fundal al unui element HTML</a:t>
            </a:r>
          </a:p>
          <a:p>
            <a:pPr>
              <a:spcBef>
                <a:spcPts val="600"/>
              </a:spcBef>
            </a:pPr>
            <a:r>
              <a:rPr lang="ro-RO" altLang="ro-RO" sz="2400" dirty="0">
                <a:latin typeface="Calibri" panose="020F0502020204030204" pitchFamily="34" charset="0"/>
              </a:rPr>
              <a:t>Culoarea de fundal se specifică prin cele 3 moduri cunoscute: </a:t>
            </a:r>
          </a:p>
          <a:p>
            <a:pPr lvl="1"/>
            <a:r>
              <a:rPr lang="ro-RO" altLang="ro-RO" dirty="0">
                <a:latin typeface="Calibri" panose="020F0502020204030204" pitchFamily="34" charset="0"/>
              </a:rPr>
              <a:t>Specificarea denumirii culorii (</a:t>
            </a:r>
            <a:r>
              <a:rPr lang="en-US" altLang="ro-RO" dirty="0">
                <a:latin typeface="Calibri" panose="020F0502020204030204" pitchFamily="34" charset="0"/>
              </a:rPr>
              <a:t>“</a:t>
            </a:r>
            <a:r>
              <a:rPr lang="ro-RO" altLang="ro-RO" dirty="0">
                <a:latin typeface="Calibri" panose="020F0502020204030204" pitchFamily="34" charset="0"/>
              </a:rPr>
              <a:t>red</a:t>
            </a:r>
            <a:r>
              <a:rPr lang="en-US" altLang="ro-RO" dirty="0">
                <a:latin typeface="Calibri" panose="020F0502020204030204" pitchFamily="34" charset="0"/>
              </a:rPr>
              <a:t>”</a:t>
            </a:r>
            <a:r>
              <a:rPr lang="ro-RO" altLang="ro-RO" dirty="0">
                <a:latin typeface="Calibri" panose="020F0502020204030204" pitchFamily="34" charset="0"/>
              </a:rPr>
              <a:t>, </a:t>
            </a:r>
            <a:r>
              <a:rPr lang="en-US" altLang="ro-RO" dirty="0">
                <a:latin typeface="Calibri" panose="020F0502020204030204" pitchFamily="34" charset="0"/>
              </a:rPr>
              <a:t>“</a:t>
            </a:r>
            <a:r>
              <a:rPr lang="ro-RO" altLang="ro-RO" dirty="0">
                <a:latin typeface="Calibri" panose="020F0502020204030204" pitchFamily="34" charset="0"/>
              </a:rPr>
              <a:t>blue</a:t>
            </a:r>
            <a:r>
              <a:rPr lang="en-US" altLang="ro-RO" dirty="0">
                <a:latin typeface="Calibri" panose="020F0502020204030204" pitchFamily="34" charset="0"/>
              </a:rPr>
              <a:t>”</a:t>
            </a:r>
            <a:r>
              <a:rPr lang="ro-RO" altLang="ro-RO" dirty="0">
                <a:latin typeface="Calibri" panose="020F0502020204030204" pitchFamily="34" charset="0"/>
              </a:rPr>
              <a:t> etc.)</a:t>
            </a:r>
          </a:p>
          <a:p>
            <a:pPr lvl="2"/>
            <a:r>
              <a:rPr lang="ro-RO" altLang="ro-RO" sz="1700" dirty="0">
                <a:latin typeface="Calibri" panose="020F0502020204030204" pitchFamily="34" charset="0"/>
                <a:hlinkClick r:id="rId2"/>
              </a:rPr>
              <a:t>http://www.w3schools.com/cssref/css_colors.asp</a:t>
            </a:r>
            <a:r>
              <a:rPr lang="en-US" altLang="ro-RO" sz="1700" dirty="0">
                <a:latin typeface="Calibri" panose="020F0502020204030204" pitchFamily="34" charset="0"/>
              </a:rPr>
              <a:t> </a:t>
            </a:r>
            <a:endParaRPr lang="ro-RO" altLang="ro-RO" sz="1700" dirty="0">
              <a:latin typeface="Calibri" panose="020F0502020204030204" pitchFamily="34" charset="0"/>
            </a:endParaRPr>
          </a:p>
          <a:p>
            <a:pPr lvl="1"/>
            <a:r>
              <a:rPr lang="ro-RO" altLang="ro-RO" dirty="0">
                <a:latin typeface="Calibri" panose="020F0502020204030204" pitchFamily="34" charset="0"/>
              </a:rPr>
              <a:t>Specificarea culorii în baza 16 (</a:t>
            </a:r>
            <a:r>
              <a:rPr lang="en-US" altLang="ro-RO" dirty="0">
                <a:latin typeface="Calibri" panose="020F0502020204030204" pitchFamily="34" charset="0"/>
              </a:rPr>
              <a:t>"#ff</a:t>
            </a:r>
            <a:r>
              <a:rPr lang="ro-RO" altLang="ro-RO" dirty="0">
                <a:latin typeface="Calibri" panose="020F0502020204030204" pitchFamily="34" charset="0"/>
              </a:rPr>
              <a:t>aa22</a:t>
            </a:r>
            <a:r>
              <a:rPr lang="en-US" altLang="ro-RO" dirty="0">
                <a:latin typeface="Calibri" panose="020F0502020204030204" pitchFamily="34" charset="0"/>
              </a:rPr>
              <a:t>"</a:t>
            </a:r>
            <a:r>
              <a:rPr lang="ro-RO" altLang="ro-RO" dirty="0">
                <a:latin typeface="Calibri" panose="020F0502020204030204" pitchFamily="34" charset="0"/>
              </a:rPr>
              <a:t>)</a:t>
            </a:r>
          </a:p>
          <a:p>
            <a:pPr lvl="1"/>
            <a:r>
              <a:rPr lang="ro-RO" altLang="ro-RO" dirty="0">
                <a:latin typeface="Calibri" panose="020F0502020204030204" pitchFamily="34" charset="0"/>
              </a:rPr>
              <a:t>Specificarea culorii în format RGB (</a:t>
            </a:r>
            <a:r>
              <a:rPr lang="en-US" altLang="ro-RO" dirty="0">
                <a:latin typeface="Calibri" panose="020F0502020204030204" pitchFamily="34" charset="0"/>
              </a:rPr>
              <a:t>"</a:t>
            </a:r>
            <a:r>
              <a:rPr lang="en-US" altLang="ro-RO" dirty="0" err="1">
                <a:latin typeface="Calibri" panose="020F0502020204030204" pitchFamily="34" charset="0"/>
              </a:rPr>
              <a:t>rgb</a:t>
            </a:r>
            <a:r>
              <a:rPr lang="en-US" altLang="ro-RO" dirty="0">
                <a:latin typeface="Calibri" panose="020F0502020204030204" pitchFamily="34" charset="0"/>
              </a:rPr>
              <a:t>(255,</a:t>
            </a:r>
            <a:r>
              <a:rPr lang="ro-RO" altLang="ro-RO" dirty="0">
                <a:latin typeface="Calibri" panose="020F0502020204030204" pitchFamily="34" charset="0"/>
              </a:rPr>
              <a:t>255</a:t>
            </a:r>
            <a:r>
              <a:rPr lang="en-US" altLang="ro-RO" dirty="0">
                <a:latin typeface="Calibri" panose="020F0502020204030204" pitchFamily="34" charset="0"/>
              </a:rPr>
              <a:t>,0)"</a:t>
            </a:r>
            <a:r>
              <a:rPr lang="ro-RO" altLang="ro-RO" dirty="0">
                <a:latin typeface="Calibri" panose="020F0502020204030204" pitchFamily="34" charset="0"/>
              </a:rPr>
              <a:t>)</a:t>
            </a:r>
          </a:p>
          <a:p>
            <a:pPr>
              <a:spcBef>
                <a:spcPct val="0"/>
              </a:spcBef>
              <a:buFont typeface="Wingdings 3" panose="05040102010807070707" pitchFamily="18" charset="2"/>
              <a:buNone/>
            </a:pPr>
            <a:r>
              <a:rPr lang="ro-RO" altLang="ro-RO" dirty="0">
                <a:latin typeface="Calibri" panose="020F0502020204030204" pitchFamily="34" charset="0"/>
              </a:rPr>
              <a:t>OBS: </a:t>
            </a:r>
            <a:r>
              <a:rPr lang="en-US" altLang="ro-RO" dirty="0" err="1">
                <a:latin typeface="Calibri" panose="020F0502020204030204" pitchFamily="34" charset="0"/>
              </a:rPr>
              <a:t>Culorile</a:t>
            </a:r>
            <a:r>
              <a:rPr lang="en-US" altLang="ro-RO" dirty="0">
                <a:latin typeface="Calibri" panose="020F0502020204030204" pitchFamily="34" charset="0"/>
              </a:rPr>
              <a:t> </a:t>
            </a:r>
            <a:r>
              <a:rPr lang="en-US" altLang="ro-RO" dirty="0" err="1">
                <a:latin typeface="Calibri" panose="020F0502020204030204" pitchFamily="34" charset="0"/>
              </a:rPr>
              <a:t>mai</a:t>
            </a:r>
            <a:r>
              <a:rPr lang="en-US" altLang="ro-RO" dirty="0">
                <a:latin typeface="Calibri" panose="020F0502020204030204" pitchFamily="34" charset="0"/>
              </a:rPr>
              <a:t> pot fi </a:t>
            </a:r>
            <a:r>
              <a:rPr lang="en-US" altLang="ro-RO" dirty="0" err="1">
                <a:latin typeface="Calibri" panose="020F0502020204030204" pitchFamily="34" charset="0"/>
              </a:rPr>
              <a:t>specificate</a:t>
            </a:r>
            <a:r>
              <a:rPr lang="en-US" altLang="ro-RO" dirty="0">
                <a:latin typeface="Calibri" panose="020F0502020204030204" pitchFamily="34" charset="0"/>
              </a:rPr>
              <a:t> </a:t>
            </a:r>
            <a:r>
              <a:rPr lang="ro-RO" altLang="ro-RO" dirty="0">
                <a:latin typeface="Calibri" panose="020F0502020204030204" pitchFamily="34" charset="0"/>
              </a:rPr>
              <a:t>î</a:t>
            </a:r>
            <a:r>
              <a:rPr lang="en-US" altLang="ro-RO" dirty="0">
                <a:latin typeface="Calibri" panose="020F0502020204030204" pitchFamily="34" charset="0"/>
              </a:rPr>
              <a:t>n format RGBA</a:t>
            </a:r>
            <a:r>
              <a:rPr lang="ro-RO" altLang="ro-RO" dirty="0">
                <a:latin typeface="Calibri" panose="020F0502020204030204" pitchFamily="34" charset="0"/>
              </a:rPr>
              <a:t> – format suportat de  IE9+, Firefox 3+, Chrome, Safari, Opera 10+. </a:t>
            </a:r>
          </a:p>
          <a:p>
            <a:pPr>
              <a:spcBef>
                <a:spcPct val="0"/>
              </a:spcBef>
              <a:buFont typeface="Wingdings 3" panose="05040102010807070707" pitchFamily="18" charset="2"/>
              <a:buNone/>
            </a:pPr>
            <a:r>
              <a:rPr lang="vi-VN" altLang="ro-RO" dirty="0">
                <a:latin typeface="Calibri" panose="020F0502020204030204" pitchFamily="34" charset="0"/>
              </a:rPr>
              <a:t>Valori</a:t>
            </a:r>
            <a:r>
              <a:rPr lang="ro-RO" altLang="ro-RO" dirty="0">
                <a:latin typeface="Calibri" panose="020F0502020204030204" pitchFamily="34" charset="0"/>
              </a:rPr>
              <a:t>le</a:t>
            </a:r>
            <a:r>
              <a:rPr lang="vi-VN" altLang="ro-RO" dirty="0">
                <a:latin typeface="Calibri" panose="020F0502020204030204" pitchFamily="34" charset="0"/>
              </a:rPr>
              <a:t> </a:t>
            </a:r>
            <a:r>
              <a:rPr lang="ro-RO" altLang="ro-RO" dirty="0">
                <a:latin typeface="Calibri" panose="020F0502020204030204" pitchFamily="34" charset="0"/>
              </a:rPr>
              <a:t>c</a:t>
            </a:r>
            <a:r>
              <a:rPr lang="vi-VN" altLang="ro-RO" dirty="0">
                <a:latin typeface="Calibri" panose="020F0502020204030204" pitchFamily="34" charset="0"/>
              </a:rPr>
              <a:t>ulo</a:t>
            </a:r>
            <a:r>
              <a:rPr lang="ro-RO" altLang="ro-RO" dirty="0">
                <a:latin typeface="Calibri" panose="020F0502020204030204" pitchFamily="34" charset="0"/>
              </a:rPr>
              <a:t>rilor</a:t>
            </a:r>
            <a:r>
              <a:rPr lang="vi-VN" altLang="ro-RO" dirty="0">
                <a:latin typeface="Calibri" panose="020F0502020204030204" pitchFamily="34" charset="0"/>
              </a:rPr>
              <a:t> RGBA </a:t>
            </a:r>
            <a:r>
              <a:rPr lang="ro-RO" altLang="ro-RO" dirty="0">
                <a:latin typeface="Calibri" panose="020F0502020204030204" pitchFamily="34" charset="0"/>
              </a:rPr>
              <a:t>reprezintă</a:t>
            </a:r>
            <a:r>
              <a:rPr lang="vi-VN" altLang="ro-RO" dirty="0">
                <a:latin typeface="Calibri" panose="020F0502020204030204" pitchFamily="34" charset="0"/>
              </a:rPr>
              <a:t> o extensie </a:t>
            </a:r>
            <a:r>
              <a:rPr lang="ro-RO" altLang="ro-RO" dirty="0">
                <a:latin typeface="Calibri" panose="020F0502020204030204" pitchFamily="34" charset="0"/>
              </a:rPr>
              <a:t>a</a:t>
            </a:r>
            <a:r>
              <a:rPr lang="vi-VN" altLang="ro-RO" dirty="0">
                <a:latin typeface="Calibri" panose="020F0502020204030204" pitchFamily="34" charset="0"/>
              </a:rPr>
              <a:t> valori</a:t>
            </a:r>
            <a:r>
              <a:rPr lang="ro-RO" altLang="ro-RO" dirty="0">
                <a:latin typeface="Calibri" panose="020F0502020204030204" pitchFamily="34" charset="0"/>
              </a:rPr>
              <a:t>lor</a:t>
            </a:r>
            <a:r>
              <a:rPr lang="vi-VN" altLang="ro-RO" dirty="0">
                <a:latin typeface="Calibri" panose="020F0502020204030204" pitchFamily="34" charset="0"/>
              </a:rPr>
              <a:t> d</a:t>
            </a:r>
            <a:r>
              <a:rPr lang="ro-RO" altLang="ro-RO" dirty="0">
                <a:latin typeface="Calibri" panose="020F0502020204030204" pitchFamily="34" charset="0"/>
              </a:rPr>
              <a:t>in</a:t>
            </a:r>
            <a:r>
              <a:rPr lang="vi-VN" altLang="ro-RO" dirty="0">
                <a:latin typeface="Calibri" panose="020F0502020204030204" pitchFamily="34" charset="0"/>
              </a:rPr>
              <a:t> RGB</a:t>
            </a:r>
            <a:r>
              <a:rPr lang="ro-RO" altLang="ro-RO" dirty="0">
                <a:latin typeface="Calibri" panose="020F0502020204030204" pitchFamily="34" charset="0"/>
              </a:rPr>
              <a:t>,</a:t>
            </a:r>
            <a:r>
              <a:rPr lang="vi-VN" altLang="ro-RO" dirty="0">
                <a:latin typeface="Calibri" panose="020F0502020204030204" pitchFamily="34" charset="0"/>
              </a:rPr>
              <a:t> cu un canal alfa - care specifica opacitatea obiectului. </a:t>
            </a:r>
          </a:p>
          <a:p>
            <a:pPr>
              <a:spcBef>
                <a:spcPct val="0"/>
              </a:spcBef>
              <a:buFont typeface="Wingdings 3" panose="05040102010807070707" pitchFamily="18" charset="2"/>
              <a:buNone/>
            </a:pPr>
            <a:r>
              <a:rPr lang="vi-VN" altLang="ro-RO" dirty="0">
                <a:latin typeface="Calibri" panose="020F0502020204030204" pitchFamily="34" charset="0"/>
              </a:rPr>
              <a:t>O valoare de culoare RGBA este specificat</a:t>
            </a:r>
            <a:r>
              <a:rPr lang="ro-RO" altLang="ro-RO" dirty="0">
                <a:latin typeface="Calibri" panose="020F0502020204030204" pitchFamily="34" charset="0"/>
              </a:rPr>
              <a:t>ă</a:t>
            </a:r>
            <a:r>
              <a:rPr lang="vi-VN" altLang="ro-RO" dirty="0">
                <a:latin typeface="Calibri" panose="020F0502020204030204" pitchFamily="34" charset="0"/>
              </a:rPr>
              <a:t> cu: </a:t>
            </a:r>
            <a:r>
              <a:rPr lang="vi-VN" altLang="ro-RO" dirty="0">
                <a:solidFill>
                  <a:srgbClr val="0070C0"/>
                </a:solidFill>
                <a:latin typeface="Calibri" panose="020F0502020204030204" pitchFamily="34" charset="0"/>
              </a:rPr>
              <a:t>rgba (</a:t>
            </a:r>
            <a:r>
              <a:rPr lang="ro-RO" altLang="ro-RO" dirty="0">
                <a:solidFill>
                  <a:srgbClr val="0070C0"/>
                </a:solidFill>
                <a:latin typeface="Calibri" panose="020F0502020204030204" pitchFamily="34" charset="0"/>
              </a:rPr>
              <a:t>red</a:t>
            </a:r>
            <a:r>
              <a:rPr lang="vi-VN" altLang="ro-RO" dirty="0">
                <a:solidFill>
                  <a:srgbClr val="0070C0"/>
                </a:solidFill>
                <a:latin typeface="Calibri" panose="020F0502020204030204" pitchFamily="34" charset="0"/>
              </a:rPr>
              <a:t>, </a:t>
            </a:r>
            <a:r>
              <a:rPr lang="ro-RO" altLang="ro-RO" dirty="0">
                <a:solidFill>
                  <a:srgbClr val="0070C0"/>
                </a:solidFill>
                <a:latin typeface="Calibri" panose="020F0502020204030204" pitchFamily="34" charset="0"/>
              </a:rPr>
              <a:t>green</a:t>
            </a:r>
            <a:r>
              <a:rPr lang="vi-VN" altLang="ro-RO" dirty="0">
                <a:solidFill>
                  <a:srgbClr val="0070C0"/>
                </a:solidFill>
                <a:latin typeface="Calibri" panose="020F0502020204030204" pitchFamily="34" charset="0"/>
              </a:rPr>
              <a:t>, </a:t>
            </a:r>
            <a:r>
              <a:rPr lang="ro-RO" altLang="ro-RO" dirty="0">
                <a:solidFill>
                  <a:srgbClr val="0070C0"/>
                </a:solidFill>
                <a:latin typeface="Calibri" panose="020F0502020204030204" pitchFamily="34" charset="0"/>
              </a:rPr>
              <a:t>blue</a:t>
            </a:r>
            <a:r>
              <a:rPr lang="vi-VN" altLang="ro-RO" dirty="0">
                <a:solidFill>
                  <a:srgbClr val="0070C0"/>
                </a:solidFill>
                <a:latin typeface="Calibri" panose="020F0502020204030204" pitchFamily="34" charset="0"/>
              </a:rPr>
              <a:t>, alfa)</a:t>
            </a:r>
            <a:r>
              <a:rPr lang="vi-VN" altLang="ro-RO" dirty="0">
                <a:latin typeface="Calibri" panose="020F0502020204030204" pitchFamily="34" charset="0"/>
              </a:rPr>
              <a:t>. Parametrul alfa este un număr între 0,0 (complet transparent) și 1,0 (complet opac)</a:t>
            </a:r>
            <a:endParaRPr lang="ro-RO" altLang="ro-RO" dirty="0">
              <a:latin typeface="Calibri" panose="020F0502020204030204" pitchFamily="34" charset="0"/>
            </a:endParaRPr>
          </a:p>
          <a:p>
            <a:pPr>
              <a:spcBef>
                <a:spcPct val="0"/>
              </a:spcBef>
              <a:buFont typeface="Wingdings 3" panose="05040102010807070707" pitchFamily="18" charset="2"/>
              <a:buNone/>
            </a:pPr>
            <a:r>
              <a:rPr lang="ro-RO" altLang="ro-RO" dirty="0">
                <a:latin typeface="Calibri" panose="020F0502020204030204" pitchFamily="34" charset="0"/>
              </a:rPr>
              <a:t>PS: Vedeţi şi culori în format HSL şi HSLA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>
            <a:extLst>
              <a:ext uri="{FF2B5EF4-FFF2-40B4-BE49-F238E27FC236}">
                <a16:creationId xmlns:a16="http://schemas.microsoft.com/office/drawing/2014/main" id="{AEE4776B-F4E8-4610-8E3D-24F1C4A8A2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MD" altLang="ro-RO" b="1"/>
              <a:t>EXEMPLU DEFINIRE CULOARE, ÎN FUNCȚIE DE INTENSITATE</a:t>
            </a:r>
            <a:endParaRPr lang="en-US" altLang="ro-RO" b="1"/>
          </a:p>
        </p:txBody>
      </p:sp>
      <p:pic>
        <p:nvPicPr>
          <p:cNvPr id="44035" name="Picture 3">
            <a:extLst>
              <a:ext uri="{FF2B5EF4-FFF2-40B4-BE49-F238E27FC236}">
                <a16:creationId xmlns:a16="http://schemas.microsoft.com/office/drawing/2014/main" id="{DADF2E99-F83E-4D7C-9859-00A313D037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9985" y="2590801"/>
            <a:ext cx="7371529" cy="3062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>
            <a:extLst>
              <a:ext uri="{FF2B5EF4-FFF2-40B4-BE49-F238E27FC236}">
                <a16:creationId xmlns:a16="http://schemas.microsoft.com/office/drawing/2014/main" id="{8F8DFC09-8000-48D4-A505-195DFC7BE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284164"/>
            <a:ext cx="8218488" cy="1316037"/>
          </a:xfrm>
        </p:spPr>
        <p:txBody>
          <a:bodyPr/>
          <a:lstStyle/>
          <a:p>
            <a:pPr>
              <a:defRPr/>
            </a:pPr>
            <a:r>
              <a:rPr lang="ro-RO" altLang="ru-RU" dirty="0"/>
              <a:t>EXEMPLU „</a:t>
            </a:r>
            <a:r>
              <a:rPr lang="en-US" altLang="ru-RU" b="1" dirty="0"/>
              <a:t>background-color</a:t>
            </a:r>
            <a:r>
              <a:rPr lang="ro-RO" altLang="ru-RU" dirty="0"/>
              <a:t>” </a:t>
            </a:r>
            <a:endParaRPr lang="ru-RU" altLang="ru-RU" dirty="0"/>
          </a:p>
        </p:txBody>
      </p:sp>
      <p:sp>
        <p:nvSpPr>
          <p:cNvPr id="45059" name="Content Placeholder 2">
            <a:extLst>
              <a:ext uri="{FF2B5EF4-FFF2-40B4-BE49-F238E27FC236}">
                <a16:creationId xmlns:a16="http://schemas.microsoft.com/office/drawing/2014/main" id="{2D60B03F-DB7A-4CE4-8198-0541FA94B369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1750142" y="1905000"/>
            <a:ext cx="8449546" cy="4446639"/>
          </a:xfrm>
        </p:spPr>
        <p:txBody>
          <a:bodyPr>
            <a:noAutofit/>
          </a:bodyPr>
          <a:lstStyle/>
          <a:p>
            <a:pPr marL="0" indent="0">
              <a:spcBef>
                <a:spcPct val="0"/>
              </a:spcBef>
              <a:spcAft>
                <a:spcPts val="0"/>
              </a:spcAft>
              <a:buNone/>
            </a:pPr>
            <a:r>
              <a:rPr lang="en-US" altLang="en-US" sz="1700" dirty="0"/>
              <a:t>body{</a:t>
            </a:r>
          </a:p>
          <a:p>
            <a:pPr marL="0" indent="0">
              <a:spcBef>
                <a:spcPct val="0"/>
              </a:spcBef>
              <a:spcAft>
                <a:spcPts val="0"/>
              </a:spcAft>
              <a:buNone/>
            </a:pPr>
            <a:r>
              <a:rPr lang="en-US" altLang="en-US" sz="1700" dirty="0"/>
              <a:t>    </a:t>
            </a:r>
            <a:r>
              <a:rPr lang="en-US" altLang="en-US" sz="1700" dirty="0">
                <a:solidFill>
                  <a:srgbClr val="0070C0"/>
                </a:solidFill>
              </a:rPr>
              <a:t>background-color: </a:t>
            </a:r>
            <a:r>
              <a:rPr lang="en-US" altLang="en-US" sz="1700" dirty="0" err="1">
                <a:solidFill>
                  <a:srgbClr val="0070C0"/>
                </a:solidFill>
              </a:rPr>
              <a:t>rgb</a:t>
            </a:r>
            <a:r>
              <a:rPr lang="en-US" altLang="en-US" sz="1700" dirty="0">
                <a:solidFill>
                  <a:srgbClr val="0070C0"/>
                </a:solidFill>
              </a:rPr>
              <a:t>(233, 198, 204);</a:t>
            </a:r>
          </a:p>
          <a:p>
            <a:pPr marL="0" indent="0">
              <a:spcBef>
                <a:spcPct val="0"/>
              </a:spcBef>
              <a:spcAft>
                <a:spcPts val="0"/>
              </a:spcAft>
              <a:buNone/>
            </a:pPr>
            <a:r>
              <a:rPr lang="en-US" altLang="en-US" sz="1700" dirty="0"/>
              <a:t>}</a:t>
            </a:r>
          </a:p>
          <a:p>
            <a:pPr marL="0" indent="0">
              <a:spcBef>
                <a:spcPct val="0"/>
              </a:spcBef>
              <a:spcAft>
                <a:spcPts val="0"/>
              </a:spcAft>
              <a:buNone/>
            </a:pPr>
            <a:r>
              <a:rPr lang="en-US" altLang="en-US" sz="1700" dirty="0"/>
              <a:t>h1{</a:t>
            </a:r>
          </a:p>
          <a:p>
            <a:pPr marL="0" indent="0">
              <a:spcBef>
                <a:spcPct val="0"/>
              </a:spcBef>
              <a:spcAft>
                <a:spcPts val="0"/>
              </a:spcAft>
              <a:buNone/>
            </a:pPr>
            <a:r>
              <a:rPr lang="en-US" altLang="en-US" sz="1700" dirty="0"/>
              <a:t>    </a:t>
            </a:r>
            <a:r>
              <a:rPr lang="en-US" altLang="en-US" sz="1700" dirty="0">
                <a:solidFill>
                  <a:srgbClr val="00B0F0"/>
                </a:solidFill>
              </a:rPr>
              <a:t>background-color: </a:t>
            </a:r>
            <a:r>
              <a:rPr lang="en-US" altLang="en-US" sz="1700" dirty="0" err="1">
                <a:solidFill>
                  <a:srgbClr val="00B0F0"/>
                </a:solidFill>
              </a:rPr>
              <a:t>whitesmoke</a:t>
            </a:r>
            <a:r>
              <a:rPr lang="en-US" altLang="en-US" sz="1700" dirty="0">
                <a:solidFill>
                  <a:srgbClr val="00B0F0"/>
                </a:solidFill>
              </a:rPr>
              <a:t>;</a:t>
            </a:r>
          </a:p>
          <a:p>
            <a:pPr marL="0" indent="0">
              <a:spcBef>
                <a:spcPct val="0"/>
              </a:spcBef>
              <a:spcAft>
                <a:spcPts val="0"/>
              </a:spcAft>
              <a:buNone/>
            </a:pPr>
            <a:r>
              <a:rPr lang="en-US" altLang="en-US" sz="1700" dirty="0"/>
              <a:t>    font-size: 2em;</a:t>
            </a:r>
          </a:p>
          <a:p>
            <a:pPr marL="0" indent="0">
              <a:spcBef>
                <a:spcPct val="0"/>
              </a:spcBef>
              <a:spcAft>
                <a:spcPts val="0"/>
              </a:spcAft>
              <a:buNone/>
            </a:pPr>
            <a:r>
              <a:rPr lang="en-US" altLang="en-US" sz="1700" dirty="0"/>
              <a:t>    color: </a:t>
            </a:r>
            <a:r>
              <a:rPr lang="en-US" altLang="en-US" sz="1700" dirty="0" err="1"/>
              <a:t>rgba</a:t>
            </a:r>
            <a:r>
              <a:rPr lang="en-US" altLang="en-US" sz="1700" dirty="0"/>
              <a:t>(53, 10, 10, 0.8);</a:t>
            </a:r>
          </a:p>
          <a:p>
            <a:pPr marL="0" indent="0">
              <a:spcBef>
                <a:spcPct val="0"/>
              </a:spcBef>
              <a:spcAft>
                <a:spcPts val="0"/>
              </a:spcAft>
              <a:buNone/>
            </a:pPr>
            <a:r>
              <a:rPr lang="en-US" altLang="en-US" sz="1700" dirty="0"/>
              <a:t>    font-weight: bold;</a:t>
            </a:r>
          </a:p>
          <a:p>
            <a:pPr marL="0" indent="0">
              <a:spcBef>
                <a:spcPct val="0"/>
              </a:spcBef>
              <a:spcAft>
                <a:spcPts val="0"/>
              </a:spcAft>
              <a:buNone/>
            </a:pPr>
            <a:r>
              <a:rPr lang="en-US" altLang="en-US" sz="1700" dirty="0"/>
              <a:t>    text-align: center;</a:t>
            </a:r>
          </a:p>
          <a:p>
            <a:pPr marL="0" indent="0">
              <a:spcBef>
                <a:spcPct val="0"/>
              </a:spcBef>
              <a:spcAft>
                <a:spcPts val="0"/>
              </a:spcAft>
              <a:buNone/>
            </a:pPr>
            <a:r>
              <a:rPr lang="en-US" altLang="en-US" sz="1700" dirty="0"/>
              <a:t>}</a:t>
            </a:r>
          </a:p>
          <a:p>
            <a:pPr marL="0" indent="0">
              <a:spcBef>
                <a:spcPct val="0"/>
              </a:spcBef>
              <a:spcAft>
                <a:spcPts val="0"/>
              </a:spcAft>
              <a:buNone/>
            </a:pPr>
            <a:r>
              <a:rPr lang="en-US" altLang="en-US" sz="1700" dirty="0"/>
              <a:t>p{</a:t>
            </a:r>
          </a:p>
          <a:p>
            <a:pPr marL="0" indent="0">
              <a:spcBef>
                <a:spcPct val="0"/>
              </a:spcBef>
              <a:spcAft>
                <a:spcPts val="0"/>
              </a:spcAft>
              <a:buNone/>
            </a:pPr>
            <a:r>
              <a:rPr lang="en-US" altLang="en-US" sz="1700" dirty="0"/>
              <a:t>    font-size: 1.3em;</a:t>
            </a:r>
          </a:p>
          <a:p>
            <a:pPr marL="0" indent="0">
              <a:spcBef>
                <a:spcPct val="0"/>
              </a:spcBef>
              <a:spcAft>
                <a:spcPts val="0"/>
              </a:spcAft>
              <a:buNone/>
            </a:pPr>
            <a:r>
              <a:rPr lang="en-US" altLang="en-US" sz="1700" dirty="0"/>
              <a:t>    color: </a:t>
            </a:r>
            <a:r>
              <a:rPr lang="en-US" altLang="en-US" sz="1700" dirty="0" err="1"/>
              <a:t>rgb</a:t>
            </a:r>
            <a:r>
              <a:rPr lang="en-US" altLang="en-US" sz="1700" dirty="0"/>
              <a:t>(252, 249, 249);</a:t>
            </a:r>
          </a:p>
          <a:p>
            <a:pPr marL="0" indent="0">
              <a:spcBef>
                <a:spcPct val="0"/>
              </a:spcBef>
              <a:spcAft>
                <a:spcPts val="0"/>
              </a:spcAft>
              <a:buNone/>
            </a:pPr>
            <a:r>
              <a:rPr lang="en-US" altLang="en-US" sz="1700" dirty="0"/>
              <a:t>   </a:t>
            </a:r>
            <a:r>
              <a:rPr lang="en-US" altLang="en-US" sz="1700" dirty="0">
                <a:solidFill>
                  <a:srgbClr val="FFC000"/>
                </a:solidFill>
              </a:rPr>
              <a:t> </a:t>
            </a:r>
            <a:r>
              <a:rPr lang="en-US" altLang="en-US" sz="1700" dirty="0">
                <a:solidFill>
                  <a:srgbClr val="0070C0"/>
                </a:solidFill>
              </a:rPr>
              <a:t>background-color: </a:t>
            </a:r>
            <a:r>
              <a:rPr lang="en-US" altLang="en-US" sz="1700" dirty="0" err="1">
                <a:solidFill>
                  <a:srgbClr val="0070C0"/>
                </a:solidFill>
              </a:rPr>
              <a:t>rgb</a:t>
            </a:r>
            <a:r>
              <a:rPr lang="en-US" altLang="en-US" sz="1700" dirty="0">
                <a:solidFill>
                  <a:srgbClr val="0070C0"/>
                </a:solidFill>
              </a:rPr>
              <a:t>(172, 146, 151);</a:t>
            </a:r>
          </a:p>
          <a:p>
            <a:pPr marL="0" indent="0">
              <a:spcBef>
                <a:spcPct val="0"/>
              </a:spcBef>
              <a:spcAft>
                <a:spcPts val="0"/>
              </a:spcAft>
              <a:buNone/>
            </a:pPr>
            <a:r>
              <a:rPr lang="en-US" altLang="en-US" sz="1700" dirty="0"/>
              <a:t>}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>
            <a:extLst>
              <a:ext uri="{FF2B5EF4-FFF2-40B4-BE49-F238E27FC236}">
                <a16:creationId xmlns:a16="http://schemas.microsoft.com/office/drawing/2014/main" id="{F3EB0734-7153-4B46-AC1D-184B60161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RO" altLang="ru-RU" b="1"/>
              <a:t>REZULTAT EXEMPLU</a:t>
            </a:r>
            <a:endParaRPr lang="ru-RU" altLang="ru-RU" b="1"/>
          </a:p>
        </p:txBody>
      </p:sp>
      <p:pic>
        <p:nvPicPr>
          <p:cNvPr id="46083" name="Picture 1">
            <a:extLst>
              <a:ext uri="{FF2B5EF4-FFF2-40B4-BE49-F238E27FC236}">
                <a16:creationId xmlns:a16="http://schemas.microsoft.com/office/drawing/2014/main" id="{05C6A508-A833-4D91-81EE-2130A41862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1650" y="2514600"/>
            <a:ext cx="8648700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>
            <a:extLst>
              <a:ext uri="{FF2B5EF4-FFF2-40B4-BE49-F238E27FC236}">
                <a16:creationId xmlns:a16="http://schemas.microsoft.com/office/drawing/2014/main" id="{E8D52112-9E00-43E2-B535-D288874ECE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ru-RU" b="1"/>
              <a:t>PROPRIETATEA </a:t>
            </a:r>
            <a:r>
              <a:rPr lang="ro-RO" altLang="ru-RU" b="1"/>
              <a:t>„</a:t>
            </a:r>
            <a:r>
              <a:rPr lang="en-US" altLang="ru-RU" b="1"/>
              <a:t>background-image</a:t>
            </a:r>
            <a:r>
              <a:rPr lang="ro-RO" altLang="ru-RU" b="1"/>
              <a:t>”</a:t>
            </a:r>
            <a:endParaRPr lang="ru-RU" altLang="ru-RU" b="1"/>
          </a:p>
        </p:txBody>
      </p:sp>
      <p:sp>
        <p:nvSpPr>
          <p:cNvPr id="50179" name="Content Placeholder 2">
            <a:extLst>
              <a:ext uri="{FF2B5EF4-FFF2-40B4-BE49-F238E27FC236}">
                <a16:creationId xmlns:a16="http://schemas.microsoft.com/office/drawing/2014/main" id="{3FC29EF1-3B7F-4420-B3DA-A05E9C1F1C27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752600" y="1905000"/>
            <a:ext cx="8229600" cy="1981200"/>
          </a:xfrm>
        </p:spPr>
        <p:txBody>
          <a:bodyPr/>
          <a:lstStyle/>
          <a:p>
            <a:pPr>
              <a:defRPr/>
            </a:pPr>
            <a:r>
              <a:rPr lang="ro-RO" altLang="en-US" dirty="0">
                <a:latin typeface="Calibri" panose="020F0502020204030204" pitchFamily="34" charset="0"/>
                <a:cs typeface="Calibri" panose="020F0502020204030204" pitchFamily="34" charset="0"/>
              </a:rPr>
              <a:t>Se utilizează pentru a specifica imaginea de fundal</a:t>
            </a:r>
          </a:p>
          <a:p>
            <a:pPr>
              <a:defRPr/>
            </a:pPr>
            <a:r>
              <a:rPr lang="ro-RO" altLang="en-US" dirty="0">
                <a:latin typeface="Calibri" panose="020F0502020204030204" pitchFamily="34" charset="0"/>
                <a:cs typeface="Calibri" panose="020F0502020204030204" pitchFamily="34" charset="0"/>
              </a:rPr>
              <a:t>Implicit, imaginea de fundal, se va repeta </a:t>
            </a:r>
            <a:r>
              <a:rPr lang="ro-RO" alt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şi</a:t>
            </a:r>
            <a:r>
              <a:rPr lang="ro-RO" altLang="en-US" dirty="0">
                <a:latin typeface="Calibri" panose="020F0502020204030204" pitchFamily="34" charset="0"/>
                <a:cs typeface="Calibri" panose="020F0502020204030204" pitchFamily="34" charset="0"/>
              </a:rPr>
              <a:t> va acoperi toată pagina</a:t>
            </a:r>
          </a:p>
          <a:p>
            <a:pPr>
              <a:defRPr/>
            </a:pPr>
            <a:r>
              <a:rPr lang="ro-RO" altLang="en-US" dirty="0">
                <a:latin typeface="Calibri" panose="020F0502020204030204" pitchFamily="34" charset="0"/>
                <a:cs typeface="Calibri" panose="020F0502020204030204" pitchFamily="34" charset="0"/>
              </a:rPr>
              <a:t>Exemplu – imagine de fundal pentru BODY:</a:t>
            </a:r>
          </a:p>
          <a:p>
            <a:pPr marL="0" indent="0">
              <a:buNone/>
              <a:defRPr/>
            </a:pPr>
            <a:r>
              <a:rPr lang="en-US" dirty="0" err="1">
                <a:solidFill>
                  <a:srgbClr val="0070C0"/>
                </a:solidFill>
              </a:rPr>
              <a:t>background-image:url</a:t>
            </a:r>
            <a:r>
              <a:rPr lang="en-US" dirty="0">
                <a:solidFill>
                  <a:srgbClr val="0070C0"/>
                </a:solidFill>
              </a:rPr>
              <a:t>("../images/back.png");</a:t>
            </a:r>
          </a:p>
        </p:txBody>
      </p:sp>
      <p:pic>
        <p:nvPicPr>
          <p:cNvPr id="47108" name="Picture 1">
            <a:extLst>
              <a:ext uri="{FF2B5EF4-FFF2-40B4-BE49-F238E27FC236}">
                <a16:creationId xmlns:a16="http://schemas.microsoft.com/office/drawing/2014/main" id="{61408272-6A51-4F62-95D5-4D2045B747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937841"/>
            <a:ext cx="5122099" cy="2365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>
            <a:extLst>
              <a:ext uri="{FF2B5EF4-FFF2-40B4-BE49-F238E27FC236}">
                <a16:creationId xmlns:a16="http://schemas.microsoft.com/office/drawing/2014/main" id="{0080B502-54A1-43FB-8D33-4DCE8E600E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ru-RU" b="1"/>
              <a:t>PROPRIETATEA </a:t>
            </a:r>
            <a:r>
              <a:rPr lang="ro-RO" altLang="ru-RU" b="1"/>
              <a:t>„</a:t>
            </a:r>
            <a:r>
              <a:rPr lang="en-US" altLang="ru-RU" b="1"/>
              <a:t>background-</a:t>
            </a:r>
            <a:r>
              <a:rPr lang="ro-RO" altLang="ru-RU" b="1"/>
              <a:t>repeat”</a:t>
            </a:r>
            <a:endParaRPr lang="ru-RU" altLang="ru-RU"/>
          </a:p>
        </p:txBody>
      </p:sp>
      <p:sp>
        <p:nvSpPr>
          <p:cNvPr id="48131" name="Content Placeholder 2">
            <a:extLst>
              <a:ext uri="{FF2B5EF4-FFF2-40B4-BE49-F238E27FC236}">
                <a16:creationId xmlns:a16="http://schemas.microsoft.com/office/drawing/2014/main" id="{94EC9915-9513-4EE0-A880-86506AD66CCE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1248697" y="1905001"/>
            <a:ext cx="10058400" cy="4619625"/>
          </a:xfrm>
        </p:spPr>
        <p:txBody>
          <a:bodyPr>
            <a:normAutofit lnSpcReduction="10000"/>
          </a:bodyPr>
          <a:lstStyle/>
          <a:p>
            <a:pPr>
              <a:spcBef>
                <a:spcPct val="0"/>
              </a:spcBef>
            </a:pP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Implicit imaginea de fundal se va repeta şi pe orizontală şi pe verticală</a:t>
            </a:r>
          </a:p>
          <a:p>
            <a:pPr>
              <a:spcBef>
                <a:spcPct val="0"/>
              </a:spcBef>
            </a:pP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Proprietatea „background-repeat” poate specifica repetarea imaginii de fundal sau pe orizontală sau pe verticală</a:t>
            </a:r>
          </a:p>
          <a:p>
            <a:pPr>
              <a:spcBef>
                <a:spcPct val="0"/>
              </a:spcBef>
            </a:pP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Proprietatea „background-repeat” poate specifica faptul că imaginea de fundal e fixată, nu se repetă</a:t>
            </a:r>
          </a:p>
          <a:p>
            <a:pPr>
              <a:spcBef>
                <a:spcPct val="0"/>
              </a:spcBef>
            </a:pP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Exemplu 1:</a:t>
            </a:r>
          </a:p>
          <a:p>
            <a:pPr>
              <a:spcBef>
                <a:spcPct val="0"/>
              </a:spcBef>
              <a:buFont typeface="Wingdings 3" panose="05040102010807070707" pitchFamily="18" charset="2"/>
              <a:buNone/>
            </a:pPr>
            <a:r>
              <a:rPr lang="en-US" altLang="en-US" sz="2400" b="1" i="1" dirty="0">
                <a:latin typeface="Calibri" panose="020F0502020204030204" pitchFamily="34" charset="0"/>
                <a:cs typeface="Calibri" panose="020F0502020204030204" pitchFamily="34" charset="0"/>
              </a:rPr>
              <a:t>background-repeat: </a:t>
            </a:r>
            <a:r>
              <a:rPr lang="en-US" altLang="en-US" sz="2400" b="1" i="1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repeat-</a:t>
            </a:r>
            <a:r>
              <a:rPr lang="ro-RO" altLang="en-US" sz="2400" b="1" i="1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</a:t>
            </a:r>
            <a:r>
              <a:rPr lang="en-US" altLang="en-US" sz="2400" b="1" i="1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  <a:endParaRPr lang="ro-RO" altLang="en-US" sz="2400" b="1" i="1" dirty="0">
              <a:solidFill>
                <a:srgbClr val="FFC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ct val="0"/>
              </a:spcBef>
            </a:pP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Exemplu 2:</a:t>
            </a:r>
          </a:p>
          <a:p>
            <a:pPr>
              <a:spcBef>
                <a:spcPct val="0"/>
              </a:spcBef>
              <a:buFont typeface="Wingdings 3" panose="05040102010807070707" pitchFamily="18" charset="2"/>
              <a:buNone/>
            </a:pPr>
            <a:r>
              <a:rPr lang="en-US" altLang="en-US" sz="2400" b="1" i="1" dirty="0">
                <a:latin typeface="Calibri" panose="020F0502020204030204" pitchFamily="34" charset="0"/>
                <a:cs typeface="Calibri" panose="020F0502020204030204" pitchFamily="34" charset="0"/>
              </a:rPr>
              <a:t>background-repeat: </a:t>
            </a:r>
            <a:r>
              <a:rPr lang="en-US" altLang="en-US" sz="2400" b="1" i="1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repeat-y;</a:t>
            </a:r>
            <a:endParaRPr lang="ro-RO" altLang="en-US" sz="2400" b="1" i="1" dirty="0">
              <a:solidFill>
                <a:srgbClr val="FFC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ct val="0"/>
              </a:spcBef>
            </a:pP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Exemplu3:</a:t>
            </a:r>
          </a:p>
          <a:p>
            <a:pPr>
              <a:spcBef>
                <a:spcPct val="0"/>
              </a:spcBef>
              <a:buFont typeface="Wingdings 3" panose="05040102010807070707" pitchFamily="18" charset="2"/>
              <a:buNone/>
            </a:pPr>
            <a:r>
              <a:rPr lang="en-US" altLang="en-US" sz="2400" b="1" i="1" dirty="0">
                <a:latin typeface="Calibri" panose="020F0502020204030204" pitchFamily="34" charset="0"/>
                <a:cs typeface="Calibri" panose="020F0502020204030204" pitchFamily="34" charset="0"/>
              </a:rPr>
              <a:t>background-repeat: </a:t>
            </a:r>
            <a:r>
              <a:rPr lang="ro-RO" altLang="en-US" sz="2400" b="1" i="1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no-</a:t>
            </a:r>
            <a:r>
              <a:rPr lang="en-US" altLang="en-US" sz="2400" b="1" i="1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repeat</a:t>
            </a:r>
            <a:r>
              <a:rPr lang="ro-RO" altLang="en-US" sz="2400" b="1" i="1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  <a:endParaRPr lang="ru-RU" altLang="en-US" sz="2400" dirty="0">
              <a:solidFill>
                <a:srgbClr val="FFC000"/>
              </a:solidFill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1">
            <a:extLst>
              <a:ext uri="{FF2B5EF4-FFF2-40B4-BE49-F238E27FC236}">
                <a16:creationId xmlns:a16="http://schemas.microsoft.com/office/drawing/2014/main" id="{E5FEA31B-D380-49E1-889B-CE49825D90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3050" y="28575"/>
            <a:ext cx="9144000" cy="169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5" name="Picture 2">
            <a:extLst>
              <a:ext uri="{FF2B5EF4-FFF2-40B4-BE49-F238E27FC236}">
                <a16:creationId xmlns:a16="http://schemas.microsoft.com/office/drawing/2014/main" id="{A19EE1A0-94E0-46AC-807A-DD38B7B582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350" y="1828800"/>
            <a:ext cx="4795838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6" name="Picture 3">
            <a:extLst>
              <a:ext uri="{FF2B5EF4-FFF2-40B4-BE49-F238E27FC236}">
                <a16:creationId xmlns:a16="http://schemas.microsoft.com/office/drawing/2014/main" id="{603276D1-963C-4420-BD3E-740987863B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5567" y="2645800"/>
            <a:ext cx="4467225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B804FF-BA68-43D4-B0A1-6970104210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/>
              <a:t>Conținutul temei</a:t>
            </a:r>
            <a:endParaRPr lang="en-GB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BB8D99-C616-4748-B38F-C0B7512A22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116" y="2291900"/>
            <a:ext cx="6968587" cy="3577192"/>
          </a:xfrm>
        </p:spPr>
        <p:txBody>
          <a:bodyPr>
            <a:noAutofit/>
          </a:bodyPr>
          <a:lstStyle/>
          <a:p>
            <a:r>
              <a:rPr lang="ro-MD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Elementul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DIV </a:t>
            </a:r>
            <a:r>
              <a:rPr lang="en-GB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și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SPAN</a:t>
            </a:r>
          </a:p>
          <a:p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en-GB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Crearea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și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stilizarea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blocurilor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de </a:t>
            </a:r>
            <a:r>
              <a:rPr lang="en-GB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elemente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HTML</a:t>
            </a:r>
          </a:p>
          <a:p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en-GB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Stilizarea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fundalurilor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GB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culori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gradienți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și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imagini</a:t>
            </a:r>
            <a:endParaRPr lang="en-GB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en-GB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Elemente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pentru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machetare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apărute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în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HTML5</a:t>
            </a:r>
            <a:endParaRPr lang="en-GB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146" name="Picture 2" descr="7,634 Lesson Plan Stock Photos - Free &amp; Royalty-Free Stock ...">
            <a:extLst>
              <a:ext uri="{FF2B5EF4-FFF2-40B4-BE49-F238E27FC236}">
                <a16:creationId xmlns:a16="http://schemas.microsoft.com/office/drawing/2014/main" id="{93B98097-B457-4F8E-837D-098382FC8B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3071" y="2291900"/>
            <a:ext cx="3613355" cy="2411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94156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>
            <a:extLst>
              <a:ext uri="{FF2B5EF4-FFF2-40B4-BE49-F238E27FC236}">
                <a16:creationId xmlns:a16="http://schemas.microsoft.com/office/drawing/2014/main" id="{05C41394-C06A-4B22-BDA4-58EAA58670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MD" altLang="en-US" b="1"/>
              <a:t>PROPRIETATEA</a:t>
            </a:r>
            <a:r>
              <a:rPr lang="ru-RU" altLang="en-US" b="1"/>
              <a:t> BACKGROUND-POSITION</a:t>
            </a:r>
            <a:endParaRPr lang="en-US" altLang="en-US" b="1"/>
          </a:p>
        </p:txBody>
      </p:sp>
      <p:sp>
        <p:nvSpPr>
          <p:cNvPr id="50179" name="Content Placeholder 2">
            <a:extLst>
              <a:ext uri="{FF2B5EF4-FFF2-40B4-BE49-F238E27FC236}">
                <a16:creationId xmlns:a16="http://schemas.microsoft.com/office/drawing/2014/main" id="{138B7F0E-9119-4E5E-8CE0-FB81735769C0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1199535" y="1981200"/>
            <a:ext cx="10058400" cy="4252452"/>
          </a:xfrm>
        </p:spPr>
        <p:txBody>
          <a:bodyPr/>
          <a:lstStyle/>
          <a:p>
            <a:r>
              <a:rPr lang="ro-MD" altLang="en-US" sz="2600" dirty="0">
                <a:latin typeface="Calibri Light" panose="020F0302020204030204" pitchFamily="34" charset="0"/>
                <a:cs typeface="Calibri" panose="020F0502020204030204" pitchFamily="34" charset="0"/>
              </a:rPr>
              <a:t>Proprietatea</a:t>
            </a:r>
            <a:r>
              <a:rPr lang="ru-RU" altLang="en-US" sz="2600" dirty="0">
                <a:latin typeface="Calibri Light" panose="020F0302020204030204" pitchFamily="34" charset="0"/>
                <a:cs typeface="Calibri" panose="020F0502020204030204" pitchFamily="34" charset="0"/>
              </a:rPr>
              <a:t> </a:t>
            </a:r>
            <a:r>
              <a:rPr lang="ru-RU" altLang="en-US" sz="2600" b="1" dirty="0">
                <a:latin typeface="Calibri Light" panose="020F0302020204030204" pitchFamily="34" charset="0"/>
                <a:cs typeface="Calibri" panose="020F0502020204030204" pitchFamily="34" charset="0"/>
              </a:rPr>
              <a:t>background-position</a:t>
            </a:r>
            <a:r>
              <a:rPr lang="ru-RU" altLang="en-US" sz="2600" dirty="0">
                <a:latin typeface="Calibri Light" panose="020F0302020204030204" pitchFamily="34" charset="0"/>
                <a:cs typeface="Calibri" panose="020F0502020204030204" pitchFamily="34" charset="0"/>
              </a:rPr>
              <a:t> </a:t>
            </a:r>
            <a:r>
              <a:rPr lang="ro-MD" altLang="en-US" sz="2600" dirty="0">
                <a:latin typeface="Calibri Light" panose="020F0302020204030204" pitchFamily="34" charset="0"/>
                <a:cs typeface="Calibri" panose="020F0502020204030204" pitchFamily="34" charset="0"/>
              </a:rPr>
              <a:t>gestionează cu locul poziționării imaginii de fundal</a:t>
            </a:r>
            <a:r>
              <a:rPr lang="ru-RU" altLang="en-US" sz="2600" dirty="0">
                <a:latin typeface="Calibri Light" panose="020F0302020204030204" pitchFamily="34" charset="0"/>
                <a:cs typeface="Calibri" panose="020F0502020204030204" pitchFamily="34" charset="0"/>
              </a:rPr>
              <a:t>. </a:t>
            </a:r>
            <a:r>
              <a:rPr lang="ro-MD" altLang="en-US" sz="2600" dirty="0">
                <a:latin typeface="Calibri Light" panose="020F0302020204030204" pitchFamily="34" charset="0"/>
                <a:cs typeface="Calibri" panose="020F0502020204030204" pitchFamily="34" charset="0"/>
              </a:rPr>
              <a:t>Valoarea proprietății este formată din două părți</a:t>
            </a:r>
            <a:r>
              <a:rPr lang="ru-RU" altLang="en-US" sz="2600" dirty="0">
                <a:latin typeface="Calibri Light" panose="020F0302020204030204" pitchFamily="34" charset="0"/>
                <a:cs typeface="Calibri" panose="020F0502020204030204" pitchFamily="34" charset="0"/>
              </a:rPr>
              <a:t>, </a:t>
            </a:r>
            <a:r>
              <a:rPr lang="ro-MD" altLang="en-US" sz="2600" dirty="0">
                <a:latin typeface="Calibri Light" panose="020F0302020204030204" pitchFamily="34" charset="0"/>
                <a:cs typeface="Calibri" panose="020F0502020204030204" pitchFamily="34" charset="0"/>
              </a:rPr>
              <a:t>separate prin ”spațiu”</a:t>
            </a:r>
            <a:r>
              <a:rPr lang="ru-RU" altLang="en-US" sz="2600" dirty="0">
                <a:latin typeface="Calibri Light" panose="020F0302020204030204" pitchFamily="34" charset="0"/>
                <a:cs typeface="Calibri" panose="020F0502020204030204" pitchFamily="34" charset="0"/>
              </a:rPr>
              <a:t>:</a:t>
            </a:r>
            <a:r>
              <a:rPr lang="ru-RU" altLang="en-US" sz="2600" b="1" dirty="0">
                <a:latin typeface="Calibri Light" panose="020F0302020204030204" pitchFamily="34" charset="0"/>
                <a:cs typeface="Calibri" panose="020F0502020204030204" pitchFamily="34" charset="0"/>
              </a:rPr>
              <a:t> </a:t>
            </a:r>
            <a:r>
              <a:rPr lang="ru-RU" altLang="en-US" sz="2600" b="1" i="1" dirty="0">
                <a:latin typeface="Calibri Light" panose="020F0302020204030204" pitchFamily="34" charset="0"/>
                <a:cs typeface="Calibri" panose="020F0502020204030204" pitchFamily="34" charset="0"/>
              </a:rPr>
              <a:t>x y</a:t>
            </a:r>
          </a:p>
          <a:p>
            <a:pPr lvl="1"/>
            <a:r>
              <a:rPr lang="ru-RU" altLang="en-US" sz="2400" b="1" i="1" dirty="0">
                <a:latin typeface="Calibri Light" panose="020F0302020204030204" pitchFamily="34" charset="0"/>
                <a:cs typeface="Calibri" panose="020F0502020204030204" pitchFamily="34" charset="0"/>
              </a:rPr>
              <a:t>x</a:t>
            </a:r>
            <a:r>
              <a:rPr lang="ru-RU" altLang="en-US" sz="2400" dirty="0">
                <a:latin typeface="Calibri Light" panose="020F0302020204030204" pitchFamily="34" charset="0"/>
                <a:cs typeface="Calibri" panose="020F0502020204030204" pitchFamily="34" charset="0"/>
              </a:rPr>
              <a:t> </a:t>
            </a:r>
            <a:r>
              <a:rPr lang="ro-MD" altLang="en-US" sz="2400" dirty="0">
                <a:latin typeface="Calibri Light" panose="020F0302020204030204" pitchFamily="34" charset="0"/>
                <a:cs typeface="Calibri" panose="020F0502020204030204" pitchFamily="34" charset="0"/>
              </a:rPr>
              <a:t>definește poziționarea imaginii pe orizontală</a:t>
            </a:r>
            <a:r>
              <a:rPr lang="ru-RU" altLang="en-US" sz="2400" dirty="0">
                <a:latin typeface="Calibri Light" panose="020F0302020204030204" pitchFamily="34" charset="0"/>
                <a:cs typeface="Calibri" panose="020F0502020204030204" pitchFamily="34" charset="0"/>
              </a:rPr>
              <a:t>, </a:t>
            </a:r>
            <a:r>
              <a:rPr lang="ro-MD" altLang="en-US" sz="2400" dirty="0">
                <a:latin typeface="Calibri Light" panose="020F0302020204030204" pitchFamily="34" charset="0"/>
                <a:cs typeface="Calibri" panose="020F0502020204030204" pitchFamily="34" charset="0"/>
              </a:rPr>
              <a:t>iar</a:t>
            </a:r>
            <a:r>
              <a:rPr lang="ru-RU" altLang="en-US" sz="2400" dirty="0">
                <a:latin typeface="Calibri Light" panose="020F0302020204030204" pitchFamily="34" charset="0"/>
                <a:cs typeface="Calibri" panose="020F0502020204030204" pitchFamily="34" charset="0"/>
              </a:rPr>
              <a:t> </a:t>
            </a:r>
            <a:r>
              <a:rPr lang="ru-RU" altLang="en-US" sz="2400" b="1" i="1" dirty="0">
                <a:latin typeface="Calibri Light" panose="020F0302020204030204" pitchFamily="34" charset="0"/>
                <a:cs typeface="Calibri" panose="020F0502020204030204" pitchFamily="34" charset="0"/>
              </a:rPr>
              <a:t>y </a:t>
            </a:r>
            <a:r>
              <a:rPr lang="ro-MD" altLang="en-US" sz="2400" dirty="0">
                <a:latin typeface="Calibri Light" panose="020F0302020204030204" pitchFamily="34" charset="0"/>
                <a:cs typeface="Calibri" panose="020F0502020204030204" pitchFamily="34" charset="0"/>
              </a:rPr>
              <a:t>- pe verticală</a:t>
            </a:r>
            <a:endParaRPr lang="ru-RU" altLang="en-US" sz="2400" dirty="0">
              <a:latin typeface="Calibri Light" panose="020F03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ro-MD" altLang="en-US" sz="2400" dirty="0">
                <a:latin typeface="Calibri Light" panose="020F0302020204030204" pitchFamily="34" charset="0"/>
                <a:cs typeface="Calibri" panose="020F0502020204030204" pitchFamily="34" charset="0"/>
              </a:rPr>
              <a:t>Pentru coordonata </a:t>
            </a:r>
            <a:r>
              <a:rPr lang="ru-RU" altLang="en-US" sz="2400" b="1" i="1" dirty="0">
                <a:latin typeface="Calibri Light" panose="020F0302020204030204" pitchFamily="34" charset="0"/>
                <a:cs typeface="Calibri" panose="020F0502020204030204" pitchFamily="34" charset="0"/>
              </a:rPr>
              <a:t>x</a:t>
            </a:r>
            <a:r>
              <a:rPr lang="ru-RU" altLang="en-US" sz="2400" dirty="0">
                <a:latin typeface="Calibri Light" panose="020F0302020204030204" pitchFamily="34" charset="0"/>
                <a:cs typeface="Calibri" panose="020F0502020204030204" pitchFamily="34" charset="0"/>
              </a:rPr>
              <a:t> </a:t>
            </a:r>
            <a:r>
              <a:rPr lang="ro-MD" altLang="en-US" sz="2400" dirty="0">
                <a:latin typeface="Calibri Light" panose="020F0302020204030204" pitchFamily="34" charset="0"/>
                <a:cs typeface="Calibri" panose="020F0502020204030204" pitchFamily="34" charset="0"/>
              </a:rPr>
              <a:t>pot fi utilizate și următoarele cuvinte-cheie:</a:t>
            </a:r>
            <a:r>
              <a:rPr lang="ru-RU" altLang="en-US" sz="2400" dirty="0">
                <a:latin typeface="Calibri Light" panose="020F0302020204030204" pitchFamily="34" charset="0"/>
                <a:cs typeface="Calibri" panose="020F0502020204030204" pitchFamily="34" charset="0"/>
              </a:rPr>
              <a:t> </a:t>
            </a:r>
            <a:r>
              <a:rPr lang="ru-RU" altLang="en-US" sz="2400" i="1" dirty="0">
                <a:latin typeface="Calibri Light" panose="020F0302020204030204" pitchFamily="34" charset="0"/>
                <a:cs typeface="Calibri" panose="020F0502020204030204" pitchFamily="34" charset="0"/>
              </a:rPr>
              <a:t>left,</a:t>
            </a:r>
            <a:r>
              <a:rPr lang="ro-MD" altLang="en-US" sz="2400" i="1" dirty="0">
                <a:latin typeface="Calibri Light" panose="020F0302020204030204" pitchFamily="34" charset="0"/>
                <a:cs typeface="Calibri" panose="020F0502020204030204" pitchFamily="34" charset="0"/>
              </a:rPr>
              <a:t> </a:t>
            </a:r>
            <a:r>
              <a:rPr lang="ru-RU" altLang="en-US" sz="2400" i="1" dirty="0">
                <a:latin typeface="Calibri Light" panose="020F0302020204030204" pitchFamily="34" charset="0"/>
                <a:cs typeface="Calibri" panose="020F0502020204030204" pitchFamily="34" charset="0"/>
              </a:rPr>
              <a:t>center,</a:t>
            </a:r>
            <a:r>
              <a:rPr lang="ro-MD" altLang="en-US" sz="2400" i="1" dirty="0">
                <a:latin typeface="Calibri Light" panose="020F0302020204030204" pitchFamily="34" charset="0"/>
                <a:cs typeface="Calibri" panose="020F0502020204030204" pitchFamily="34" charset="0"/>
              </a:rPr>
              <a:t> </a:t>
            </a:r>
            <a:r>
              <a:rPr lang="ru-RU" altLang="en-US" sz="2400" i="1" dirty="0">
                <a:latin typeface="Calibri Light" panose="020F0302020204030204" pitchFamily="34" charset="0"/>
                <a:cs typeface="Calibri" panose="020F0502020204030204" pitchFamily="34" charset="0"/>
              </a:rPr>
              <a:t>right</a:t>
            </a:r>
            <a:r>
              <a:rPr lang="ru-RU" altLang="en-US" sz="2400" dirty="0">
                <a:latin typeface="Calibri Light" panose="020F0302020204030204" pitchFamily="34" charset="0"/>
                <a:cs typeface="Calibri" panose="020F0502020204030204" pitchFamily="34" charset="0"/>
              </a:rPr>
              <a:t>, </a:t>
            </a:r>
            <a:r>
              <a:rPr lang="ro-MD" altLang="en-US" sz="2400" dirty="0">
                <a:latin typeface="Calibri Light" panose="020F0302020204030204" pitchFamily="34" charset="0"/>
                <a:cs typeface="Calibri" panose="020F0502020204030204" pitchFamily="34" charset="0"/>
              </a:rPr>
              <a:t>dar și valori numerice specificate în procente sau în pixeli</a:t>
            </a:r>
            <a:endParaRPr lang="ru-RU" altLang="en-US" sz="2400" dirty="0">
              <a:latin typeface="Calibri Light" panose="020F03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ro-MD" altLang="en-US" sz="2400" dirty="0">
                <a:latin typeface="Calibri Light" panose="020F0302020204030204" pitchFamily="34" charset="0"/>
                <a:cs typeface="Calibri" panose="020F0502020204030204" pitchFamily="34" charset="0"/>
              </a:rPr>
              <a:t>Pentru coordonata</a:t>
            </a:r>
            <a:r>
              <a:rPr lang="ru-RU" altLang="en-US" sz="2400" dirty="0">
                <a:latin typeface="Calibri Light" panose="020F0302020204030204" pitchFamily="34" charset="0"/>
                <a:cs typeface="Calibri" panose="020F0502020204030204" pitchFamily="34" charset="0"/>
              </a:rPr>
              <a:t> </a:t>
            </a:r>
            <a:r>
              <a:rPr lang="ru-RU" altLang="en-US" sz="2400" b="1" i="1" dirty="0">
                <a:latin typeface="Calibri Light" panose="020F0302020204030204" pitchFamily="34" charset="0"/>
                <a:cs typeface="Calibri" panose="020F0502020204030204" pitchFamily="34" charset="0"/>
              </a:rPr>
              <a:t>y</a:t>
            </a:r>
            <a:r>
              <a:rPr lang="ru-RU" altLang="en-US" sz="2400" dirty="0">
                <a:latin typeface="Calibri Light" panose="020F0302020204030204" pitchFamily="34" charset="0"/>
                <a:cs typeface="Calibri" panose="020F0502020204030204" pitchFamily="34" charset="0"/>
              </a:rPr>
              <a:t> </a:t>
            </a:r>
            <a:r>
              <a:rPr lang="ro-MD" altLang="en-US" sz="2400" dirty="0">
                <a:latin typeface="Calibri Light" panose="020F0302020204030204" pitchFamily="34" charset="0"/>
                <a:cs typeface="Calibri" panose="020F0502020204030204" pitchFamily="34" charset="0"/>
              </a:rPr>
              <a:t>pot fi utilizate cuvintele-cheie: </a:t>
            </a:r>
            <a:r>
              <a:rPr lang="ru-RU" altLang="en-US" sz="2400" i="1" dirty="0">
                <a:latin typeface="Calibri Light" panose="020F0302020204030204" pitchFamily="34" charset="0"/>
                <a:cs typeface="Calibri" panose="020F0502020204030204" pitchFamily="34" charset="0"/>
              </a:rPr>
              <a:t>top,</a:t>
            </a:r>
            <a:r>
              <a:rPr lang="ro-MD" altLang="en-US" sz="2400" i="1" dirty="0">
                <a:latin typeface="Calibri Light" panose="020F0302020204030204" pitchFamily="34" charset="0"/>
                <a:cs typeface="Calibri" panose="020F0502020204030204" pitchFamily="34" charset="0"/>
              </a:rPr>
              <a:t> </a:t>
            </a:r>
            <a:r>
              <a:rPr lang="ru-RU" altLang="en-US" sz="2400" i="1" dirty="0">
                <a:latin typeface="Calibri Light" panose="020F0302020204030204" pitchFamily="34" charset="0"/>
                <a:cs typeface="Calibri" panose="020F0502020204030204" pitchFamily="34" charset="0"/>
              </a:rPr>
              <a:t>center,</a:t>
            </a:r>
            <a:r>
              <a:rPr lang="ro-MD" altLang="en-US" sz="2400" i="1" dirty="0">
                <a:latin typeface="Calibri Light" panose="020F0302020204030204" pitchFamily="34" charset="0"/>
                <a:cs typeface="Calibri" panose="020F0502020204030204" pitchFamily="34" charset="0"/>
              </a:rPr>
              <a:t> </a:t>
            </a:r>
            <a:r>
              <a:rPr lang="ru-RU" altLang="en-US" sz="2400" i="1" dirty="0">
                <a:latin typeface="Calibri Light" panose="020F0302020204030204" pitchFamily="34" charset="0"/>
                <a:cs typeface="Calibri" panose="020F0502020204030204" pitchFamily="34" charset="0"/>
              </a:rPr>
              <a:t>bottom</a:t>
            </a:r>
            <a:r>
              <a:rPr lang="ru-RU" altLang="en-US" sz="2400" dirty="0">
                <a:latin typeface="Calibri Light" panose="020F0302020204030204" pitchFamily="34" charset="0"/>
                <a:cs typeface="Calibri" panose="020F0502020204030204" pitchFamily="34" charset="0"/>
              </a:rPr>
              <a:t>, </a:t>
            </a:r>
            <a:r>
              <a:rPr lang="ro-MD" altLang="en-US" sz="2400" dirty="0">
                <a:latin typeface="Calibri Light" panose="020F0302020204030204" pitchFamily="34" charset="0"/>
                <a:cs typeface="Calibri" panose="020F0502020204030204" pitchFamily="34" charset="0"/>
              </a:rPr>
              <a:t>dar și valori numerice specificate în procente sau în pixeli</a:t>
            </a:r>
            <a:endParaRPr lang="ru-RU" altLang="en-US" sz="2400" dirty="0">
              <a:latin typeface="Calibri Light" panose="020F0302020204030204" pitchFamily="34" charset="0"/>
              <a:cs typeface="Calibri" panose="020F0502020204030204" pitchFamily="34" charset="0"/>
            </a:endParaRPr>
          </a:p>
          <a:p>
            <a:endParaRPr lang="en-US" altLang="en-US" dirty="0">
              <a:latin typeface="Calibri Light" panose="020F03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>
            <a:extLst>
              <a:ext uri="{FF2B5EF4-FFF2-40B4-BE49-F238E27FC236}">
                <a16:creationId xmlns:a16="http://schemas.microsoft.com/office/drawing/2014/main" id="{C4069C08-6416-474D-A29B-1A0ADFC5B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1" y="546100"/>
            <a:ext cx="8569325" cy="9906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o-RO" altLang="ru-RU" b="1" dirty="0"/>
              <a:t>PROPRIETATEA „</a:t>
            </a:r>
            <a:r>
              <a:rPr lang="en-US" altLang="ru-RU" b="1" dirty="0"/>
              <a:t>background-position</a:t>
            </a:r>
            <a:r>
              <a:rPr lang="ro-RO" altLang="ru-RU" b="1" dirty="0"/>
              <a:t>”</a:t>
            </a:r>
            <a:endParaRPr lang="ru-RU" altLang="ru-RU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3805EC-F6BF-4162-B4D1-E09DEABABA9F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720646" y="2133600"/>
            <a:ext cx="8218488" cy="2362200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ro-RO" sz="2400" dirty="0">
                <a:latin typeface="Calibri" pitchFamily="34" charset="0"/>
                <a:cs typeface="Calibri" pitchFamily="34" charset="0"/>
              </a:rPr>
              <a:t>Exemplu: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dirty="0"/>
              <a:t>body{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dirty="0"/>
              <a:t>    background-color: </a:t>
            </a:r>
            <a:r>
              <a:rPr lang="en-US" dirty="0" err="1"/>
              <a:t>rgb</a:t>
            </a:r>
            <a:r>
              <a:rPr lang="en-US" dirty="0"/>
              <a:t>(233, 198, 204);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dirty="0"/>
              <a:t>    </a:t>
            </a:r>
            <a:r>
              <a:rPr lang="en-US" dirty="0" err="1"/>
              <a:t>background-image:url</a:t>
            </a:r>
            <a:r>
              <a:rPr lang="en-US" dirty="0"/>
              <a:t>("../images/back.png");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dirty="0"/>
              <a:t>    background-repeat: </a:t>
            </a:r>
            <a:r>
              <a:rPr lang="ro-MD" dirty="0" err="1"/>
              <a:t>no</a:t>
            </a:r>
            <a:r>
              <a:rPr lang="ro-MD" dirty="0"/>
              <a:t>-</a:t>
            </a:r>
            <a:r>
              <a:rPr lang="en-US" dirty="0"/>
              <a:t>repeat;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dirty="0"/>
              <a:t>   </a:t>
            </a:r>
            <a:r>
              <a:rPr lang="en-US" dirty="0">
                <a:solidFill>
                  <a:srgbClr val="0070C0"/>
                </a:solidFill>
              </a:rPr>
              <a:t> background-position: 50% 50%;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dirty="0"/>
              <a:t>}</a:t>
            </a:r>
          </a:p>
        </p:txBody>
      </p:sp>
      <p:pic>
        <p:nvPicPr>
          <p:cNvPr id="51204" name="Picture 1">
            <a:extLst>
              <a:ext uri="{FF2B5EF4-FFF2-40B4-BE49-F238E27FC236}">
                <a16:creationId xmlns:a16="http://schemas.microsoft.com/office/drawing/2014/main" id="{7184A468-250C-4ADD-A136-C52D528807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9238" y="4724400"/>
            <a:ext cx="9144001" cy="130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>
            <a:extLst>
              <a:ext uri="{FF2B5EF4-FFF2-40B4-BE49-F238E27FC236}">
                <a16:creationId xmlns:a16="http://schemas.microsoft.com/office/drawing/2014/main" id="{9DA7CDDC-77C4-498E-A717-E1A3BA1E8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MD" altLang="en-US" b="1"/>
              <a:t>ALTE EXEMPLE DE DEFINIRE A POZIȚIEI IMAGINII DE FUNDAL</a:t>
            </a:r>
            <a:endParaRPr lang="en-US" altLang="en-US" b="1"/>
          </a:p>
        </p:txBody>
      </p:sp>
      <p:sp>
        <p:nvSpPr>
          <p:cNvPr id="52227" name="Content Placeholder 2">
            <a:extLst>
              <a:ext uri="{FF2B5EF4-FFF2-40B4-BE49-F238E27FC236}">
                <a16:creationId xmlns:a16="http://schemas.microsoft.com/office/drawing/2014/main" id="{C3791336-0323-4A35-BD70-D2FCF2033A18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1981200" y="1981201"/>
            <a:ext cx="8229600" cy="4175125"/>
          </a:xfrm>
        </p:spPr>
        <p:txBody>
          <a:bodyPr/>
          <a:lstStyle/>
          <a:p>
            <a:pPr>
              <a:buFont typeface="Wingdings 3" panose="05040102010807070707" pitchFamily="18" charset="2"/>
              <a:buNone/>
            </a:pPr>
            <a:r>
              <a:rPr lang="ro-MD" alt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Diferite valori pentru coordonate:</a:t>
            </a:r>
            <a:endParaRPr lang="en-US" alt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background-position: </a:t>
            </a:r>
            <a:r>
              <a:rPr lang="en-US" altLang="en-US" sz="28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50% 50%; </a:t>
            </a:r>
          </a:p>
          <a:p>
            <a:r>
              <a:rPr lang="en-US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background-position: </a:t>
            </a:r>
            <a:r>
              <a:rPr lang="en-US" altLang="en-US" sz="28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right bottom</a:t>
            </a:r>
            <a:r>
              <a:rPr lang="en-US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; </a:t>
            </a:r>
            <a:endParaRPr lang="ru-RU" altLang="en-US" sz="2800" dirty="0">
              <a:cs typeface="Calibri" panose="020F0502020204030204" pitchFamily="34" charset="0"/>
            </a:endParaRPr>
          </a:p>
          <a:p>
            <a:r>
              <a:rPr lang="en-US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background-position: </a:t>
            </a:r>
            <a:r>
              <a:rPr lang="en-US" altLang="en-US" sz="28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50px 100px</a:t>
            </a:r>
            <a:r>
              <a:rPr lang="en-US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</a:p>
          <a:p>
            <a:r>
              <a:rPr lang="en-US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background-position: </a:t>
            </a:r>
            <a:r>
              <a:rPr lang="en-US" altLang="en-US" sz="28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0 100%; </a:t>
            </a:r>
          </a:p>
          <a:p>
            <a:r>
              <a:rPr lang="en-US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background-position: </a:t>
            </a:r>
            <a:r>
              <a:rPr lang="en-US" altLang="en-US" sz="28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left bottom</a:t>
            </a:r>
            <a:r>
              <a:rPr lang="en-US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  <a:endParaRPr lang="ru-RU" altLang="en-US" sz="2800" dirty="0"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>
            <a:extLst>
              <a:ext uri="{FF2B5EF4-FFF2-40B4-BE49-F238E27FC236}">
                <a16:creationId xmlns:a16="http://schemas.microsoft.com/office/drawing/2014/main" id="{6AC4DD1B-862C-406B-BE45-3C19F38B00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ru-RU" b="1"/>
              <a:t>FORMA PRESCURTAT</a:t>
            </a:r>
            <a:r>
              <a:rPr lang="ro-RO" altLang="ru-RU" b="1"/>
              <a:t>Ă A PROPRIETĂŢII „BACKGROUND”</a:t>
            </a:r>
            <a:endParaRPr lang="ru-RU" altLang="ru-RU" b="1"/>
          </a:p>
        </p:txBody>
      </p:sp>
      <p:sp>
        <p:nvSpPr>
          <p:cNvPr id="57347" name="Content Placeholder 2">
            <a:extLst>
              <a:ext uri="{FF2B5EF4-FFF2-40B4-BE49-F238E27FC236}">
                <a16:creationId xmlns:a16="http://schemas.microsoft.com/office/drawing/2014/main" id="{E966044E-FADF-496F-B668-55B63F9C949B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189703" y="1905000"/>
            <a:ext cx="10264878" cy="1955800"/>
          </a:xfrm>
        </p:spPr>
        <p:txBody>
          <a:bodyPr/>
          <a:lstStyle/>
          <a:p>
            <a:pPr>
              <a:defRPr/>
            </a:pPr>
            <a:r>
              <a:rPr lang="ro-RO" altLang="en-US" dirty="0">
                <a:latin typeface="Calibri" panose="020F0502020204030204" pitchFamily="34" charset="0"/>
                <a:cs typeface="Calibri" panose="020F0502020204030204" pitchFamily="34" charset="0"/>
              </a:rPr>
              <a:t>Pentru a specifica mai multe </a:t>
            </a:r>
            <a:r>
              <a:rPr lang="ro-RO" alt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proprietăţi</a:t>
            </a:r>
            <a:r>
              <a:rPr lang="ro-RO" altLang="en-US" dirty="0">
                <a:latin typeface="Calibri" panose="020F0502020204030204" pitchFamily="34" charset="0"/>
                <a:cs typeface="Calibri" panose="020F0502020204030204" pitchFamily="34" charset="0"/>
              </a:rPr>
              <a:t> pentru background se poate prescurta </a:t>
            </a:r>
            <a:r>
              <a:rPr lang="ro-RO" alt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declaraţia</a:t>
            </a:r>
            <a:r>
              <a:rPr lang="ro-RO" altLang="en-US" dirty="0">
                <a:latin typeface="Calibri" panose="020F0502020204030204" pitchFamily="34" charset="0"/>
                <a:cs typeface="Calibri" panose="020F0502020204030204" pitchFamily="34" charset="0"/>
              </a:rPr>
              <a:t>, utilizând o singură proprietate – „background” </a:t>
            </a:r>
          </a:p>
          <a:p>
            <a:pPr>
              <a:defRPr/>
            </a:pPr>
            <a:r>
              <a:rPr lang="ro-RO" altLang="en-US" dirty="0">
                <a:latin typeface="Calibri" panose="020F0502020204030204" pitchFamily="34" charset="0"/>
                <a:cs typeface="Calibri" panose="020F0502020204030204" pitchFamily="34" charset="0"/>
              </a:rPr>
              <a:t>Pentru exemplele anterioare se va scrie:</a:t>
            </a:r>
          </a:p>
          <a:p>
            <a:pPr marL="0" indent="0">
              <a:buNone/>
              <a:defRPr/>
            </a:pPr>
            <a:r>
              <a:rPr lang="en-US" dirty="0">
                <a:solidFill>
                  <a:srgbClr val="0070C0"/>
                </a:solidFill>
              </a:rPr>
              <a:t>background: </a:t>
            </a:r>
            <a:r>
              <a:rPr lang="en-US" dirty="0" err="1">
                <a:solidFill>
                  <a:srgbClr val="0070C0"/>
                </a:solidFill>
              </a:rPr>
              <a:t>rgb</a:t>
            </a:r>
            <a:r>
              <a:rPr lang="en-US" dirty="0">
                <a:solidFill>
                  <a:srgbClr val="0070C0"/>
                </a:solidFill>
              </a:rPr>
              <a:t>(233, 198, 204) </a:t>
            </a:r>
            <a:r>
              <a:rPr lang="en-US" dirty="0" err="1">
                <a:solidFill>
                  <a:srgbClr val="0070C0"/>
                </a:solidFill>
              </a:rPr>
              <a:t>url</a:t>
            </a:r>
            <a:r>
              <a:rPr lang="en-US" dirty="0">
                <a:solidFill>
                  <a:srgbClr val="0070C0"/>
                </a:solidFill>
              </a:rPr>
              <a:t>("../images/back.png") no-repeat right top;</a:t>
            </a:r>
          </a:p>
        </p:txBody>
      </p:sp>
      <p:pic>
        <p:nvPicPr>
          <p:cNvPr id="53252" name="Picture 1">
            <a:extLst>
              <a:ext uri="{FF2B5EF4-FFF2-40B4-BE49-F238E27FC236}">
                <a16:creationId xmlns:a16="http://schemas.microsoft.com/office/drawing/2014/main" id="{89B1BEC4-2CE0-4B95-B043-B2093A57E3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2264" y="3973513"/>
            <a:ext cx="9020175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>
            <a:extLst>
              <a:ext uri="{FF2B5EF4-FFF2-40B4-BE49-F238E27FC236}">
                <a16:creationId xmlns:a16="http://schemas.microsoft.com/office/drawing/2014/main" id="{ED528FC9-6035-4205-A225-C9AC1F71ED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ru-RU" b="1"/>
              <a:t>FORMA PRESCURTAT</a:t>
            </a:r>
            <a:r>
              <a:rPr lang="ro-RO" altLang="ru-RU" b="1"/>
              <a:t>Ă A PROPRIETĂŢII „BACKGROUND”</a:t>
            </a:r>
            <a:endParaRPr lang="ru-RU" altLang="ru-RU"/>
          </a:p>
        </p:txBody>
      </p:sp>
      <p:sp>
        <p:nvSpPr>
          <p:cNvPr id="58371" name="Content Placeholder 2">
            <a:extLst>
              <a:ext uri="{FF2B5EF4-FFF2-40B4-BE49-F238E27FC236}">
                <a16:creationId xmlns:a16="http://schemas.microsoft.com/office/drawing/2014/main" id="{4D635CC8-4F1F-4768-84FE-D4BC5D35DA29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884903" y="1792288"/>
            <a:ext cx="10432026" cy="459868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Atunci când se </a:t>
            </a:r>
            <a:r>
              <a:rPr lang="ro-RO" alt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foloseşte</a:t>
            </a: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forma prescurtată a </a:t>
            </a:r>
            <a:r>
              <a:rPr lang="ro-RO" alt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proprietăţii</a:t>
            </a: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o-RO" alt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background</a:t>
            </a:r>
            <a:r>
              <a:rPr lang="ro-RO" altLang="en-US" sz="240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trebuie să se respecte următoarea ordine a valorilor </a:t>
            </a:r>
            <a:r>
              <a:rPr lang="ro-RO" alt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proprietăţilor</a:t>
            </a: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lvl="1">
              <a:spcAft>
                <a:spcPts val="0"/>
              </a:spcAft>
              <a:defRPr/>
            </a:pPr>
            <a:r>
              <a:rPr lang="en-US" alt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background-color</a:t>
            </a:r>
          </a:p>
          <a:p>
            <a:pPr lvl="1">
              <a:spcAft>
                <a:spcPts val="0"/>
              </a:spcAft>
              <a:defRPr/>
            </a:pPr>
            <a:r>
              <a:rPr lang="en-US" alt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background-image</a:t>
            </a:r>
          </a:p>
          <a:p>
            <a:pPr lvl="1">
              <a:spcAft>
                <a:spcPts val="0"/>
              </a:spcAft>
              <a:defRPr/>
            </a:pPr>
            <a:r>
              <a:rPr lang="en-US" alt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background-repeat</a:t>
            </a:r>
          </a:p>
          <a:p>
            <a:pPr lvl="1">
              <a:spcAft>
                <a:spcPts val="0"/>
              </a:spcAft>
              <a:defRPr/>
            </a:pPr>
            <a:r>
              <a:rPr lang="en-US" alt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background-attachment</a:t>
            </a:r>
          </a:p>
          <a:p>
            <a:pPr lvl="1">
              <a:spcAft>
                <a:spcPts val="0"/>
              </a:spcAft>
              <a:defRPr/>
            </a:pPr>
            <a:r>
              <a:rPr lang="en-US" alt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background-position</a:t>
            </a:r>
            <a:endParaRPr lang="ro-RO" altLang="en-US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r>
              <a:rPr lang="en-US" altLang="en-US" sz="25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background-attachment</a:t>
            </a:r>
            <a:r>
              <a:rPr lang="ro-RO" altLang="en-US" sz="2500" dirty="0">
                <a:latin typeface="Calibri" panose="020F0502020204030204" pitchFamily="34" charset="0"/>
                <a:cs typeface="Calibri" panose="020F0502020204030204" pitchFamily="34" charset="0"/>
              </a:rPr>
              <a:t> – se </a:t>
            </a:r>
            <a:r>
              <a:rPr lang="ro-RO" altLang="en-US" sz="2500" dirty="0" err="1">
                <a:latin typeface="Calibri" panose="020F0502020204030204" pitchFamily="34" charset="0"/>
                <a:cs typeface="Calibri" panose="020F0502020204030204" pitchFamily="34" charset="0"/>
              </a:rPr>
              <a:t>foloseşte</a:t>
            </a:r>
            <a:r>
              <a:rPr lang="ro-RO" altLang="en-US" sz="2500" dirty="0">
                <a:latin typeface="Calibri" panose="020F0502020204030204" pitchFamily="34" charset="0"/>
                <a:cs typeface="Calibri" panose="020F0502020204030204" pitchFamily="34" charset="0"/>
              </a:rPr>
              <a:t> pentru a specifica faptul că imaginea de fundal este fixată. Poate avea una din următoarele valori: </a:t>
            </a:r>
            <a:r>
              <a:rPr lang="en-US" altLang="en-US" sz="2500" b="1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scroll|fixed</a:t>
            </a:r>
            <a:endParaRPr lang="ro-RO" altLang="en-US" sz="2500" b="1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spcBef>
                <a:spcPts val="600"/>
              </a:spcBef>
              <a:buClr>
                <a:schemeClr val="accent1"/>
              </a:buClr>
              <a:defRPr/>
            </a:pPr>
            <a:r>
              <a:rPr lang="ro-RO" alt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Exemplu:</a:t>
            </a:r>
          </a:p>
          <a:p>
            <a:pPr marL="228600" lvl="1" indent="0">
              <a:spcBef>
                <a:spcPts val="600"/>
              </a:spcBef>
              <a:buClr>
                <a:schemeClr val="accent1"/>
              </a:buClr>
              <a:buNone/>
              <a:defRPr/>
            </a:pPr>
            <a:r>
              <a:rPr lang="en-US" dirty="0">
                <a:solidFill>
                  <a:srgbClr val="0070C0"/>
                </a:solidFill>
              </a:rPr>
              <a:t>background: </a:t>
            </a:r>
            <a:r>
              <a:rPr lang="en-US" dirty="0" err="1">
                <a:solidFill>
                  <a:srgbClr val="0070C0"/>
                </a:solidFill>
              </a:rPr>
              <a:t>rgb</a:t>
            </a:r>
            <a:r>
              <a:rPr lang="en-US" dirty="0">
                <a:solidFill>
                  <a:srgbClr val="0070C0"/>
                </a:solidFill>
              </a:rPr>
              <a:t>(233, 198, 204) </a:t>
            </a:r>
            <a:r>
              <a:rPr lang="en-US" dirty="0" err="1">
                <a:solidFill>
                  <a:srgbClr val="0070C0"/>
                </a:solidFill>
              </a:rPr>
              <a:t>url</a:t>
            </a:r>
            <a:r>
              <a:rPr lang="en-US" dirty="0">
                <a:solidFill>
                  <a:srgbClr val="0070C0"/>
                </a:solidFill>
              </a:rPr>
              <a:t>("../images/back.png") no-repeat fixed right top;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1">
            <a:extLst>
              <a:ext uri="{FF2B5EF4-FFF2-40B4-BE49-F238E27FC236}">
                <a16:creationId xmlns:a16="http://schemas.microsoft.com/office/drawing/2014/main" id="{DD46FD54-DA39-449B-95A8-947FB34EE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MD" altLang="en-US" b="1"/>
              <a:t>ALTE EXEMPLE</a:t>
            </a:r>
            <a:endParaRPr lang="en-US" altLang="en-US" b="1"/>
          </a:p>
        </p:txBody>
      </p:sp>
      <p:sp>
        <p:nvSpPr>
          <p:cNvPr id="55299" name="Content Placeholder 2">
            <a:extLst>
              <a:ext uri="{FF2B5EF4-FFF2-40B4-BE49-F238E27FC236}">
                <a16:creationId xmlns:a16="http://schemas.microsoft.com/office/drawing/2014/main" id="{EA6D59D5-1C74-4CAF-B9A3-14163DFA6449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969461" y="1940028"/>
            <a:ext cx="10314038" cy="4535488"/>
          </a:xfrm>
        </p:spPr>
        <p:txBody>
          <a:bodyPr>
            <a:normAutofit lnSpcReduction="10000"/>
          </a:bodyPr>
          <a:lstStyle/>
          <a:p>
            <a:r>
              <a:rPr lang="ro-MD" altLang="en-US" sz="2400" dirty="0">
                <a:latin typeface="Calibri" panose="020F0502020204030204" pitchFamily="34" charset="0"/>
              </a:rPr>
              <a:t>Dacă în forma prescurtată a proprietății pentru fundal nu sunt specificate toate componentele, atunci browser-ul va interpreta valorile specificate. Câteva exemple</a:t>
            </a:r>
            <a:r>
              <a:rPr lang="ru-RU" altLang="en-US" sz="2400" dirty="0"/>
              <a:t>:</a:t>
            </a:r>
          </a:p>
          <a:p>
            <a:r>
              <a:rPr lang="ru-RU" altLang="en-US" sz="2400" b="1" i="1" dirty="0">
                <a:solidFill>
                  <a:srgbClr val="FFC000"/>
                </a:solidFill>
              </a:rPr>
              <a:t>background: #e74c3c; </a:t>
            </a:r>
            <a:r>
              <a:rPr lang="ru-RU" altLang="en-US" sz="2400" dirty="0"/>
              <a:t>- </a:t>
            </a:r>
            <a:r>
              <a:rPr lang="ro-MD" altLang="en-US" sz="2400" dirty="0">
                <a:latin typeface="Calibri" panose="020F0502020204030204" pitchFamily="34" charset="0"/>
              </a:rPr>
              <a:t>se definește doar culoarea de fundal</a:t>
            </a:r>
            <a:endParaRPr lang="ru-RU" altLang="en-US" sz="2400" dirty="0"/>
          </a:p>
          <a:p>
            <a:r>
              <a:rPr lang="ru-RU" altLang="en-US" sz="2400" b="1" i="1" dirty="0">
                <a:solidFill>
                  <a:srgbClr val="FFC000"/>
                </a:solidFill>
              </a:rPr>
              <a:t>background: url("img.png") no-repeat; </a:t>
            </a:r>
            <a:r>
              <a:rPr lang="ru-RU" altLang="en-US" sz="2400" dirty="0"/>
              <a:t>- </a:t>
            </a:r>
            <a:r>
              <a:rPr lang="ro-MD" altLang="en-US" sz="2400" dirty="0">
                <a:latin typeface="Calibri" panose="020F0502020204030204" pitchFamily="34" charset="0"/>
              </a:rPr>
              <a:t>se definește o imagine de fundal care nu se repetă. Restul valorilor vor fi cele predefinite: fundalul transparent, imaginea de fundal va fi plasată în colțul din stânga-sus</a:t>
            </a:r>
            <a:endParaRPr lang="ru-RU" altLang="en-US" sz="2400" dirty="0"/>
          </a:p>
          <a:p>
            <a:r>
              <a:rPr lang="ru-RU" altLang="en-US" sz="2400" b="1" i="1" dirty="0">
                <a:solidFill>
                  <a:srgbClr val="FFC000"/>
                </a:solidFill>
              </a:rPr>
              <a:t>background: url("img.png") 10px </a:t>
            </a:r>
            <a:r>
              <a:rPr lang="en-US" altLang="en-US" sz="2400" b="1" i="1" dirty="0">
                <a:solidFill>
                  <a:srgbClr val="FFC000"/>
                </a:solidFill>
                <a:latin typeface="Calibri" panose="020F0502020204030204" pitchFamily="34" charset="0"/>
              </a:rPr>
              <a:t>20px</a:t>
            </a:r>
            <a:r>
              <a:rPr lang="ro-MD" altLang="en-US" sz="2400" b="1" i="1" dirty="0">
                <a:solidFill>
                  <a:srgbClr val="FFC000"/>
                </a:solidFill>
                <a:latin typeface="Calibri" panose="020F0502020204030204" pitchFamily="34" charset="0"/>
              </a:rPr>
              <a:t>; </a:t>
            </a:r>
            <a:r>
              <a:rPr lang="ru-RU" altLang="en-US" sz="2400" dirty="0"/>
              <a:t>-</a:t>
            </a:r>
            <a:r>
              <a:rPr lang="ru-RU" altLang="en-US" sz="2400" b="1" i="1" dirty="0"/>
              <a:t> </a:t>
            </a:r>
            <a:r>
              <a:rPr lang="ro-MD" altLang="en-US" sz="2400" dirty="0">
                <a:latin typeface="Calibri" panose="020F0502020204030204" pitchFamily="34" charset="0"/>
              </a:rPr>
              <a:t>s-a definit imaginea de fundal și poziționarea ei. Restul valorilor sunt cele predefinite: imaginea se va repeta, culoarea de fundal - transparentă</a:t>
            </a:r>
            <a:endParaRPr lang="ru-RU" altLang="en-US" sz="24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>
            <a:extLst>
              <a:ext uri="{FF2B5EF4-FFF2-40B4-BE49-F238E27FC236}">
                <a16:creationId xmlns:a16="http://schemas.microsoft.com/office/drawing/2014/main" id="{07EBB390-03AB-44CA-BF76-24A62B483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2600" y="284164"/>
            <a:ext cx="8610600" cy="1163637"/>
          </a:xfrm>
        </p:spPr>
        <p:txBody>
          <a:bodyPr/>
          <a:lstStyle/>
          <a:p>
            <a:pPr>
              <a:defRPr/>
            </a:pPr>
            <a:r>
              <a:rPr lang="en-US" altLang="ro-RO" b="1" dirty="0"/>
              <a:t>PROPR</a:t>
            </a:r>
            <a:r>
              <a:rPr lang="ro-RO" altLang="ro-RO" b="1" dirty="0"/>
              <a:t>IETATEA background-</a:t>
            </a:r>
            <a:r>
              <a:rPr lang="ro-RO" altLang="ro-RO" b="1" dirty="0" err="1"/>
              <a:t>size</a:t>
            </a:r>
            <a:endParaRPr lang="ro-RO" altLang="ro-RO" b="1" dirty="0"/>
          </a:p>
        </p:txBody>
      </p:sp>
      <p:sp>
        <p:nvSpPr>
          <p:cNvPr id="56323" name="Content Placeholder 2">
            <a:extLst>
              <a:ext uri="{FF2B5EF4-FFF2-40B4-BE49-F238E27FC236}">
                <a16:creationId xmlns:a16="http://schemas.microsoft.com/office/drawing/2014/main" id="{1A665930-F9ED-41A2-A2DA-C8A3F9865379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1985963" y="1447800"/>
            <a:ext cx="8229600" cy="3810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o-RO" altLang="ro-RO">
                <a:latin typeface="Calibri" panose="020F0502020204030204" pitchFamily="34" charset="0"/>
                <a:cs typeface="Calibri" panose="020F0502020204030204" pitchFamily="34" charset="0"/>
              </a:rPr>
              <a:t>Valori posibile: </a:t>
            </a:r>
            <a:r>
              <a:rPr lang="ro-RO" altLang="ro-RO" b="1">
                <a:latin typeface="Calibri" panose="020F0502020204030204" pitchFamily="34" charset="0"/>
                <a:cs typeface="Calibri" panose="020F0502020204030204" pitchFamily="34" charset="0"/>
              </a:rPr>
              <a:t>auto|</a:t>
            </a:r>
            <a:r>
              <a:rPr lang="ro-RO" altLang="ro-RO" b="1" i="1">
                <a:latin typeface="Calibri" panose="020F0502020204030204" pitchFamily="34" charset="0"/>
                <a:cs typeface="Calibri" panose="020F0502020204030204" pitchFamily="34" charset="0"/>
              </a:rPr>
              <a:t>length</a:t>
            </a:r>
            <a:r>
              <a:rPr lang="ro-RO" altLang="ro-RO" b="1">
                <a:latin typeface="Calibri" panose="020F0502020204030204" pitchFamily="34" charset="0"/>
                <a:cs typeface="Calibri" panose="020F0502020204030204" pitchFamily="34" charset="0"/>
              </a:rPr>
              <a:t>|cover|contain|initial|inherit</a:t>
            </a:r>
          </a:p>
          <a:p>
            <a:pPr marL="0" indent="0">
              <a:buNone/>
            </a:pPr>
            <a:endParaRPr lang="ro-RO" altLang="ro-RO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212FF257-B893-42BF-9B65-D9EC3C5720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153719"/>
              </p:ext>
            </p:extLst>
          </p:nvPr>
        </p:nvGraphicFramePr>
        <p:xfrm>
          <a:off x="1943100" y="1913349"/>
          <a:ext cx="8229600" cy="4588496"/>
        </p:xfrm>
        <a:graphic>
          <a:graphicData uri="http://schemas.openxmlformats.org/drawingml/2006/table">
            <a:tbl>
              <a:tblPr/>
              <a:tblGrid>
                <a:gridCol w="18684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61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2168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Valoarea</a:t>
                      </a:r>
                    </a:p>
                  </a:txBody>
                  <a:tcPr marL="116354" marR="58177" marT="58181" marB="58181" horzOverflow="overflow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Descrierea</a:t>
                      </a:r>
                    </a:p>
                  </a:txBody>
                  <a:tcPr marL="58177" marR="58177" marT="58181" marB="58181" horzOverflow="overflow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0261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auto</a:t>
                      </a:r>
                    </a:p>
                  </a:txBody>
                  <a:tcPr marL="116354" marR="58177" marT="58181" marB="58181" horzOverflow="overflow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Valoarea predefinită. Imaginea de fundal se va afișa cu dimensiunile ei standarde</a:t>
                      </a:r>
                    </a:p>
                  </a:txBody>
                  <a:tcPr marL="58177" marR="58177" marT="58181" marB="58181" horzOverflow="overflow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8353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en-US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length</a:t>
                      </a:r>
                      <a:endParaRPr kumimoji="0" lang="ro-RO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6354" marR="58177" marT="58181" marB="58181" horzOverflow="overflow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Setează lățimea și înălțimea imaginii de fundal. Prima valoare stabilește lățimea, a doua valoare stabilește înălțimea. Dacă este dată o singură valoare, cea de-a doua este setată la "auto"</a:t>
                      </a:r>
                    </a:p>
                  </a:txBody>
                  <a:tcPr marL="58177" marR="58177" marT="58181" marB="58181" horzOverflow="overflow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58353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en-US" sz="16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percentage</a:t>
                      </a:r>
                      <a:endParaRPr kumimoji="0" lang="ro-RO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16354" marR="58177" marT="58181" marB="58181" horzOverflow="overflow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Setează lățimea și înălțimea imaginii de fundal în procente din elementul părinte. Prima valoare stabilește lățimea, a doua valoare stabilește înălțimea. Dacă se dă o singură valoare, a doua este setată la "auto"</a:t>
                      </a:r>
                    </a:p>
                  </a:txBody>
                  <a:tcPr marL="58177" marR="58177" marT="58181" marB="58181" horzOverflow="overflow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0261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cover</a:t>
                      </a:r>
                    </a:p>
                  </a:txBody>
                  <a:tcPr marL="116354" marR="58177" marT="58181" marB="58181" horzOverflow="overflow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Redimensionează imaginea de fundal pentru a acoperi întregul container, chiar dacă va trebui să întindă imaginea sau să taie puțin din margini</a:t>
                      </a:r>
                    </a:p>
                  </a:txBody>
                  <a:tcPr marL="58177" marR="58177" marT="58181" marB="58181" horzOverflow="overflow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0261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contain</a:t>
                      </a:r>
                    </a:p>
                  </a:txBody>
                  <a:tcPr marL="116354" marR="58177" marT="58181" marB="58181" horzOverflow="overflow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Redimensionează imaginea de fundal pentru a face imaginea pe deplin vizibilă</a:t>
                      </a:r>
                    </a:p>
                  </a:txBody>
                  <a:tcPr marL="58177" marR="58177" marT="58181" marB="58181" horzOverflow="overflow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2168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</a:t>
                      </a:r>
                    </a:p>
                  </a:txBody>
                  <a:tcPr marL="116354" marR="58177" marT="58181" marB="58181" horzOverflow="overflow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Setează proprietatea la valoarea implicită</a:t>
                      </a:r>
                    </a:p>
                  </a:txBody>
                  <a:tcPr marL="58177" marR="58177" marT="58181" marB="58181" horzOverflow="overflow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2168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inherit</a:t>
                      </a:r>
                    </a:p>
                  </a:txBody>
                  <a:tcPr marL="116354" marR="58177" marT="58181" marB="58181" horzOverflow="overflow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Moștenește proprietatea din elementul părinte</a:t>
                      </a:r>
                    </a:p>
                  </a:txBody>
                  <a:tcPr marL="58177" marR="58177" marT="58181" marB="58181" horzOverflow="overflow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A53837-C157-46D4-9365-37A90B824C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MD" dirty="0"/>
              <a:t>Exemplu și Rezultat</a:t>
            </a:r>
            <a:endParaRPr lang="en-US" dirty="0"/>
          </a:p>
        </p:txBody>
      </p:sp>
      <p:pic>
        <p:nvPicPr>
          <p:cNvPr id="57347" name="Picture 3">
            <a:extLst>
              <a:ext uri="{FF2B5EF4-FFF2-40B4-BE49-F238E27FC236}">
                <a16:creationId xmlns:a16="http://schemas.microsoft.com/office/drawing/2014/main" id="{1130F90C-BD77-4767-882D-24B92313A7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1458" y="2971802"/>
            <a:ext cx="6690442" cy="343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48" name="TextBox 4">
            <a:extLst>
              <a:ext uri="{FF2B5EF4-FFF2-40B4-BE49-F238E27FC236}">
                <a16:creationId xmlns:a16="http://schemas.microsoft.com/office/drawing/2014/main" id="{C30BCC63-A64E-49C0-A74A-6585978C30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8026" y="1846264"/>
            <a:ext cx="9375212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en-US" altLang="en-US" dirty="0"/>
              <a:t>body{</a:t>
            </a:r>
          </a:p>
          <a:p>
            <a:r>
              <a:rPr lang="en-US" altLang="en-US" dirty="0"/>
              <a:t>    background: </a:t>
            </a:r>
            <a:r>
              <a:rPr lang="en-US" altLang="en-US" dirty="0" err="1"/>
              <a:t>rgb</a:t>
            </a:r>
            <a:r>
              <a:rPr lang="en-US" altLang="en-US" dirty="0"/>
              <a:t>(233, 198, 204) </a:t>
            </a:r>
            <a:r>
              <a:rPr lang="en-US" altLang="en-US" dirty="0" err="1"/>
              <a:t>url</a:t>
            </a:r>
            <a:r>
              <a:rPr lang="en-US" altLang="en-US" dirty="0"/>
              <a:t>("../images/back.png") no-repeat fixed center </a:t>
            </a:r>
            <a:r>
              <a:rPr lang="en-US" altLang="en-US" dirty="0" err="1"/>
              <a:t>center</a:t>
            </a:r>
            <a:r>
              <a:rPr lang="en-US" altLang="en-US" dirty="0"/>
              <a:t>;</a:t>
            </a:r>
          </a:p>
          <a:p>
            <a:r>
              <a:rPr lang="en-US" altLang="en-US" dirty="0">
                <a:solidFill>
                  <a:srgbClr val="0070C0"/>
                </a:solidFill>
              </a:rPr>
              <a:t>    background-size: cover;</a:t>
            </a:r>
          </a:p>
          <a:p>
            <a:r>
              <a:rPr lang="en-US" altLang="en-US" dirty="0"/>
              <a:t>}</a:t>
            </a:r>
          </a:p>
          <a:p>
            <a:endParaRPr lang="en-US" alt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>
            <a:extLst>
              <a:ext uri="{FF2B5EF4-FFF2-40B4-BE49-F238E27FC236}">
                <a16:creationId xmlns:a16="http://schemas.microsoft.com/office/drawing/2014/main" id="{87C4D776-001C-499B-9DBE-807F8D6CD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RO" altLang="ru-RU" b="1"/>
              <a:t>DEFINIREA GRADIENTULUI PENTRU FUNDAL</a:t>
            </a:r>
            <a:endParaRPr lang="ru-RU" altLang="ru-RU" b="1"/>
          </a:p>
        </p:txBody>
      </p:sp>
      <p:sp>
        <p:nvSpPr>
          <p:cNvPr id="81923" name="Content Placeholder 2">
            <a:extLst>
              <a:ext uri="{FF2B5EF4-FFF2-40B4-BE49-F238E27FC236}">
                <a16:creationId xmlns:a16="http://schemas.microsoft.com/office/drawing/2014/main" id="{69330038-3AA9-46E6-94E8-E05ACBCE916B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909484" y="1919748"/>
            <a:ext cx="10373032" cy="4516438"/>
          </a:xfrm>
        </p:spPr>
        <p:txBody>
          <a:bodyPr>
            <a:normAutofit/>
          </a:bodyPr>
          <a:lstStyle/>
          <a:p>
            <a:r>
              <a:rPr lang="ro-RO" altLang="ru-RU" sz="2400" b="1" dirty="0">
                <a:latin typeface="Calibri" panose="020F0502020204030204" pitchFamily="34" charset="0"/>
              </a:rPr>
              <a:t>Gradientul</a:t>
            </a:r>
            <a:r>
              <a:rPr lang="ro-RO" altLang="ru-RU" sz="2400" dirty="0">
                <a:latin typeface="Calibri" panose="020F0502020204030204" pitchFamily="34" charset="0"/>
              </a:rPr>
              <a:t> – reprezintă trecerea unei culori într-o altă culoare sau mai multe</a:t>
            </a:r>
          </a:p>
          <a:p>
            <a:r>
              <a:rPr lang="ro-RO" altLang="ru-RU" sz="2400" dirty="0">
                <a:latin typeface="Calibri" panose="020F0502020204030204" pitchFamily="34" charset="0"/>
              </a:rPr>
              <a:t>Folosind gradientul pentru definirea culorii de fundal se reduce timpul de încărcare a paginii în browser</a:t>
            </a:r>
          </a:p>
          <a:p>
            <a:r>
              <a:rPr lang="ro-RO" altLang="ru-RU" sz="2400" dirty="0">
                <a:latin typeface="Calibri" panose="020F0502020204030204" pitchFamily="34" charset="0"/>
              </a:rPr>
              <a:t>În CSS3 pot fi definite două tipuri de gradient</a:t>
            </a:r>
          </a:p>
          <a:p>
            <a:pPr lvl="1"/>
            <a:r>
              <a:rPr lang="en-US" altLang="ru-RU" sz="2200" b="1" dirty="0">
                <a:latin typeface="Calibri" panose="020F0502020204030204" pitchFamily="34" charset="0"/>
              </a:rPr>
              <a:t>Linear Gradients </a:t>
            </a:r>
            <a:r>
              <a:rPr lang="en-US" altLang="ru-RU" sz="2200" dirty="0">
                <a:latin typeface="Calibri" panose="020F0502020204030204" pitchFamily="34" charset="0"/>
              </a:rPr>
              <a:t>(</a:t>
            </a:r>
            <a:r>
              <a:rPr lang="ro-RO" altLang="ru-RU" sz="2200" dirty="0">
                <a:latin typeface="Calibri" panose="020F0502020204030204" pitchFamily="34" charset="0"/>
              </a:rPr>
              <a:t>cu schimbarea culorilor </a:t>
            </a:r>
            <a:r>
              <a:rPr lang="en-US" altLang="ru-RU" sz="2200" dirty="0">
                <a:latin typeface="Calibri" panose="020F0502020204030204" pitchFamily="34" charset="0"/>
              </a:rPr>
              <a:t> down/up/left/right/diagonally)</a:t>
            </a:r>
          </a:p>
          <a:p>
            <a:pPr lvl="1"/>
            <a:r>
              <a:rPr lang="en-US" altLang="ru-RU" sz="2200" b="1" dirty="0">
                <a:latin typeface="Calibri" panose="020F0502020204030204" pitchFamily="34" charset="0"/>
              </a:rPr>
              <a:t>Radial Gradients </a:t>
            </a:r>
            <a:r>
              <a:rPr lang="en-US" altLang="ru-RU" sz="2200" dirty="0">
                <a:latin typeface="Calibri" panose="020F0502020204030204" pitchFamily="34" charset="0"/>
              </a:rPr>
              <a:t>(</a:t>
            </a:r>
            <a:r>
              <a:rPr lang="ro-RO" altLang="ru-RU" sz="2200" dirty="0">
                <a:latin typeface="Calibri" panose="020F0502020204030204" pitchFamily="34" charset="0"/>
              </a:rPr>
              <a:t>gradientul porneşte din centru</a:t>
            </a:r>
            <a:r>
              <a:rPr lang="en-US" altLang="ru-RU" sz="2200" dirty="0">
                <a:latin typeface="Calibri" panose="020F0502020204030204" pitchFamily="34" charset="0"/>
              </a:rPr>
              <a:t>)</a:t>
            </a:r>
          </a:p>
          <a:p>
            <a:r>
              <a:rPr lang="ro-RO" altLang="ru-RU" sz="2400" dirty="0">
                <a:latin typeface="Calibri" panose="020F0502020204030204" pitchFamily="34" charset="0"/>
              </a:rPr>
              <a:t>Nu toate versiunile browsere-lor (mai ales cele vechi) suportă definirea gradientului</a:t>
            </a:r>
            <a:r>
              <a:rPr lang="ro-RO" altLang="ru-RU" dirty="0">
                <a:latin typeface="Calibri" panose="020F0502020204030204" pitchFamily="34" charset="0"/>
              </a:rPr>
              <a:t>	</a:t>
            </a:r>
            <a:endParaRPr lang="en-US" altLang="ru-RU" dirty="0">
              <a:latin typeface="Calibri" panose="020F0502020204030204" pitchFamily="34" charset="0"/>
            </a:endParaRPr>
          </a:p>
          <a:p>
            <a:pPr lvl="1"/>
            <a:r>
              <a:rPr lang="en-US" altLang="ru-RU" dirty="0">
                <a:latin typeface="Calibri" panose="020F0502020204030204" pitchFamily="34" charset="0"/>
              </a:rPr>
              <a:t>Din </a:t>
            </a:r>
            <a:r>
              <a:rPr lang="en-US" altLang="ru-RU" dirty="0" err="1">
                <a:latin typeface="Calibri" panose="020F0502020204030204" pitchFamily="34" charset="0"/>
              </a:rPr>
              <a:t>acest</a:t>
            </a:r>
            <a:r>
              <a:rPr lang="en-US" altLang="ru-RU" dirty="0">
                <a:latin typeface="Calibri" panose="020F0502020204030204" pitchFamily="34" charset="0"/>
              </a:rPr>
              <a:t> </a:t>
            </a:r>
            <a:r>
              <a:rPr lang="en-US" altLang="ru-RU" dirty="0" err="1">
                <a:latin typeface="Calibri" panose="020F0502020204030204" pitchFamily="34" charset="0"/>
              </a:rPr>
              <a:t>motiv</a:t>
            </a:r>
            <a:r>
              <a:rPr lang="en-US" altLang="ru-RU" dirty="0">
                <a:latin typeface="Calibri" panose="020F0502020204030204" pitchFamily="34" charset="0"/>
              </a:rPr>
              <a:t> se </a:t>
            </a:r>
            <a:r>
              <a:rPr lang="en-US" altLang="ru-RU" dirty="0" err="1">
                <a:latin typeface="Calibri" panose="020F0502020204030204" pitchFamily="34" charset="0"/>
              </a:rPr>
              <a:t>recomanda</a:t>
            </a:r>
            <a:r>
              <a:rPr lang="en-US" altLang="ru-RU" dirty="0">
                <a:latin typeface="Calibri" panose="020F0502020204030204" pitchFamily="34" charset="0"/>
              </a:rPr>
              <a:t> </a:t>
            </a:r>
            <a:r>
              <a:rPr lang="ro-RO" altLang="ru-RU" dirty="0">
                <a:latin typeface="Calibri" panose="020F0502020204030204" pitchFamily="34" charset="0"/>
              </a:rPr>
              <a:t>și </a:t>
            </a:r>
            <a:r>
              <a:rPr lang="en-US" altLang="ru-RU" dirty="0" err="1">
                <a:latin typeface="Calibri" panose="020F0502020204030204" pitchFamily="34" charset="0"/>
              </a:rPr>
              <a:t>definirea</a:t>
            </a:r>
            <a:r>
              <a:rPr lang="en-US" altLang="ru-RU" dirty="0">
                <a:latin typeface="Calibri" panose="020F0502020204030204" pitchFamily="34" charset="0"/>
              </a:rPr>
              <a:t> </a:t>
            </a:r>
            <a:r>
              <a:rPr lang="ro-RO" altLang="ru-RU" dirty="0">
                <a:latin typeface="Calibri" panose="020F0502020204030204" pitchFamily="34" charset="0"/>
              </a:rPr>
              <a:t>î</a:t>
            </a:r>
            <a:r>
              <a:rPr lang="en-US" altLang="ru-RU" dirty="0">
                <a:latin typeface="Calibri" panose="020F0502020204030204" pitchFamily="34" charset="0"/>
              </a:rPr>
              <a:t>n mod </a:t>
            </a:r>
            <a:r>
              <a:rPr lang="en-US" altLang="ru-RU" dirty="0" err="1">
                <a:latin typeface="Calibri" panose="020F0502020204030204" pitchFamily="34" charset="0"/>
              </a:rPr>
              <a:t>tradi</a:t>
            </a:r>
            <a:r>
              <a:rPr lang="ro-RO" altLang="ru-RU" dirty="0">
                <a:latin typeface="Calibri" panose="020F0502020204030204" pitchFamily="34" charset="0"/>
              </a:rPr>
              <a:t>țional a culorii de fundal</a:t>
            </a:r>
            <a:endParaRPr lang="ru-RU" alt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>
            <a:extLst>
              <a:ext uri="{FF2B5EF4-FFF2-40B4-BE49-F238E27FC236}">
                <a16:creationId xmlns:a16="http://schemas.microsoft.com/office/drawing/2014/main" id="{DDFA0C69-1B3D-4189-A99F-9777D9DA3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RO" altLang="ru-RU" b="1"/>
              <a:t>DEFINIREA GRADIENTULUI LINIAR</a:t>
            </a:r>
            <a:endParaRPr lang="ru-RU" altLang="ru-RU" b="1"/>
          </a:p>
        </p:txBody>
      </p:sp>
      <p:sp>
        <p:nvSpPr>
          <p:cNvPr id="82947" name="Content Placeholder 2">
            <a:extLst>
              <a:ext uri="{FF2B5EF4-FFF2-40B4-BE49-F238E27FC236}">
                <a16:creationId xmlns:a16="http://schemas.microsoft.com/office/drawing/2014/main" id="{40A74D51-6573-413A-B998-75CF0F9D1762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1097280" y="1882878"/>
            <a:ext cx="10160655" cy="4592638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vi-VN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Pentru a crea un gradient liniar trebuie să </a:t>
            </a: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fie </a:t>
            </a:r>
            <a:r>
              <a:rPr lang="vi-VN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defini</a:t>
            </a: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te</a:t>
            </a:r>
            <a:r>
              <a:rPr lang="vi-VN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cel puțin două culori</a:t>
            </a:r>
            <a:r>
              <a:rPr lang="en-US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culoarea iniţială şi cea finală, la care se face tranziţia</a:t>
            </a:r>
          </a:p>
          <a:p>
            <a:pPr>
              <a:spcBef>
                <a:spcPts val="600"/>
              </a:spcBef>
            </a:pP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Sintaxa: </a:t>
            </a:r>
            <a:r>
              <a:rPr lang="en-US" altLang="en-US" sz="2400" b="1" i="1" dirty="0">
                <a:latin typeface="Calibri" panose="020F0502020204030204" pitchFamily="34" charset="0"/>
                <a:cs typeface="Calibri" panose="020F0502020204030204" pitchFamily="34" charset="0"/>
              </a:rPr>
              <a:t>background: linear-gradient(</a:t>
            </a:r>
            <a:r>
              <a:rPr lang="en-US" altLang="en-US" sz="2400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direc</a:t>
            </a:r>
            <a:r>
              <a:rPr lang="ro-RO" altLang="en-US" sz="2400" b="1" i="1" dirty="0">
                <a:latin typeface="Calibri" panose="020F0502020204030204" pitchFamily="34" charset="0"/>
                <a:cs typeface="Calibri" panose="020F0502020204030204" pitchFamily="34" charset="0"/>
              </a:rPr>
              <a:t>ţia</a:t>
            </a:r>
            <a:r>
              <a:rPr lang="en-US" altLang="en-US" sz="2400" b="1" i="1" dirty="0">
                <a:latin typeface="Calibri" panose="020F0502020204030204" pitchFamily="34" charset="0"/>
                <a:cs typeface="Calibri" panose="020F0502020204030204" pitchFamily="34" charset="0"/>
              </a:rPr>
              <a:t>, c1, c2, ...);</a:t>
            </a:r>
            <a:endParaRPr lang="ro-RO" altLang="en-US" sz="24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Valoarea implicită pentru gradient va fi „</a:t>
            </a:r>
            <a:r>
              <a:rPr lang="en-US" altLang="en-US" sz="2400" b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Top to Bottom</a:t>
            </a: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</a:p>
          <a:p>
            <a:pPr>
              <a:spcBef>
                <a:spcPts val="600"/>
              </a:spcBef>
            </a:pPr>
            <a:r>
              <a:rPr lang="ro-RO" altLang="en-US" sz="2400" dirty="0">
                <a:latin typeface="Calibri" panose="020F0502020204030204" pitchFamily="34" charset="0"/>
              </a:rPr>
              <a:t>Exemplu:</a:t>
            </a:r>
          </a:p>
          <a:p>
            <a:pPr>
              <a:spcBef>
                <a:spcPct val="0"/>
              </a:spcBef>
              <a:buFont typeface="Wingdings 3" panose="05040102010807070707" pitchFamily="18" charset="2"/>
              <a:buNone/>
            </a:pPr>
            <a:r>
              <a:rPr lang="en-US" altLang="en-US" i="1" dirty="0">
                <a:latin typeface="Calibri" panose="020F0502020204030204" pitchFamily="34" charset="0"/>
              </a:rPr>
              <a:t>#gradient {</a:t>
            </a:r>
          </a:p>
          <a:p>
            <a:pPr>
              <a:spcBef>
                <a:spcPct val="0"/>
              </a:spcBef>
              <a:buFont typeface="Wingdings 3" panose="05040102010807070707" pitchFamily="18" charset="2"/>
              <a:buNone/>
            </a:pPr>
            <a:r>
              <a:rPr lang="en-US" altLang="en-US" i="1" dirty="0">
                <a:latin typeface="Calibri" panose="020F0502020204030204" pitchFamily="34" charset="0"/>
              </a:rPr>
              <a:t>    height: 200px;</a:t>
            </a:r>
            <a:r>
              <a:rPr lang="ro-RO" altLang="en-US" i="1" dirty="0">
                <a:latin typeface="Calibri" panose="020F0502020204030204" pitchFamily="34" charset="0"/>
              </a:rPr>
              <a:t> </a:t>
            </a:r>
            <a:r>
              <a:rPr lang="en-US" altLang="en-US" i="1" dirty="0">
                <a:latin typeface="Calibri" panose="020F0502020204030204" pitchFamily="34" charset="0"/>
              </a:rPr>
              <a:t>	width: 300px;</a:t>
            </a:r>
          </a:p>
          <a:p>
            <a:pPr>
              <a:spcBef>
                <a:spcPct val="0"/>
              </a:spcBef>
              <a:buFont typeface="Wingdings 3" panose="05040102010807070707" pitchFamily="18" charset="2"/>
              <a:buNone/>
            </a:pPr>
            <a:r>
              <a:rPr lang="ro-RO" altLang="en-US" b="1" i="1" dirty="0">
                <a:latin typeface="Calibri" panose="020F0502020204030204" pitchFamily="34" charset="0"/>
              </a:rPr>
              <a:t>    </a:t>
            </a:r>
            <a:r>
              <a:rPr lang="en-US" altLang="en-US" b="1" i="1" dirty="0">
                <a:latin typeface="Calibri" panose="020F0502020204030204" pitchFamily="34" charset="0"/>
              </a:rPr>
              <a:t>background: linear-gradient(pink, white); </a:t>
            </a:r>
            <a:r>
              <a:rPr lang="en-US" altLang="en-US" i="1" dirty="0">
                <a:latin typeface="Calibri" panose="020F0502020204030204" pitchFamily="34" charset="0"/>
              </a:rPr>
              <a:t>/* </a:t>
            </a:r>
            <a:r>
              <a:rPr lang="en-US" altLang="en-US" i="1" dirty="0" err="1">
                <a:latin typeface="Calibri" panose="020F0502020204030204" pitchFamily="34" charset="0"/>
              </a:rPr>
              <a:t>Sintaxa</a:t>
            </a:r>
            <a:r>
              <a:rPr lang="en-US" altLang="en-US" i="1" dirty="0">
                <a:latin typeface="Calibri" panose="020F0502020204030204" pitchFamily="34" charset="0"/>
              </a:rPr>
              <a:t> </a:t>
            </a:r>
            <a:r>
              <a:rPr lang="en-US" altLang="en-US" i="1" dirty="0" err="1">
                <a:latin typeface="Calibri" panose="020F0502020204030204" pitchFamily="34" charset="0"/>
              </a:rPr>
              <a:t>standarda</a:t>
            </a:r>
            <a:r>
              <a:rPr lang="en-US" altLang="en-US" i="1" dirty="0">
                <a:latin typeface="Calibri" panose="020F0502020204030204" pitchFamily="34" charset="0"/>
              </a:rPr>
              <a:t> */</a:t>
            </a:r>
          </a:p>
          <a:p>
            <a:pPr>
              <a:spcBef>
                <a:spcPct val="0"/>
              </a:spcBef>
              <a:buFont typeface="Wingdings 3" panose="05040102010807070707" pitchFamily="18" charset="2"/>
              <a:buNone/>
            </a:pPr>
            <a:r>
              <a:rPr lang="en-US" altLang="en-US" i="1" dirty="0">
                <a:latin typeface="Calibri" panose="020F0502020204030204" pitchFamily="34" charset="0"/>
              </a:rPr>
              <a:t>}</a:t>
            </a:r>
            <a:endParaRPr lang="ru-RU" altLang="en-US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itle 1">
            <a:extLst>
              <a:ext uri="{FF2B5EF4-FFF2-40B4-BE49-F238E27FC236}">
                <a16:creationId xmlns:a16="http://schemas.microsoft.com/office/drawing/2014/main" id="{541BF1AB-4FF5-4031-BA03-B1DC5E43B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8529" y="533400"/>
            <a:ext cx="9096734" cy="9906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altLang="ru-RU" b="1" dirty="0"/>
              <a:t>GENERALIT</a:t>
            </a:r>
            <a:r>
              <a:rPr lang="ro-RO" altLang="ru-RU" b="1" dirty="0"/>
              <a:t>ĂŢI</a:t>
            </a:r>
            <a:r>
              <a:rPr lang="en-US" altLang="ru-RU" b="1" dirty="0"/>
              <a:t> ELEMENT </a:t>
            </a:r>
            <a:r>
              <a:rPr lang="en-US" altLang="ru-RU" b="1" i="1" dirty="0"/>
              <a:t>DIV</a:t>
            </a:r>
            <a:r>
              <a:rPr lang="en-US" altLang="ru-RU" b="1" dirty="0"/>
              <a:t> </a:t>
            </a:r>
            <a:r>
              <a:rPr lang="ro-RO" altLang="ru-RU" b="1" dirty="0"/>
              <a:t>și </a:t>
            </a:r>
            <a:r>
              <a:rPr lang="ro-RO" altLang="ru-RU" b="1" i="1" dirty="0"/>
              <a:t>SPAN</a:t>
            </a:r>
            <a:endParaRPr lang="ru-RU" altLang="ru-RU" b="1" i="1" dirty="0"/>
          </a:p>
        </p:txBody>
      </p:sp>
      <p:sp>
        <p:nvSpPr>
          <p:cNvPr id="61443" name="Content Placeholder 2">
            <a:extLst>
              <a:ext uri="{FF2B5EF4-FFF2-40B4-BE49-F238E27FC236}">
                <a16:creationId xmlns:a16="http://schemas.microsoft.com/office/drawing/2014/main" id="{33153F59-D7D6-476A-9145-14BDD6DE7E52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770021" y="2067025"/>
            <a:ext cx="10428921" cy="3989439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ct val="40000"/>
              </a:spcBef>
            </a:pPr>
            <a:r>
              <a:rPr lang="ro-RO" altLang="ru-RU" sz="2600" dirty="0">
                <a:latin typeface="Calibri" panose="020F0502020204030204" pitchFamily="34" charset="0"/>
                <a:cs typeface="Calibri" panose="020F0502020204030204" pitchFamily="34" charset="0"/>
              </a:rPr>
              <a:t>Elementele </a:t>
            </a:r>
            <a:r>
              <a:rPr lang="ro-RO" altLang="ru-RU" sz="2600" b="1" dirty="0">
                <a:latin typeface="Calibri" panose="020F0502020204030204" pitchFamily="34" charset="0"/>
                <a:cs typeface="Calibri" panose="020F0502020204030204" pitchFamily="34" charset="0"/>
              </a:rPr>
              <a:t>&lt;div&gt;</a:t>
            </a:r>
            <a:r>
              <a:rPr lang="ro-RO" altLang="ru-RU" sz="2600" dirty="0">
                <a:latin typeface="Calibri" panose="020F0502020204030204" pitchFamily="34" charset="0"/>
                <a:cs typeface="Calibri" panose="020F0502020204030204" pitchFamily="34" charset="0"/>
              </a:rPr>
              <a:t> şi </a:t>
            </a:r>
            <a:r>
              <a:rPr lang="ro-RO" altLang="ru-RU" sz="2600" b="1" dirty="0">
                <a:latin typeface="Calibri" panose="020F0502020204030204" pitchFamily="34" charset="0"/>
                <a:cs typeface="Calibri" panose="020F0502020204030204" pitchFamily="34" charset="0"/>
              </a:rPr>
              <a:t>&lt;span&gt;</a:t>
            </a:r>
            <a:r>
              <a:rPr lang="ro-RO" altLang="ru-RU" sz="2600" dirty="0">
                <a:latin typeface="Calibri" panose="020F0502020204030204" pitchFamily="34" charset="0"/>
                <a:cs typeface="Calibri" panose="020F0502020204030204" pitchFamily="34" charset="0"/>
              </a:rPr>
              <a:t>, de obicei, nu sunt folosite singure, </a:t>
            </a:r>
            <a:r>
              <a:rPr lang="en-US" altLang="ru-RU" sz="2600" dirty="0">
                <a:latin typeface="Calibri" panose="020F0502020204030204" pitchFamily="34" charset="0"/>
                <a:cs typeface="Calibri" panose="020F0502020204030204" pitchFamily="34" charset="0"/>
              </a:rPr>
              <a:t>av</a:t>
            </a:r>
            <a:r>
              <a:rPr lang="ro-RO" altLang="ru-RU" sz="2600" dirty="0">
                <a:latin typeface="Calibri" panose="020F0502020204030204" pitchFamily="34" charset="0"/>
                <a:cs typeface="Calibri" panose="020F0502020204030204" pitchFamily="34" charset="0"/>
              </a:rPr>
              <a:t>ând efecte deosebite dacă se utilizează în combinaţie cu alte elemente HTML şi împreună cu stiluri CSS</a:t>
            </a:r>
          </a:p>
          <a:p>
            <a:pPr eaLnBrk="1" hangingPunct="1">
              <a:lnSpc>
                <a:spcPct val="80000"/>
              </a:lnSpc>
              <a:spcBef>
                <a:spcPct val="40000"/>
              </a:spcBef>
            </a:pPr>
            <a:r>
              <a:rPr lang="ro-RO" altLang="ru-RU" sz="2600" dirty="0">
                <a:latin typeface="Calibri" panose="020F0502020204030204" pitchFamily="34" charset="0"/>
                <a:cs typeface="Calibri" panose="020F0502020204030204" pitchFamily="34" charset="0"/>
              </a:rPr>
              <a:t>Elementul </a:t>
            </a:r>
            <a:r>
              <a:rPr lang="ro-RO" altLang="ru-RU" sz="2600" b="1" dirty="0">
                <a:latin typeface="Calibri" panose="020F0502020204030204" pitchFamily="34" charset="0"/>
                <a:cs typeface="Calibri" panose="020F0502020204030204" pitchFamily="34" charset="0"/>
              </a:rPr>
              <a:t>DIV</a:t>
            </a:r>
            <a:r>
              <a:rPr lang="ro-RO" altLang="ru-RU" sz="2600" dirty="0">
                <a:latin typeface="Calibri" panose="020F0502020204030204" pitchFamily="34" charset="0"/>
                <a:cs typeface="Calibri" panose="020F0502020204030204" pitchFamily="34" charset="0"/>
              </a:rPr>
              <a:t> creează secţiuni de blocuri în pagină, forma şi grafica cărora pot fi controlate prin stiluri</a:t>
            </a:r>
          </a:p>
          <a:p>
            <a:pPr eaLnBrk="1" hangingPunct="1">
              <a:lnSpc>
                <a:spcPct val="80000"/>
              </a:lnSpc>
              <a:spcBef>
                <a:spcPct val="40000"/>
              </a:spcBef>
            </a:pPr>
            <a:r>
              <a:rPr lang="ro-RO" altLang="ru-RU" sz="2600" dirty="0">
                <a:latin typeface="Calibri" panose="020F0502020204030204" pitchFamily="34" charset="0"/>
                <a:cs typeface="Calibri" panose="020F0502020204030204" pitchFamily="34" charset="0"/>
              </a:rPr>
              <a:t>Elementul </a:t>
            </a:r>
            <a:r>
              <a:rPr lang="ro-RO" altLang="ru-RU" sz="2600" b="1" dirty="0">
                <a:latin typeface="Calibri" panose="020F0502020204030204" pitchFamily="34" charset="0"/>
                <a:cs typeface="Calibri" panose="020F0502020204030204" pitchFamily="34" charset="0"/>
              </a:rPr>
              <a:t>SPAN</a:t>
            </a:r>
            <a:r>
              <a:rPr lang="ro-RO" altLang="ru-RU" sz="2600" dirty="0">
                <a:latin typeface="Calibri" panose="020F0502020204030204" pitchFamily="34" charset="0"/>
                <a:cs typeface="Calibri" panose="020F0502020204030204" pitchFamily="34" charset="0"/>
              </a:rPr>
              <a:t> creează posibilitatea modificării stilului a unei porţiuni dintr-un context, putând fi folosit şi cu o "clasă" CSS</a:t>
            </a:r>
          </a:p>
          <a:p>
            <a:pPr eaLnBrk="1" hangingPunct="1">
              <a:lnSpc>
                <a:spcPct val="80000"/>
              </a:lnSpc>
              <a:spcBef>
                <a:spcPct val="40000"/>
              </a:spcBef>
            </a:pPr>
            <a:r>
              <a:rPr lang="ro-RO" altLang="ru-RU" sz="2600" dirty="0">
                <a:latin typeface="Calibri" panose="020F0502020204030204" pitchFamily="34" charset="0"/>
                <a:cs typeface="Calibri" panose="020F0502020204030204" pitchFamily="34" charset="0"/>
              </a:rPr>
              <a:t>Ambele pot folosi atributul </a:t>
            </a:r>
            <a:r>
              <a:rPr lang="ro-RO" altLang="ru-RU" sz="2600" b="1" dirty="0">
                <a:latin typeface="Calibri" panose="020F0502020204030204" pitchFamily="34" charset="0"/>
                <a:cs typeface="Calibri" panose="020F0502020204030204" pitchFamily="34" charset="0"/>
              </a:rPr>
              <a:t>style </a:t>
            </a:r>
            <a:r>
              <a:rPr lang="ro-RO" altLang="ru-RU" sz="2600" dirty="0">
                <a:latin typeface="Calibri" panose="020F0502020204030204" pitchFamily="34" charset="0"/>
                <a:cs typeface="Calibri" panose="020F0502020204030204" pitchFamily="34" charset="0"/>
              </a:rPr>
              <a:t>ori atribut</a:t>
            </a:r>
            <a:r>
              <a:rPr lang="en-US" altLang="ru-RU" sz="2600" dirty="0">
                <a:latin typeface="Calibri" panose="020F0502020204030204" pitchFamily="34" charset="0"/>
                <a:cs typeface="Calibri" panose="020F0502020204030204" pitchFamily="34" charset="0"/>
              </a:rPr>
              <a:t>ul</a:t>
            </a:r>
            <a:r>
              <a:rPr lang="ro-RO" altLang="ru-RU" sz="2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o-RO" altLang="ru-RU" sz="2600" b="1" dirty="0">
                <a:latin typeface="Calibri" panose="020F0502020204030204" pitchFamily="34" charset="0"/>
                <a:cs typeface="Calibri" panose="020F0502020204030204" pitchFamily="34" charset="0"/>
              </a:rPr>
              <a:t>id </a:t>
            </a:r>
            <a:r>
              <a:rPr lang="ro-RO" altLang="ru-RU" sz="2600" dirty="0">
                <a:latin typeface="Calibri" panose="020F0502020204030204" pitchFamily="34" charset="0"/>
                <a:cs typeface="Calibri" panose="020F0502020204030204" pitchFamily="34" charset="0"/>
              </a:rPr>
              <a:t>sau </a:t>
            </a:r>
            <a:r>
              <a:rPr lang="ro-RO" altLang="ru-RU" sz="2600" b="1" dirty="0">
                <a:latin typeface="Calibri" panose="020F0502020204030204" pitchFamily="34" charset="0"/>
                <a:cs typeface="Calibri" panose="020F0502020204030204" pitchFamily="34" charset="0"/>
              </a:rPr>
              <a:t>class </a:t>
            </a:r>
            <a:r>
              <a:rPr lang="ro-RO" altLang="ru-RU" sz="2600" dirty="0">
                <a:latin typeface="Calibri" panose="020F0502020204030204" pitchFamily="34" charset="0"/>
                <a:cs typeface="Calibri" panose="020F0502020204030204" pitchFamily="34" charset="0"/>
              </a:rPr>
              <a:t>pentru stabilirea selectorului pentru stilurile CSS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>
            <a:extLst>
              <a:ext uri="{FF2B5EF4-FFF2-40B4-BE49-F238E27FC236}">
                <a16:creationId xmlns:a16="http://schemas.microsoft.com/office/drawing/2014/main" id="{01D1DA63-8EC3-4D9D-849B-E6809F2E7B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RO" altLang="ru-RU" b="1"/>
              <a:t>REZULTAT APLICARE STIL</a:t>
            </a:r>
            <a:endParaRPr lang="ru-RU" altLang="ru-RU" b="1"/>
          </a:p>
        </p:txBody>
      </p:sp>
      <p:pic>
        <p:nvPicPr>
          <p:cNvPr id="83971" name="Picture 2">
            <a:extLst>
              <a:ext uri="{FF2B5EF4-FFF2-40B4-BE49-F238E27FC236}">
                <a16:creationId xmlns:a16="http://schemas.microsoft.com/office/drawing/2014/main" id="{2AFCAA9D-2D6E-425C-AB13-3D8F234BB0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7036" y="1960563"/>
            <a:ext cx="3664365" cy="4155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>
            <a:extLst>
              <a:ext uri="{FF2B5EF4-FFF2-40B4-BE49-F238E27FC236}">
                <a16:creationId xmlns:a16="http://schemas.microsoft.com/office/drawing/2014/main" id="{24021E92-2DC9-498D-8379-2E96E39358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RO" altLang="ru-RU" b="1"/>
              <a:t>DEFINIRE GRADIENT „</a:t>
            </a:r>
            <a:r>
              <a:rPr lang="en-US" altLang="ru-RU" b="1"/>
              <a:t>Left to Right</a:t>
            </a:r>
            <a:r>
              <a:rPr lang="ro-RO" altLang="ru-RU" b="1"/>
              <a:t>”</a:t>
            </a:r>
            <a:endParaRPr lang="ru-RU" altLang="ru-RU" b="1"/>
          </a:p>
        </p:txBody>
      </p:sp>
      <p:sp>
        <p:nvSpPr>
          <p:cNvPr id="84995" name="Content Placeholder 2">
            <a:extLst>
              <a:ext uri="{FF2B5EF4-FFF2-40B4-BE49-F238E27FC236}">
                <a16:creationId xmlns:a16="http://schemas.microsoft.com/office/drawing/2014/main" id="{FD6F4E05-A82D-4F1F-A5D9-95279C17A44D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1981201" y="1905001"/>
            <a:ext cx="8435975" cy="2532063"/>
          </a:xfrm>
        </p:spPr>
        <p:txBody>
          <a:bodyPr>
            <a:normAutofit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en-US" altLang="ru-RU" i="1" dirty="0">
                <a:latin typeface="Calibri" panose="020F0502020204030204" pitchFamily="34" charset="0"/>
              </a:rPr>
              <a:t>#gradient {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ru-RU" i="1" dirty="0">
                <a:latin typeface="Calibri" panose="020F0502020204030204" pitchFamily="34" charset="0"/>
              </a:rPr>
              <a:t>    height: 200px;</a:t>
            </a:r>
          </a:p>
          <a:p>
            <a:pPr marL="0" indent="0">
              <a:spcBef>
                <a:spcPct val="0"/>
              </a:spcBef>
              <a:buNone/>
            </a:pPr>
            <a:r>
              <a:rPr lang="ro-RO" altLang="ru-RU" i="1" dirty="0">
                <a:latin typeface="Calibri" panose="020F0502020204030204" pitchFamily="34" charset="0"/>
              </a:rPr>
              <a:t>    </a:t>
            </a:r>
            <a:r>
              <a:rPr lang="en-US" altLang="ru-RU" i="1" dirty="0">
                <a:latin typeface="Calibri" panose="020F0502020204030204" pitchFamily="34" charset="0"/>
              </a:rPr>
              <a:t>width: 300px;</a:t>
            </a:r>
          </a:p>
          <a:p>
            <a:pPr marL="0" indent="0">
              <a:spcBef>
                <a:spcPct val="0"/>
              </a:spcBef>
              <a:buNone/>
            </a:pPr>
            <a:r>
              <a:rPr lang="ro-RO" altLang="ru-RU" b="1" i="1" dirty="0">
                <a:latin typeface="Calibri" panose="020F0502020204030204" pitchFamily="34" charset="0"/>
              </a:rPr>
              <a:t>    </a:t>
            </a:r>
            <a:r>
              <a:rPr lang="en-US" altLang="ru-RU" b="1" i="1" dirty="0">
                <a:latin typeface="Calibri" panose="020F0502020204030204" pitchFamily="34" charset="0"/>
              </a:rPr>
              <a:t>background: linear-gradient(</a:t>
            </a:r>
            <a:r>
              <a:rPr lang="en-US" altLang="ru-RU" b="1" i="1" dirty="0">
                <a:solidFill>
                  <a:srgbClr val="0070C0"/>
                </a:solidFill>
                <a:latin typeface="Calibri" panose="020F0502020204030204" pitchFamily="34" charset="0"/>
              </a:rPr>
              <a:t>to right</a:t>
            </a:r>
            <a:r>
              <a:rPr lang="en-US" altLang="ru-RU" b="1" i="1" dirty="0">
                <a:latin typeface="Calibri" panose="020F0502020204030204" pitchFamily="34" charset="0"/>
              </a:rPr>
              <a:t>, purple, pink); </a:t>
            </a:r>
            <a:r>
              <a:rPr lang="en-US" altLang="ru-RU" i="1" dirty="0">
                <a:latin typeface="Calibri" panose="020F0502020204030204" pitchFamily="34" charset="0"/>
              </a:rPr>
              <a:t>/* </a:t>
            </a:r>
            <a:r>
              <a:rPr lang="en-US" altLang="ru-RU" i="1" dirty="0" err="1">
                <a:latin typeface="Calibri" panose="020F0502020204030204" pitchFamily="34" charset="0"/>
              </a:rPr>
              <a:t>Sintaxa</a:t>
            </a:r>
            <a:r>
              <a:rPr lang="en-US" altLang="ru-RU" i="1" dirty="0">
                <a:latin typeface="Calibri" panose="020F0502020204030204" pitchFamily="34" charset="0"/>
              </a:rPr>
              <a:t> </a:t>
            </a:r>
            <a:r>
              <a:rPr lang="en-US" altLang="ru-RU" i="1" dirty="0" err="1">
                <a:latin typeface="Calibri" panose="020F0502020204030204" pitchFamily="34" charset="0"/>
              </a:rPr>
              <a:t>standarda</a:t>
            </a:r>
            <a:r>
              <a:rPr lang="en-US" altLang="ru-RU" i="1" dirty="0">
                <a:latin typeface="Calibri" panose="020F0502020204030204" pitchFamily="34" charset="0"/>
              </a:rPr>
              <a:t> */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ru-RU" i="1" dirty="0">
                <a:latin typeface="Calibri" panose="020F0502020204030204" pitchFamily="34" charset="0"/>
              </a:rPr>
              <a:t>}</a:t>
            </a:r>
            <a:endParaRPr lang="ru-RU" altLang="ru-RU" i="1" dirty="0"/>
          </a:p>
        </p:txBody>
      </p:sp>
      <p:pic>
        <p:nvPicPr>
          <p:cNvPr id="84996" name="Picture 2">
            <a:extLst>
              <a:ext uri="{FF2B5EF4-FFF2-40B4-BE49-F238E27FC236}">
                <a16:creationId xmlns:a16="http://schemas.microsoft.com/office/drawing/2014/main" id="{5B863275-1C77-42E7-AE2B-AE54C01412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4360606"/>
            <a:ext cx="3975100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>
            <a:extLst>
              <a:ext uri="{FF2B5EF4-FFF2-40B4-BE49-F238E27FC236}">
                <a16:creationId xmlns:a16="http://schemas.microsoft.com/office/drawing/2014/main" id="{CC0822F4-F6E3-4658-8409-4144A1EEF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77" y="152400"/>
            <a:ext cx="10500852" cy="1836738"/>
          </a:xfrm>
        </p:spPr>
        <p:txBody>
          <a:bodyPr/>
          <a:lstStyle/>
          <a:p>
            <a:pPr>
              <a:defRPr/>
            </a:pPr>
            <a:r>
              <a:rPr lang="ro-RO" altLang="ro-RO" sz="3000" dirty="0"/>
              <a:t>SPECIFICAREA ȘI A UNEI CULORI ÎN FORMAT OBIȘNUIT PENTRU BROWSERELE CARE „NU ȘTIU” SĂ INTRPRETEZE GRADIENTUL</a:t>
            </a:r>
          </a:p>
        </p:txBody>
      </p:sp>
      <p:sp>
        <p:nvSpPr>
          <p:cNvPr id="86019" name="Content Placeholder 2">
            <a:extLst>
              <a:ext uri="{FF2B5EF4-FFF2-40B4-BE49-F238E27FC236}">
                <a16:creationId xmlns:a16="http://schemas.microsoft.com/office/drawing/2014/main" id="{FDD348C1-57CA-46FC-B829-3ED83FDD3529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1101213" y="2060576"/>
            <a:ext cx="9109587" cy="2587625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ro-RO" altLang="ro-RO" sz="2400" dirty="0">
                <a:latin typeface="Calibri" panose="020F0502020204030204" pitchFamily="34" charset="0"/>
                <a:cs typeface="Calibri" panose="020F0502020204030204" pitchFamily="34" charset="0"/>
              </a:rPr>
              <a:t>.grad {</a:t>
            </a:r>
          </a:p>
          <a:p>
            <a:pPr marL="0" indent="0">
              <a:spcBef>
                <a:spcPct val="0"/>
              </a:spcBef>
              <a:buNone/>
            </a:pPr>
            <a:r>
              <a:rPr lang="ro-RO" altLang="ro-RO" sz="2400" dirty="0">
                <a:latin typeface="Calibri" panose="020F0502020204030204" pitchFamily="34" charset="0"/>
                <a:cs typeface="Calibri" panose="020F0502020204030204" pitchFamily="34" charset="0"/>
              </a:rPr>
              <a:t>    height: 300px;</a:t>
            </a:r>
          </a:p>
          <a:p>
            <a:pPr marL="0" indent="0">
              <a:spcBef>
                <a:spcPct val="0"/>
              </a:spcBef>
              <a:buNone/>
            </a:pPr>
            <a:r>
              <a:rPr lang="ro-RO" altLang="ro-RO" sz="2400" dirty="0">
                <a:latin typeface="Calibri" panose="020F0502020204030204" pitchFamily="34" charset="0"/>
                <a:cs typeface="Calibri" panose="020F0502020204030204" pitchFamily="34" charset="0"/>
              </a:rPr>
              <a:t>    background: grey; /* pentru browserele ce nu suporta gradientul */</a:t>
            </a:r>
          </a:p>
          <a:p>
            <a:pPr marL="0" indent="0">
              <a:spcBef>
                <a:spcPct val="0"/>
              </a:spcBef>
              <a:buNone/>
            </a:pPr>
            <a:r>
              <a:rPr lang="ro-RO" altLang="ro-RO" sz="2400" dirty="0">
                <a:latin typeface="Calibri" panose="020F0502020204030204" pitchFamily="34" charset="0"/>
                <a:cs typeface="Calibri" panose="020F0502020204030204" pitchFamily="34" charset="0"/>
              </a:rPr>
              <a:t>    background: linear-gradient(</a:t>
            </a:r>
            <a:r>
              <a:rPr lang="ro-RO" altLang="ro-RO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bottom right</a:t>
            </a:r>
            <a:r>
              <a:rPr lang="ro-RO" altLang="ro-RO" sz="2400" dirty="0">
                <a:latin typeface="Calibri" panose="020F0502020204030204" pitchFamily="34" charset="0"/>
                <a:cs typeface="Calibri" panose="020F0502020204030204" pitchFamily="34" charset="0"/>
              </a:rPr>
              <a:t>, gray, black);</a:t>
            </a:r>
          </a:p>
          <a:p>
            <a:pPr marL="0" indent="0">
              <a:spcBef>
                <a:spcPct val="0"/>
              </a:spcBef>
              <a:buNone/>
            </a:pPr>
            <a:r>
              <a:rPr lang="ro-RO" altLang="ro-RO" sz="2400" dirty="0">
                <a:latin typeface="Calibri" panose="020F0502020204030204" pitchFamily="34" charset="0"/>
                <a:cs typeface="Calibri" panose="020F0502020204030204" pitchFamily="34" charset="0"/>
              </a:rPr>
              <a:t>color: white;</a:t>
            </a:r>
          </a:p>
          <a:p>
            <a:pPr marL="0" indent="0">
              <a:spcBef>
                <a:spcPct val="0"/>
              </a:spcBef>
              <a:buNone/>
            </a:pPr>
            <a:r>
              <a:rPr lang="ro-RO" altLang="ro-RO" sz="2400" dirty="0">
                <a:latin typeface="Calibri" panose="020F0502020204030204" pitchFamily="34" charset="0"/>
                <a:cs typeface="Calibri" panose="020F0502020204030204" pitchFamily="34" charset="0"/>
              </a:rPr>
              <a:t>}</a:t>
            </a:r>
          </a:p>
        </p:txBody>
      </p:sp>
      <p:pic>
        <p:nvPicPr>
          <p:cNvPr id="86020" name="Picture 3">
            <a:extLst>
              <a:ext uri="{FF2B5EF4-FFF2-40B4-BE49-F238E27FC236}">
                <a16:creationId xmlns:a16="http://schemas.microsoft.com/office/drawing/2014/main" id="{6B21D765-EC9D-46DE-B4D4-34ACBBD8F8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2263" y="4286866"/>
            <a:ext cx="3538537" cy="176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21" name="Picture 4">
            <a:extLst>
              <a:ext uri="{FF2B5EF4-FFF2-40B4-BE49-F238E27FC236}">
                <a16:creationId xmlns:a16="http://schemas.microsoft.com/office/drawing/2014/main" id="{B00C5756-CDB0-47BD-84B5-E8DCB6E00A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2702" y="4286866"/>
            <a:ext cx="3678237" cy="176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>
            <a:extLst>
              <a:ext uri="{FF2B5EF4-FFF2-40B4-BE49-F238E27FC236}">
                <a16:creationId xmlns:a16="http://schemas.microsoft.com/office/drawing/2014/main" id="{003D8F9B-37F2-422E-A289-FBA3F25D1C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RO" altLang="ru-RU" b="1"/>
              <a:t>DEFINIRE GRADIENT „</a:t>
            </a:r>
            <a:r>
              <a:rPr lang="en-US" altLang="ru-RU" b="1"/>
              <a:t>Gradient – Diagonal</a:t>
            </a:r>
            <a:r>
              <a:rPr lang="ro-RO" altLang="ru-RU" b="1"/>
              <a:t>”</a:t>
            </a:r>
            <a:endParaRPr lang="ru-RU" altLang="ru-RU" b="1"/>
          </a:p>
        </p:txBody>
      </p:sp>
      <p:sp>
        <p:nvSpPr>
          <p:cNvPr id="87043" name="Content Placeholder 2">
            <a:extLst>
              <a:ext uri="{FF2B5EF4-FFF2-40B4-BE49-F238E27FC236}">
                <a16:creationId xmlns:a16="http://schemas.microsoft.com/office/drawing/2014/main" id="{88695CA6-47A0-4D5E-B0E6-73E99C91F2AD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1703389" y="1981201"/>
            <a:ext cx="8785225" cy="2024063"/>
          </a:xfrm>
        </p:spPr>
        <p:txBody>
          <a:bodyPr>
            <a:normAutofit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en-US" altLang="ru-RU" sz="1800" i="1" dirty="0">
                <a:latin typeface="Calibri" panose="020F0502020204030204" pitchFamily="34" charset="0"/>
              </a:rPr>
              <a:t>#gradient {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ru-RU" sz="1800" i="1" dirty="0">
                <a:latin typeface="Calibri" panose="020F0502020204030204" pitchFamily="34" charset="0"/>
              </a:rPr>
              <a:t>    height: 200px; </a:t>
            </a:r>
            <a:r>
              <a:rPr lang="ro-RO" altLang="ru-RU" sz="1800" i="1" dirty="0">
                <a:latin typeface="Calibri" panose="020F0502020204030204" pitchFamily="34" charset="0"/>
              </a:rPr>
              <a:t>    </a:t>
            </a:r>
            <a:r>
              <a:rPr lang="en-US" altLang="ru-RU" sz="1800" i="1" dirty="0">
                <a:latin typeface="Calibri" panose="020F0502020204030204" pitchFamily="34" charset="0"/>
              </a:rPr>
              <a:t>width: 300px;</a:t>
            </a:r>
          </a:p>
          <a:p>
            <a:pPr marL="0" indent="0">
              <a:spcBef>
                <a:spcPct val="0"/>
              </a:spcBef>
              <a:buNone/>
            </a:pPr>
            <a:r>
              <a:rPr lang="ro-RO" altLang="ru-RU" sz="1800" b="1" i="1" dirty="0">
                <a:latin typeface="Calibri" panose="020F0502020204030204" pitchFamily="34" charset="0"/>
              </a:rPr>
              <a:t>    </a:t>
            </a:r>
            <a:r>
              <a:rPr lang="en-US" altLang="ru-RU" sz="1800" b="1" i="1" dirty="0">
                <a:latin typeface="Calibri" panose="020F0502020204030204" pitchFamily="34" charset="0"/>
              </a:rPr>
              <a:t>background: linear-gradient(</a:t>
            </a:r>
            <a:r>
              <a:rPr lang="en-US" altLang="ru-RU" sz="1800" b="1" i="1" dirty="0">
                <a:solidFill>
                  <a:srgbClr val="0070C0"/>
                </a:solidFill>
                <a:latin typeface="Calibri" panose="020F0502020204030204" pitchFamily="34" charset="0"/>
              </a:rPr>
              <a:t>to bottom right</a:t>
            </a:r>
            <a:r>
              <a:rPr lang="en-US" altLang="ru-RU" sz="1800" b="1" i="1" dirty="0">
                <a:latin typeface="Calibri" panose="020F0502020204030204" pitchFamily="34" charset="0"/>
              </a:rPr>
              <a:t>, purple, white); </a:t>
            </a:r>
            <a:r>
              <a:rPr lang="en-US" altLang="ru-RU" sz="1800" i="1" dirty="0">
                <a:latin typeface="Calibri" panose="020F0502020204030204" pitchFamily="34" charset="0"/>
              </a:rPr>
              <a:t>/* </a:t>
            </a:r>
            <a:r>
              <a:rPr lang="en-US" altLang="ru-RU" sz="1800" i="1" dirty="0" err="1">
                <a:latin typeface="Calibri" panose="020F0502020204030204" pitchFamily="34" charset="0"/>
              </a:rPr>
              <a:t>Sintaxa</a:t>
            </a:r>
            <a:r>
              <a:rPr lang="en-US" altLang="ru-RU" sz="1800" i="1" dirty="0">
                <a:latin typeface="Calibri" panose="020F0502020204030204" pitchFamily="34" charset="0"/>
              </a:rPr>
              <a:t> </a:t>
            </a:r>
            <a:r>
              <a:rPr lang="en-US" altLang="ru-RU" sz="1800" i="1" dirty="0" err="1">
                <a:latin typeface="Calibri" panose="020F0502020204030204" pitchFamily="34" charset="0"/>
              </a:rPr>
              <a:t>standarda</a:t>
            </a:r>
            <a:r>
              <a:rPr lang="en-US" altLang="ru-RU" sz="1800" i="1" dirty="0">
                <a:latin typeface="Calibri" panose="020F0502020204030204" pitchFamily="34" charset="0"/>
              </a:rPr>
              <a:t> */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ru-RU" sz="1800" i="1" dirty="0">
                <a:latin typeface="Calibri" panose="020F0502020204030204" pitchFamily="34" charset="0"/>
              </a:rPr>
              <a:t>}</a:t>
            </a:r>
            <a:endParaRPr lang="ru-RU" altLang="ru-RU" sz="1800" i="1" dirty="0"/>
          </a:p>
        </p:txBody>
      </p:sp>
      <p:pic>
        <p:nvPicPr>
          <p:cNvPr id="87044" name="Picture 2">
            <a:extLst>
              <a:ext uri="{FF2B5EF4-FFF2-40B4-BE49-F238E27FC236}">
                <a16:creationId xmlns:a16="http://schemas.microsoft.com/office/drawing/2014/main" id="{AF1D6241-0C06-4B7B-AFD1-57750098BB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8264" y="3748652"/>
            <a:ext cx="3384550" cy="232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>
            <a:extLst>
              <a:ext uri="{FF2B5EF4-FFF2-40B4-BE49-F238E27FC236}">
                <a16:creationId xmlns:a16="http://schemas.microsoft.com/office/drawing/2014/main" id="{298E1BBB-6A0F-42B3-8650-4EB814A549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RO" altLang="ru-RU" b="1"/>
              <a:t>UTILIZAREA MAI MULTOR CULORI PENTRU GRADIENT</a:t>
            </a:r>
            <a:endParaRPr lang="ru-RU" altLang="ru-RU" b="1"/>
          </a:p>
        </p:txBody>
      </p:sp>
      <p:sp>
        <p:nvSpPr>
          <p:cNvPr id="88067" name="Content Placeholder 2">
            <a:extLst>
              <a:ext uri="{FF2B5EF4-FFF2-40B4-BE49-F238E27FC236}">
                <a16:creationId xmlns:a16="http://schemas.microsoft.com/office/drawing/2014/main" id="{6945483A-EF87-4A8C-8C8A-0C656D74A689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1097281" y="1935164"/>
            <a:ext cx="9319896" cy="2319337"/>
          </a:xfrm>
        </p:spPr>
        <p:txBody>
          <a:bodyPr>
            <a:normAutofit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en-US" altLang="ru-RU" sz="1800" i="1" dirty="0">
                <a:latin typeface="Calibri" panose="020F0502020204030204" pitchFamily="34" charset="0"/>
              </a:rPr>
              <a:t>#gradient {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ru-RU" sz="1800" i="1" dirty="0">
                <a:latin typeface="Calibri" panose="020F0502020204030204" pitchFamily="34" charset="0"/>
              </a:rPr>
              <a:t>    height: 200px;</a:t>
            </a:r>
          </a:p>
          <a:p>
            <a:pPr marL="0" indent="0">
              <a:spcBef>
                <a:spcPct val="0"/>
              </a:spcBef>
              <a:buNone/>
            </a:pPr>
            <a:r>
              <a:rPr lang="ro-RO" altLang="ru-RU" sz="1800" i="1" dirty="0">
                <a:latin typeface="Calibri" panose="020F0502020204030204" pitchFamily="34" charset="0"/>
              </a:rPr>
              <a:t>    </a:t>
            </a:r>
            <a:r>
              <a:rPr lang="en-US" altLang="ru-RU" sz="1800" i="1" dirty="0">
                <a:latin typeface="Calibri" panose="020F0502020204030204" pitchFamily="34" charset="0"/>
              </a:rPr>
              <a:t>width: 300px;</a:t>
            </a:r>
          </a:p>
          <a:p>
            <a:pPr marL="0" indent="0">
              <a:spcBef>
                <a:spcPct val="0"/>
              </a:spcBef>
              <a:buNone/>
            </a:pPr>
            <a:r>
              <a:rPr lang="ro-RO" altLang="ru-RU" sz="1800" b="1" i="1" dirty="0">
                <a:latin typeface="Calibri" panose="020F0502020204030204" pitchFamily="34" charset="0"/>
              </a:rPr>
              <a:t>    </a:t>
            </a:r>
            <a:r>
              <a:rPr lang="en-US" altLang="ru-RU" sz="1800" b="1" i="1" dirty="0">
                <a:latin typeface="Calibri" panose="020F0502020204030204" pitchFamily="34" charset="0"/>
              </a:rPr>
              <a:t>background: linear-gradient(white, purple, white);</a:t>
            </a:r>
            <a:r>
              <a:rPr lang="en-US" altLang="ru-RU" sz="1800" i="1" dirty="0">
                <a:latin typeface="Calibri" panose="020F0502020204030204" pitchFamily="34" charset="0"/>
              </a:rPr>
              <a:t> /* </a:t>
            </a:r>
            <a:r>
              <a:rPr lang="en-US" altLang="ru-RU" sz="1800" i="1" dirty="0" err="1">
                <a:latin typeface="Calibri" panose="020F0502020204030204" pitchFamily="34" charset="0"/>
              </a:rPr>
              <a:t>Sintaxa</a:t>
            </a:r>
            <a:r>
              <a:rPr lang="en-US" altLang="ru-RU" sz="1800" i="1" dirty="0">
                <a:latin typeface="Calibri" panose="020F0502020204030204" pitchFamily="34" charset="0"/>
              </a:rPr>
              <a:t> </a:t>
            </a:r>
            <a:r>
              <a:rPr lang="en-US" altLang="ru-RU" sz="1800" i="1" dirty="0" err="1">
                <a:latin typeface="Calibri" panose="020F0502020204030204" pitchFamily="34" charset="0"/>
              </a:rPr>
              <a:t>standarda</a:t>
            </a:r>
            <a:r>
              <a:rPr lang="en-US" altLang="ru-RU" sz="1800" i="1" dirty="0">
                <a:latin typeface="Calibri" panose="020F0502020204030204" pitchFamily="34" charset="0"/>
              </a:rPr>
              <a:t> */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ru-RU" sz="1800" i="1" dirty="0">
                <a:latin typeface="Calibri" panose="020F0502020204030204" pitchFamily="34" charset="0"/>
              </a:rPr>
              <a:t>}</a:t>
            </a:r>
            <a:endParaRPr lang="ru-RU" altLang="ru-RU" sz="1800" i="1" dirty="0"/>
          </a:p>
        </p:txBody>
      </p:sp>
      <p:pic>
        <p:nvPicPr>
          <p:cNvPr id="88068" name="Picture 2">
            <a:extLst>
              <a:ext uri="{FF2B5EF4-FFF2-40B4-BE49-F238E27FC236}">
                <a16:creationId xmlns:a16="http://schemas.microsoft.com/office/drawing/2014/main" id="{C0D8F226-4BE7-4612-8A84-65800416EF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7261" y="3751007"/>
            <a:ext cx="3168650" cy="231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069" name="Picture 1">
            <a:extLst>
              <a:ext uri="{FF2B5EF4-FFF2-40B4-BE49-F238E27FC236}">
                <a16:creationId xmlns:a16="http://schemas.microsoft.com/office/drawing/2014/main" id="{714A53E2-7243-49E0-B22B-C57005F9D2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7219" y="3751007"/>
            <a:ext cx="3168650" cy="231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>
            <a:extLst>
              <a:ext uri="{FF2B5EF4-FFF2-40B4-BE49-F238E27FC236}">
                <a16:creationId xmlns:a16="http://schemas.microsoft.com/office/drawing/2014/main" id="{D8754D72-076A-4180-B405-C2D21FC43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RO" altLang="ru-RU" b="1" dirty="0"/>
              <a:t>DEFINIREA GRADIENTELOR TRANSPARENTE</a:t>
            </a:r>
            <a:endParaRPr lang="ru-RU" altLang="ru-RU" b="1" dirty="0"/>
          </a:p>
        </p:txBody>
      </p:sp>
      <p:sp>
        <p:nvSpPr>
          <p:cNvPr id="89091" name="Content Placeholder 2">
            <a:extLst>
              <a:ext uri="{FF2B5EF4-FFF2-40B4-BE49-F238E27FC236}">
                <a16:creationId xmlns:a16="http://schemas.microsoft.com/office/drawing/2014/main" id="{9D267694-799A-4B4B-8817-41E876666878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1097280" y="1912376"/>
            <a:ext cx="10199984" cy="4232786"/>
          </a:xfrm>
        </p:spPr>
        <p:txBody>
          <a:bodyPr>
            <a:normAutofit/>
          </a:bodyPr>
          <a:lstStyle/>
          <a:p>
            <a:pPr>
              <a:spcBef>
                <a:spcPct val="0"/>
              </a:spcBef>
            </a:pP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Se utilizează funcţia </a:t>
            </a:r>
            <a:r>
              <a:rPr lang="ro-RO" alt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rgba(R, G, B, </a:t>
            </a:r>
            <a:r>
              <a:rPr lang="el-GR" altLang="en-US" sz="2400" b="1" dirty="0">
                <a:cs typeface="Calibri" panose="020F0502020204030204" pitchFamily="34" charset="0"/>
              </a:rPr>
              <a:t>α</a:t>
            </a:r>
            <a:r>
              <a:rPr lang="ro-RO" alt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), </a:t>
            </a: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unde </a:t>
            </a:r>
            <a:r>
              <a:rPr lang="el-GR" altLang="en-US" sz="2400" dirty="0">
                <a:cs typeface="Calibri" panose="020F0502020204030204" pitchFamily="34" charset="0"/>
              </a:rPr>
              <a:t>α</a:t>
            </a: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– poate lua valori de la 0 la 1 (0 – fără culoare, 1 – prezenţa culorii)</a:t>
            </a:r>
          </a:p>
          <a:p>
            <a:pPr>
              <a:spcBef>
                <a:spcPct val="0"/>
              </a:spcBef>
            </a:pP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Exemplu:</a:t>
            </a:r>
          </a:p>
          <a:p>
            <a:pPr>
              <a:spcBef>
                <a:spcPct val="0"/>
              </a:spcBef>
              <a:buFont typeface="Wingdings 3" panose="05040102010807070707" pitchFamily="18" charset="2"/>
              <a:buNone/>
            </a:pPr>
            <a:r>
              <a:rPr lang="en-US" altLang="en-US" sz="1800" i="1" dirty="0">
                <a:latin typeface="Calibri" panose="020F0502020204030204" pitchFamily="34" charset="0"/>
                <a:cs typeface="Calibri" panose="020F0502020204030204" pitchFamily="34" charset="0"/>
              </a:rPr>
              <a:t>#gradient {</a:t>
            </a:r>
          </a:p>
          <a:p>
            <a:pPr>
              <a:spcBef>
                <a:spcPct val="0"/>
              </a:spcBef>
              <a:buFont typeface="Wingdings 3" panose="05040102010807070707" pitchFamily="18" charset="2"/>
              <a:buNone/>
            </a:pPr>
            <a:r>
              <a:rPr lang="en-US" altLang="en-US" sz="1800" i="1" dirty="0">
                <a:latin typeface="Calibri" panose="020F0502020204030204" pitchFamily="34" charset="0"/>
                <a:cs typeface="Calibri" panose="020F0502020204030204" pitchFamily="34" charset="0"/>
              </a:rPr>
              <a:t>    height: 200px;</a:t>
            </a:r>
          </a:p>
          <a:p>
            <a:pPr>
              <a:spcBef>
                <a:spcPct val="0"/>
              </a:spcBef>
              <a:buFont typeface="Wingdings 3" panose="05040102010807070707" pitchFamily="18" charset="2"/>
              <a:buNone/>
            </a:pPr>
            <a:r>
              <a:rPr lang="ro-RO" altLang="en-US" sz="1800" i="1" dirty="0">
                <a:latin typeface="Calibri" panose="020F0502020204030204" pitchFamily="34" charset="0"/>
                <a:cs typeface="Calibri" panose="020F0502020204030204" pitchFamily="34" charset="0"/>
              </a:rPr>
              <a:t>    </a:t>
            </a:r>
            <a:r>
              <a:rPr lang="en-US" altLang="en-US" sz="1800" i="1" dirty="0">
                <a:latin typeface="Calibri" panose="020F0502020204030204" pitchFamily="34" charset="0"/>
                <a:cs typeface="Calibri" panose="020F0502020204030204" pitchFamily="34" charset="0"/>
              </a:rPr>
              <a:t>width: 300px;</a:t>
            </a:r>
          </a:p>
          <a:p>
            <a:pPr>
              <a:spcBef>
                <a:spcPct val="0"/>
              </a:spcBef>
              <a:buFont typeface="Wingdings 3" panose="05040102010807070707" pitchFamily="18" charset="2"/>
              <a:buNone/>
            </a:pPr>
            <a:r>
              <a:rPr lang="ro-RO" altLang="en-US" sz="1800" b="1" i="1" dirty="0">
                <a:latin typeface="Calibri" panose="020F0502020204030204" pitchFamily="34" charset="0"/>
                <a:cs typeface="Calibri" panose="020F0502020204030204" pitchFamily="34" charset="0"/>
              </a:rPr>
              <a:t>    </a:t>
            </a:r>
            <a:r>
              <a:rPr lang="en-US" altLang="en-US" sz="1800" b="1" i="1" dirty="0">
                <a:latin typeface="Calibri" panose="020F0502020204030204" pitchFamily="34" charset="0"/>
                <a:cs typeface="Calibri" panose="020F0502020204030204" pitchFamily="34" charset="0"/>
              </a:rPr>
              <a:t>background: linear-gradient(to right, </a:t>
            </a:r>
            <a:r>
              <a:rPr lang="en-US" altLang="en-US" sz="1800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rgba</a:t>
            </a:r>
            <a:r>
              <a:rPr lang="en-US" altLang="en-US" sz="1800" b="1" i="1" dirty="0">
                <a:latin typeface="Calibri" panose="020F0502020204030204" pitchFamily="34" charset="0"/>
                <a:cs typeface="Calibri" panose="020F0502020204030204" pitchFamily="34" charset="0"/>
              </a:rPr>
              <a:t>(200,50,0,0), </a:t>
            </a:r>
            <a:r>
              <a:rPr lang="en-US" altLang="en-US" sz="1800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rgba</a:t>
            </a:r>
            <a:r>
              <a:rPr lang="en-US" altLang="en-US" sz="1800" b="1" i="1" dirty="0">
                <a:latin typeface="Calibri" panose="020F0502020204030204" pitchFamily="34" charset="0"/>
                <a:cs typeface="Calibri" panose="020F0502020204030204" pitchFamily="34" charset="0"/>
              </a:rPr>
              <a:t>(200,50,0,0.8)); </a:t>
            </a:r>
            <a:r>
              <a:rPr lang="en-US" altLang="en-US" sz="1800" i="1" dirty="0">
                <a:latin typeface="Calibri" panose="020F0502020204030204" pitchFamily="34" charset="0"/>
                <a:cs typeface="Calibri" panose="020F0502020204030204" pitchFamily="34" charset="0"/>
              </a:rPr>
              <a:t>/* </a:t>
            </a:r>
            <a:r>
              <a:rPr lang="en-US" altLang="en-US" sz="1800" i="1" dirty="0" err="1">
                <a:latin typeface="Calibri" panose="020F0502020204030204" pitchFamily="34" charset="0"/>
                <a:cs typeface="Calibri" panose="020F0502020204030204" pitchFamily="34" charset="0"/>
              </a:rPr>
              <a:t>Sintaxa</a:t>
            </a:r>
            <a:r>
              <a:rPr lang="en-US" altLang="en-US" sz="1800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1800" i="1" dirty="0" err="1">
                <a:latin typeface="Calibri" panose="020F0502020204030204" pitchFamily="34" charset="0"/>
                <a:cs typeface="Calibri" panose="020F0502020204030204" pitchFamily="34" charset="0"/>
              </a:rPr>
              <a:t>standarda</a:t>
            </a:r>
            <a:r>
              <a:rPr lang="en-US" altLang="en-US" sz="1800" i="1" dirty="0">
                <a:latin typeface="Calibri" panose="020F0502020204030204" pitchFamily="34" charset="0"/>
                <a:cs typeface="Calibri" panose="020F0502020204030204" pitchFamily="34" charset="0"/>
              </a:rPr>
              <a:t> */</a:t>
            </a:r>
          </a:p>
          <a:p>
            <a:pPr>
              <a:spcBef>
                <a:spcPct val="0"/>
              </a:spcBef>
              <a:buFont typeface="Wingdings 3" panose="05040102010807070707" pitchFamily="18" charset="2"/>
              <a:buNone/>
            </a:pPr>
            <a:r>
              <a:rPr lang="en-US" altLang="en-US" sz="1800" i="1" dirty="0">
                <a:latin typeface="Calibri" panose="020F0502020204030204" pitchFamily="34" charset="0"/>
                <a:cs typeface="Calibri" panose="020F0502020204030204" pitchFamily="34" charset="0"/>
              </a:rPr>
              <a:t>}</a:t>
            </a:r>
            <a:endParaRPr lang="ru-RU" altLang="en-US" sz="1800" i="1" dirty="0"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>
            <a:extLst>
              <a:ext uri="{FF2B5EF4-FFF2-40B4-BE49-F238E27FC236}">
                <a16:creationId xmlns:a16="http://schemas.microsoft.com/office/drawing/2014/main" id="{81D1975A-EDA3-4644-923F-3B217FF9B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RO" altLang="ru-RU" b="1"/>
              <a:t>REZULTAT</a:t>
            </a:r>
            <a:endParaRPr lang="ru-RU" altLang="ru-RU" b="1"/>
          </a:p>
        </p:txBody>
      </p:sp>
      <p:pic>
        <p:nvPicPr>
          <p:cNvPr id="90115" name="Picture 2">
            <a:extLst>
              <a:ext uri="{FF2B5EF4-FFF2-40B4-BE49-F238E27FC236}">
                <a16:creationId xmlns:a16="http://schemas.microsoft.com/office/drawing/2014/main" id="{481D741B-FB94-46A0-86EF-DCB08C8F0D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2590801"/>
            <a:ext cx="4967288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3680B6-561F-4D5C-A5F9-DFC6897874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Un alt </a:t>
            </a:r>
            <a:r>
              <a:rPr lang="en-GB" dirty="0" err="1"/>
              <a:t>exemplu</a:t>
            </a:r>
            <a:r>
              <a:rPr lang="en-GB" dirty="0"/>
              <a:t> </a:t>
            </a:r>
            <a:r>
              <a:rPr lang="en-GB" dirty="0" err="1"/>
              <a:t>aplicare</a:t>
            </a:r>
            <a:r>
              <a:rPr lang="en-GB" dirty="0"/>
              <a:t> gradient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D06917C-964C-4E7D-B375-CD731D5304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244" y="2192008"/>
            <a:ext cx="10854813" cy="3470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66038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>
            <a:extLst>
              <a:ext uri="{FF2B5EF4-FFF2-40B4-BE49-F238E27FC236}">
                <a16:creationId xmlns:a16="http://schemas.microsoft.com/office/drawing/2014/main" id="{C4E56293-F841-430F-8B0A-439F67AF5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RO" altLang="ru-RU" b="1"/>
              <a:t>DEFINIRE „</a:t>
            </a:r>
            <a:r>
              <a:rPr lang="en-US" altLang="ru-RU" b="1"/>
              <a:t>Radial Gradient</a:t>
            </a:r>
            <a:r>
              <a:rPr lang="ro-RO" altLang="ru-RU" b="1"/>
              <a:t>”</a:t>
            </a:r>
            <a:endParaRPr lang="ru-RU" altLang="ru-RU" b="1"/>
          </a:p>
        </p:txBody>
      </p:sp>
      <p:sp>
        <p:nvSpPr>
          <p:cNvPr id="91139" name="Content Placeholder 2">
            <a:extLst>
              <a:ext uri="{FF2B5EF4-FFF2-40B4-BE49-F238E27FC236}">
                <a16:creationId xmlns:a16="http://schemas.microsoft.com/office/drawing/2014/main" id="{B920220F-74B6-4716-942F-DBA0CD9B7C34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1022555" y="1905000"/>
            <a:ext cx="9188245" cy="2603500"/>
          </a:xfr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en-US" altLang="ru-RU" i="1" dirty="0">
                <a:latin typeface="Calibri" panose="020F0502020204030204" pitchFamily="34" charset="0"/>
              </a:rPr>
              <a:t>#gradient {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ru-RU" i="1" dirty="0">
                <a:latin typeface="Calibri" panose="020F0502020204030204" pitchFamily="34" charset="0"/>
              </a:rPr>
              <a:t>    height: 200px;</a:t>
            </a:r>
          </a:p>
          <a:p>
            <a:pPr marL="0" indent="0">
              <a:spcBef>
                <a:spcPct val="0"/>
              </a:spcBef>
              <a:buNone/>
            </a:pPr>
            <a:r>
              <a:rPr lang="ro-RO" altLang="ru-RU" i="1" dirty="0">
                <a:latin typeface="Calibri" panose="020F0502020204030204" pitchFamily="34" charset="0"/>
              </a:rPr>
              <a:t>    </a:t>
            </a:r>
            <a:r>
              <a:rPr lang="en-US" altLang="ru-RU" i="1" dirty="0">
                <a:latin typeface="Calibri" panose="020F0502020204030204" pitchFamily="34" charset="0"/>
              </a:rPr>
              <a:t>width: 300px;</a:t>
            </a:r>
          </a:p>
          <a:p>
            <a:pPr marL="0" indent="0">
              <a:spcBef>
                <a:spcPct val="0"/>
              </a:spcBef>
              <a:buNone/>
            </a:pPr>
            <a:r>
              <a:rPr lang="ro-RO" altLang="ru-RU" b="1" i="1" dirty="0">
                <a:latin typeface="Calibri" panose="020F0502020204030204" pitchFamily="34" charset="0"/>
              </a:rPr>
              <a:t>    </a:t>
            </a:r>
            <a:r>
              <a:rPr lang="en-US" altLang="ru-RU" b="1" i="1" dirty="0">
                <a:latin typeface="Calibri" panose="020F0502020204030204" pitchFamily="34" charset="0"/>
              </a:rPr>
              <a:t>background</a:t>
            </a:r>
            <a:r>
              <a:rPr lang="en-US" altLang="ru-RU" b="1" i="1" dirty="0">
                <a:solidFill>
                  <a:srgbClr val="0070C0"/>
                </a:solidFill>
                <a:latin typeface="Calibri" panose="020F0502020204030204" pitchFamily="34" charset="0"/>
              </a:rPr>
              <a:t>: radial-gradient</a:t>
            </a:r>
            <a:r>
              <a:rPr lang="en-US" altLang="ru-RU" b="1" i="1" dirty="0">
                <a:latin typeface="Calibri" panose="020F0502020204030204" pitchFamily="34" charset="0"/>
              </a:rPr>
              <a:t>(pink, white, pink); </a:t>
            </a:r>
            <a:r>
              <a:rPr lang="en-US" altLang="ru-RU" i="1" dirty="0">
                <a:latin typeface="Calibri" panose="020F0502020204030204" pitchFamily="34" charset="0"/>
              </a:rPr>
              <a:t>/* </a:t>
            </a:r>
            <a:r>
              <a:rPr lang="en-US" altLang="ru-RU" i="1" dirty="0" err="1">
                <a:latin typeface="Calibri" panose="020F0502020204030204" pitchFamily="34" charset="0"/>
              </a:rPr>
              <a:t>Sintaxa</a:t>
            </a:r>
            <a:r>
              <a:rPr lang="en-US" altLang="ru-RU" i="1" dirty="0">
                <a:latin typeface="Calibri" panose="020F0502020204030204" pitchFamily="34" charset="0"/>
              </a:rPr>
              <a:t> </a:t>
            </a:r>
            <a:r>
              <a:rPr lang="en-US" altLang="ru-RU" i="1" dirty="0" err="1">
                <a:latin typeface="Calibri" panose="020F0502020204030204" pitchFamily="34" charset="0"/>
              </a:rPr>
              <a:t>standarda</a:t>
            </a:r>
            <a:r>
              <a:rPr lang="en-US" altLang="ru-RU" i="1" dirty="0">
                <a:latin typeface="Calibri" panose="020F0502020204030204" pitchFamily="34" charset="0"/>
              </a:rPr>
              <a:t> */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ru-RU" i="1" dirty="0">
                <a:latin typeface="Calibri" panose="020F0502020204030204" pitchFamily="34" charset="0"/>
              </a:rPr>
              <a:t>    background: -</a:t>
            </a:r>
            <a:r>
              <a:rPr lang="en-US" altLang="ru-RU" i="1" dirty="0" err="1">
                <a:latin typeface="Calibri" panose="020F0502020204030204" pitchFamily="34" charset="0"/>
              </a:rPr>
              <a:t>webkit</a:t>
            </a:r>
            <a:r>
              <a:rPr lang="en-US" altLang="ru-RU" i="1" dirty="0">
                <a:latin typeface="Calibri" panose="020F0502020204030204" pitchFamily="34" charset="0"/>
              </a:rPr>
              <a:t>-radial-gradient(pink, white, pink); /* Safari 5.1 - 6.0 */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ru-RU" i="1" dirty="0">
                <a:latin typeface="Calibri" panose="020F0502020204030204" pitchFamily="34" charset="0"/>
              </a:rPr>
              <a:t>    background: -o-radial-gradient(pink, white, pink);/* Opera 11.1 - 12.0 */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ru-RU" i="1" dirty="0">
                <a:latin typeface="Calibri" panose="020F0502020204030204" pitchFamily="34" charset="0"/>
              </a:rPr>
              <a:t>    background: -</a:t>
            </a:r>
            <a:r>
              <a:rPr lang="en-US" altLang="ru-RU" i="1" dirty="0" err="1">
                <a:latin typeface="Calibri" panose="020F0502020204030204" pitchFamily="34" charset="0"/>
              </a:rPr>
              <a:t>moz</a:t>
            </a:r>
            <a:r>
              <a:rPr lang="en-US" altLang="ru-RU" i="1" dirty="0">
                <a:latin typeface="Calibri" panose="020F0502020204030204" pitchFamily="34" charset="0"/>
              </a:rPr>
              <a:t>-radial-gradient(pink, white, pink); /* Firefox 3.6 - 15 */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ru-RU" i="1" dirty="0">
                <a:latin typeface="Calibri" panose="020F0502020204030204" pitchFamily="34" charset="0"/>
              </a:rPr>
              <a:t>   }</a:t>
            </a:r>
            <a:endParaRPr lang="ru-RU" altLang="ru-RU" i="1" dirty="0"/>
          </a:p>
        </p:txBody>
      </p:sp>
      <p:pic>
        <p:nvPicPr>
          <p:cNvPr id="91140" name="Picture 2">
            <a:extLst>
              <a:ext uri="{FF2B5EF4-FFF2-40B4-BE49-F238E27FC236}">
                <a16:creationId xmlns:a16="http://schemas.microsoft.com/office/drawing/2014/main" id="{E8F6D8DA-E6DF-4D73-883D-BD57E7D20D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2955" y="4314211"/>
            <a:ext cx="3024188" cy="202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21493C-DB19-4F53-BFC0-AB6E44BC8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M</a:t>
            </a:r>
            <a:r>
              <a:rPr lang="en-GB" dirty="0" err="1"/>
              <a:t>achetarea</a:t>
            </a:r>
            <a:r>
              <a:rPr lang="en-GB" dirty="0"/>
              <a:t> </a:t>
            </a:r>
            <a:r>
              <a:rPr lang="en-GB" dirty="0" err="1"/>
              <a:t>paginilor</a:t>
            </a:r>
            <a:r>
              <a:rPr lang="en-GB" dirty="0"/>
              <a:t> web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490B6A-0776-4161-B285-9DDFA7297F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108201"/>
            <a:ext cx="10058400" cy="4174612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o-RO" sz="2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Machetarea</a:t>
            </a:r>
            <a:r>
              <a:rPr lang="ro-RO" sz="2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este procesul de transformare a desenului unei pagini web (de exemplu un fisier </a:t>
            </a:r>
            <a:r>
              <a:rPr lang="ro-RO" sz="2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.psd (PhotoShop Document)</a:t>
            </a:r>
            <a:r>
              <a:rPr lang="ro-RO" sz="2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într-un document HTML, utilizând HTML şi CSS. Acest document, interpretat de browser, va prezenta în fereastră un conținut asemănător desenului. O pagină cu același conținut poate fi machetată foarte diferit, schimbând doar stilurile</a:t>
            </a:r>
            <a:endParaRPr lang="en-GB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o-RO" sz="2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Consorțiul </a:t>
            </a:r>
            <a:r>
              <a:rPr lang="ro-RO" sz="2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w3</a:t>
            </a:r>
            <a:r>
              <a:rPr lang="ro-RO" sz="2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recomandă utilizarea </a:t>
            </a:r>
            <a:r>
              <a:rPr lang="ro-RO" sz="2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div</a:t>
            </a:r>
            <a:r>
              <a:rPr lang="ro-RO" sz="2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-urilor pentru machetare și utilizarea corespunzătoare a proprietăților CSS de poziționare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Î</a:t>
            </a:r>
            <a:r>
              <a:rPr lang="ro-RO" sz="2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 HTML5 au apărut elemente speciale, ce pot fi utilizate la machetarea site-ului, doar împreună cu CSS. Descrierea lor succintă este prezentată în următorul slide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Suplimentar: </a:t>
            </a:r>
            <a:r>
              <a:rPr lang="ro-RO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2"/>
              </a:rPr>
              <a:t>http://www.w3schools.com/html/html5_new_elements.asp</a:t>
            </a:r>
            <a:endParaRPr lang="en-GB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43822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itle 1">
            <a:extLst>
              <a:ext uri="{FF2B5EF4-FFF2-40B4-BE49-F238E27FC236}">
                <a16:creationId xmlns:a16="http://schemas.microsoft.com/office/drawing/2014/main" id="{E73B23F3-F1F3-4820-AB56-CF0F71BD8E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altLang="ru-RU" b="1" dirty="0"/>
              <a:t>E</a:t>
            </a:r>
            <a:r>
              <a:rPr lang="ro-RO" altLang="ru-RU" b="1" dirty="0"/>
              <a:t>lement</a:t>
            </a:r>
            <a:r>
              <a:rPr lang="en-GB" altLang="ru-RU" b="1" dirty="0"/>
              <a:t>ul</a:t>
            </a:r>
            <a:r>
              <a:rPr lang="ro-RO" altLang="ru-RU" b="1" dirty="0"/>
              <a:t> „DIV”</a:t>
            </a:r>
            <a:endParaRPr lang="ru-RU" altLang="ru-RU" b="1" dirty="0"/>
          </a:p>
        </p:txBody>
      </p:sp>
      <p:sp>
        <p:nvSpPr>
          <p:cNvPr id="62467" name="Content Placeholder 2">
            <a:extLst>
              <a:ext uri="{FF2B5EF4-FFF2-40B4-BE49-F238E27FC236}">
                <a16:creationId xmlns:a16="http://schemas.microsoft.com/office/drawing/2014/main" id="{D0B133A1-3C8F-466B-ADB8-D8276B55B0AA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766916" y="1905000"/>
            <a:ext cx="10805651" cy="45720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Este unul dintre cele mai utilizate elemente HTML. Este suportat de majoritatea browsere-lor</a:t>
            </a:r>
          </a:p>
          <a:p>
            <a:pPr eaLnBrk="1" hangingPunct="1"/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Este utilizat pentru divizarea unui document HTML în porţiuni/secţiuni</a:t>
            </a:r>
          </a:p>
          <a:p>
            <a:pPr eaLnBrk="1" hangingPunct="1"/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Se foloseşte de obicei, pentru a grupa elemente de tip bloc</a:t>
            </a:r>
            <a:endParaRPr lang="en-US" alt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en-US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Forma gene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rală: </a:t>
            </a:r>
            <a:r>
              <a:rPr lang="en-US" altLang="ru-RU" sz="2400" b="1" i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&lt;div&gt;</a:t>
            </a:r>
            <a:r>
              <a:rPr lang="en-US" altLang="ru-RU" sz="2400" i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</a:t>
            </a:r>
            <a:r>
              <a:rPr lang="ro-RO" altLang="ru-RU" sz="2400" i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ţinut</a:t>
            </a:r>
            <a:r>
              <a:rPr lang="en-US" altLang="ru-RU" sz="2400" b="1" i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&lt;/div&gt;</a:t>
            </a:r>
          </a:p>
          <a:p>
            <a:pPr eaLnBrk="1" hangingPunct="1"/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În interiorul lui pot fi incluse orice elemente HTML: tabele, formulare, li</a:t>
            </a:r>
            <a:r>
              <a:rPr lang="en-GB" altLang="ru-RU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ste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sau alte DIV-uri</a:t>
            </a:r>
          </a:p>
          <a:p>
            <a:pPr eaLnBrk="1" hangingPunct="1"/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Cadrul în care sunt adăugate DIV-urile poate avea propriul fundal (background), lungime, înălţime şi borduri cu diferite linii</a:t>
            </a:r>
            <a:r>
              <a:rPr lang="en-US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ro-RO" alt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3C9B28-7C2D-4E15-8688-7351BDD8EC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3561" y="286603"/>
            <a:ext cx="10451691" cy="1450757"/>
          </a:xfrm>
        </p:spPr>
        <p:txBody>
          <a:bodyPr/>
          <a:lstStyle/>
          <a:p>
            <a:r>
              <a:rPr lang="ro-RO" dirty="0"/>
              <a:t>Elemente HTML5, utilizate pentru machetare</a:t>
            </a:r>
            <a:endParaRPr lang="en-GB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55F71D6-8594-48F8-86C1-3B06DC7589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6753465"/>
              </p:ext>
            </p:extLst>
          </p:nvPr>
        </p:nvGraphicFramePr>
        <p:xfrm>
          <a:off x="1097280" y="2058711"/>
          <a:ext cx="8263029" cy="42411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26691">
                  <a:extLst>
                    <a:ext uri="{9D8B030D-6E8A-4147-A177-3AD203B41FA5}">
                      <a16:colId xmlns:a16="http://schemas.microsoft.com/office/drawing/2014/main" val="781367165"/>
                    </a:ext>
                  </a:extLst>
                </a:gridCol>
                <a:gridCol w="6336338">
                  <a:extLst>
                    <a:ext uri="{9D8B030D-6E8A-4147-A177-3AD203B41FA5}">
                      <a16:colId xmlns:a16="http://schemas.microsoft.com/office/drawing/2014/main" val="2984921002"/>
                    </a:ext>
                  </a:extLst>
                </a:gridCol>
              </a:tblGrid>
              <a:tr h="3930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o-RO" sz="2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Denumirea elementului</a:t>
                      </a:r>
                      <a:endParaRPr lang="en-GB" sz="2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8735" marR="38735" marT="54610" marB="5461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o-RO" sz="2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Descrierea</a:t>
                      </a:r>
                      <a:endParaRPr lang="en-GB" sz="2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8735" marR="38735" marT="54610" marB="54610"/>
                </a:tc>
                <a:extLst>
                  <a:ext uri="{0D108BD9-81ED-4DB2-BD59-A6C34878D82A}">
                    <a16:rowId xmlns:a16="http://schemas.microsoft.com/office/drawing/2014/main" val="4032826753"/>
                  </a:ext>
                </a:extLst>
              </a:tr>
              <a:tr h="43307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o-RO" sz="2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header</a:t>
                      </a:r>
                      <a:endParaRPr lang="en-GB" sz="2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8735" marR="38735" marT="54610" marB="5461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o-RO" sz="2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Definește antetul unui document sau secțiuni</a:t>
                      </a:r>
                      <a:endParaRPr lang="en-GB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8735" marR="38735" marT="54610" marB="54610"/>
                </a:tc>
                <a:extLst>
                  <a:ext uri="{0D108BD9-81ED-4DB2-BD59-A6C34878D82A}">
                    <a16:rowId xmlns:a16="http://schemas.microsoft.com/office/drawing/2014/main" val="740205492"/>
                  </a:ext>
                </a:extLst>
              </a:tr>
              <a:tr h="23304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o-RO" sz="2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nav</a:t>
                      </a:r>
                      <a:endParaRPr lang="en-GB" sz="2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8735" marR="38735" marT="54610" marB="5461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o-RO" sz="2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Definește un container pentru link-uri</a:t>
                      </a:r>
                      <a:endParaRPr lang="en-GB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8735" marR="38735" marT="54610" marB="54610"/>
                </a:tc>
                <a:extLst>
                  <a:ext uri="{0D108BD9-81ED-4DB2-BD59-A6C34878D82A}">
                    <a16:rowId xmlns:a16="http://schemas.microsoft.com/office/drawing/2014/main" val="4204558786"/>
                  </a:ext>
                </a:extLst>
              </a:tr>
              <a:tr h="19304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o-RO" sz="2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section</a:t>
                      </a:r>
                      <a:endParaRPr lang="en-GB" sz="2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8735" marR="38735" marT="54610" marB="5461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o-RO" sz="2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Definește o secțiune a documentului</a:t>
                      </a:r>
                      <a:endParaRPr lang="en-GB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8735" marR="38735" marT="54610" marB="54610"/>
                </a:tc>
                <a:extLst>
                  <a:ext uri="{0D108BD9-81ED-4DB2-BD59-A6C34878D82A}">
                    <a16:rowId xmlns:a16="http://schemas.microsoft.com/office/drawing/2014/main" val="2933402852"/>
                  </a:ext>
                </a:extLst>
              </a:tr>
              <a:tr h="16446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o-RO" sz="2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article</a:t>
                      </a:r>
                      <a:endParaRPr lang="en-GB" sz="2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8735" marR="38735" marT="54610" marB="5461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o-RO" sz="2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Definește un articol independent</a:t>
                      </a:r>
                      <a:endParaRPr lang="en-GB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8735" marR="38735" marT="54610" marB="54610"/>
                </a:tc>
                <a:extLst>
                  <a:ext uri="{0D108BD9-81ED-4DB2-BD59-A6C34878D82A}">
                    <a16:rowId xmlns:a16="http://schemas.microsoft.com/office/drawing/2014/main" val="1483266804"/>
                  </a:ext>
                </a:extLst>
              </a:tr>
              <a:tr h="52451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o-RO" sz="2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aside</a:t>
                      </a:r>
                      <a:endParaRPr lang="en-GB" sz="2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8735" marR="38735" marT="54610" marB="5461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o-RO" sz="2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Definește un conținut alături de conținutul de bază, precum o bară laterală</a:t>
                      </a:r>
                      <a:endParaRPr lang="en-GB" sz="2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8735" marR="38735" marT="54610" marB="54610"/>
                </a:tc>
                <a:extLst>
                  <a:ext uri="{0D108BD9-81ED-4DB2-BD59-A6C34878D82A}">
                    <a16:rowId xmlns:a16="http://schemas.microsoft.com/office/drawing/2014/main" val="2689931888"/>
                  </a:ext>
                </a:extLst>
              </a:tr>
              <a:tr h="27876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o-RO" sz="2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footer</a:t>
                      </a:r>
                      <a:endParaRPr lang="en-GB" sz="2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8735" marR="38735" marT="54610" marB="5461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o-RO" sz="2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Definește subsolul unui document  sau  pentru o secțiune</a:t>
                      </a:r>
                      <a:endParaRPr lang="en-GB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8735" marR="38735" marT="54610" marB="54610"/>
                </a:tc>
                <a:extLst>
                  <a:ext uri="{0D108BD9-81ED-4DB2-BD59-A6C34878D82A}">
                    <a16:rowId xmlns:a16="http://schemas.microsoft.com/office/drawing/2014/main" val="798576350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E0794A6-2903-4F15-AED3-93DAEBE09B9C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0309" y="2782529"/>
            <a:ext cx="2487562" cy="35025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188909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CD9F5C-170E-4E1D-AD1C-183F752355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Exemplu</a:t>
            </a:r>
            <a:r>
              <a:rPr lang="en-GB" dirty="0"/>
              <a:t> </a:t>
            </a:r>
            <a:r>
              <a:rPr lang="en-GB" dirty="0" err="1"/>
              <a:t>folosire</a:t>
            </a:r>
            <a:r>
              <a:rPr lang="en-GB" dirty="0"/>
              <a:t> </a:t>
            </a:r>
            <a:r>
              <a:rPr lang="en-GB" dirty="0" err="1"/>
              <a:t>elemente</a:t>
            </a:r>
            <a:r>
              <a:rPr lang="en-GB" dirty="0"/>
              <a:t> </a:t>
            </a:r>
            <a:r>
              <a:rPr lang="en-GB" dirty="0" err="1"/>
              <a:t>pentru</a:t>
            </a:r>
            <a:r>
              <a:rPr lang="en-GB" dirty="0"/>
              <a:t> </a:t>
            </a:r>
            <a:r>
              <a:rPr lang="en-GB" dirty="0" err="1"/>
              <a:t>repartizarea</a:t>
            </a:r>
            <a:r>
              <a:rPr lang="en-GB" dirty="0"/>
              <a:t> </a:t>
            </a:r>
            <a:r>
              <a:rPr lang="en-GB" dirty="0" err="1"/>
              <a:t>continutului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DB40B97-C034-4FB6-BD88-C288C20554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2554" y="2078613"/>
            <a:ext cx="2937079" cy="432710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E9F6A04-04AA-4A32-9F41-0DAE4AC758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9172" y="2310581"/>
            <a:ext cx="7865679" cy="3747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44103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8307C-0597-47DA-9FF5-4AE49B12F3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Concluzii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942BB1-A0DE-4E5B-88E2-04750CF427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408903"/>
            <a:ext cx="10058400" cy="3460189"/>
          </a:xfrm>
        </p:spPr>
        <p:txBody>
          <a:bodyPr>
            <a:normAutofit lnSpcReduction="10000"/>
          </a:bodyPr>
          <a:lstStyle/>
          <a:p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Elementele HTML dintr-un document web pot fi grupate la necesitate</a:t>
            </a:r>
          </a:p>
          <a:p>
            <a:r>
              <a:rPr 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pentru a stiliza un anumit conținut inline (în ineriorul altui element) poate fi utilizat</a:t>
            </a: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elementul Span</a:t>
            </a:r>
          </a:p>
          <a:p>
            <a:r>
              <a:rPr 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pentru grupare se folosește elementul DIV, sau elementele apărute în HTML5, pentru machetare: Header, Nav, Section, Aside, Footer...</a:t>
            </a:r>
          </a:p>
          <a:p>
            <a:r>
              <a:rPr 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pentru toate elementele HTML, dar și pentru grupuri de elemente pot fi definite culori de fundal, imagini de fundal, gradiente de culoare</a:t>
            </a:r>
          </a:p>
          <a:p>
            <a:endParaRPr lang="en-GB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2" descr="Bangladeshi Conclusion Sticker By Gif for iOS &amp; Android | GIPHY">
            <a:extLst>
              <a:ext uri="{FF2B5EF4-FFF2-40B4-BE49-F238E27FC236}">
                <a16:creationId xmlns:a16="http://schemas.microsoft.com/office/drawing/2014/main" id="{B69B9C3B-D2FF-43F4-B0DF-42EAFAC717B1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5465" y="156226"/>
            <a:ext cx="3272774" cy="3272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833628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B64DE5-A5B1-431E-918D-B940E5977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Să ne amintim...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944AAA-6430-454A-8945-54A2541BA3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Care este elementul HTML, apărut în HTML5, ce poate fi utilizat pentru definirea unui meniu?</a:t>
            </a:r>
          </a:p>
          <a:p>
            <a:pPr marL="457200" indent="-457200">
              <a:buFont typeface="+mj-lt"/>
              <a:buAutoNum type="arabicPeriod"/>
            </a:pPr>
            <a:r>
              <a:rPr 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Dar pentru definirea unei bare laterale cu continut web?</a:t>
            </a:r>
          </a:p>
          <a:p>
            <a:pPr marL="457200" indent="-457200">
              <a:buFont typeface="+mj-lt"/>
              <a:buAutoNum type="arabicPeriod"/>
            </a:pPr>
            <a:r>
              <a:rPr 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Care este proprietatea CSS utilizată pentru definirea unei culori de fundal pentru un element HTML?</a:t>
            </a:r>
          </a:p>
          <a:p>
            <a:pPr marL="635508" lvl="1" indent="-342900">
              <a:buFontTx/>
              <a:buChar char="-"/>
            </a:pPr>
            <a:r>
              <a:rPr 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specificați 2 valori posibile pentru această proprietate</a:t>
            </a:r>
          </a:p>
        </p:txBody>
      </p:sp>
      <p:pic>
        <p:nvPicPr>
          <p:cNvPr id="4" name="Picture 2" descr="Reminder Smental Sticker for iOS &amp; Android | GIPHY">
            <a:extLst>
              <a:ext uri="{FF2B5EF4-FFF2-40B4-BE49-F238E27FC236}">
                <a16:creationId xmlns:a16="http://schemas.microsoft.com/office/drawing/2014/main" id="{DF728016-30A2-4EF4-9BC5-6C868F435B9C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7251" y="149048"/>
            <a:ext cx="3366767" cy="3366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7054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itle 1">
            <a:extLst>
              <a:ext uri="{FF2B5EF4-FFF2-40B4-BE49-F238E27FC236}">
                <a16:creationId xmlns:a16="http://schemas.microsoft.com/office/drawing/2014/main" id="{B5351D34-3BE3-4977-B99F-FC4BF45FF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RO" altLang="ru-RU" b="1"/>
              <a:t>EXEMPLU UTILIZARE „DIV”</a:t>
            </a:r>
            <a:endParaRPr lang="ru-RU" altLang="ru-RU" b="1"/>
          </a:p>
        </p:txBody>
      </p:sp>
      <p:sp>
        <p:nvSpPr>
          <p:cNvPr id="63491" name="Content Placeholder 2">
            <a:extLst>
              <a:ext uri="{FF2B5EF4-FFF2-40B4-BE49-F238E27FC236}">
                <a16:creationId xmlns:a16="http://schemas.microsoft.com/office/drawing/2014/main" id="{14C080F0-F585-498A-AD0D-1A9286A1C23E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867205" y="1966452"/>
            <a:ext cx="10931505" cy="4464050"/>
          </a:xfrm>
        </p:spPr>
        <p:txBody>
          <a:bodyPr>
            <a:normAutofit/>
          </a:bodyPr>
          <a:lstStyle/>
          <a:p>
            <a:r>
              <a:rPr lang="en-US" altLang="ru-RU" sz="1600" i="1" dirty="0">
                <a:latin typeface="Calibri" panose="020F0502020204030204" pitchFamily="34" charset="0"/>
              </a:rPr>
              <a:t>	</a:t>
            </a:r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&lt;div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6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"form"</a:t>
            </a:r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&gt;</a:t>
            </a:r>
            <a:endParaRPr lang="en-GB" sz="16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&lt;h3&gt;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Log In</a:t>
            </a:r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&lt;/h3&gt;</a:t>
            </a:r>
            <a:endParaRPr lang="en-GB" sz="16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&lt;form&gt;</a:t>
            </a:r>
            <a:endParaRPr lang="en-GB" sz="16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&lt;label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6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"email"</a:t>
            </a:r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&gt;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Email address</a:t>
            </a:r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&lt;/label&gt;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</a:t>
            </a:r>
            <a:r>
              <a:rPr lang="en-GB" sz="1600" b="0" dirty="0" err="1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br</a:t>
            </a:r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&gt;</a:t>
            </a:r>
            <a:endParaRPr lang="en-GB" sz="16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&lt;input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type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6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"text"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id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6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"email"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6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"email"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placeholder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6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"email@example.com"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/&gt;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</a:t>
            </a:r>
            <a:r>
              <a:rPr lang="en-GB" sz="1600" b="0" dirty="0" err="1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br</a:t>
            </a:r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&gt;</a:t>
            </a:r>
            <a:endParaRPr lang="en-GB" sz="16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&lt;label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6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16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parola</a:t>
            </a:r>
            <a:r>
              <a:rPr lang="en-GB" sz="16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&gt;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Password</a:t>
            </a:r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&lt;/label&gt;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</a:t>
            </a:r>
            <a:r>
              <a:rPr lang="en-GB" sz="1600" b="0" dirty="0" err="1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br</a:t>
            </a:r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&gt;</a:t>
            </a:r>
            <a:endParaRPr lang="en-GB" sz="16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&lt;input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type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6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"password"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id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6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16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parola</a:t>
            </a:r>
            <a:r>
              <a:rPr lang="en-GB" sz="16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6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"password"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placeholder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6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"Password"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/&gt;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</a:t>
            </a:r>
            <a:r>
              <a:rPr lang="en-GB" sz="1600" b="0" dirty="0" err="1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br</a:t>
            </a:r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&gt;</a:t>
            </a:r>
            <a:endParaRPr lang="en-GB" sz="16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&lt;input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type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6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"submit"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6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1600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logare</a:t>
            </a:r>
            <a:r>
              <a:rPr lang="en-GB" sz="16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value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6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 SING IN"</a:t>
            </a:r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&gt;</a:t>
            </a:r>
            <a:endParaRPr lang="en-GB" sz="16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&lt;/form&gt;</a:t>
            </a:r>
            <a:endParaRPr lang="en-GB" sz="16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&lt;/div&gt;</a:t>
            </a:r>
            <a:endParaRPr lang="en-GB" sz="16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35AE0BEA-557C-4D81-8CF4-27A7C35429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8988" y="609600"/>
            <a:ext cx="8147050" cy="755650"/>
          </a:xfrm>
        </p:spPr>
        <p:txBody>
          <a:bodyPr/>
          <a:lstStyle/>
          <a:p>
            <a:pPr>
              <a:defRPr/>
            </a:pPr>
            <a:r>
              <a:rPr lang="ro-RO" altLang="ru-RU" b="1" dirty="0"/>
              <a:t>FIŞIERUL CU STILURI</a:t>
            </a:r>
            <a:endParaRPr lang="ru-RU" altLang="ru-RU" b="1" dirty="0"/>
          </a:p>
        </p:txBody>
      </p:sp>
      <p:sp>
        <p:nvSpPr>
          <p:cNvPr id="64515" name="Content Placeholder 2">
            <a:extLst>
              <a:ext uri="{FF2B5EF4-FFF2-40B4-BE49-F238E27FC236}">
                <a16:creationId xmlns:a16="http://schemas.microsoft.com/office/drawing/2014/main" id="{18D00EF4-1728-4D4E-BED4-1FCA52887916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808242" y="1688690"/>
            <a:ext cx="4904300" cy="4764088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@import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url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'https://fonts.googleapis.com/css2?family=</a:t>
            </a:r>
            <a:r>
              <a:rPr lang="en-GB" sz="14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Roboto&amp;display</a:t>
            </a:r>
            <a:r>
              <a:rPr lang="en-GB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=swap'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body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4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font-family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14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'Roboto'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GB" sz="1400" b="0" dirty="0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sans-serif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4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background-</a:t>
            </a:r>
            <a:r>
              <a:rPr lang="en-GB" sz="1400" b="0" dirty="0" err="1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color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140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rgb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4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77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GB" sz="14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89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GB" sz="14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146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.form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4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width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14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22%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4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margin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14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5%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auto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4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padding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14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20px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4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border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14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2px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solid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gainsboro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4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border-radius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14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7px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4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background-</a:t>
            </a:r>
            <a:r>
              <a:rPr lang="en-GB" sz="1400" b="0" dirty="0" err="1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color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1400" b="0" dirty="0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white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.form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h3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4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text-transform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1400" b="0" dirty="0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uppercase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4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font-size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14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1.2em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4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text-align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1400" b="0" dirty="0" err="1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center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400" b="0" dirty="0" err="1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color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 </a:t>
            </a:r>
            <a:r>
              <a:rPr lang="en-GB" sz="1400" b="0" dirty="0" err="1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gray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B6BCE69-524F-45B3-8133-C0E198568890}"/>
              </a:ext>
            </a:extLst>
          </p:cNvPr>
          <p:cNvSpPr txBox="1"/>
          <p:nvPr/>
        </p:nvSpPr>
        <p:spPr>
          <a:xfrm>
            <a:off x="6587613" y="1623910"/>
            <a:ext cx="4113627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.form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3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label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300" b="0" dirty="0" err="1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color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 </a:t>
            </a:r>
            <a:r>
              <a:rPr lang="en-GB" sz="1300" b="0" dirty="0" err="1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gray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r>
              <a:rPr lang="en-GB" sz="13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GB" sz="13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type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3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"text"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], </a:t>
            </a:r>
            <a:r>
              <a:rPr lang="en-GB" sz="13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GB" sz="13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type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3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"password"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]{</a:t>
            </a:r>
          </a:p>
          <a:p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3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width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13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93%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3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padding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13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10px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3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margin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13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10px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3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3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20px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3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3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border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13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2px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300" b="0" dirty="0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solid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 </a:t>
            </a:r>
            <a:r>
              <a:rPr lang="en-GB" sz="1300" b="0" dirty="0" err="1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gainsboro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300" b="0" dirty="0" err="1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color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 </a:t>
            </a:r>
            <a:r>
              <a:rPr lang="en-GB" sz="1300" b="0" dirty="0" err="1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gainsboro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3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border-radius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13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4px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3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font-size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13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1em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b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n-GB" sz="13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input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en-GB" sz="13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type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3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"submit"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]{</a:t>
            </a:r>
          </a:p>
          <a:p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3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background-</a:t>
            </a:r>
            <a:r>
              <a:rPr lang="en-GB" sz="1300" b="0" dirty="0" err="1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color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130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rgb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3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77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GB" sz="13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89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GB" sz="13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146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3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border-radius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13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7px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3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border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13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2px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300" b="0" dirty="0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solid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 </a:t>
            </a:r>
            <a:r>
              <a:rPr lang="en-GB" sz="1300" b="0" dirty="0" err="1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gainsboro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300" b="0" dirty="0" err="1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color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1300" b="0" dirty="0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white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3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text-transform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1300" b="0" dirty="0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uppercase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3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font-weight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1300" b="0" dirty="0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bold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3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padding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13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15px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3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20px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3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text-align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1300" b="0" dirty="0" err="1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center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3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margin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13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10px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3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sz="13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1">
            <a:extLst>
              <a:ext uri="{FF2B5EF4-FFF2-40B4-BE49-F238E27FC236}">
                <a16:creationId xmlns:a16="http://schemas.microsoft.com/office/drawing/2014/main" id="{545109E4-0F01-47CC-876B-3F5A178D57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9800" y="284164"/>
            <a:ext cx="7772400" cy="935037"/>
          </a:xfrm>
        </p:spPr>
        <p:txBody>
          <a:bodyPr/>
          <a:lstStyle/>
          <a:p>
            <a:pPr>
              <a:defRPr/>
            </a:pPr>
            <a:r>
              <a:rPr lang="ro-RO" altLang="ru-RU" b="1" dirty="0"/>
              <a:t>REZULTAT EXEMPLU</a:t>
            </a:r>
            <a:endParaRPr lang="ru-RU" altLang="ru-RU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EEEB117-4979-44FC-8B55-BC79EE561E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4542" y="1975508"/>
            <a:ext cx="4653747" cy="434953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itle 1">
            <a:extLst>
              <a:ext uri="{FF2B5EF4-FFF2-40B4-BE49-F238E27FC236}">
                <a16:creationId xmlns:a16="http://schemas.microsoft.com/office/drawing/2014/main" id="{781D981E-12CA-437E-943B-5BBD7A5B0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 b="1"/>
              <a:t>UN ALT EXEMPLU</a:t>
            </a:r>
          </a:p>
        </p:txBody>
      </p:sp>
      <p:sp>
        <p:nvSpPr>
          <p:cNvPr id="66563" name="Content Placeholder 2">
            <a:extLst>
              <a:ext uri="{FF2B5EF4-FFF2-40B4-BE49-F238E27FC236}">
                <a16:creationId xmlns:a16="http://schemas.microsoft.com/office/drawing/2014/main" id="{74B79D87-E647-4F62-B193-604B3247F555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1097280" y="1905000"/>
            <a:ext cx="9113520" cy="42672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altLang="en-US" dirty="0">
                <a:latin typeface="Calibri" panose="020F0502020204030204" pitchFamily="34" charset="0"/>
              </a:rPr>
              <a:t>&lt;div class="comment"&gt;</a:t>
            </a:r>
          </a:p>
          <a:p>
            <a:pPr marL="0" indent="0">
              <a:buNone/>
            </a:pPr>
            <a:r>
              <a:rPr lang="en-US" altLang="en-US" dirty="0">
                <a:latin typeface="Calibri" panose="020F0502020204030204" pitchFamily="34" charset="0"/>
              </a:rPr>
              <a:t>            &lt;div class="comment-avatar"&gt;&lt;/div&gt;</a:t>
            </a:r>
          </a:p>
          <a:p>
            <a:pPr marL="0" indent="0">
              <a:buNone/>
            </a:pPr>
            <a:r>
              <a:rPr lang="en-US" altLang="en-US" dirty="0">
                <a:latin typeface="Calibri" panose="020F0502020204030204" pitchFamily="34" charset="0"/>
              </a:rPr>
              <a:t>            &lt;div class="comment-author"&gt;Agafonov </a:t>
            </a:r>
            <a:r>
              <a:rPr lang="en-US" altLang="en-US" dirty="0" err="1">
                <a:latin typeface="Calibri" panose="020F0502020204030204" pitchFamily="34" charset="0"/>
              </a:rPr>
              <a:t>Agafon</a:t>
            </a:r>
            <a:r>
              <a:rPr lang="en-US" altLang="en-US" dirty="0">
                <a:latin typeface="Calibri" panose="020F0502020204030204" pitchFamily="34" charset="0"/>
              </a:rPr>
              <a:t>&lt;/div&gt;</a:t>
            </a:r>
          </a:p>
          <a:p>
            <a:pPr marL="0" indent="0">
              <a:buNone/>
            </a:pPr>
            <a:r>
              <a:rPr lang="en-US" altLang="en-US" dirty="0">
                <a:latin typeface="Calibri" panose="020F0502020204030204" pitchFamily="34" charset="0"/>
              </a:rPr>
              <a:t>            &lt;div class="comment-text"&gt;</a:t>
            </a:r>
          </a:p>
          <a:p>
            <a:pPr marL="0" indent="0">
              <a:buNone/>
            </a:pPr>
            <a:r>
              <a:rPr lang="en-US" altLang="en-US" dirty="0">
                <a:latin typeface="Calibri" panose="020F0502020204030204" pitchFamily="34" charset="0"/>
              </a:rPr>
              <a:t>            Am </a:t>
            </a:r>
            <a:r>
              <a:rPr lang="en-US" altLang="en-US" dirty="0" err="1">
                <a:latin typeface="Calibri" panose="020F0502020204030204" pitchFamily="34" charset="0"/>
              </a:rPr>
              <a:t>pareri</a:t>
            </a:r>
            <a:r>
              <a:rPr lang="en-US" altLang="en-US" dirty="0">
                <a:latin typeface="Calibri" panose="020F0502020204030204" pitchFamily="34" charset="0"/>
              </a:rPr>
              <a:t> </a:t>
            </a:r>
            <a:r>
              <a:rPr lang="en-US" altLang="en-US" dirty="0" err="1">
                <a:latin typeface="Calibri" panose="020F0502020204030204" pitchFamily="34" charset="0"/>
              </a:rPr>
              <a:t>bune</a:t>
            </a:r>
            <a:r>
              <a:rPr lang="en-US" altLang="en-US" dirty="0">
                <a:latin typeface="Calibri" panose="020F0502020204030204" pitchFamily="34" charset="0"/>
              </a:rPr>
              <a:t> </a:t>
            </a:r>
            <a:r>
              <a:rPr lang="en-US" altLang="en-US" dirty="0" err="1">
                <a:latin typeface="Calibri" panose="020F0502020204030204" pitchFamily="34" charset="0"/>
              </a:rPr>
              <a:t>despre</a:t>
            </a:r>
            <a:r>
              <a:rPr lang="en-US" altLang="en-US" dirty="0">
                <a:latin typeface="Calibri" panose="020F0502020204030204" pitchFamily="34" charset="0"/>
              </a:rPr>
              <a:t> </a:t>
            </a:r>
            <a:r>
              <a:rPr lang="en-US" altLang="en-US" dirty="0" err="1">
                <a:latin typeface="Calibri" panose="020F0502020204030204" pitchFamily="34" charset="0"/>
              </a:rPr>
              <a:t>marfurile</a:t>
            </a:r>
            <a:r>
              <a:rPr lang="en-US" altLang="en-US" dirty="0">
                <a:latin typeface="Calibri" panose="020F0502020204030204" pitchFamily="34" charset="0"/>
              </a:rPr>
              <a:t> </a:t>
            </a:r>
            <a:r>
              <a:rPr lang="en-US" altLang="en-US" dirty="0" err="1">
                <a:latin typeface="Calibri" panose="020F0502020204030204" pitchFamily="34" charset="0"/>
              </a:rPr>
              <a:t>cumparate</a:t>
            </a:r>
            <a:r>
              <a:rPr lang="en-US" altLang="en-US" dirty="0">
                <a:latin typeface="Calibri" panose="020F0502020204030204" pitchFamily="34" charset="0"/>
              </a:rPr>
              <a:t>, </a:t>
            </a:r>
            <a:r>
              <a:rPr lang="en-US" altLang="en-US" dirty="0" err="1">
                <a:latin typeface="Calibri" panose="020F0502020204030204" pitchFamily="34" charset="0"/>
              </a:rPr>
              <a:t>insa</a:t>
            </a:r>
            <a:r>
              <a:rPr lang="en-US" altLang="en-US" dirty="0">
                <a:latin typeface="Calibri" panose="020F0502020204030204" pitchFamily="34" charset="0"/>
              </a:rPr>
              <a:t> </a:t>
            </a:r>
            <a:r>
              <a:rPr lang="en-US" altLang="en-US" dirty="0" err="1">
                <a:latin typeface="Calibri" panose="020F0502020204030204" pitchFamily="34" charset="0"/>
              </a:rPr>
              <a:t>deservirea</a:t>
            </a:r>
            <a:r>
              <a:rPr lang="en-US" altLang="en-US" dirty="0">
                <a:latin typeface="Calibri" panose="020F0502020204030204" pitchFamily="34" charset="0"/>
              </a:rPr>
              <a:t> </a:t>
            </a:r>
            <a:r>
              <a:rPr lang="en-US" altLang="en-US" dirty="0" err="1">
                <a:latin typeface="Calibri" panose="020F0502020204030204" pitchFamily="34" charset="0"/>
              </a:rPr>
              <a:t>lasa</a:t>
            </a:r>
            <a:r>
              <a:rPr lang="en-US" altLang="en-US" dirty="0">
                <a:latin typeface="Calibri" panose="020F0502020204030204" pitchFamily="34" charset="0"/>
              </a:rPr>
              <a:t> de </a:t>
            </a:r>
            <a:r>
              <a:rPr lang="en-US" altLang="en-US" dirty="0" err="1">
                <a:latin typeface="Calibri" panose="020F0502020204030204" pitchFamily="34" charset="0"/>
              </a:rPr>
              <a:t>dorit</a:t>
            </a:r>
            <a:r>
              <a:rPr lang="en-US" altLang="en-US" dirty="0">
                <a:latin typeface="Calibri" panose="020F0502020204030204" pitchFamily="34" charset="0"/>
              </a:rPr>
              <a:t>.</a:t>
            </a:r>
          </a:p>
          <a:p>
            <a:pPr marL="0" indent="0">
              <a:buNone/>
            </a:pPr>
            <a:r>
              <a:rPr lang="en-US" altLang="en-US" dirty="0">
                <a:latin typeface="Calibri" panose="020F0502020204030204" pitchFamily="34" charset="0"/>
              </a:rPr>
              <a:t>                &lt;div class="comment-date"&gt;16.09.2015&lt;/div&gt;</a:t>
            </a:r>
          </a:p>
          <a:p>
            <a:pPr marL="0" indent="0">
              <a:buNone/>
            </a:pPr>
            <a:r>
              <a:rPr lang="en-US" altLang="en-US" dirty="0">
                <a:latin typeface="Calibri" panose="020F0502020204030204" pitchFamily="34" charset="0"/>
              </a:rPr>
              <a:t>            &lt;/div&gt;</a:t>
            </a:r>
          </a:p>
          <a:p>
            <a:pPr marL="0" indent="0">
              <a:buNone/>
            </a:pPr>
            <a:r>
              <a:rPr lang="en-US" altLang="en-US" dirty="0">
                <a:latin typeface="Calibri" panose="020F0502020204030204" pitchFamily="34" charset="0"/>
              </a:rPr>
              <a:t>            &lt;a </a:t>
            </a:r>
            <a:r>
              <a:rPr lang="en-US" altLang="en-US" dirty="0" err="1">
                <a:latin typeface="Calibri" panose="020F0502020204030204" pitchFamily="34" charset="0"/>
              </a:rPr>
              <a:t>href</a:t>
            </a:r>
            <a:r>
              <a:rPr lang="en-US" altLang="en-US" dirty="0">
                <a:latin typeface="Calibri" panose="020F0502020204030204" pitchFamily="34" charset="0"/>
              </a:rPr>
              <a:t>="#reply" title="</a:t>
            </a:r>
            <a:r>
              <a:rPr lang="en-US" altLang="en-US" dirty="0" err="1">
                <a:latin typeface="Calibri" panose="020F0502020204030204" pitchFamily="34" charset="0"/>
              </a:rPr>
              <a:t>Raspuns</a:t>
            </a:r>
            <a:r>
              <a:rPr lang="en-US" altLang="en-US" dirty="0">
                <a:latin typeface="Calibri" panose="020F0502020204030204" pitchFamily="34" charset="0"/>
              </a:rPr>
              <a:t>" class="comment-reply"&gt;&lt;/a&gt;</a:t>
            </a:r>
          </a:p>
          <a:p>
            <a:pPr marL="0" indent="0">
              <a:buNone/>
            </a:pPr>
            <a:r>
              <a:rPr lang="en-US" altLang="en-US" dirty="0">
                <a:latin typeface="Calibri" panose="020F0502020204030204" pitchFamily="34" charset="0"/>
              </a:rPr>
              <a:t>&lt;/div&gt;</a:t>
            </a:r>
          </a:p>
        </p:txBody>
      </p:sp>
      <p:pic>
        <p:nvPicPr>
          <p:cNvPr id="66564" name="Picture 3">
            <a:extLst>
              <a:ext uri="{FF2B5EF4-FFF2-40B4-BE49-F238E27FC236}">
                <a16:creationId xmlns:a16="http://schemas.microsoft.com/office/drawing/2014/main" id="{135C9D8F-9D63-495A-B77E-4757B3F730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1503" y="4995863"/>
            <a:ext cx="4038600" cy="117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itle 1">
            <a:extLst>
              <a:ext uri="{FF2B5EF4-FFF2-40B4-BE49-F238E27FC236}">
                <a16:creationId xmlns:a16="http://schemas.microsoft.com/office/drawing/2014/main" id="{BB2198F6-F63C-41D6-9DA8-1BF035AAE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 b="1"/>
              <a:t>STILURILE</a:t>
            </a:r>
          </a:p>
        </p:txBody>
      </p:sp>
      <p:sp>
        <p:nvSpPr>
          <p:cNvPr id="67587" name="Content Placeholder 2">
            <a:extLst>
              <a:ext uri="{FF2B5EF4-FFF2-40B4-BE49-F238E27FC236}">
                <a16:creationId xmlns:a16="http://schemas.microsoft.com/office/drawing/2014/main" id="{A83A7521-DCAB-4FCF-861E-25FB91AB459B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1327355" y="1981200"/>
            <a:ext cx="8883445" cy="4471988"/>
          </a:xfrm>
        </p:spPr>
        <p:txBody>
          <a:bodyPr>
            <a:normAutofit fontScale="92500" lnSpcReduction="20000"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en-US" altLang="en-US" dirty="0">
                <a:latin typeface="Calibri" panose="020F0502020204030204" pitchFamily="34" charset="0"/>
              </a:rPr>
              <a:t>body {	margin:0 0; }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dirty="0">
                <a:latin typeface="Calibri" panose="020F0502020204030204" pitchFamily="34" charset="0"/>
              </a:rPr>
              <a:t>.comment {</a:t>
            </a:r>
            <a:r>
              <a:rPr lang="en-US" altLang="en-US" b="1" dirty="0">
                <a:latin typeface="Calibri" panose="020F0502020204030204" pitchFamily="34" charset="0"/>
              </a:rPr>
              <a:t>position: relative;</a:t>
            </a:r>
            <a:r>
              <a:rPr lang="ru-RU" altLang="en-US" b="1" dirty="0"/>
              <a:t> </a:t>
            </a:r>
            <a:r>
              <a:rPr lang="en-US" altLang="en-US" dirty="0">
                <a:latin typeface="Calibri" panose="020F0502020204030204" pitchFamily="34" charset="0"/>
              </a:rPr>
              <a:t>margin-left: 50px;</a:t>
            </a:r>
            <a:r>
              <a:rPr lang="ru-RU" altLang="en-US" dirty="0"/>
              <a:t> </a:t>
            </a:r>
            <a:r>
              <a:rPr lang="en-US" altLang="en-US" dirty="0">
                <a:latin typeface="Calibri" panose="020F0502020204030204" pitchFamily="34" charset="0"/>
              </a:rPr>
              <a:t>margin-top: 40px;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dirty="0">
                <a:latin typeface="Calibri" panose="020F0502020204030204" pitchFamily="34" charset="0"/>
              </a:rPr>
              <a:t>	margin-right: 20px;</a:t>
            </a:r>
            <a:r>
              <a:rPr lang="ru-RU" altLang="en-US" dirty="0"/>
              <a:t> </a:t>
            </a:r>
            <a:r>
              <a:rPr lang="en-US" altLang="en-US" dirty="0">
                <a:latin typeface="Calibri" panose="020F0502020204030204" pitchFamily="34" charset="0"/>
              </a:rPr>
              <a:t>color: #4d1a00;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dirty="0">
                <a:latin typeface="Calibri" panose="020F0502020204030204" pitchFamily="34" charset="0"/>
              </a:rPr>
              <a:t>	font-family: "PT Sans", sans-serif;</a:t>
            </a:r>
            <a:r>
              <a:rPr lang="ru-RU" altLang="en-US" dirty="0"/>
              <a:t> </a:t>
            </a:r>
            <a:r>
              <a:rPr lang="en-US" altLang="en-US" dirty="0">
                <a:latin typeface="Calibri" panose="020F0502020204030204" pitchFamily="34" charset="0"/>
              </a:rPr>
              <a:t>font-size: 14px;</a:t>
            </a:r>
            <a:r>
              <a:rPr lang="ru-RU" altLang="en-US" dirty="0"/>
              <a:t> </a:t>
            </a:r>
            <a:r>
              <a:rPr lang="en-US" altLang="en-US" dirty="0">
                <a:latin typeface="Calibri" panose="020F0502020204030204" pitchFamily="34" charset="0"/>
              </a:rPr>
              <a:t>}</a:t>
            </a:r>
            <a:endParaRPr lang="ru-RU" altLang="en-US" dirty="0"/>
          </a:p>
          <a:p>
            <a:pPr marL="0" indent="0">
              <a:spcBef>
                <a:spcPct val="0"/>
              </a:spcBef>
              <a:buNone/>
            </a:pPr>
            <a:r>
              <a:rPr lang="en-US" altLang="en-US" dirty="0">
                <a:latin typeface="Calibri" panose="020F0502020204030204" pitchFamily="34" charset="0"/>
              </a:rPr>
              <a:t>.comment-avatar {</a:t>
            </a:r>
            <a:r>
              <a:rPr lang="ru-RU" altLang="en-US" dirty="0"/>
              <a:t> </a:t>
            </a:r>
            <a:r>
              <a:rPr lang="en-US" altLang="en-US" dirty="0">
                <a:latin typeface="Calibri" panose="020F0502020204030204" pitchFamily="34" charset="0"/>
              </a:rPr>
              <a:t>width: 70px;</a:t>
            </a:r>
            <a:r>
              <a:rPr lang="ru-RU" altLang="en-US" dirty="0"/>
              <a:t> </a:t>
            </a:r>
            <a:r>
              <a:rPr lang="en-US" altLang="en-US" dirty="0">
                <a:latin typeface="Calibri" panose="020F0502020204030204" pitchFamily="34" charset="0"/>
              </a:rPr>
              <a:t>height: 70px;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dirty="0">
                <a:latin typeface="Calibri" panose="020F0502020204030204" pitchFamily="34" charset="0"/>
              </a:rPr>
              <a:t>	background: #f8f8f8 </a:t>
            </a:r>
            <a:r>
              <a:rPr lang="en-US" altLang="en-US" dirty="0" err="1">
                <a:latin typeface="Calibri" panose="020F0502020204030204" pitchFamily="34" charset="0"/>
              </a:rPr>
              <a:t>url</a:t>
            </a:r>
            <a:r>
              <a:rPr lang="en-US" altLang="en-US" dirty="0">
                <a:latin typeface="Calibri" panose="020F0502020204030204" pitchFamily="34" charset="0"/>
              </a:rPr>
              <a:t>("avatar1.png") no-repeat 50% 50%;</a:t>
            </a:r>
            <a:r>
              <a:rPr lang="ru-RU" altLang="en-US" dirty="0"/>
              <a:t> </a:t>
            </a:r>
            <a:r>
              <a:rPr lang="en-US" altLang="en-US" dirty="0">
                <a:latin typeface="Calibri" panose="020F0502020204030204" pitchFamily="34" charset="0"/>
              </a:rPr>
              <a:t>}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dirty="0">
                <a:latin typeface="Calibri" panose="020F0502020204030204" pitchFamily="34" charset="0"/>
              </a:rPr>
              <a:t>.comment-author {</a:t>
            </a:r>
            <a:r>
              <a:rPr lang="ru-RU" altLang="en-US" dirty="0"/>
              <a:t> </a:t>
            </a:r>
            <a:r>
              <a:rPr lang="en-US" altLang="en-US" dirty="0">
                <a:latin typeface="Calibri" panose="020F0502020204030204" pitchFamily="34" charset="0"/>
              </a:rPr>
              <a:t>font-size: 16px;</a:t>
            </a:r>
            <a:r>
              <a:rPr lang="ru-RU" altLang="en-US" dirty="0"/>
              <a:t> </a:t>
            </a:r>
            <a:r>
              <a:rPr lang="en-US" altLang="en-US" dirty="0">
                <a:latin typeface="Calibri" panose="020F0502020204030204" pitchFamily="34" charset="0"/>
              </a:rPr>
              <a:t>font-weight: bold;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dirty="0">
                <a:latin typeface="Calibri" panose="020F0502020204030204" pitchFamily="34" charset="0"/>
              </a:rPr>
              <a:t>	margin-bottom: 5px;</a:t>
            </a:r>
            <a:r>
              <a:rPr lang="ru-RU" altLang="en-US" dirty="0"/>
              <a:t> </a:t>
            </a:r>
            <a:r>
              <a:rPr lang="en-US" altLang="en-US" dirty="0">
                <a:latin typeface="Calibri" panose="020F0502020204030204" pitchFamily="34" charset="0"/>
              </a:rPr>
              <a:t>}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dirty="0">
                <a:latin typeface="Calibri" panose="020F0502020204030204" pitchFamily="34" charset="0"/>
              </a:rPr>
              <a:t>.comment-text {</a:t>
            </a:r>
            <a:r>
              <a:rPr lang="ru-RU" altLang="en-US" dirty="0"/>
              <a:t> </a:t>
            </a:r>
            <a:r>
              <a:rPr lang="en-US" altLang="en-US" dirty="0">
                <a:latin typeface="Calibri" panose="020F0502020204030204" pitchFamily="34" charset="0"/>
              </a:rPr>
              <a:t>	padding: 12px;</a:t>
            </a:r>
            <a:r>
              <a:rPr lang="ru-RU" altLang="en-US" dirty="0"/>
              <a:t> </a:t>
            </a:r>
            <a:r>
              <a:rPr lang="en-US" altLang="en-US" dirty="0">
                <a:latin typeface="Calibri" panose="020F0502020204030204" pitchFamily="34" charset="0"/>
              </a:rPr>
              <a:t>background-color:#ffccb3;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dirty="0">
                <a:latin typeface="Calibri" panose="020F0502020204030204" pitchFamily="34" charset="0"/>
              </a:rPr>
              <a:t>	border-bottom: 5px #ff9966 solid;</a:t>
            </a:r>
            <a:r>
              <a:rPr lang="ru-RU" altLang="en-US" dirty="0"/>
              <a:t> </a:t>
            </a:r>
            <a:r>
              <a:rPr lang="en-US" altLang="en-US" dirty="0">
                <a:latin typeface="Calibri" panose="020F0502020204030204" pitchFamily="34" charset="0"/>
              </a:rPr>
              <a:t>}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dirty="0">
                <a:latin typeface="Calibri" panose="020F0502020204030204" pitchFamily="34" charset="0"/>
              </a:rPr>
              <a:t>.comment-date {</a:t>
            </a:r>
            <a:r>
              <a:rPr lang="ru-RU" altLang="en-US" dirty="0"/>
              <a:t> </a:t>
            </a:r>
            <a:r>
              <a:rPr lang="en-US" altLang="en-US" dirty="0">
                <a:latin typeface="Calibri" panose="020F0502020204030204" pitchFamily="34" charset="0"/>
              </a:rPr>
              <a:t>font-size: 12px;</a:t>
            </a:r>
            <a:r>
              <a:rPr lang="ru-RU" altLang="en-US" dirty="0"/>
              <a:t> </a:t>
            </a:r>
            <a:r>
              <a:rPr lang="en-US" altLang="en-US" dirty="0">
                <a:latin typeface="Calibri" panose="020F0502020204030204" pitchFamily="34" charset="0"/>
              </a:rPr>
              <a:t>color: #4d1a00;</a:t>
            </a:r>
            <a:r>
              <a:rPr lang="ru-RU" altLang="en-US" dirty="0"/>
              <a:t> </a:t>
            </a:r>
            <a:r>
              <a:rPr lang="en-US" altLang="en-US" dirty="0">
                <a:latin typeface="Calibri" panose="020F0502020204030204" pitchFamily="34" charset="0"/>
              </a:rPr>
              <a:t>	margin-top: 5px;</a:t>
            </a:r>
            <a:r>
              <a:rPr lang="ru-RU" altLang="en-US" dirty="0"/>
              <a:t> </a:t>
            </a:r>
            <a:r>
              <a:rPr lang="en-US" altLang="en-US" dirty="0">
                <a:latin typeface="Calibri" panose="020F0502020204030204" pitchFamily="34" charset="0"/>
              </a:rPr>
              <a:t>}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dirty="0">
                <a:latin typeface="Calibri" panose="020F0502020204030204" pitchFamily="34" charset="0"/>
              </a:rPr>
              <a:t>.comment-reply {</a:t>
            </a:r>
            <a:r>
              <a:rPr lang="ru-RU" altLang="en-US" dirty="0"/>
              <a:t> </a:t>
            </a:r>
            <a:r>
              <a:rPr lang="en-US" altLang="en-US" dirty="0">
                <a:latin typeface="Calibri" panose="020F0502020204030204" pitchFamily="34" charset="0"/>
              </a:rPr>
              <a:t>outline: 1px solid #ff9966;</a:t>
            </a:r>
            <a:r>
              <a:rPr lang="ru-RU" altLang="en-US" dirty="0"/>
              <a:t> </a:t>
            </a:r>
            <a:r>
              <a:rPr lang="en-US" altLang="en-US" b="1" dirty="0">
                <a:latin typeface="Calibri" panose="020F0502020204030204" pitchFamily="34" charset="0"/>
              </a:rPr>
              <a:t>position: absolute;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dirty="0">
                <a:latin typeface="Calibri" panose="020F0502020204030204" pitchFamily="34" charset="0"/>
              </a:rPr>
              <a:t>	top: 0px;</a:t>
            </a:r>
            <a:r>
              <a:rPr lang="ru-RU" altLang="en-US" dirty="0"/>
              <a:t> </a:t>
            </a:r>
            <a:r>
              <a:rPr lang="en-US" altLang="en-US" dirty="0">
                <a:latin typeface="Calibri" panose="020F0502020204030204" pitchFamily="34" charset="0"/>
              </a:rPr>
              <a:t>right: 0px;</a:t>
            </a:r>
            <a:r>
              <a:rPr lang="ru-RU" altLang="en-US" dirty="0"/>
              <a:t> </a:t>
            </a:r>
            <a:r>
              <a:rPr lang="en-US" altLang="en-US" dirty="0">
                <a:latin typeface="Calibri" panose="020F0502020204030204" pitchFamily="34" charset="0"/>
              </a:rPr>
              <a:t>width: 20px;</a:t>
            </a:r>
            <a:r>
              <a:rPr lang="ru-RU" altLang="en-US" dirty="0"/>
              <a:t> </a:t>
            </a:r>
            <a:r>
              <a:rPr lang="en-US" altLang="en-US" dirty="0">
                <a:latin typeface="Calibri" panose="020F0502020204030204" pitchFamily="34" charset="0"/>
              </a:rPr>
              <a:t>height: 20px;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dirty="0">
                <a:latin typeface="Calibri" panose="020F0502020204030204" pitchFamily="34" charset="0"/>
              </a:rPr>
              <a:t>	background: </a:t>
            </a:r>
            <a:r>
              <a:rPr lang="en-US" altLang="en-US" dirty="0" err="1">
                <a:latin typeface="Calibri" panose="020F0502020204030204" pitchFamily="34" charset="0"/>
              </a:rPr>
              <a:t>url</a:t>
            </a:r>
            <a:r>
              <a:rPr lang="en-US" altLang="en-US" dirty="0">
                <a:latin typeface="Calibri" panose="020F0502020204030204" pitchFamily="34" charset="0"/>
              </a:rPr>
              <a:t>("reply.png") no-repeat 0 0;}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etrospectVTI">
  <a:themeElements>
    <a:clrScheme name="">
      <a:dk1>
        <a:srgbClr val="000000"/>
      </a:dk1>
      <a:lt1>
        <a:srgbClr val="FFFFFF"/>
      </a:lt1>
      <a:dk2>
        <a:srgbClr val="243541"/>
      </a:dk2>
      <a:lt2>
        <a:srgbClr val="E2E5E8"/>
      </a:lt2>
      <a:accent1>
        <a:srgbClr val="E88B33"/>
      </a:accent1>
      <a:accent2>
        <a:srgbClr val="AEA33A"/>
      </a:accent2>
      <a:accent3>
        <a:srgbClr val="8CAB4A"/>
      </a:accent3>
      <a:accent4>
        <a:srgbClr val="57B636"/>
      </a:accent4>
      <a:accent5>
        <a:srgbClr val="2EBA43"/>
      </a:accent5>
      <a:accent6>
        <a:srgbClr val="33B67D"/>
      </a:accent6>
      <a:hlink>
        <a:srgbClr val="5F84A8"/>
      </a:hlink>
      <a:folHlink>
        <a:srgbClr val="7F7F7F"/>
      </a:folHlink>
    </a:clrScheme>
    <a:fontScheme name="Retrospect">
      <a:majorFont>
        <a:latin typeface="Georgia Pro Cond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Speak Pro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VTI" id="{ABE3C30C-0FC0-4450-828E-52DE70F1BCCB}" vid="{A6E2497D-935A-4CFD-B9FD-6DCB15FA68B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40">
    <a:dk1>
      <a:sysClr val="windowText" lastClr="000000"/>
    </a:dk1>
    <a:lt1>
      <a:sysClr val="window" lastClr="FFFFFF"/>
    </a:lt1>
    <a:dk2>
      <a:srgbClr val="545D57"/>
    </a:dk2>
    <a:lt2>
      <a:srgbClr val="EBEBE8"/>
    </a:lt2>
    <a:accent1>
      <a:srgbClr val="579858"/>
    </a:accent1>
    <a:accent2>
      <a:srgbClr val="ED583E"/>
    </a:accent2>
    <a:accent3>
      <a:srgbClr val="D3BA59"/>
    </a:accent3>
    <a:accent4>
      <a:srgbClr val="4C94AC"/>
    </a:accent4>
    <a:accent5>
      <a:srgbClr val="A09E84"/>
    </a:accent5>
    <a:accent6>
      <a:srgbClr val="FC7D4A"/>
    </a:accent6>
    <a:hlink>
      <a:srgbClr val="04A2DA"/>
    </a:hlink>
    <a:folHlink>
      <a:srgbClr val="80808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F3CD65D-61A5-43C9-A837-6EC73C7DA8AB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2.xml><?xml version="1.0" encoding="utf-8"?>
<ds:datastoreItem xmlns:ds="http://schemas.openxmlformats.org/officeDocument/2006/customXml" ds:itemID="{16377351-63A1-4C2E-8C9A-66CDD70F16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1F006B4-A9E1-4F39-85C8-FB836F91934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{9EEFED7C-5AF6-4227-A0A0-DD858BD79877}tf11437505_win32</Template>
  <TotalTime>568</TotalTime>
  <Words>3073</Words>
  <Application>Microsoft Office PowerPoint</Application>
  <PresentationFormat>Widescreen</PresentationFormat>
  <Paragraphs>318</Paragraphs>
  <Slides>43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2" baseType="lpstr">
      <vt:lpstr>Calibri</vt:lpstr>
      <vt:lpstr>Calibri Light</vt:lpstr>
      <vt:lpstr>Consolas</vt:lpstr>
      <vt:lpstr>Corbel</vt:lpstr>
      <vt:lpstr>Georgia Pro Cond Light</vt:lpstr>
      <vt:lpstr>Speak Pro</vt:lpstr>
      <vt:lpstr>Wingdings</vt:lpstr>
      <vt:lpstr>Wingdings 3</vt:lpstr>
      <vt:lpstr>RetrospectVTI</vt:lpstr>
      <vt:lpstr>Crearea și stilizarea blocurilor de elemente HTML. Unele elemente  apărute în HTML5</vt:lpstr>
      <vt:lpstr>Conținutul temei</vt:lpstr>
      <vt:lpstr>GENERALITĂŢI ELEMENT DIV și SPAN</vt:lpstr>
      <vt:lpstr>Elementul „DIV”</vt:lpstr>
      <vt:lpstr>EXEMPLU UTILIZARE „DIV”</vt:lpstr>
      <vt:lpstr>FIŞIERUL CU STILURI</vt:lpstr>
      <vt:lpstr>REZULTAT EXEMPLU</vt:lpstr>
      <vt:lpstr>UN ALT EXEMPLU</vt:lpstr>
      <vt:lpstr>STILURILE</vt:lpstr>
      <vt:lpstr>Elementul „SPAN”</vt:lpstr>
      <vt:lpstr>Rezultat</vt:lpstr>
      <vt:lpstr>STILURI PENTRU FUNDAL </vt:lpstr>
      <vt:lpstr>PROPRIETATEA „background-color”</vt:lpstr>
      <vt:lpstr>EXEMPLU DEFINIRE CULOARE, ÎN FUNCȚIE DE INTENSITATE</vt:lpstr>
      <vt:lpstr>EXEMPLU „background-color” </vt:lpstr>
      <vt:lpstr>REZULTAT EXEMPLU</vt:lpstr>
      <vt:lpstr>PROPRIETATEA „background-image”</vt:lpstr>
      <vt:lpstr>PROPRIETATEA „background-repeat”</vt:lpstr>
      <vt:lpstr>PowerPoint Presentation</vt:lpstr>
      <vt:lpstr>PROPRIETATEA BACKGROUND-POSITION</vt:lpstr>
      <vt:lpstr>PROPRIETATEA „background-position”</vt:lpstr>
      <vt:lpstr>ALTE EXEMPLE DE DEFINIRE A POZIȚIEI IMAGINII DE FUNDAL</vt:lpstr>
      <vt:lpstr>FORMA PRESCURTATĂ A PROPRIETĂŢII „BACKGROUND”</vt:lpstr>
      <vt:lpstr>FORMA PRESCURTATĂ A PROPRIETĂŢII „BACKGROUND”</vt:lpstr>
      <vt:lpstr>ALTE EXEMPLE</vt:lpstr>
      <vt:lpstr>PROPRIETATEA background-size</vt:lpstr>
      <vt:lpstr>Exemplu și Rezultat</vt:lpstr>
      <vt:lpstr>DEFINIREA GRADIENTULUI PENTRU FUNDAL</vt:lpstr>
      <vt:lpstr>DEFINIREA GRADIENTULUI LINIAR</vt:lpstr>
      <vt:lpstr>REZULTAT APLICARE STIL</vt:lpstr>
      <vt:lpstr>DEFINIRE GRADIENT „Left to Right”</vt:lpstr>
      <vt:lpstr>SPECIFICAREA ȘI A UNEI CULORI ÎN FORMAT OBIȘNUIT PENTRU BROWSERELE CARE „NU ȘTIU” SĂ INTRPRETEZE GRADIENTUL</vt:lpstr>
      <vt:lpstr>DEFINIRE GRADIENT „Gradient – Diagonal”</vt:lpstr>
      <vt:lpstr>UTILIZAREA MAI MULTOR CULORI PENTRU GRADIENT</vt:lpstr>
      <vt:lpstr>DEFINIREA GRADIENTELOR TRANSPARENTE</vt:lpstr>
      <vt:lpstr>REZULTAT</vt:lpstr>
      <vt:lpstr>Un alt exemplu aplicare gradient</vt:lpstr>
      <vt:lpstr>DEFINIRE „Radial Gradient”</vt:lpstr>
      <vt:lpstr>Machetarea paginilor web</vt:lpstr>
      <vt:lpstr>Elemente HTML5, utilizate pentru machetare</vt:lpstr>
      <vt:lpstr>Exemplu folosire elemente pentru repartizarea continutului</vt:lpstr>
      <vt:lpstr>Concluzii</vt:lpstr>
      <vt:lpstr>Să ne amintim...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Lorem Ipsum</dc:title>
  <dc:creator>Natalia Plesca</dc:creator>
  <cp:lastModifiedBy>Natalia Plesca</cp:lastModifiedBy>
  <cp:revision>17</cp:revision>
  <dcterms:created xsi:type="dcterms:W3CDTF">2023-12-09T10:55:40Z</dcterms:created>
  <dcterms:modified xsi:type="dcterms:W3CDTF">2025-04-13T17:10:22Z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