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94" r:id="rId6"/>
    <p:sldId id="331" r:id="rId7"/>
    <p:sldId id="338" r:id="rId8"/>
    <p:sldId id="332" r:id="rId9"/>
    <p:sldId id="333" r:id="rId10"/>
    <p:sldId id="321" r:id="rId11"/>
    <p:sldId id="262" r:id="rId12"/>
    <p:sldId id="335" r:id="rId13"/>
    <p:sldId id="336" r:id="rId14"/>
    <p:sldId id="298" r:id="rId15"/>
    <p:sldId id="337" r:id="rId16"/>
    <p:sldId id="302" r:id="rId17"/>
    <p:sldId id="322" r:id="rId18"/>
    <p:sldId id="316" r:id="rId19"/>
    <p:sldId id="305" r:id="rId20"/>
    <p:sldId id="309" r:id="rId21"/>
    <p:sldId id="304" r:id="rId22"/>
    <p:sldId id="267" r:id="rId23"/>
    <p:sldId id="323" r:id="rId24"/>
    <p:sldId id="268" r:id="rId25"/>
    <p:sldId id="340" r:id="rId26"/>
    <p:sldId id="297" r:id="rId27"/>
    <p:sldId id="341" r:id="rId28"/>
    <p:sldId id="339" r:id="rId29"/>
    <p:sldId id="384" r:id="rId30"/>
    <p:sldId id="385" r:id="rId31"/>
    <p:sldId id="386" r:id="rId32"/>
    <p:sldId id="324" r:id="rId33"/>
    <p:sldId id="370" r:id="rId34"/>
    <p:sldId id="379" r:id="rId35"/>
    <p:sldId id="295" r:id="rId36"/>
    <p:sldId id="296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tags/ref_eventattributes.as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pixabay.com/photos/marguerite-daisy-flower-white-729510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3schools.com/css/css_intro.asp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html/html_validate.html" TargetMode="External"/><Relationship Id="rId2" Type="http://schemas.openxmlformats.org/officeDocument/2006/relationships/hyperlink" Target="http://validator.w3.org/n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ro-MD" sz="8000" dirty="0">
                <a:effectLst/>
                <a:ea typeface="Times New Roman" panose="02020603050405020304" pitchFamily="18" charset="0"/>
              </a:rPr>
              <a:t>Limbajul de marcare HTML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98398162-6175-4F44-A0B1-4F9663B06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Structura </a:t>
            </a:r>
            <a:r>
              <a:rPr lang="en-US" altLang="ru-RU" b="1" dirty="0"/>
              <a:t>de </a:t>
            </a:r>
            <a:r>
              <a:rPr lang="en-US" altLang="ru-RU" b="1" dirty="0" err="1"/>
              <a:t>ba</a:t>
            </a:r>
            <a:r>
              <a:rPr lang="ro-RO" altLang="ru-RU" b="1" dirty="0"/>
              <a:t>ză a documentului HTML</a:t>
            </a:r>
            <a:endParaRPr lang="ru-RU" altLang="ru-RU" dirty="0"/>
          </a:p>
        </p:txBody>
      </p:sp>
      <p:sp>
        <p:nvSpPr>
          <p:cNvPr id="46083" name="TextBox 1">
            <a:extLst>
              <a:ext uri="{FF2B5EF4-FFF2-40B4-BE49-F238E27FC236}">
                <a16:creationId xmlns:a16="http://schemas.microsoft.com/office/drawing/2014/main" id="{E645F096-3079-48CD-9F83-B30B5ED7F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21" y="3308037"/>
            <a:ext cx="357417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en-US" sz="2400" dirty="0" err="1">
                <a:latin typeface="Calibri" panose="020F0502020204030204" pitchFamily="34" charset="0"/>
              </a:rPr>
              <a:t>Cea</a:t>
            </a:r>
            <a:r>
              <a:rPr lang="en-US" altLang="en-US" sz="2400" dirty="0">
                <a:latin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</a:rPr>
              <a:t>mai simplă pagină web constă din minimum 3 </a:t>
            </a:r>
            <a:r>
              <a:rPr lang="ro-MD" altLang="en-US" sz="2400" dirty="0">
                <a:latin typeface="Calibri" panose="020F0502020204030204" pitchFamily="34" charset="0"/>
              </a:rPr>
              <a:t>elemente</a:t>
            </a:r>
            <a:endParaRPr lang="ro-RO" altLang="en-US" sz="2400" dirty="0">
              <a:latin typeface="Calibri" panose="020F0502020204030204" pitchFamily="34" charset="0"/>
            </a:endParaRPr>
          </a:p>
        </p:txBody>
      </p:sp>
      <p:grpSp>
        <p:nvGrpSpPr>
          <p:cNvPr id="46084" name="Group 1">
            <a:extLst>
              <a:ext uri="{FF2B5EF4-FFF2-40B4-BE49-F238E27FC236}">
                <a16:creationId xmlns:a16="http://schemas.microsoft.com/office/drawing/2014/main" id="{82A6C847-413E-47FA-B234-A3ED50E2AE9A}"/>
              </a:ext>
            </a:extLst>
          </p:cNvPr>
          <p:cNvGrpSpPr>
            <a:grpSpLocks/>
          </p:cNvGrpSpPr>
          <p:nvPr/>
        </p:nvGrpSpPr>
        <p:grpSpPr bwMode="auto">
          <a:xfrm>
            <a:off x="5624052" y="2105691"/>
            <a:ext cx="5670449" cy="4025235"/>
            <a:chOff x="1116013" y="1144588"/>
            <a:chExt cx="5876925" cy="4248150"/>
          </a:xfrm>
        </p:grpSpPr>
        <p:pic>
          <p:nvPicPr>
            <p:cNvPr id="46085" name="Picture 5">
              <a:extLst>
                <a:ext uri="{FF2B5EF4-FFF2-40B4-BE49-F238E27FC236}">
                  <a16:creationId xmlns:a16="http://schemas.microsoft.com/office/drawing/2014/main" id="{D7683FDD-BAB6-4BFF-8E31-A3CDA7522C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5145088"/>
              <a:ext cx="5876925" cy="247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086" name="Picture 6">
              <a:extLst>
                <a:ext uri="{FF2B5EF4-FFF2-40B4-BE49-F238E27FC236}">
                  <a16:creationId xmlns:a16="http://schemas.microsoft.com/office/drawing/2014/main" id="{622A72E1-B4CE-4DA8-9B1C-77C93F1A44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1144588"/>
              <a:ext cx="5857875" cy="4000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33C2D315-80F5-479C-8693-15189E0E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STRUCTURA </a:t>
            </a:r>
            <a:r>
              <a:rPr lang="en-US" altLang="ru-RU" b="1"/>
              <a:t>DE BA</a:t>
            </a:r>
            <a:r>
              <a:rPr lang="ro-RO" altLang="ru-RU" b="1"/>
              <a:t>ZĂ A DOCUMENTULUI HTML. II</a:t>
            </a:r>
            <a:endParaRPr lang="en-US" altLang="en-US"/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363B48E8-B66C-43B3-8885-BF29CFA33AB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86581" y="2057400"/>
            <a:ext cx="10943303" cy="408776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Cea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mai simplă pagină web constă din minimum 3 elemente</a:t>
            </a:r>
            <a:endParaRPr lang="ru-RU" altLang="en-US" sz="2800" dirty="0">
              <a:cs typeface="Calibri" panose="020F0502020204030204" pitchFamily="34" charset="0"/>
            </a:endParaRPr>
          </a:p>
          <a:p>
            <a:pPr lvl="1" eaLnBrk="1" hangingPunct="1"/>
            <a:r>
              <a:rPr lang="ru-RU" altLang="en-US" sz="2600" b="1" dirty="0">
                <a:solidFill>
                  <a:srgbClr val="FFC000"/>
                </a:solidFill>
                <a:cs typeface="Calibri" panose="020F0502020204030204" pitchFamily="34" charset="0"/>
              </a:rPr>
              <a:t>&lt;html&gt; </a:t>
            </a:r>
            <a:r>
              <a:rPr lang="ru-RU" altLang="en-US" sz="2600" dirty="0">
                <a:cs typeface="Calibri" panose="020F0502020204030204" pitchFamily="34" charset="0"/>
              </a:rPr>
              <a:t>— </a:t>
            </a:r>
            <a:r>
              <a:rPr lang="ro-RO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care reprezintă un container pentru alte tag-uri. În el se includ </a:t>
            </a:r>
            <a:r>
              <a:rPr lang="en-US" alt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elem</a:t>
            </a:r>
            <a:r>
              <a:rPr lang="en-GB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nte</a:t>
            </a:r>
            <a:r>
              <a:rPr lang="ro-RO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le-urmașe </a:t>
            </a:r>
            <a:r>
              <a:rPr lang="ru-RU" altLang="en-US" sz="2600" dirty="0">
                <a:cs typeface="Calibri" panose="020F0502020204030204" pitchFamily="34" charset="0"/>
              </a:rPr>
              <a:t>&lt;head&gt; </a:t>
            </a:r>
            <a:r>
              <a:rPr lang="ro-RO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u-RU" altLang="en-US" sz="2600" dirty="0">
                <a:cs typeface="Calibri" panose="020F0502020204030204" pitchFamily="34" charset="0"/>
              </a:rPr>
              <a:t> &lt;body&gt;</a:t>
            </a:r>
            <a:r>
              <a:rPr lang="en-GB" altLang="en-US" sz="2600" dirty="0">
                <a:cs typeface="Calibri" panose="020F0502020204030204" pitchFamily="34" charset="0"/>
              </a:rPr>
              <a:t>. </a:t>
            </a:r>
            <a:r>
              <a:rPr lang="en-GB" alt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 </a:t>
            </a:r>
            <a:r>
              <a:rPr lang="en-GB" alt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GB" alt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numit</a:t>
            </a:r>
            <a:r>
              <a:rPr lang="en-GB" alt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element-</a:t>
            </a:r>
            <a:r>
              <a:rPr lang="ro-RO" altLang="en-US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rădăcină</a:t>
            </a:r>
          </a:p>
          <a:p>
            <a:pPr lvl="1" eaLnBrk="1" hangingPunct="1"/>
            <a:r>
              <a:rPr lang="ru-RU" altLang="en-US" sz="2600" b="1" dirty="0">
                <a:solidFill>
                  <a:srgbClr val="FFC000"/>
                </a:solidFill>
                <a:cs typeface="Calibri" panose="020F0502020204030204" pitchFamily="34" charset="0"/>
              </a:rPr>
              <a:t>&lt;head&gt;</a:t>
            </a:r>
            <a:r>
              <a:rPr lang="ru-RU" altLang="en-US" sz="2600" dirty="0">
                <a:solidFill>
                  <a:srgbClr val="FFC000"/>
                </a:solidFill>
                <a:cs typeface="Calibri" panose="020F0502020204030204" pitchFamily="34" charset="0"/>
              </a:rPr>
              <a:t> </a:t>
            </a:r>
            <a:r>
              <a:rPr lang="ro-RO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are destinaţia definirii antetului paginii web. Conţinutul acestui tag nu este prezentat în browser. Scopul acestuia este de a stoca informaţii necesare browserului sau mașinelor de căutare</a:t>
            </a:r>
            <a:endParaRPr lang="ru-RU" altLang="en-US" sz="2600" dirty="0">
              <a:cs typeface="Calibri" panose="020F0502020204030204" pitchFamily="34" charset="0"/>
            </a:endParaRPr>
          </a:p>
          <a:p>
            <a:pPr lvl="1" eaLnBrk="1" hangingPunct="1"/>
            <a:r>
              <a:rPr lang="ru-RU" altLang="en-US" sz="2600" b="1" dirty="0">
                <a:solidFill>
                  <a:srgbClr val="FFC000"/>
                </a:solidFill>
                <a:cs typeface="Calibri" panose="020F0502020204030204" pitchFamily="34" charset="0"/>
              </a:rPr>
              <a:t>&lt;body&gt;</a:t>
            </a:r>
            <a:r>
              <a:rPr lang="ru-RU" altLang="en-US" sz="2600" dirty="0">
                <a:solidFill>
                  <a:srgbClr val="FFC000"/>
                </a:solidFill>
                <a:cs typeface="Calibri" panose="020F0502020204030204" pitchFamily="34" charset="0"/>
              </a:rPr>
              <a:t> </a:t>
            </a:r>
            <a:r>
              <a:rPr lang="ro-RO" alt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este destinat pentru a stoca definirea conţinutului paginii, acel conţinut care se va afişa în fereastra browserului</a:t>
            </a:r>
            <a:endParaRPr lang="ru-RU" altLang="en-US" sz="2600" dirty="0"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9BC255-F695-422F-ACE5-67258CBCF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207" y="99797"/>
            <a:ext cx="3146814" cy="172954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CB3D7DC5-23F6-4003-8CCC-CFCA97D17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433" y="609601"/>
            <a:ext cx="9553267" cy="107171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Adăugări în structura de bază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DF025-B978-4429-980C-B75E19DD0E0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9433" y="1905000"/>
            <a:ext cx="11277600" cy="4515465"/>
          </a:xfrm>
        </p:spPr>
        <p:txBody>
          <a:bodyPr rtlCol="0">
            <a:normAutofit fontScale="92500" lnSpcReduction="10000"/>
          </a:bodyPr>
          <a:lstStyle/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ultimele versiuni HTML (după 4.01) în structura de bază a unui document HTML s-a adăugat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declaraţia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&lt;!D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OCTYPE&gt;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 înaintea elementului 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html</a:t>
            </a:r>
            <a:endParaRPr lang="ro-RO" alt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Această declarație este necesară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browsere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-lor pentru a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afişa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corect pagina web</a:t>
            </a: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Ea specifică versiunea HTML-ului în care a fost definită pagina</a:t>
            </a: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Nu este un element HTML!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nu este CASE senzitiv!</a:t>
            </a: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versiunea 5 structura 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ză pentru un document web va fi:</a:t>
            </a:r>
            <a:endParaRPr lang="ru-RU" altLang="ru-RU" sz="2400" dirty="0"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o-RO" altLang="ru-RU" sz="2400" b="1" i="1" dirty="0">
                <a:solidFill>
                  <a:srgbClr val="FFC000"/>
                </a:solidFill>
                <a:highlight>
                  <a:srgbClr val="00808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&lt;!DOCTYPE </a:t>
            </a:r>
            <a:r>
              <a:rPr lang="ro-RO" altLang="ru-RU" sz="2400" b="1" i="1" dirty="0" err="1">
                <a:solidFill>
                  <a:srgbClr val="FFC000"/>
                </a:solidFill>
                <a:highlight>
                  <a:srgbClr val="00808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ro-RO" altLang="ru-RU" sz="2400" b="1" i="1" dirty="0">
                <a:solidFill>
                  <a:srgbClr val="FFC000"/>
                </a:solidFill>
                <a:highlight>
                  <a:srgbClr val="00808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b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b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	&lt;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&gt;&lt;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&gt;Titlul documentului&lt;/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&gt;&lt;/</a:t>
            </a:r>
            <a:r>
              <a:rPr lang="ro-RO" altLang="ru-RU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b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	&lt;body&gt;</a:t>
            </a:r>
          </a:p>
          <a:p>
            <a:pPr marL="273050" lvl="1" indent="0">
              <a:lnSpc>
                <a:spcPct val="80000"/>
              </a:lnSpc>
              <a:buNone/>
              <a:defRPr/>
            </a:pPr>
            <a:r>
              <a:rPr lang="ro-RO" altLang="ru-RU" sz="21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ro-RO" altLang="ru-RU" sz="21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Conţinutul</a:t>
            </a:r>
            <a:r>
              <a:rPr lang="ro-RO" altLang="ru-RU" sz="21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documentului HTML</a:t>
            </a:r>
          </a:p>
          <a:p>
            <a:pPr marL="44450" indent="0">
              <a:lnSpc>
                <a:spcPct val="80000"/>
              </a:lnSpc>
              <a:buNone/>
              <a:defRPr/>
            </a:pPr>
            <a:r>
              <a:rPr lang="ro-RO" altLang="ru-RU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	&lt;/body&gt;</a:t>
            </a:r>
            <a:br>
              <a:rPr lang="ro-RO" altLang="ru-RU" sz="26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altLang="ru-RU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&lt;/html&gt;</a:t>
            </a:r>
            <a:endParaRPr lang="ru-RU" altLang="ru-RU" sz="2600" b="1" i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E868BB2B-68AD-4FC2-85FC-20A496903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b="1" dirty="0"/>
              <a:t>Exemplu simplu de document web</a:t>
            </a:r>
            <a:endParaRPr lang="en-US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0770A-8244-42EE-B93F-2877F80B084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75071" y="2057400"/>
            <a:ext cx="9335729" cy="4235245"/>
          </a:xfrm>
        </p:spPr>
        <p:txBody>
          <a:bodyPr rtlCol="0">
            <a:normAutofit/>
          </a:bodyPr>
          <a:lstStyle/>
          <a:p>
            <a:pPr marL="182880" indent="-182880">
              <a:defRPr/>
            </a:pPr>
            <a:r>
              <a:rPr lang="ro-RO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Câte elemente HTML sunt în acest exemplu?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i="1" dirty="0"/>
              <a:t>&lt;!DOCTYPE html&gt;</a:t>
            </a:r>
            <a:br>
              <a:rPr lang="en-US" i="1" dirty="0"/>
            </a:br>
            <a:r>
              <a:rPr lang="en-US" i="1" dirty="0"/>
              <a:t>&lt;html&gt;</a:t>
            </a:r>
            <a:endParaRPr lang="ro-RO" i="1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o-MD" i="1" dirty="0"/>
              <a:t>	</a:t>
            </a:r>
            <a:r>
              <a:rPr lang="en-US" i="1" dirty="0"/>
              <a:t>&lt;head&gt;</a:t>
            </a:r>
            <a:endParaRPr lang="ro-MD" i="1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o-MD" i="1" dirty="0"/>
              <a:t>		</a:t>
            </a:r>
            <a:r>
              <a:rPr lang="en-US" i="1" dirty="0"/>
              <a:t>&lt;title&gt;</a:t>
            </a:r>
            <a:r>
              <a:rPr lang="en-US" i="1" dirty="0" err="1"/>
              <a:t>Exemplu</a:t>
            </a:r>
            <a:r>
              <a:rPr lang="en-US" i="1" dirty="0"/>
              <a:t>&lt;/title&gt;</a:t>
            </a:r>
            <a:endParaRPr lang="ro-MD" i="1" dirty="0"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o-MD" i="1" dirty="0"/>
              <a:t>	</a:t>
            </a:r>
            <a:r>
              <a:rPr lang="en-US" i="1" dirty="0"/>
              <a:t>&lt;/head&gt;</a:t>
            </a:r>
            <a:br>
              <a:rPr lang="en-US" i="1" dirty="0"/>
            </a:br>
            <a:r>
              <a:rPr lang="ro-MD" i="1" dirty="0"/>
              <a:t>	</a:t>
            </a:r>
            <a:r>
              <a:rPr lang="en-US" i="1" dirty="0"/>
              <a:t>&lt;body&gt;</a:t>
            </a:r>
            <a:br>
              <a:rPr lang="en-US" i="1" dirty="0"/>
            </a:br>
            <a:r>
              <a:rPr lang="ro-RO" i="1" dirty="0"/>
              <a:t>		</a:t>
            </a:r>
            <a:r>
              <a:rPr lang="en-US" i="1" dirty="0"/>
              <a:t>&lt;h1&gt;</a:t>
            </a:r>
            <a:r>
              <a:rPr lang="ro-RO" i="1" dirty="0"/>
              <a:t>Un prim exemplu</a:t>
            </a:r>
            <a:r>
              <a:rPr lang="en-US" i="1" dirty="0"/>
              <a:t>&lt;/h1&gt;</a:t>
            </a:r>
            <a:br>
              <a:rPr lang="en-US" i="1" dirty="0"/>
            </a:br>
            <a:r>
              <a:rPr lang="en-US" i="1" dirty="0"/>
              <a:t>	</a:t>
            </a:r>
            <a:r>
              <a:rPr lang="ro-MD" i="1" dirty="0"/>
              <a:t>	</a:t>
            </a:r>
            <a:r>
              <a:rPr lang="en-US" i="1" dirty="0"/>
              <a:t>&lt;p&gt;Un text </a:t>
            </a:r>
            <a:r>
              <a:rPr lang="en-US" i="1" dirty="0" err="1"/>
              <a:t>aleatoriu</a:t>
            </a:r>
            <a:r>
              <a:rPr lang="en-US" i="1" dirty="0"/>
              <a:t>&lt;/p&gt;</a:t>
            </a:r>
            <a:br>
              <a:rPr lang="en-US" i="1" dirty="0"/>
            </a:br>
            <a:r>
              <a:rPr lang="ro-MD" i="1" dirty="0"/>
              <a:t>	</a:t>
            </a:r>
            <a:r>
              <a:rPr lang="en-US" i="1" dirty="0"/>
              <a:t>&lt;/body&gt;</a:t>
            </a:r>
            <a:br>
              <a:rPr lang="en-US" i="1" dirty="0"/>
            </a:br>
            <a:r>
              <a:rPr lang="en-US" i="1" dirty="0"/>
              <a:t>&lt;/html&gt;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F5B2C6-2D56-4DB7-A7CB-8FF489694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420" y="2321642"/>
            <a:ext cx="3992260" cy="240767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0F1B8232-0140-4265-806D-F3FB17048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 dirty="0" err="1"/>
              <a:t>Atributele</a:t>
            </a:r>
            <a:r>
              <a:rPr lang="en-US" altLang="en-US" b="1" dirty="0"/>
              <a:t> </a:t>
            </a:r>
            <a:r>
              <a:rPr lang="en-US" altLang="en-US" b="1" dirty="0" err="1"/>
              <a:t>elementelor</a:t>
            </a:r>
            <a:r>
              <a:rPr lang="en-US" altLang="en-US" b="1" dirty="0"/>
              <a:t> HTML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4987B6CA-61BA-42B5-B699-0B63457865C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16077" y="1905000"/>
            <a:ext cx="10992465" cy="4417142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Un element </a:t>
            </a: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HTML </a:t>
            </a: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poate avea sau poate să nu posede atribute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Sunt multe  elemente HTML care posedă atribute </a:t>
            </a:r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pot fi formate din alte elemente HTML</a:t>
            </a:r>
            <a:endParaRPr lang="en-US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defRPr/>
            </a:pP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Atributele furnizează informații suplimentare despre un element </a:t>
            </a:r>
          </a:p>
          <a:p>
            <a:pPr eaLnBrk="1" hangingPunct="1">
              <a:defRPr/>
            </a:pPr>
            <a:r>
              <a:rPr lang="en-US" altLang="en-US" sz="2200" dirty="0" err="1">
                <a:latin typeface="Calibri" panose="020F0502020204030204" pitchFamily="34" charset="0"/>
              </a:rPr>
              <a:t>Atributele</a:t>
            </a:r>
            <a:r>
              <a:rPr lang="en-US" altLang="en-US" sz="2200" dirty="0">
                <a:latin typeface="Calibri" panose="020F0502020204030204" pitchFamily="34" charset="0"/>
              </a:rPr>
              <a:t> sunt </a:t>
            </a:r>
            <a:r>
              <a:rPr lang="en-US" altLang="en-US" sz="2200" dirty="0" err="1">
                <a:latin typeface="Calibri" panose="020F0502020204030204" pitchFamily="34" charset="0"/>
              </a:rPr>
              <a:t>specificate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ro-MD" altLang="en-US" sz="2200" dirty="0">
                <a:latin typeface="Calibri" panose="020F0502020204030204" pitchFamily="34" charset="0"/>
              </a:rPr>
              <a:t>î</a:t>
            </a:r>
            <a:r>
              <a:rPr lang="en-US" altLang="en-US" sz="2200" dirty="0">
                <a:latin typeface="Calibri" panose="020F0502020204030204" pitchFamily="34" charset="0"/>
              </a:rPr>
              <a:t>n tag-ul de </a:t>
            </a:r>
            <a:r>
              <a:rPr lang="ro-MD" altLang="en-US" sz="2200" dirty="0">
                <a:latin typeface="Calibri" panose="020F0502020204030204" pitchFamily="34" charset="0"/>
              </a:rPr>
              <a:t>î</a:t>
            </a:r>
            <a:r>
              <a:rPr lang="en-US" altLang="en-US" sz="2200" dirty="0" err="1">
                <a:latin typeface="Calibri" panose="020F0502020204030204" pitchFamily="34" charset="0"/>
              </a:rPr>
              <a:t>nceput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ro-MD" altLang="en-US" sz="2200" dirty="0">
                <a:latin typeface="Calibri" panose="020F0502020204030204" pitchFamily="34" charset="0"/>
              </a:rPr>
              <a:t>a elementului HTML</a:t>
            </a:r>
          </a:p>
          <a:p>
            <a:pPr eaLnBrk="1" hangingPunct="1">
              <a:defRPr/>
            </a:pPr>
            <a:r>
              <a:rPr lang="ro-MD" altLang="en-US" sz="2200" dirty="0">
                <a:latin typeface="Calibri" panose="020F0502020204030204" pitchFamily="34" charset="0"/>
              </a:rPr>
              <a:t>Se recomandă următoarea sintaxă de utilizare: </a:t>
            </a:r>
            <a:r>
              <a:rPr lang="ro-MD" altLang="en-US" sz="2200" b="1" i="1" dirty="0">
                <a:latin typeface="Calibri" panose="020F0502020204030204" pitchFamily="34" charset="0"/>
              </a:rPr>
              <a:t>denumire_atribut=”valoare”</a:t>
            </a:r>
          </a:p>
          <a:p>
            <a:pPr lvl="1" eaLnBrk="1" hangingPunct="1">
              <a:defRPr/>
            </a:pPr>
            <a:r>
              <a:rPr lang="en-US" altLang="en-US" i="1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en-US" i="1" dirty="0" err="1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img</a:t>
            </a:r>
            <a:r>
              <a:rPr lang="en-US" altLang="en-US" i="1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i="1" dirty="0" err="1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src</a:t>
            </a:r>
            <a:r>
              <a:rPr lang="en-US" altLang="en-US" i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= "</a:t>
            </a:r>
            <a:r>
              <a:rPr lang="ro-RO" altLang="en-US" i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imagine</a:t>
            </a:r>
            <a:r>
              <a:rPr lang="en-US" altLang="en-US" i="1" dirty="0">
                <a:highlight>
                  <a:srgbClr val="FF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.jpg" </a:t>
            </a:r>
            <a:r>
              <a:rPr lang="en-US" altLang="en-US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alt= "</a:t>
            </a:r>
            <a:r>
              <a:rPr lang="ro-RO" altLang="en-US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 leopard</a:t>
            </a:r>
            <a:r>
              <a:rPr lang="en-US" altLang="en-US" i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"  </a:t>
            </a:r>
            <a:r>
              <a:rPr lang="en-US" altLang="en-US" i="1" dirty="0">
                <a:highlight>
                  <a:srgbClr val="00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width= "104" </a:t>
            </a:r>
            <a:r>
              <a:rPr lang="en-US" altLang="en-US" i="1" dirty="0"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height= "142"</a:t>
            </a:r>
            <a:r>
              <a:rPr lang="ro-MD" altLang="en-US" i="1" dirty="0">
                <a:highlight>
                  <a:srgbClr val="C0C0C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MD" altLang="en-US" i="1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en-US" i="1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eaLnBrk="1" hangingPunct="1">
              <a:buFont typeface="Wingdings 3" panose="05040102010807070707" pitchFamily="18" charset="2"/>
              <a:buNone/>
              <a:defRPr/>
            </a:pPr>
            <a:r>
              <a:rPr lang="ro-MD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Standardele</a:t>
            </a:r>
            <a:r>
              <a:rPr lang="en-US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recomand</a:t>
            </a:r>
            <a:r>
              <a:rPr lang="ro-RO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ă utilizarea ghilimeleor la specificarea valorilor atributelor! Lipsa ghilimelelor poate conduce la apariţia erorilor.</a:t>
            </a:r>
          </a:p>
          <a:p>
            <a:pPr lvl="1" eaLnBrk="1" hangingPunct="1">
              <a:defRPr/>
            </a:pPr>
            <a:r>
              <a:rPr lang="en-US" altLang="en-US" dirty="0">
                <a:latin typeface="Calibri" panose="020F0502020204030204" pitchFamily="34" charset="0"/>
              </a:rPr>
              <a:t>D</a:t>
            </a:r>
            <a:r>
              <a:rPr lang="ro-MD" altLang="en-US" dirty="0">
                <a:latin typeface="Calibri" panose="020F0502020204030204" pitchFamily="34" charset="0"/>
              </a:rPr>
              <a:t>e obicei sunt folosite ghilimele duble însă în unele cazuri, atunci când sunt necesare a fi folosite ghilimele în ghilimele, pot fi folosite și ghilimelele singulare</a:t>
            </a:r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8517E410-35AC-469C-A9AB-3C2014C1F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b="1" dirty="0"/>
              <a:t>Atribute globale</a:t>
            </a:r>
            <a:endParaRPr lang="en-US" alt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A064D-3434-42FD-BB53-72D6CD4FA94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80" y="2070643"/>
            <a:ext cx="9910916" cy="1066800"/>
          </a:xfrm>
        </p:spPr>
        <p:txBody>
          <a:bodyPr rtlCol="0">
            <a:noAutofit/>
          </a:bodyPr>
          <a:lstStyle/>
          <a:p>
            <a:pPr marL="182880" indent="-182880">
              <a:defRPr/>
            </a:pPr>
            <a:r>
              <a:rPr lang="ro-RO" dirty="0">
                <a:latin typeface="Calibri" panose="020F0502020204030204" pitchFamily="34" charset="0"/>
              </a:rPr>
              <a:t>Atributele globale sunt acel</a:t>
            </a:r>
            <a:r>
              <a:rPr lang="en-US" dirty="0">
                <a:latin typeface="Calibri" panose="020F0502020204030204" pitchFamily="34" charset="0"/>
              </a:rPr>
              <a:t>e</a:t>
            </a:r>
            <a:r>
              <a:rPr lang="ro-RO" dirty="0">
                <a:latin typeface="Calibri" panose="020F0502020204030204" pitchFamily="34" charset="0"/>
              </a:rPr>
              <a:t> atribute care pot fi utilizate în orice element HTML</a:t>
            </a:r>
          </a:p>
          <a:p>
            <a:pPr marL="182880" indent="-182880">
              <a:defRPr/>
            </a:pPr>
            <a:r>
              <a:rPr lang="ro-RO" dirty="0">
                <a:latin typeface="Calibri" panose="020F0502020204030204" pitchFamily="34" charset="0"/>
              </a:rPr>
              <a:t>Câteva exemple de atribute globale:</a:t>
            </a:r>
          </a:p>
          <a:p>
            <a:pPr marL="0" indent="0">
              <a:buNone/>
              <a:defRPr/>
            </a:pPr>
            <a:r>
              <a:rPr lang="ro-RO" dirty="0"/>
              <a:t> 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62B5DA-BC8A-42D3-83E6-74CD5D147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018723"/>
              </p:ext>
            </p:extLst>
          </p:nvPr>
        </p:nvGraphicFramePr>
        <p:xfrm>
          <a:off x="1334237" y="3288891"/>
          <a:ext cx="9582519" cy="1914536"/>
        </p:xfrm>
        <a:graphic>
          <a:graphicData uri="http://schemas.openxmlformats.org/drawingml/2006/table">
            <a:tbl>
              <a:tblPr/>
              <a:tblGrid>
                <a:gridCol w="2217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4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59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Atributul</a:t>
                      </a:r>
                      <a:endParaRPr kumimoji="0" lang="en-US" altLang="ro-RO" sz="15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6D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Descrierea</a:t>
                      </a:r>
                      <a:endParaRPr kumimoji="0" lang="en-US" altLang="ro-RO" sz="15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6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19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class</a:t>
                      </a: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unul sau mai multe denumiri de clase pentru un element HTML (au apărut ca rezultat a </a:t>
                      </a:r>
                      <a:r>
                        <a:rPr kumimoji="0" lang="ro-RO" altLang="ro-RO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necesităţii</a:t>
                      </a: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definirii stilurilor)</a:t>
                      </a:r>
                      <a:endParaRPr kumimoji="0" lang="en-US" altLang="ro-RO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53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un </a:t>
                      </a:r>
                      <a:r>
                        <a:rPr kumimoji="0" lang="ro-RO" altLang="ro-RO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  <a:r>
                        <a:rPr kumimoji="0" lang="ro-RO" altLang="ro-RO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unic pentru un element HTML  (se utilizează în special cu JS)</a:t>
                      </a:r>
                      <a:endParaRPr kumimoji="0" lang="en-US" altLang="ro-RO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59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style</a:t>
                      </a: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stilurile in-line</a:t>
                      </a:r>
                      <a:endParaRPr kumimoji="0" lang="en-US" altLang="ro-RO" sz="15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59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</a:t>
                      </a:r>
                      <a:r>
                        <a:rPr kumimoji="0" lang="ro-RO" altLang="ro-RO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informaţii</a:t>
                      </a:r>
                      <a:r>
                        <a:rPr kumimoji="0" lang="ro-RO" altLang="ro-RO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suplimentare referitoare la un element HTML</a:t>
                      </a:r>
                      <a:endParaRPr kumimoji="0" lang="en-US" altLang="ro-RO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580" marR="34580" marT="32000" marB="3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1215" name="TextBox 4">
            <a:extLst>
              <a:ext uri="{FF2B5EF4-FFF2-40B4-BE49-F238E27FC236}">
                <a16:creationId xmlns:a16="http://schemas.microsoft.com/office/drawing/2014/main" id="{F4CF3DA7-6D4C-46B4-ACBC-67ACA0079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90" y="5506323"/>
            <a:ext cx="104615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en-US" dirty="0">
                <a:latin typeface="Calibri" panose="020F0502020204030204" pitchFamily="34" charset="0"/>
              </a:rPr>
              <a:t>Mai sunt şi atribute globale care definesc lansarea evenimentelor – li se pune în corespondenţă un script</a:t>
            </a:r>
          </a:p>
          <a:p>
            <a:pPr eaLnBrk="1" hangingPunct="1"/>
            <a:r>
              <a:rPr lang="ro-RO" altLang="en-US" i="1" dirty="0">
                <a:latin typeface="Calibri" panose="020F0502020204030204" pitchFamily="34" charset="0"/>
              </a:rPr>
              <a:t>Detalii: </a:t>
            </a:r>
            <a:r>
              <a:rPr lang="ro-RO" altLang="en-US" i="1" dirty="0">
                <a:latin typeface="Calibri" panose="020F0502020204030204" pitchFamily="34" charset="0"/>
                <a:hlinkClick r:id="rId2"/>
              </a:rPr>
              <a:t>http://www.w3schools.com/tags/ref_eventattributes.asp</a:t>
            </a:r>
            <a:r>
              <a:rPr lang="ro-RO" altLang="en-US" i="1" dirty="0">
                <a:latin typeface="Calibri" panose="020F0502020204030204" pitchFamily="34" charset="0"/>
              </a:rPr>
              <a:t> </a:t>
            </a:r>
            <a:endParaRPr lang="en-US" altLang="en-US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70DA9DF6-F00A-4E43-B324-BC1DA42DF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54" y="284162"/>
            <a:ext cx="10058400" cy="1450757"/>
          </a:xfrm>
        </p:spPr>
        <p:txBody>
          <a:bodyPr/>
          <a:lstStyle/>
          <a:p>
            <a:pPr>
              <a:defRPr/>
            </a:pPr>
            <a:r>
              <a:rPr lang="ro-RO" altLang="en-US" b="1" dirty="0">
                <a:solidFill>
                  <a:schemeClr val="tx1"/>
                </a:solidFill>
              </a:rPr>
              <a:t>Elementul HTML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9A7DB5D5-EE90-4BDD-BE88-A5356DA2D5A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1981200"/>
            <a:ext cx="7108724" cy="421312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o-RO" altLang="en-US" sz="2200" dirty="0">
                <a:latin typeface="Calibri" panose="020F0502020204030204" pitchFamily="34" charset="0"/>
              </a:rPr>
              <a:t>Elementul</a:t>
            </a:r>
            <a:r>
              <a:rPr lang="en-US" altLang="en-US" sz="2200" dirty="0">
                <a:latin typeface="Calibri" panose="020F0502020204030204" pitchFamily="34" charset="0"/>
              </a:rPr>
              <a:t> &lt;</a:t>
            </a:r>
            <a:r>
              <a:rPr lang="en-US" altLang="en-US" sz="2200" b="1" dirty="0">
                <a:latin typeface="Calibri" panose="020F0502020204030204" pitchFamily="34" charset="0"/>
              </a:rPr>
              <a:t>html</a:t>
            </a:r>
            <a:r>
              <a:rPr lang="en-US" altLang="en-US" sz="2200" dirty="0">
                <a:latin typeface="Calibri" panose="020F0502020204030204" pitchFamily="34" charset="0"/>
              </a:rPr>
              <a:t>&gt;</a:t>
            </a:r>
            <a:r>
              <a:rPr lang="ro-RO" altLang="en-US" sz="2200" dirty="0">
                <a:latin typeface="Calibri" panose="020F0502020204030204" pitchFamily="34" charset="0"/>
              </a:rPr>
              <a:t> are rolul de a le „spune” browserelor că urmează un document HTML</a:t>
            </a:r>
            <a:endParaRPr lang="en-US" altLang="en-US" sz="22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2200" dirty="0">
                <a:latin typeface="Calibri" panose="020F0502020204030204" pitchFamily="34" charset="0"/>
              </a:rPr>
              <a:t>&lt;</a:t>
            </a:r>
            <a:r>
              <a:rPr lang="en-US" altLang="en-US" sz="2200" b="1" dirty="0">
                <a:latin typeface="Calibri" panose="020F0502020204030204" pitchFamily="34" charset="0"/>
              </a:rPr>
              <a:t>html</a:t>
            </a:r>
            <a:r>
              <a:rPr lang="en-US" altLang="en-US" sz="2200" dirty="0">
                <a:latin typeface="Calibri" panose="020F0502020204030204" pitchFamily="34" charset="0"/>
              </a:rPr>
              <a:t>&gt; </a:t>
            </a:r>
            <a:r>
              <a:rPr lang="ro-RO" altLang="en-US" sz="2200" dirty="0">
                <a:latin typeface="Calibri" panose="020F0502020204030204" pitchFamily="34" charset="0"/>
              </a:rPr>
              <a:t>mai este numit şi element-rădăcină pentru un anumit document HTML</a:t>
            </a:r>
            <a:endParaRPr lang="en-US" altLang="en-US" sz="2200" dirty="0">
              <a:latin typeface="Calibri" panose="020F0502020204030204" pitchFamily="34" charset="0"/>
            </a:endParaRPr>
          </a:p>
          <a:p>
            <a:pPr eaLnBrk="1" hangingPunct="1"/>
            <a:r>
              <a:rPr lang="ro-RO" altLang="en-US" sz="2200" dirty="0">
                <a:latin typeface="Calibri" panose="020F0502020204030204" pitchFamily="34" charset="0"/>
              </a:rPr>
              <a:t>Elementul</a:t>
            </a:r>
            <a:r>
              <a:rPr lang="en-US" altLang="en-US" sz="2200" dirty="0">
                <a:latin typeface="Calibri" panose="020F0502020204030204" pitchFamily="34" charset="0"/>
              </a:rPr>
              <a:t> &lt;</a:t>
            </a:r>
            <a:r>
              <a:rPr lang="en-US" altLang="en-US" sz="2200" b="1" dirty="0">
                <a:latin typeface="Calibri" panose="020F0502020204030204" pitchFamily="34" charset="0"/>
              </a:rPr>
              <a:t>html</a:t>
            </a:r>
            <a:r>
              <a:rPr lang="en-US" altLang="en-US" sz="2200" dirty="0">
                <a:latin typeface="Calibri" panose="020F0502020204030204" pitchFamily="34" charset="0"/>
              </a:rPr>
              <a:t>&gt; </a:t>
            </a:r>
            <a:r>
              <a:rPr lang="ro-RO" altLang="en-US" sz="2200" dirty="0">
                <a:latin typeface="Calibri" panose="020F0502020204030204" pitchFamily="34" charset="0"/>
              </a:rPr>
              <a:t>este un element de tip </a:t>
            </a:r>
            <a:r>
              <a:rPr lang="ro-RO" altLang="en-US" sz="2200" i="1" dirty="0">
                <a:latin typeface="Calibri" panose="020F0502020204030204" pitchFamily="34" charset="0"/>
              </a:rPr>
              <a:t>container</a:t>
            </a:r>
            <a:r>
              <a:rPr lang="ro-RO" altLang="en-US" sz="2200" dirty="0">
                <a:latin typeface="Calibri" panose="020F0502020204030204" pitchFamily="34" charset="0"/>
              </a:rPr>
              <a:t> pentru restul elementelor HTML</a:t>
            </a:r>
            <a:r>
              <a:rPr lang="en-GB" altLang="en-US" sz="2200" dirty="0">
                <a:latin typeface="Calibri" panose="020F0502020204030204" pitchFamily="34" charset="0"/>
              </a:rPr>
              <a:t>. Are </a:t>
            </a:r>
            <a:r>
              <a:rPr lang="en-GB" altLang="en-US" sz="2200" dirty="0" err="1">
                <a:latin typeface="Calibri" panose="020F0502020204030204" pitchFamily="34" charset="0"/>
              </a:rPr>
              <a:t>atributul</a:t>
            </a:r>
            <a:r>
              <a:rPr lang="en-GB" altLang="en-US" sz="2200" dirty="0">
                <a:latin typeface="Calibri" panose="020F0502020204030204" pitchFamily="34" charset="0"/>
              </a:rPr>
              <a:t> </a:t>
            </a:r>
            <a:r>
              <a:rPr lang="en-GB" altLang="en-US" sz="2200" dirty="0" err="1">
                <a:latin typeface="Calibri" panose="020F0502020204030204" pitchFamily="34" charset="0"/>
              </a:rPr>
              <a:t>obligatoriu</a:t>
            </a:r>
            <a:r>
              <a:rPr lang="en-GB" altLang="en-US" sz="2200" dirty="0">
                <a:latin typeface="Calibri" panose="020F0502020204030204" pitchFamily="34" charset="0"/>
              </a:rPr>
              <a:t> “</a:t>
            </a:r>
            <a:r>
              <a:rPr lang="en-GB" altLang="en-US" sz="2200" i="1" dirty="0">
                <a:latin typeface="Calibri" panose="020F0502020204030204" pitchFamily="34" charset="0"/>
              </a:rPr>
              <a:t>lang</a:t>
            </a:r>
            <a:r>
              <a:rPr lang="en-GB" altLang="en-US" sz="2200" dirty="0">
                <a:latin typeface="Calibri" panose="020F0502020204030204" pitchFamily="34" charset="0"/>
              </a:rPr>
              <a:t>”</a:t>
            </a:r>
            <a:endParaRPr lang="ro-RO" altLang="en-US" sz="2200" dirty="0">
              <a:latin typeface="Calibri" panose="020F0502020204030204" pitchFamily="34" charset="0"/>
            </a:endParaRPr>
          </a:p>
          <a:p>
            <a:pPr eaLnBrk="1" hangingPunct="1"/>
            <a:r>
              <a:rPr lang="ro-RO" altLang="en-US" sz="2200" dirty="0">
                <a:latin typeface="Calibri" panose="020F0502020204030204" pitchFamily="34" charset="0"/>
              </a:rPr>
              <a:t>Doar declaraţia </a:t>
            </a:r>
            <a:r>
              <a:rPr lang="en-US" altLang="en-US" sz="2200" dirty="0">
                <a:latin typeface="Calibri" panose="020F0502020204030204" pitchFamily="34" charset="0"/>
              </a:rPr>
              <a:t>&lt;!DOCTYPE&gt;</a:t>
            </a:r>
            <a:r>
              <a:rPr lang="ro-RO" altLang="en-US" sz="2200" dirty="0">
                <a:latin typeface="Calibri" panose="020F0502020204030204" pitchFamily="34" charset="0"/>
              </a:rPr>
              <a:t> nu se conţine în elementul </a:t>
            </a:r>
            <a:r>
              <a:rPr lang="ro-RO" altLang="en-US" sz="2200" b="1" i="1" dirty="0">
                <a:latin typeface="Calibri" panose="020F0502020204030204" pitchFamily="34" charset="0"/>
              </a:rPr>
              <a:t>HTML – </a:t>
            </a:r>
            <a:r>
              <a:rPr lang="ro-RO" altLang="en-US" sz="2200" dirty="0">
                <a:latin typeface="Calibri" panose="020F0502020204030204" pitchFamily="34" charset="0"/>
              </a:rPr>
              <a:t>în rest toate elementele unui document HTML se includ în elementul </a:t>
            </a:r>
            <a:r>
              <a:rPr lang="ro-RO" altLang="en-US" sz="2200" b="1" i="1" dirty="0">
                <a:latin typeface="Calibri" panose="020F0502020204030204" pitchFamily="34" charset="0"/>
              </a:rPr>
              <a:t>html</a:t>
            </a:r>
          </a:p>
          <a:p>
            <a:pPr eaLnBrk="1" hangingPunct="1"/>
            <a:r>
              <a:rPr lang="ro-RO" altLang="en-US" sz="2200" b="1" i="1" dirty="0">
                <a:latin typeface="Calibri" panose="020F0502020204030204" pitchFamily="34" charset="0"/>
              </a:rPr>
              <a:t>Are tag de închidere!</a:t>
            </a:r>
          </a:p>
          <a:p>
            <a:pPr eaLnBrk="1" hangingPunct="1"/>
            <a:r>
              <a:rPr lang="ro-RO" altLang="en-US" sz="2200" dirty="0">
                <a:latin typeface="Calibri" panose="020F0502020204030204" pitchFamily="34" charset="0"/>
              </a:rPr>
              <a:t>Toate browsere web susţin acest element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2D31A2-D196-4266-87A0-D6E6A47A765B}"/>
              </a:ext>
            </a:extLst>
          </p:cNvPr>
          <p:cNvSpPr txBox="1"/>
          <p:nvPr/>
        </p:nvSpPr>
        <p:spPr>
          <a:xfrm>
            <a:off x="7580672" y="2224005"/>
            <a:ext cx="443434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&lt;!DOCTYPE html&gt;</a:t>
            </a:r>
            <a:br>
              <a:rPr lang="en-US" i="1" dirty="0"/>
            </a:br>
            <a:r>
              <a:rPr lang="en-GB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&lt;html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lang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0000FF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ro</a:t>
            </a:r>
            <a:r>
              <a:rPr lang="en-GB" b="0" dirty="0">
                <a:solidFill>
                  <a:srgbClr val="0000FF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"</a:t>
            </a:r>
            <a:r>
              <a:rPr lang="en-GB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o-MD" i="1" dirty="0"/>
              <a:t>	</a:t>
            </a:r>
            <a:r>
              <a:rPr lang="en-US" i="1" dirty="0">
                <a:solidFill>
                  <a:srgbClr val="7030A0"/>
                </a:solidFill>
              </a:rPr>
              <a:t>&lt;head</a:t>
            </a:r>
            <a:r>
              <a:rPr lang="ro-RO" i="1" dirty="0">
                <a:solidFill>
                  <a:srgbClr val="7030A0"/>
                </a:solidFill>
              </a:rPr>
              <a:t> lang=</a:t>
            </a:r>
            <a:r>
              <a:rPr lang="en-GB" i="1" dirty="0">
                <a:solidFill>
                  <a:srgbClr val="7030A0"/>
                </a:solidFill>
              </a:rPr>
              <a:t>“</a:t>
            </a:r>
            <a:r>
              <a:rPr lang="en-GB" i="1" dirty="0" err="1">
                <a:solidFill>
                  <a:srgbClr val="7030A0"/>
                </a:solidFill>
              </a:rPr>
              <a:t>ro</a:t>
            </a:r>
            <a:r>
              <a:rPr lang="en-GB" i="1" dirty="0">
                <a:solidFill>
                  <a:srgbClr val="7030A0"/>
                </a:solidFill>
              </a:rPr>
              <a:t>”</a:t>
            </a:r>
            <a:r>
              <a:rPr lang="en-US" i="1" dirty="0">
                <a:solidFill>
                  <a:srgbClr val="7030A0"/>
                </a:solidFill>
              </a:rPr>
              <a:t>&gt;</a:t>
            </a:r>
            <a:endParaRPr lang="ro-MD" i="1" dirty="0">
              <a:solidFill>
                <a:srgbClr val="7030A0"/>
              </a:solidFill>
            </a:endParaRP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o-MD" i="1" dirty="0">
                <a:solidFill>
                  <a:srgbClr val="7030A0"/>
                </a:solidFill>
              </a:rPr>
              <a:t>		</a:t>
            </a:r>
            <a:r>
              <a:rPr lang="en-US" i="1" dirty="0">
                <a:solidFill>
                  <a:srgbClr val="7030A0"/>
                </a:solidFill>
              </a:rPr>
              <a:t>&lt;title&gt;</a:t>
            </a:r>
            <a:r>
              <a:rPr lang="en-US" i="1" dirty="0" err="1">
                <a:solidFill>
                  <a:srgbClr val="7030A0"/>
                </a:solidFill>
              </a:rPr>
              <a:t>Exemplu</a:t>
            </a:r>
            <a:r>
              <a:rPr lang="en-US" i="1" dirty="0">
                <a:solidFill>
                  <a:srgbClr val="7030A0"/>
                </a:solidFill>
              </a:rPr>
              <a:t>&lt;/title&gt;</a:t>
            </a:r>
            <a:endParaRPr lang="ro-MD" i="1" dirty="0">
              <a:solidFill>
                <a:srgbClr val="7030A0"/>
              </a:solidFill>
            </a:endParaRPr>
          </a:p>
          <a:p>
            <a:pPr>
              <a:defRPr/>
            </a:pPr>
            <a:r>
              <a:rPr lang="ro-MD" i="1" dirty="0">
                <a:solidFill>
                  <a:srgbClr val="7030A0"/>
                </a:solidFill>
              </a:rPr>
              <a:t>	</a:t>
            </a:r>
            <a:r>
              <a:rPr lang="en-US" i="1" dirty="0">
                <a:solidFill>
                  <a:srgbClr val="7030A0"/>
                </a:solidFill>
              </a:rPr>
              <a:t>&lt;/head&gt;</a:t>
            </a:r>
            <a:br>
              <a:rPr lang="en-US" i="1" dirty="0">
                <a:solidFill>
                  <a:srgbClr val="7030A0"/>
                </a:solidFill>
              </a:rPr>
            </a:br>
            <a:r>
              <a:rPr lang="ro-MD" i="1" dirty="0"/>
              <a:t>	</a:t>
            </a:r>
            <a:r>
              <a:rPr lang="en-US" i="1" dirty="0">
                <a:solidFill>
                  <a:srgbClr val="00B0F0"/>
                </a:solidFill>
              </a:rPr>
              <a:t>&lt;body&gt;</a:t>
            </a:r>
            <a:br>
              <a:rPr lang="en-US" i="1" dirty="0">
                <a:solidFill>
                  <a:srgbClr val="00B0F0"/>
                </a:solidFill>
              </a:rPr>
            </a:br>
            <a:r>
              <a:rPr lang="ro-RO" i="1" dirty="0">
                <a:solidFill>
                  <a:srgbClr val="00B0F0"/>
                </a:solidFill>
              </a:rPr>
              <a:t>		</a:t>
            </a:r>
            <a:r>
              <a:rPr lang="en-US" sz="1600" i="1" dirty="0">
                <a:solidFill>
                  <a:srgbClr val="00B0F0"/>
                </a:solidFill>
              </a:rPr>
              <a:t>&lt;h1&gt;</a:t>
            </a:r>
            <a:r>
              <a:rPr lang="ro-RO" sz="1600" i="1" dirty="0">
                <a:solidFill>
                  <a:srgbClr val="00B0F0"/>
                </a:solidFill>
              </a:rPr>
              <a:t>Un prim exemplu</a:t>
            </a:r>
            <a:r>
              <a:rPr lang="en-US" sz="1600" i="1" dirty="0">
                <a:solidFill>
                  <a:srgbClr val="00B0F0"/>
                </a:solidFill>
              </a:rPr>
              <a:t>&lt;/h1&gt;</a:t>
            </a:r>
            <a:br>
              <a:rPr lang="en-US" sz="1600" i="1" dirty="0">
                <a:solidFill>
                  <a:srgbClr val="00B0F0"/>
                </a:solidFill>
              </a:rPr>
            </a:br>
            <a:r>
              <a:rPr lang="en-US" sz="1600" i="1" dirty="0">
                <a:solidFill>
                  <a:srgbClr val="00B0F0"/>
                </a:solidFill>
              </a:rPr>
              <a:t>	</a:t>
            </a:r>
            <a:r>
              <a:rPr lang="ro-MD" sz="1600" i="1" dirty="0">
                <a:solidFill>
                  <a:srgbClr val="00B0F0"/>
                </a:solidFill>
              </a:rPr>
              <a:t>	</a:t>
            </a:r>
            <a:r>
              <a:rPr lang="en-US" sz="1600" i="1" dirty="0">
                <a:solidFill>
                  <a:srgbClr val="00B0F0"/>
                </a:solidFill>
              </a:rPr>
              <a:t>&lt;p&gt;Un text </a:t>
            </a:r>
            <a:r>
              <a:rPr lang="en-US" sz="1600" i="1" dirty="0" err="1">
                <a:solidFill>
                  <a:srgbClr val="00B0F0"/>
                </a:solidFill>
              </a:rPr>
              <a:t>aleatoriu</a:t>
            </a:r>
            <a:r>
              <a:rPr lang="en-US" sz="1600" i="1" dirty="0">
                <a:solidFill>
                  <a:srgbClr val="00B0F0"/>
                </a:solidFill>
              </a:rPr>
              <a:t>&lt;/p&gt;</a:t>
            </a:r>
            <a:br>
              <a:rPr lang="en-US" i="1" dirty="0">
                <a:solidFill>
                  <a:srgbClr val="00B0F0"/>
                </a:solidFill>
              </a:rPr>
            </a:br>
            <a:r>
              <a:rPr lang="ro-MD" i="1" dirty="0">
                <a:solidFill>
                  <a:srgbClr val="00B0F0"/>
                </a:solidFill>
              </a:rPr>
              <a:t>	</a:t>
            </a:r>
            <a:r>
              <a:rPr lang="en-US" i="1" dirty="0">
                <a:solidFill>
                  <a:srgbClr val="00B0F0"/>
                </a:solidFill>
              </a:rPr>
              <a:t>&lt;/body&gt;</a:t>
            </a:r>
            <a:br>
              <a:rPr lang="en-US" i="1" dirty="0"/>
            </a:br>
            <a:r>
              <a:rPr lang="en-GB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&lt;/html&gt;</a:t>
            </a:r>
            <a:endParaRPr lang="en-GB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8C960-5DFB-4C7A-9D99-7B6367D12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881" y="263528"/>
            <a:ext cx="10058400" cy="1450757"/>
          </a:xfrm>
        </p:spPr>
        <p:txBody>
          <a:bodyPr/>
          <a:lstStyle/>
          <a:p>
            <a:r>
              <a:rPr lang="ro-RO" b="1" dirty="0"/>
              <a:t>Antetul documentului Web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2F894-7BF5-42A2-89C4-F7CE9756B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942" y="1925643"/>
            <a:ext cx="11179277" cy="4455492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lementul </a:t>
            </a:r>
            <a:r>
              <a:rPr lang="vi-VN" altLang="ru-RU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&lt;Head&gt; 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un container pentru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elemente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amplasate în antetul documentului web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Până la versiunea 5 era obligatorie folosirea lui, însă în HTML5 acest element poate fi omis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Conţinutul elementelor din </a:t>
            </a:r>
            <a:r>
              <a:rPr lang="ro-RO" altLang="ru-RU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 va fi afişat în </a:t>
            </a:r>
            <a:r>
              <a:rPr lang="ro-RO" altLang="ru-RU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fereastra browserului</a:t>
            </a:r>
            <a:endParaRPr lang="en-US" altLang="ru-RU" sz="19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Acest element este susţinut de toate browserele web. Este un element care are tag de deschidere și tag de închidere</a:t>
            </a:r>
            <a:endParaRPr lang="ru-RU" altLang="ru-RU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din interiorul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elementului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&lt;</a:t>
            </a:r>
            <a:r>
              <a:rPr lang="vi-VN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pot include script-uri, instru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cţiun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pentru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browser în cazul în care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trebuie găsite 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foi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stil, să furnizeze informații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tip „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te” etc</a:t>
            </a:r>
            <a:r>
              <a:rPr lang="en-US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o-RO" altLang="ru-RU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RO" altLang="ru-RU" sz="19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Metadatele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dintr-u</a:t>
            </a:r>
            <a:r>
              <a:rPr lang="en-US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 HTML sunt date despre documentul HTML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ro-MD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en-US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 fi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insera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 </a:t>
            </a: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secțiunea </a:t>
            </a:r>
            <a:r>
              <a:rPr lang="en-US" altLang="ru-RU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ru-RU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en-US" altLang="ru-RU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US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sunt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vi-VN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&lt;titl</a:t>
            </a:r>
            <a:r>
              <a:rPr lang="en-US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vi-VN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&gt;, &lt;style&gt;, &lt;meta&gt;, &lt;link&gt;, &lt;script&gt;, &lt;noscript&gt; </a:t>
            </a:r>
            <a:r>
              <a:rPr lang="vi-VN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</a:t>
            </a:r>
            <a:r>
              <a:rPr lang="vi-VN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&lt;ba</a:t>
            </a:r>
            <a:r>
              <a:rPr lang="en-US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vi-VN" alt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en-GB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C4BD235-4902-40E8-9ECE-B968E38BB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430" y="98320"/>
            <a:ext cx="23812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033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BB783847-463E-4F42-A8AD-AEA62F559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815" y="284162"/>
            <a:ext cx="10058400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Exemplu de conţinut pentru HEAD</a:t>
            </a:r>
            <a:endParaRPr lang="en-US" altLang="en-US" b="1" dirty="0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34BEC3F3-C323-499A-B9D3-37D38970740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79" y="1905000"/>
            <a:ext cx="9924681" cy="4348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alt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Elementul </a:t>
            </a:r>
            <a:r>
              <a:rPr lang="vi-VN" alt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vi-VN" alt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ead&gt; </a:t>
            </a:r>
            <a:r>
              <a:rPr lang="ro-RO" alt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 plasează între tag-ul deschis </a:t>
            </a:r>
            <a:r>
              <a:rPr lang="ro-RO" alt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ro-RO" alt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şi tagul de deschidere </a:t>
            </a:r>
            <a:r>
              <a:rPr lang="ro-RO" altLang="ru-RU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</a:t>
            </a:r>
            <a:endParaRPr lang="vi-VN" altLang="ru-RU" sz="2800" b="1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&lt;html&gt;</a:t>
            </a:r>
            <a:endParaRPr lang="ro-RO" altLang="en-US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MD" altLang="en-US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&lt;head&gt;</a:t>
            </a:r>
            <a:b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	</a:t>
            </a:r>
            <a:r>
              <a:rPr lang="ro-MD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&lt;title&gt;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Flori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de camera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&lt;/title&gt;</a:t>
            </a:r>
            <a:b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	</a:t>
            </a:r>
            <a:r>
              <a:rPr lang="ro-MD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charset="UTF-8" /&gt;</a:t>
            </a:r>
            <a:b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o-MD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&lt;/head&gt;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MD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&lt;body&gt;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MD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MD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&lt;/body&gt;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&lt;/html&gt;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82DFF9A4-CA2B-4B5D-9082-6B53ECF6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716" y="673100"/>
            <a:ext cx="9139084" cy="863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ru-RU" b="1" dirty="0" err="1"/>
              <a:t>Elementele</a:t>
            </a:r>
            <a:r>
              <a:rPr lang="en-US" altLang="ru-RU" b="1" dirty="0"/>
              <a:t> din HEAD </a:t>
            </a:r>
            <a:endParaRPr lang="ru-RU" altLang="ru-RU" b="1" dirty="0"/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C30F0FF6-16E3-47CC-B88C-CB4F962847B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5742" y="1936954"/>
            <a:ext cx="10658168" cy="424794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60000"/>
              </a:lnSpc>
              <a:defRPr/>
            </a:pPr>
            <a:r>
              <a:rPr lang="ro-RO" alt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ru-RU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title</a:t>
            </a:r>
            <a:r>
              <a:rPr lang="ro-RO" alt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se utilizează pentru specificarea titlului documentului</a:t>
            </a:r>
          </a:p>
          <a:p>
            <a:pPr eaLnBrk="1" hangingPunct="1">
              <a:lnSpc>
                <a:spcPct val="60000"/>
              </a:lnSpc>
              <a:defRPr/>
            </a:pP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un element cu tag-uri pare: </a:t>
            </a:r>
            <a:r>
              <a:rPr lang="ro-RO" altLang="ru-RU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&lt;title&gt; </a:t>
            </a:r>
            <a:r>
              <a:rPr lang="ro-RO" altLang="ru-RU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Denumirea paginii</a:t>
            </a:r>
            <a:r>
              <a:rPr lang="ro-RO" altLang="ru-RU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&lt;/title&gt;</a:t>
            </a:r>
            <a:endParaRPr lang="ro-RO" altLang="ru-RU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60000"/>
              </a:lnSpc>
              <a:defRPr/>
            </a:pP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 se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</a:t>
            </a:r>
            <a:r>
              <a:rPr lang="ro-RO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şa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 </a:t>
            </a:r>
            <a:r>
              <a:rPr lang="ro-RO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conţinutul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paginii! Titlul se </a:t>
            </a:r>
            <a:r>
              <a:rPr lang="ro-RO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afişează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 </a:t>
            </a:r>
            <a:r>
              <a:rPr lang="ro-RO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tab-ul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browserului</a:t>
            </a:r>
            <a:endParaRPr lang="ro-RO" alt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60000"/>
              </a:lnSpc>
              <a:buFont typeface="Wingdings 3" panose="05040102010807070707" pitchFamily="18" charset="2"/>
              <a:buNone/>
              <a:defRPr/>
            </a:pP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&lt;!DOCTYPE HTML&gt;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&lt;html&gt;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&lt;head&gt;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</a:t>
            </a:r>
            <a:r>
              <a:rPr lang="en-US" sz="17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</a:t>
            </a:r>
            <a:r>
              <a:rPr lang="en-US" sz="17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&lt;title&gt;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Flori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de camera</a:t>
            </a:r>
            <a:r>
              <a:rPr lang="en-US" sz="17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&lt;/title&gt;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&lt;/head&gt;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&lt;body&gt;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Text 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&lt;/body&gt;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7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&lt;/html&gt;</a:t>
            </a:r>
          </a:p>
          <a:p>
            <a:pPr eaLnBrk="1" hangingPunct="1">
              <a:lnSpc>
                <a:spcPct val="60000"/>
              </a:lnSpc>
              <a:buFont typeface="Wingdings 3" panose="05040102010807070707" pitchFamily="18" charset="2"/>
              <a:buNone/>
              <a:defRPr/>
            </a:pPr>
            <a:r>
              <a:rPr lang="ro-RO" alt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Rezultat:</a:t>
            </a:r>
          </a:p>
          <a:p>
            <a:pPr eaLnBrk="1" hangingPunct="1">
              <a:lnSpc>
                <a:spcPct val="60000"/>
              </a:lnSpc>
              <a:defRPr/>
            </a:pPr>
            <a:endParaRPr lang="ro-RO" altLang="ru-RU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2" name="Picture 2">
            <a:extLst>
              <a:ext uri="{FF2B5EF4-FFF2-40B4-BE49-F238E27FC236}">
                <a16:creationId xmlns:a16="http://schemas.microsoft.com/office/drawing/2014/main" id="{A9BA21E9-1104-42B1-82A2-669FD150E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41671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48" y="286603"/>
            <a:ext cx="10378932" cy="1450757"/>
          </a:xfrm>
        </p:spPr>
        <p:txBody>
          <a:bodyPr/>
          <a:lstStyle/>
          <a:p>
            <a:r>
              <a:rPr lang="ro-RO" b="1" dirty="0"/>
              <a:t>Conținutul temei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748" y="1967435"/>
            <a:ext cx="10569678" cy="390165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Limbajul de marcare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</a:t>
            </a:r>
          </a:p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 și tag-uri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Atribute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Structura unui document web</a:t>
            </a:r>
          </a:p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Generarea paginilor web în baza documentelor web</a:t>
            </a:r>
          </a:p>
          <a:p>
            <a:pPr marL="457200" indent="-457200">
              <a:buFont typeface="+mj-lt"/>
              <a:buAutoNum type="arabicPeriod"/>
            </a:pP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Antetul documentului web – elementul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325" y="1967435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60054068-D86B-4361-B684-FB5207ACC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ru-RU" b="1" dirty="0" err="1"/>
              <a:t>Elementele</a:t>
            </a:r>
            <a:r>
              <a:rPr lang="en-US" altLang="ru-RU" b="1" dirty="0"/>
              <a:t> din HEAD</a:t>
            </a:r>
            <a:r>
              <a:rPr lang="ro-RO" altLang="ru-RU" b="1" dirty="0"/>
              <a:t>.</a:t>
            </a:r>
            <a:r>
              <a:rPr lang="en-US" altLang="ru-RU" b="1" dirty="0"/>
              <a:t> </a:t>
            </a:r>
            <a:r>
              <a:rPr lang="ro-RO" altLang="ru-RU" b="1" dirty="0"/>
              <a:t>Meta. </a:t>
            </a:r>
            <a:r>
              <a:rPr lang="ro-MD" altLang="en-US" b="1" dirty="0"/>
              <a:t>Codificarea caracterelor paginii</a:t>
            </a:r>
            <a:endParaRPr lang="en-US" altLang="en-US" b="1" dirty="0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55D890BD-C966-4E6D-813B-050FB5544AE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68594" y="1927123"/>
            <a:ext cx="11139948" cy="4229203"/>
          </a:xfrm>
        </p:spPr>
        <p:txBody>
          <a:bodyPr>
            <a:noAutofit/>
          </a:bodyPr>
          <a:lstStyle/>
          <a:p>
            <a:pPr eaLnBrk="1" hangingPunct="1">
              <a:lnSpc>
                <a:spcPct val="70000"/>
              </a:lnSpc>
              <a:defRPr/>
            </a:pP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Elementul </a:t>
            </a:r>
            <a:r>
              <a:rPr lang="ro-RO" alt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 - furnizează metadate despre un anumit document HTML. Metadatele nu vor fi afișate pe pagina</a:t>
            </a:r>
          </a:p>
          <a:p>
            <a:pPr eaLnBrk="1" hangingPunct="1">
              <a:lnSpc>
                <a:spcPct val="70000"/>
              </a:lnSpc>
              <a:defRPr/>
            </a:pPr>
            <a:r>
              <a:rPr lang="en-US" alt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</a:t>
            </a:r>
            <a:r>
              <a:rPr lang="ro-MD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ără conținut. 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Elementul </a:t>
            </a:r>
            <a:r>
              <a:rPr lang="ro-RO" alt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&lt;meta&gt; </a:t>
            </a:r>
            <a:r>
              <a:rPr lang="ro-RO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utilizat, de obicei, pentru a specifica: setul de caractere utilizat, cuvintele cheie, care descriu pagina, autorul documentului, data ultimei modificări etc. </a:t>
            </a:r>
          </a:p>
          <a:p>
            <a:pPr eaLnBrk="1" hangingPunct="1"/>
            <a:r>
              <a:rPr lang="ro-MD" altLang="en-US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Codificarea caracterelor folosite pe o pagină web trebuie specificată în antet pentru ca browser-ul să prezinte corect conținutul paginii</a:t>
            </a:r>
          </a:p>
          <a:p>
            <a:pPr eaLnBrk="1" hangingPunct="1"/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Dacă browser-ul ”nu va ghici” corect codificarea - atunci pe ecran vor fi reflectate, uneori, ieroglife </a:t>
            </a:r>
          </a:p>
          <a:p>
            <a:pPr eaLnBrk="1" hangingPunct="1"/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”a-i spune” browser-ului codificarea necesară de a fi respectată, trebuie în interiorul elementului </a:t>
            </a:r>
            <a:r>
              <a:rPr lang="ru-RU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u-RU" alt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ru-RU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să fie folosit elementul </a:t>
            </a:r>
            <a:r>
              <a:rPr lang="ru-RU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 charset=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ro-MD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denumire_codificare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ru-RU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ru-RU" alt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eaLnBrk="1" hangingPunct="1"/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Cea mai uzuală azi codificare este </a:t>
            </a:r>
            <a:r>
              <a:rPr lang="ru-RU" altLang="en-US" b="1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utf-8</a:t>
            </a:r>
            <a:r>
              <a:rPr lang="ru-RU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recomandă să fie specificată în toate proiectele web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o-RO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charset=</a:t>
            </a:r>
            <a:r>
              <a:rPr lang="ro-RO" alt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UTF-8</a:t>
            </a:r>
            <a:r>
              <a:rPr lang="ro-RO" alt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/&gt;</a:t>
            </a:r>
            <a:endParaRPr lang="ru-RU" altLang="en-US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956C79EA-D8F0-48D0-9375-391AE9276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155" y="432620"/>
            <a:ext cx="10368116" cy="139618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ru-RU" b="1" dirty="0" err="1"/>
              <a:t>Elementele</a:t>
            </a:r>
            <a:r>
              <a:rPr lang="en-US" altLang="ru-RU" b="1" dirty="0"/>
              <a:t> din HEAD</a:t>
            </a:r>
            <a:r>
              <a:rPr lang="ro-RO" altLang="ru-RU" b="1" dirty="0"/>
              <a:t>. Meta. Indicații pentru motoarele de căutare </a:t>
            </a:r>
            <a:r>
              <a:rPr lang="en-US" altLang="ru-RU" b="1" dirty="0"/>
              <a:t> </a:t>
            </a:r>
            <a:endParaRPr lang="ru-RU" altLang="ru-RU" b="1" dirty="0"/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74A7B198-B62C-4EF3-90F4-F1732F7693D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70271" y="2231923"/>
            <a:ext cx="11051458" cy="344129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defRPr/>
            </a:pPr>
            <a:r>
              <a:rPr lang="ro-RO" alt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Metadatele pot fi utilizate de browsere, motoare de căutare (keywords) sau alte servicii web</a:t>
            </a:r>
          </a:p>
          <a:p>
            <a:pPr eaLnBrk="1" hangingPunct="1">
              <a:lnSpc>
                <a:spcPct val="70000"/>
              </a:lnSpc>
              <a:buFont typeface="Wingdings 3" panose="05040102010807070707" pitchFamily="18" charset="2"/>
              <a:buNone/>
              <a:defRPr/>
            </a:pPr>
            <a:r>
              <a:rPr lang="ro-RO" alt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Exemple: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charset="UTF-8" /&gt;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name="</a:t>
            </a:r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keywords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content="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flori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 cactus, 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orhidee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name="</a:t>
            </a:r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description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content="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Flori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de camera" /&gt;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&lt;meta name="</a:t>
            </a:r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author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content="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Cutărescu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Nelu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-Gheorghe" /&gt;</a:t>
            </a:r>
            <a:endParaRPr lang="en-US" altLang="ru-RU" sz="22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o-RO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PS: </a:t>
            </a:r>
            <a:r>
              <a:rPr lang="ro-RO" altLang="ru-RU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name</a:t>
            </a:r>
            <a:r>
              <a:rPr lang="ro-RO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o-RO" altLang="ru-RU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content</a:t>
            </a:r>
            <a:r>
              <a:rPr lang="ro-RO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sunt atributele elementului 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ru-RU" sz="2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ro-MD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ro-RO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ceste atribute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pot </a:t>
            </a:r>
            <a:r>
              <a:rPr lang="en-US" altLang="ru-RU" sz="2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lua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multe</a:t>
            </a:r>
            <a:r>
              <a:rPr lang="en-US" alt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</a:t>
            </a:r>
            <a:endParaRPr lang="en-US" altLang="ru-RU" sz="22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DA55-38E8-4E60-84AC-889A70D36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253" y="284164"/>
            <a:ext cx="10127224" cy="1436481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b="1" dirty="0" err="1"/>
              <a:t>Elementele</a:t>
            </a:r>
            <a:r>
              <a:rPr lang="en-US" altLang="ru-RU" b="1" dirty="0"/>
              <a:t> din HEAD</a:t>
            </a:r>
            <a:r>
              <a:rPr lang="ro-RO" altLang="ru-RU" b="1" dirty="0"/>
              <a:t>.</a:t>
            </a:r>
            <a:r>
              <a:rPr lang="en-US" altLang="ru-RU" b="1" dirty="0"/>
              <a:t> </a:t>
            </a:r>
            <a:r>
              <a:rPr lang="ro-RO" altLang="ru-RU" b="1" dirty="0"/>
              <a:t>Meta. </a:t>
            </a:r>
            <a:r>
              <a:rPr lang="en-US" dirty="0"/>
              <a:t>Viewport-ul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1CA3D-5390-40A2-B7E3-75ED8682A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451" y="1897626"/>
            <a:ext cx="11307097" cy="432061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o-MD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ncepând cu HTML5 a fost introdusă, prin elementul META, o metodă ce permite proiectanților web să preia controlul asupra viewport-ului dispozitivului, care prezintă contentul web</a:t>
            </a:r>
          </a:p>
          <a:p>
            <a:pPr eaLnBrk="1" hangingPunct="1">
              <a:defRPr/>
            </a:pPr>
            <a:r>
              <a:rPr lang="ro-RO" sz="2200" b="1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Viewport</a:t>
            </a:r>
            <a:r>
              <a:rPr lang="ro-RO" sz="2200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-ul (</a:t>
            </a:r>
            <a:r>
              <a:rPr lang="ro-RO" sz="2200" i="1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fereastra de vizualizare</a:t>
            </a:r>
            <a:r>
              <a:rPr lang="ro-RO" sz="2200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este zona vizibilă utilizatorului, la accesarea unei pagini web</a:t>
            </a:r>
          </a:p>
          <a:p>
            <a:pPr eaLnBrk="1" hangingPunct="1"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”Fereastra de vizualizare” a utilizatorului se schimbă în funcție de dispozitivul utilizat și va fi mult mai mică pe un telefon, decât pe un ecran de calculator</a:t>
            </a:r>
          </a:p>
          <a:p>
            <a:pPr eaLnBrk="1" hangingPunct="1">
              <a:defRPr/>
            </a:pPr>
            <a:r>
              <a:rPr lang="ro-RO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Viewport-ul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anunță </a:t>
            </a:r>
            <a:r>
              <a:rPr lang="ro-RO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browserul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cum trebuie acesta să controleze dimensiunile și scara paginii web</a:t>
            </a:r>
          </a:p>
          <a:p>
            <a:pPr eaLnBrk="1" hangingPunct="1"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Astfel, vom adăuga în antetul documentului web linia: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2817440F-8109-4E14-90B8-C099FCF8A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71" y="286603"/>
            <a:ext cx="10717161" cy="145075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ru-RU" b="1" dirty="0" err="1"/>
              <a:t>Elementele</a:t>
            </a:r>
            <a:r>
              <a:rPr lang="en-US" altLang="ru-RU" b="1" dirty="0"/>
              <a:t> din tag-ul HEAD</a:t>
            </a:r>
            <a:r>
              <a:rPr lang="ro-RO" altLang="ru-RU" b="1" dirty="0"/>
              <a:t>. </a:t>
            </a:r>
            <a:r>
              <a:rPr lang="ro-RO" altLang="en-US" b="1" dirty="0"/>
              <a:t>LINK</a:t>
            </a:r>
            <a:endParaRPr lang="ru-RU" altLang="en-US" b="1" dirty="0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E54E8C57-AEC7-444B-852D-51CE6EEF5ED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39097" y="1905000"/>
            <a:ext cx="10953135" cy="4343400"/>
          </a:xfrm>
        </p:spPr>
        <p:txBody>
          <a:bodyPr/>
          <a:lstStyle/>
          <a:p>
            <a:pPr eaLnBrk="1" hangingPunct="1"/>
            <a:r>
              <a:rPr lang="ro-RO" altLang="en-US" dirty="0">
                <a:latin typeface="Calibri" panose="020F0502020204030204" pitchFamily="34" charset="0"/>
              </a:rPr>
              <a:t>Defineşte o legătură între document şi o resursă externă</a:t>
            </a:r>
          </a:p>
          <a:p>
            <a:pPr eaLnBrk="1" hangingPunct="1"/>
            <a:r>
              <a:rPr lang="ro-RO" altLang="en-US" dirty="0">
                <a:latin typeface="Calibri" panose="020F0502020204030204" pitchFamily="34" charset="0"/>
              </a:rPr>
              <a:t>Este susţinut de toate browserele web</a:t>
            </a:r>
          </a:p>
          <a:p>
            <a:pPr eaLnBrk="1" hangingPunct="1"/>
            <a:r>
              <a:rPr lang="ro-RO" altLang="en-US" dirty="0">
                <a:latin typeface="Calibri" panose="020F0502020204030204" pitchFamily="34" charset="0"/>
              </a:rPr>
              <a:t>Este un element fără conţinut, care are doar atribute</a:t>
            </a:r>
          </a:p>
          <a:p>
            <a:pPr eaLnBrk="1" hangingPunct="1"/>
            <a:r>
              <a:rPr lang="ro-RO" altLang="en-US" dirty="0">
                <a:latin typeface="Calibri" panose="020F0502020204030204" pitchFamily="34" charset="0"/>
              </a:rPr>
              <a:t>Sintaxa: 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&lt;link </a:t>
            </a:r>
            <a:r>
              <a:rPr lang="en-US" altLang="en-US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atribut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</a:rPr>
              <a:t>=“</a:t>
            </a:r>
            <a:r>
              <a:rPr lang="en-US" altLang="en-US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valoare</a:t>
            </a:r>
            <a:r>
              <a:rPr lang="en-US" altLang="en-US" b="1" i="1" dirty="0">
                <a:solidFill>
                  <a:srgbClr val="00B0F0"/>
                </a:solidFill>
                <a:latin typeface="Calibri" panose="020F0502020204030204" pitchFamily="34" charset="0"/>
              </a:rPr>
              <a:t>” /&gt;</a:t>
            </a:r>
          </a:p>
          <a:p>
            <a:pPr eaLnBrk="1" hangingPunct="1"/>
            <a:r>
              <a:rPr lang="en-US" altLang="en-US" dirty="0">
                <a:latin typeface="Calibri" panose="020F0502020204030204" pitchFamily="34" charset="0"/>
              </a:rPr>
              <a:t>C</a:t>
            </a:r>
            <a:r>
              <a:rPr lang="ro-RO" altLang="en-US" dirty="0">
                <a:latin typeface="Calibri" panose="020F0502020204030204" pitchFamily="34" charset="0"/>
              </a:rPr>
              <a:t>âteva, cele mai uzuale, atribute:</a:t>
            </a:r>
          </a:p>
          <a:p>
            <a:pPr lvl="1" eaLnBrk="1" hangingPunct="1"/>
            <a:r>
              <a:rPr lang="ro-RO" altLang="en-US" b="1" dirty="0">
                <a:highlight>
                  <a:srgbClr val="00FFFF"/>
                </a:highlight>
                <a:latin typeface="Calibri" panose="020F0502020204030204" pitchFamily="34" charset="0"/>
              </a:rPr>
              <a:t>href </a:t>
            </a:r>
            <a:r>
              <a:rPr lang="ro-RO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– specifică locaţia fişierului legat cu documentul curent - obligatoriu</a:t>
            </a:r>
          </a:p>
          <a:p>
            <a:pPr lvl="1" eaLnBrk="1" hangingPunct="1"/>
            <a:r>
              <a:rPr lang="ro-RO" altLang="en-US" b="1" dirty="0">
                <a:highlight>
                  <a:srgbClr val="00FFFF"/>
                </a:highlight>
                <a:latin typeface="Calibri" panose="020F0502020204030204" pitchFamily="34" charset="0"/>
              </a:rPr>
              <a:t>rel</a:t>
            </a:r>
            <a:r>
              <a:rPr lang="ro-RO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 – este atributul obligatoriu şi specifică relaţia cu resursa legată. Poate lua mai multe valori: </a:t>
            </a:r>
            <a:r>
              <a:rPr lang="en-US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icon</a:t>
            </a:r>
            <a:r>
              <a:rPr lang="ro-RO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, </a:t>
            </a:r>
            <a:r>
              <a:rPr lang="en-US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stylesheet</a:t>
            </a:r>
            <a:r>
              <a:rPr lang="ro-RO" altLang="en-US" dirty="0">
                <a:highlight>
                  <a:srgbClr val="00FFFF"/>
                </a:highlight>
                <a:latin typeface="Calibri" panose="020F0502020204030204" pitchFamily="34" charset="0"/>
              </a:rPr>
              <a:t> etc. - obligatoriu</a:t>
            </a:r>
          </a:p>
          <a:p>
            <a:pPr lvl="1" eaLnBrk="1" hangingPunct="1"/>
            <a:r>
              <a:rPr lang="ro-RO" altLang="en-US" b="1" dirty="0">
                <a:latin typeface="Calibri" panose="020F0502020204030204" pitchFamily="34" charset="0"/>
              </a:rPr>
              <a:t>type</a:t>
            </a:r>
            <a:r>
              <a:rPr lang="ro-RO" altLang="en-US" dirty="0">
                <a:latin typeface="Calibri" panose="020F0502020204030204" pitchFamily="34" charset="0"/>
              </a:rPr>
              <a:t> – specifică tipul documentului legat - opțional (http://www.iana.org/assignments/media-types/media-types.xhtml)</a:t>
            </a:r>
            <a:endParaRPr lang="ru-RU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FDCC5DAA-8E3E-434F-811C-D905661CF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74" y="286603"/>
            <a:ext cx="10310106" cy="140454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 err="1"/>
              <a:t>Inserarea</a:t>
            </a:r>
            <a:r>
              <a:rPr lang="en-US" altLang="en-US" b="1" dirty="0"/>
              <a:t> </a:t>
            </a:r>
            <a:r>
              <a:rPr lang="en-US" altLang="en-US" b="1" dirty="0" err="1"/>
              <a:t>unei</a:t>
            </a:r>
            <a:r>
              <a:rPr lang="en-US" altLang="en-US" b="1" dirty="0"/>
              <a:t> </a:t>
            </a:r>
            <a:r>
              <a:rPr lang="en-US" altLang="en-US" b="1" dirty="0" err="1"/>
              <a:t>iconite</a:t>
            </a:r>
            <a:r>
              <a:rPr lang="en-US" altLang="en-US" b="1" dirty="0"/>
              <a:t> </a:t>
            </a:r>
            <a:r>
              <a:rPr lang="ro-RO" altLang="en-US" b="1" dirty="0"/>
              <a:t>în bara de titlu</a:t>
            </a:r>
            <a:endParaRPr lang="ru-RU" altLang="en-US" b="1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6F6CF2-4B8B-47CD-A341-5706F3966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36954"/>
            <a:ext cx="11051458" cy="4503175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o-RO" altLang="ro-RO" dirty="0">
                <a:latin typeface="Calibri" panose="020F0502020204030204" pitchFamily="34" charset="0"/>
              </a:rPr>
              <a:t>Se face cu ajutorul elementului „</a:t>
            </a:r>
            <a:r>
              <a:rPr lang="ro-RO" altLang="ro-RO" b="1" dirty="0">
                <a:latin typeface="Calibri" panose="020F0502020204030204" pitchFamily="34" charset="0"/>
              </a:rPr>
              <a:t>link</a:t>
            </a:r>
            <a:r>
              <a:rPr lang="ro-RO" altLang="ro-RO" dirty="0">
                <a:latin typeface="Calibri" panose="020F0502020204030204" pitchFamily="34" charset="0"/>
              </a:rPr>
              <a:t>”, </a:t>
            </a:r>
            <a:r>
              <a:rPr lang="en-US" altLang="ro-RO" dirty="0">
                <a:latin typeface="Calibri" panose="020F0502020204030204" pitchFamily="34" charset="0"/>
              </a:rPr>
              <a:t> </a:t>
            </a:r>
            <a:r>
              <a:rPr lang="ro-RO" altLang="ro-RO" dirty="0">
                <a:latin typeface="Calibri" panose="020F0502020204030204" pitchFamily="34" charset="0"/>
              </a:rPr>
              <a:t>din „</a:t>
            </a:r>
            <a:r>
              <a:rPr lang="ro-RO" altLang="ro-RO" b="1" dirty="0" err="1">
                <a:latin typeface="Calibri" panose="020F0502020204030204" pitchFamily="34" charset="0"/>
              </a:rPr>
              <a:t>head</a:t>
            </a:r>
            <a:r>
              <a:rPr lang="ro-RO" altLang="ro-RO" dirty="0">
                <a:latin typeface="Calibri" panose="020F0502020204030204" pitchFamily="34" charset="0"/>
              </a:rPr>
              <a:t>”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o-RO" altLang="ro-RO" dirty="0" err="1">
                <a:latin typeface="Calibri" panose="020F0502020204030204" pitchFamily="34" charset="0"/>
              </a:rPr>
              <a:t>Fişierele</a:t>
            </a:r>
            <a:r>
              <a:rPr lang="ro-RO" altLang="ro-RO" dirty="0">
                <a:latin typeface="Calibri" panose="020F0502020204030204" pitchFamily="34" charset="0"/>
              </a:rPr>
              <a:t> grafice</a:t>
            </a:r>
            <a:r>
              <a:rPr lang="en-US" altLang="ro-RO" dirty="0">
                <a:latin typeface="Calibri" panose="020F0502020204030204" pitchFamily="34" charset="0"/>
              </a:rPr>
              <a:t>, </a:t>
            </a:r>
            <a:r>
              <a:rPr lang="en-US" altLang="ro-RO" dirty="0" err="1">
                <a:latin typeface="Calibri" panose="020F0502020204030204" pitchFamily="34" charset="0"/>
              </a:rPr>
              <a:t>folosite</a:t>
            </a:r>
            <a:r>
              <a:rPr lang="en-US" altLang="ro-RO" dirty="0">
                <a:latin typeface="Calibri" panose="020F0502020204030204" pitchFamily="34" charset="0"/>
              </a:rPr>
              <a:t> </a:t>
            </a:r>
            <a:r>
              <a:rPr lang="en-US" altLang="ro-RO" dirty="0" err="1">
                <a:latin typeface="Calibri" panose="020F0502020204030204" pitchFamily="34" charset="0"/>
              </a:rPr>
              <a:t>drept</a:t>
            </a:r>
            <a:r>
              <a:rPr lang="en-US" altLang="ro-RO" dirty="0">
                <a:latin typeface="Calibri" panose="020F0502020204030204" pitchFamily="34" charset="0"/>
              </a:rPr>
              <a:t> </a:t>
            </a:r>
            <a:r>
              <a:rPr lang="en-US" altLang="ro-RO" dirty="0" err="1">
                <a:latin typeface="Calibri" panose="020F0502020204030204" pitchFamily="34" charset="0"/>
              </a:rPr>
              <a:t>iconi</a:t>
            </a:r>
            <a:r>
              <a:rPr lang="ro-MD" altLang="ro-RO" dirty="0" err="1">
                <a:latin typeface="Calibri" panose="020F0502020204030204" pitchFamily="34" charset="0"/>
              </a:rPr>
              <a:t>ță</a:t>
            </a:r>
            <a:r>
              <a:rPr lang="ro-MD" altLang="ro-RO" dirty="0">
                <a:latin typeface="Calibri" panose="020F0502020204030204" pitchFamily="34" charset="0"/>
              </a:rPr>
              <a:t>,</a:t>
            </a:r>
            <a:r>
              <a:rPr lang="ro-RO" altLang="ro-RO" dirty="0">
                <a:latin typeface="Calibri" panose="020F0502020204030204" pitchFamily="34" charset="0"/>
              </a:rPr>
              <a:t> pot fi de tip .</a:t>
            </a:r>
            <a:r>
              <a:rPr lang="ro-RO" altLang="ro-RO" i="1" dirty="0" err="1">
                <a:latin typeface="Calibri" panose="020F0502020204030204" pitchFamily="34" charset="0"/>
              </a:rPr>
              <a:t>ico</a:t>
            </a:r>
            <a:r>
              <a:rPr lang="ro-RO" altLang="ro-RO" dirty="0">
                <a:latin typeface="Calibri" panose="020F0502020204030204" pitchFamily="34" charset="0"/>
              </a:rPr>
              <a:t>, dar si .</a:t>
            </a:r>
            <a:r>
              <a:rPr lang="ro-RO" altLang="ro-RO" i="1" dirty="0" err="1">
                <a:latin typeface="Calibri" panose="020F0502020204030204" pitchFamily="34" charset="0"/>
              </a:rPr>
              <a:t>png</a:t>
            </a:r>
            <a:r>
              <a:rPr lang="ro-RO" altLang="ro-RO" dirty="0">
                <a:latin typeface="Calibri" panose="020F0502020204030204" pitchFamily="34" charset="0"/>
              </a:rPr>
              <a:t>.  Dimensiunea recomandată este 32x32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ro-RO" altLang="ro-RO" dirty="0">
                <a:latin typeface="Calibri" panose="020F0502020204030204" pitchFamily="34" charset="0"/>
              </a:rPr>
              <a:t>Sintaxa: </a:t>
            </a:r>
            <a:r>
              <a:rPr lang="en-US" altLang="ro-RO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&lt;link </a:t>
            </a:r>
            <a:r>
              <a:rPr lang="en-US" altLang="ro-RO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rel</a:t>
            </a:r>
            <a:r>
              <a:rPr lang="en-US" altLang="ro-RO" b="1" i="1" dirty="0">
                <a:solidFill>
                  <a:srgbClr val="00B0F0"/>
                </a:solidFill>
                <a:latin typeface="Calibri" panose="020F0502020204030204" pitchFamily="34" charset="0"/>
              </a:rPr>
              <a:t>="icon" </a:t>
            </a:r>
            <a:r>
              <a:rPr lang="en-US" altLang="ro-RO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href</a:t>
            </a:r>
            <a:r>
              <a:rPr lang="en-US" altLang="ro-RO" b="1" i="1" dirty="0">
                <a:solidFill>
                  <a:srgbClr val="00B0F0"/>
                </a:solidFill>
                <a:latin typeface="Calibri" panose="020F0502020204030204" pitchFamily="34" charset="0"/>
              </a:rPr>
              <a:t>="favicon.ico" type="image/x-icon”</a:t>
            </a:r>
            <a:r>
              <a:rPr lang="ro-RO" altLang="ro-RO" b="1" i="1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US" altLang="ro-RO" b="1" i="1" dirty="0">
                <a:solidFill>
                  <a:srgbClr val="00B0F0"/>
                </a:solidFill>
                <a:latin typeface="Calibri" panose="020F0502020204030204" pitchFamily="34" charset="0"/>
              </a:rPr>
              <a:t>/&gt;</a:t>
            </a:r>
            <a:endParaRPr lang="ro-RO" altLang="ro-RO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ts val="600"/>
              </a:spcBef>
              <a:defRPr/>
            </a:pPr>
            <a:r>
              <a:rPr lang="en-US" altLang="ro-RO" dirty="0" err="1">
                <a:latin typeface="Calibri" panose="020F0502020204030204" pitchFamily="34" charset="0"/>
              </a:rPr>
              <a:t>Exemplu</a:t>
            </a:r>
            <a:r>
              <a:rPr lang="en-US" altLang="ro-RO" dirty="0">
                <a:latin typeface="Calibri" panose="020F0502020204030204" pitchFamily="34" charset="0"/>
              </a:rPr>
              <a:t>: </a:t>
            </a:r>
            <a:endParaRPr lang="ro-RO" altLang="ro-RO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&lt;!DOCTYPE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html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&lt;html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lang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ro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&lt;head&gt;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charset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&lt;title&gt;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&lt;/title&gt;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"icon"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"images/icon.png"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Un text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&lt;/html&gt;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23F7F1-FF55-42D7-909C-7666C814108D}"/>
              </a:ext>
            </a:extLst>
          </p:cNvPr>
          <p:cNvGrpSpPr/>
          <p:nvPr/>
        </p:nvGrpSpPr>
        <p:grpSpPr>
          <a:xfrm>
            <a:off x="5417574" y="3323304"/>
            <a:ext cx="6023334" cy="1163892"/>
            <a:chOff x="5417574" y="3195484"/>
            <a:chExt cx="6023334" cy="116389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75A45BF-8CEC-4935-BA0F-E9A3700FA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7574" y="3273297"/>
              <a:ext cx="6023334" cy="1086079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1BD378B-2544-4BF4-BE4C-542A5C27C75B}"/>
                </a:ext>
              </a:extLst>
            </p:cNvPr>
            <p:cNvSpPr/>
            <p:nvPr/>
          </p:nvSpPr>
          <p:spPr>
            <a:xfrm>
              <a:off x="6341806" y="3195484"/>
              <a:ext cx="1602659" cy="44245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FF043C7-C686-46DF-9300-974A6AA16923}"/>
              </a:ext>
            </a:extLst>
          </p:cNvPr>
          <p:cNvGrpSpPr/>
          <p:nvPr/>
        </p:nvGrpSpPr>
        <p:grpSpPr>
          <a:xfrm>
            <a:off x="5417574" y="4906297"/>
            <a:ext cx="6120448" cy="1229032"/>
            <a:chOff x="5417574" y="4906297"/>
            <a:chExt cx="6120448" cy="12290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5C015BE-CC27-4D07-94ED-68121841A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7574" y="5171432"/>
              <a:ext cx="6120448" cy="963897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307AA45-D4BA-490B-8068-54A4C98684B7}"/>
                </a:ext>
              </a:extLst>
            </p:cNvPr>
            <p:cNvSpPr/>
            <p:nvPr/>
          </p:nvSpPr>
          <p:spPr>
            <a:xfrm>
              <a:off x="6096000" y="4906297"/>
              <a:ext cx="1848465" cy="66859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BBFF9-B9C5-4966-85C3-2188FCFE7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286603"/>
            <a:ext cx="10506751" cy="1450757"/>
          </a:xfrm>
        </p:spPr>
        <p:txBody>
          <a:bodyPr/>
          <a:lstStyle/>
          <a:p>
            <a:pPr eaLnBrk="1" hangingPunct="1">
              <a:defRPr/>
            </a:pPr>
            <a:r>
              <a:rPr lang="ro-MD" dirty="0"/>
              <a:t>Căi – absolute și relative</a:t>
            </a:r>
            <a:endParaRPr lang="en-US" dirty="0"/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A5842B26-3516-4AB3-8076-DD4527D331E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8929" y="1905000"/>
            <a:ext cx="10874477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Observați că între denumiri – de mape și/sau fișiere – a fost utilizat drept </a:t>
            </a:r>
          </a:p>
          <a:p>
            <a:pPr eaLnBrk="1" hangingPunct="1"/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separator simbolul ”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slash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(în Windows poate fi utilizat și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backslash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/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Căile spre resursele web pot fi: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relative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sau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absolute</a:t>
            </a:r>
            <a:endParaRPr lang="en-US" altLang="en-US" sz="23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Atunci când nu este specificată complet locaţia unui fișier, browserul îl va căuta în aceeași mapă/folder cu fişierul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.html 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curent</a:t>
            </a:r>
          </a:p>
          <a:p>
            <a:pPr eaLnBrk="1" hangingPunct="1"/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acest caz se spune că </a:t>
            </a:r>
            <a:r>
              <a:rPr lang="ro-RO" altLang="en-US" sz="23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folosim o adresă relativă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Adică se va face căutarea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raport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sau </a:t>
            </a:r>
            <a:r>
              <a:rPr lang="ro-RO" altLang="en-US" sz="2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</a:t>
            </a:r>
            <a:r>
              <a:rPr lang="ro-RO" altLang="en-US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cu fișierul curent. Iar atunci când fișierul este stocat într-un subdirector (sau o mapă inclusă în mapa curentă), trebuie specificată calea relativă până la acel fișier</a:t>
            </a:r>
          </a:p>
          <a:p>
            <a:pPr eaLnBrk="1" hangingPunct="1"/>
            <a:r>
              <a:rPr lang="ro-RO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 de cale absolută: 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https://pixabay.com/photos/marguerite-daisy-flower-white-729510/</a:t>
            </a:r>
            <a:r>
              <a:rPr lang="ro-RO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sau </a:t>
            </a:r>
            <a:r>
              <a:rPr lang="ro-RO" altLang="en-US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C:\myOldDiskD\ND\_UTM\_pr_Web_an3\exercitii\tema2\images/icon.png</a:t>
            </a:r>
          </a:p>
          <a:p>
            <a:pPr eaLnBrk="1" hangingPunct="1"/>
            <a:endParaRPr lang="en-US" alt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434" name="Picture 2" descr="What is the Difference Between a Relative and Absolute Path?">
            <a:extLst>
              <a:ext uri="{FF2B5EF4-FFF2-40B4-BE49-F238E27FC236}">
                <a16:creationId xmlns:a16="http://schemas.microsoft.com/office/drawing/2014/main" id="{D465E3CD-652F-44E4-97BF-45E574CA3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633" y="78657"/>
            <a:ext cx="2489486" cy="301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36F5A-D015-4FC8-9A19-9ED37F123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dirty="0"/>
              <a:t>Astfel, în antetul HEAD, ar trebui să fie...</a:t>
            </a:r>
            <a:endParaRPr lang="en-US" dirty="0"/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1E0A7265-326A-46EA-8C20-B0B2A86A99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0942" y="1952370"/>
            <a:ext cx="11464413" cy="441893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&lt;!DOCTYPE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html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&lt;html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lang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ro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&lt;head&gt;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charset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"keywords"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electric,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fierbator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"description"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"Site cu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descrierea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aparatelor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fiert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"author"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Cutărescu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Nelu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-Gheorghe"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&lt;title&gt;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&lt;/title&gt;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"icon"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"images/icon.png"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Un text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&lt;/html&gt;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A0547-5D29-4138-A3ED-703240D11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897" y="306205"/>
            <a:ext cx="7266038" cy="1450757"/>
          </a:xfrm>
        </p:spPr>
        <p:txBody>
          <a:bodyPr/>
          <a:lstStyle/>
          <a:p>
            <a:r>
              <a:rPr lang="en-GB" dirty="0" err="1"/>
              <a:t>Suplimentar</a:t>
            </a:r>
            <a:r>
              <a:rPr lang="en-GB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6D4BA-17BA-460B-93D4-E689C0826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897" y="1877961"/>
            <a:ext cx="10211783" cy="4404852"/>
          </a:xfrm>
        </p:spPr>
        <p:txBody>
          <a:bodyPr>
            <a:normAutofit fontScale="77500" lnSpcReduction="20000"/>
          </a:bodyPr>
          <a:lstStyle/>
          <a:p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pot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stiluri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scripturi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antet</a:t>
            </a:r>
            <a:endParaRPr lang="ro-RO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Stilurile se definesc în elemental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&lt;style&gt;&lt;/style&gt;</a:t>
            </a:r>
            <a:endParaRPr lang="en-GB" sz="26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Iar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scripturi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cu: </a:t>
            </a:r>
            <a:r>
              <a:rPr lang="en-GB" sz="2600" b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600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&lt;script&gt;&lt;/script&gt;</a:t>
            </a:r>
            <a:endParaRPr lang="en-GB" sz="26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scriem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mic exemplu de stil și de script: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&lt;head&gt;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charset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"utf-8"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"viewport"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"width=device-width, initial-scale=1.0"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"keywords"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electric,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fierbator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"description"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"Site cu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descrierea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aparatelor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fiert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apa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&lt;meta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"author"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Cutărescu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Nelu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-Gheorghe"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&lt;title&gt;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&lt;/title&gt;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&lt;link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"icon"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"images/icon.png"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&lt;style&gt;body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{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background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795E26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rgb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(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255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190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152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); </a:t>
            </a:r>
            <a:r>
              <a:rPr lang="en-GB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white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font-size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2em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 </a:t>
            </a:r>
            <a:r>
              <a:rPr lang="en-GB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font-family</a:t>
            </a:r>
            <a:r>
              <a:rPr lang="en-GB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</a:t>
            </a:r>
            <a:r>
              <a:rPr lang="en-GB" b="0" dirty="0" err="1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'Franklin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Gothic Medium'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'Arial Narrow'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Arial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text-align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center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;}</a:t>
            </a:r>
            <a:r>
              <a:rPr lang="en-GB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&lt;/style&gt;</a:t>
            </a:r>
            <a:endParaRPr lang="en-GB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&lt;script&gt;</a:t>
            </a:r>
            <a:r>
              <a:rPr lang="en-GB" b="0" dirty="0">
                <a:solidFill>
                  <a:srgbClr val="795E26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alert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(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"Bine ai </a:t>
            </a:r>
            <a:r>
              <a:rPr lang="en-GB" b="0" dirty="0" err="1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venit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 la </a:t>
            </a:r>
            <a:r>
              <a:rPr lang="en-GB" b="0" dirty="0" err="1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noi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în</a:t>
            </a:r>
            <a:r>
              <a:rPr lang="en-GB" b="0" dirty="0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 site!"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);</a:t>
            </a:r>
            <a:r>
              <a:rPr lang="en-GB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&lt;/script&gt;</a:t>
            </a:r>
            <a:endParaRPr lang="en-GB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&lt;/head&gt;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" name="Picture 2" descr="Ar putea fi o imagine cu text care spune „Html CSS”">
            <a:extLst>
              <a:ext uri="{FF2B5EF4-FFF2-40B4-BE49-F238E27FC236}">
                <a16:creationId xmlns:a16="http://schemas.microsoft.com/office/drawing/2014/main" id="{BF09052C-FD40-48CA-B75C-F56885BC7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567" y="185205"/>
            <a:ext cx="3384263" cy="423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9258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84E2E-EB42-4577-8FEC-955106BAA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Rezultat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9475DD-A1A4-441B-8557-F27E722C0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394" y="4321366"/>
            <a:ext cx="7625805" cy="1659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41D4DE0-8CD3-475B-9B27-D7663EB67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249" y="2395882"/>
            <a:ext cx="6491766" cy="147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3333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0A3B9F22-07F1-4022-B139-1063A7872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MD" altLang="ru-RU" b="1" dirty="0"/>
              <a:t>Asocieri și glume din Internet </a:t>
            </a:r>
            <a:r>
              <a:rPr lang="ro-MD" altLang="ru-RU" b="1" dirty="0">
                <a:sym typeface="Wingdings" panose="05000000000000000000" pitchFamily="2" charset="2"/>
              </a:rPr>
              <a:t></a:t>
            </a:r>
            <a:endParaRPr lang="ru-RU" altLang="ru-RU" b="1" dirty="0"/>
          </a:p>
        </p:txBody>
      </p:sp>
      <p:grpSp>
        <p:nvGrpSpPr>
          <p:cNvPr id="20483" name="Group 1">
            <a:extLst>
              <a:ext uri="{FF2B5EF4-FFF2-40B4-BE49-F238E27FC236}">
                <a16:creationId xmlns:a16="http://schemas.microsoft.com/office/drawing/2014/main" id="{253C4B25-5D0D-40E9-87FD-C23A2C8533BF}"/>
              </a:ext>
            </a:extLst>
          </p:cNvPr>
          <p:cNvGrpSpPr>
            <a:grpSpLocks/>
          </p:cNvGrpSpPr>
          <p:nvPr/>
        </p:nvGrpSpPr>
        <p:grpSpPr bwMode="auto">
          <a:xfrm>
            <a:off x="2163097" y="2084439"/>
            <a:ext cx="7200543" cy="4206671"/>
            <a:chOff x="188913" y="1123950"/>
            <a:chExt cx="8532812" cy="5534025"/>
          </a:xfrm>
        </p:grpSpPr>
        <p:pic>
          <p:nvPicPr>
            <p:cNvPr id="20484" name="Picture 8" descr="Картинки по запросу image html vs css">
              <a:extLst>
                <a:ext uri="{FF2B5EF4-FFF2-40B4-BE49-F238E27FC236}">
                  <a16:creationId xmlns:a16="http://schemas.microsoft.com/office/drawing/2014/main" id="{90623135-8BC8-4D82-B495-4B92BFF7F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463" y="1123950"/>
              <a:ext cx="3228975" cy="26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5" name="Picture 10" descr="Картинки по запросу image html vs css">
              <a:extLst>
                <a:ext uri="{FF2B5EF4-FFF2-40B4-BE49-F238E27FC236}">
                  <a16:creationId xmlns:a16="http://schemas.microsoft.com/office/drawing/2014/main" id="{5063D8EA-0FDF-40DA-89C9-6005AF7D8B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913" y="4105275"/>
              <a:ext cx="8532812" cy="255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725EC81D-FB29-4682-9389-C56A12038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Istoria dezvoltării html</a:t>
            </a:r>
            <a:endParaRPr lang="ru-RU" altLang="ru-RU" dirty="0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4FCBA9D6-D75A-487B-9AC2-BE12036C9B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73393" y="1981200"/>
            <a:ext cx="10432025" cy="762000"/>
          </a:xfrm>
        </p:spPr>
        <p:txBody>
          <a:bodyPr rtlCol="0">
            <a:normAutofit/>
          </a:bodyPr>
          <a:lstStyle/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</a:rPr>
              <a:t>HTML (Hyper Text Markup Language) - un limbaj utilizat pentru descrierea paginilor web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E2ECC0F9-D6AA-430C-8113-7947C6EFFD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4936347"/>
              </p:ext>
            </p:extLst>
          </p:nvPr>
        </p:nvGraphicFramePr>
        <p:xfrm>
          <a:off x="2310581" y="2644876"/>
          <a:ext cx="7744645" cy="3578121"/>
        </p:xfrm>
        <a:graphic>
          <a:graphicData uri="http://schemas.openxmlformats.org/drawingml/2006/table">
            <a:tbl>
              <a:tblPr/>
              <a:tblGrid>
                <a:gridCol w="3871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3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831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o-RO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Versiunea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tabLst>
                          <a:tab pos="457200" algn="l"/>
                        </a:tabLst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tabLst>
                          <a:tab pos="457200" algn="l"/>
                        </a:tabLst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ro-RO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Anul apariţiei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1991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HTML+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1993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 2.0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1995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 3.2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1997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 4.01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1999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XHTML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  <a:endParaRPr kumimoji="0" lang="ru-RU" altLang="ru-RU" sz="2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22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HTML5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itchFamily="18" charset="2"/>
                        <a:defRPr sz="22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itchFamily="18" charset="2"/>
                        <a:defRPr sz="2100">
                          <a:solidFill>
                            <a:schemeClr val="tx2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itchFamily="18" charset="2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  <a:r>
                        <a:rPr kumimoji="0" lang="ro-RO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HTML5.1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2016, la </a:t>
                      </a:r>
                      <a:r>
                        <a:rPr kumimoji="0" lang="en-US" altLang="ru-RU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nivel</a:t>
                      </a:r>
                      <a:r>
                        <a:rPr kumimoji="0" lang="en-US" altLang="ru-RU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altLang="ru-RU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recomandari</a:t>
                      </a:r>
                      <a:endParaRPr kumimoji="0" lang="ru-RU" altLang="ru-RU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BBA723C6-8590-453B-889B-B52ED2CA3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en-US" b="1" dirty="0"/>
              <a:t>Exemplu conținut fără stiluri...și cu stiluri</a:t>
            </a:r>
            <a:endParaRPr lang="en-US" altLang="en-US" b="1" dirty="0"/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EF48F4F4-8052-425E-B300-87E3D258B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692" y="2054225"/>
            <a:ext cx="8871516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TextBox 1">
            <a:extLst>
              <a:ext uri="{FF2B5EF4-FFF2-40B4-BE49-F238E27FC236}">
                <a16:creationId xmlns:a16="http://schemas.microsoft.com/office/drawing/2014/main" id="{FD9A491C-34B3-4429-A35F-C01C3C4B4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5174" y="3429000"/>
            <a:ext cx="78343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o-RO" altLang="en-US" b="1" dirty="0">
                <a:solidFill>
                  <a:srgbClr val="0070C0"/>
                </a:solidFill>
                <a:latin typeface="Gill Sans MT" panose="020B0502020104020203" pitchFamily="34" charset="0"/>
              </a:rPr>
              <a:t>DEFINESC 2 STILURI diferite PENTRU ELEMENTELE INCLUSE…</a:t>
            </a:r>
            <a:endParaRPr lang="en-US" altLang="en-US" b="1" dirty="0">
              <a:solidFill>
                <a:srgbClr val="0070C0"/>
              </a:solidFill>
              <a:latin typeface="Gill Sans MT" panose="020B0502020104020203" pitchFamily="34" charset="0"/>
            </a:endParaRPr>
          </a:p>
          <a:p>
            <a:r>
              <a:rPr lang="ro-RO" altLang="en-US" dirty="0">
                <a:solidFill>
                  <a:srgbClr val="0070C0"/>
                </a:solidFill>
                <a:latin typeface="Calibri" panose="020F0502020204030204" pitchFamily="34" charset="0"/>
              </a:rPr>
              <a:t>Rezultat – contentul rămâne acelaşi,  </a:t>
            </a:r>
            <a:r>
              <a:rPr lang="en-US" altLang="en-US" dirty="0" err="1">
                <a:solidFill>
                  <a:srgbClr val="0070C0"/>
                </a:solidFill>
                <a:latin typeface="Calibri" panose="020F0502020204030204" pitchFamily="34" charset="0"/>
              </a:rPr>
              <a:t>prezentarea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</a:rPr>
              <a:t> e</a:t>
            </a:r>
            <a:r>
              <a:rPr lang="ro-RO" altLang="en-US" dirty="0">
                <a:solidFill>
                  <a:srgbClr val="0070C0"/>
                </a:solidFill>
                <a:latin typeface="Calibri" panose="020F0502020204030204" pitchFamily="34" charset="0"/>
              </a:rPr>
              <a:t>lementel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</a:rPr>
              <a:t>or</a:t>
            </a:r>
            <a:r>
              <a:rPr lang="ro-RO" altLang="en-US" dirty="0">
                <a:solidFill>
                  <a:srgbClr val="0070C0"/>
                </a:solidFill>
                <a:latin typeface="Calibri" panose="020F0502020204030204" pitchFamily="34" charset="0"/>
              </a:rPr>
              <a:t> - se schimba:</a:t>
            </a:r>
            <a:endParaRPr lang="en-US" altLang="en-US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21509" name="Picture 1">
            <a:extLst>
              <a:ext uri="{FF2B5EF4-FFF2-40B4-BE49-F238E27FC236}">
                <a16:creationId xmlns:a16="http://schemas.microsoft.com/office/drawing/2014/main" id="{04902A9C-42A3-4B36-B9BD-B69B2FF0D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17" y="4500819"/>
            <a:ext cx="48164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">
            <a:extLst>
              <a:ext uri="{FF2B5EF4-FFF2-40B4-BE49-F238E27FC236}">
                <a16:creationId xmlns:a16="http://schemas.microsoft.com/office/drawing/2014/main" id="{8A12FB5F-3142-4F33-A3AE-55C0C4A74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158" y="4412327"/>
            <a:ext cx="338772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7BB0DAD-6649-4E20-960D-5BDC4CEF1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o-MD" altLang="en-US" b="1" dirty="0"/>
              <a:t>Exemplu de </a:t>
            </a:r>
            <a:r>
              <a:rPr lang="en-US" altLang="en-US" b="1" dirty="0"/>
              <a:t>formular f</a:t>
            </a:r>
            <a:r>
              <a:rPr lang="ro-MD" altLang="en-US" b="1" dirty="0"/>
              <a:t>ără stiluri și același formular cu stiluri</a:t>
            </a:r>
            <a:endParaRPr lang="en-US" altLang="en-US" b="1" dirty="0"/>
          </a:p>
        </p:txBody>
      </p:sp>
      <p:pic>
        <p:nvPicPr>
          <p:cNvPr id="22531" name="Picture 3">
            <a:extLst>
              <a:ext uri="{FF2B5EF4-FFF2-40B4-BE49-F238E27FC236}">
                <a16:creationId xmlns:a16="http://schemas.microsoft.com/office/drawing/2014/main" id="{7347B027-99ED-4BF1-ACA6-F8ABC43C4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804" y="2510949"/>
            <a:ext cx="26749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A6A952EF-E385-4EC2-8BFB-4AF11018F1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59" y="2223612"/>
            <a:ext cx="3657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1">
            <a:extLst>
              <a:ext uri="{FF2B5EF4-FFF2-40B4-BE49-F238E27FC236}">
                <a16:creationId xmlns:a16="http://schemas.microsoft.com/office/drawing/2014/main" id="{4D14899C-B5E0-4A90-9267-A3F72A156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2826" y="5300664"/>
            <a:ext cx="859257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o-MD" altLang="ro-RO" dirty="0">
                <a:latin typeface="Calibri" panose="020F0502020204030204" pitchFamily="34" charset="0"/>
              </a:rPr>
              <a:t>Diferite stiluri pentru același conținut: </a:t>
            </a:r>
            <a:r>
              <a:rPr lang="ro-MD" altLang="ro-RO" dirty="0">
                <a:latin typeface="Calibri" panose="020F0502020204030204" pitchFamily="34" charset="0"/>
                <a:hlinkClick r:id="rId4"/>
              </a:rPr>
              <a:t>https://www.w3schools.com/css/css_intro.asp</a:t>
            </a:r>
            <a:r>
              <a:rPr lang="ro-MD" altLang="ro-RO" dirty="0">
                <a:latin typeface="Calibri" panose="020F0502020204030204" pitchFamily="34" charset="0"/>
              </a:rPr>
              <a:t> </a:t>
            </a:r>
            <a:endParaRPr lang="en-US" altLang="ro-RO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084" y="2045111"/>
            <a:ext cx="10398596" cy="3823982"/>
          </a:xfrm>
        </p:spPr>
        <p:txBody>
          <a:bodyPr>
            <a:normAutofit/>
          </a:bodyPr>
          <a:lstStyle/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a construi o pagină web, mai întâi se 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un document web – un fișier cu extensia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.html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structura de bază a unui document web trebuie sa fie prezentă declarația DocType, elementul-rădăcină HTML, și două elemente urmașe ale lor - HEAD și BODY</a:t>
            </a:r>
          </a:p>
          <a:p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definește antetul documentului web, iar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definește conținutul paginii web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browser se va încărca documentul web (utilizând bara de adrese), iar browserul îl va interpreta și va genera pagina web, în baza elementelor incluse în documentul web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285" y="156226"/>
            <a:ext cx="4357953" cy="435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747" y="1956619"/>
            <a:ext cx="10697497" cy="424753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rolul declarației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DocType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într-un document web?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ce se inserează elementul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 antetul documentului web? Poate oare elementul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META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să fie inserat în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rolul elementului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TITLE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În care element-container trebuie el inserat, la definirea documentului web?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 pentru ce se folosește elementul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într-un document web?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Browserul face distincție între literele mari și cele mici, atunci când sunt scrise tag-urile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într-un document web?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Codul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HTML </a:t>
            </a:r>
            <a:r>
              <a:rPr lang="en-GB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poate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scris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astfel</a:t>
            </a:r>
            <a:r>
              <a:rPr 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într-o linie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ro-RO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&lt;!DOCTYPE html&gt; &lt;html&gt;&lt;head&gt;title&gt;</a:t>
            </a:r>
            <a:r>
              <a:rPr lang="en-GB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Titlul</a:t>
            </a:r>
            <a:r>
              <a:rPr lang="ro-RO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</a:t>
            </a:r>
            <a:r>
              <a:rPr lang="en-GB" sz="20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ocumentului</a:t>
            </a:r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&lt;/title&gt;&lt;/head&gt;&lt;body&gt;Waw</a:t>
            </a:r>
            <a:r>
              <a:rPr lang="ro-RO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ww...</a:t>
            </a:r>
            <a:r>
              <a:rPr lang="en-GB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&lt;/body&gt;&lt;/html&gt;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735" y="149048"/>
            <a:ext cx="3219284" cy="321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BBBB1-A394-452B-8C24-AE51330D3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Utilizare HTML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090F3-9EFD-4932-A0E7-C080E3997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413" y="1956619"/>
            <a:ext cx="10628671" cy="4267200"/>
          </a:xfrm>
        </p:spPr>
        <p:txBody>
          <a:bodyPr>
            <a:noAutofit/>
          </a:bodyPr>
          <a:lstStyle/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HTML </a:t>
            </a:r>
            <a:r>
              <a:rPr lang="ro-RO" altLang="ru-RU" sz="2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este un limbaj de programare, ci unul de </a:t>
            </a:r>
            <a:r>
              <a:rPr lang="ro-RO" alt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marcare!</a:t>
            </a:r>
          </a:p>
          <a:p>
            <a:pPr marL="411480" lvl="1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ro-RO" altLang="ru-RU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limbaj de marcare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(sau etichetare) reprezintă o mulţime de etichete / tag-uri de marcare</a:t>
            </a:r>
          </a:p>
          <a:p>
            <a:pPr marL="411480" lvl="1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Limbajul HTML utilizează set-ul de tag-uri</a:t>
            </a:r>
            <a:r>
              <a:rPr lang="en-US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marca</a:t>
            </a:r>
            <a:r>
              <a:rPr lang="en-US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pentru a descrie paginile web</a:t>
            </a:r>
          </a:p>
          <a:p>
            <a:pPr marL="411480" lvl="1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ro-RO" altLang="ru-RU" sz="24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este un cuvânt sau o scurtă descriere care etichetează o informaţie, uşurând regăsirea acesteia</a:t>
            </a:r>
            <a:endParaRPr lang="en-US" altLang="ru-RU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>
              <a:lnSpc>
                <a:spcPct val="80000"/>
              </a:lnSpc>
              <a:defRPr/>
            </a:pPr>
            <a:r>
              <a:rPr lang="en-US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ag-urile de marcare HTML se numesc simplu </a:t>
            </a:r>
            <a:r>
              <a:rPr lang="ro-RO" alt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-uri HTML</a:t>
            </a:r>
            <a:endParaRPr lang="ru-RU" altLang="ru-RU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ro-RO" altLang="ru-RU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 HTML </a:t>
            </a:r>
            <a:r>
              <a:rPr lang="ro-RO" altLang="ru-RU" sz="2400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descrie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 pagina web şi conţine tag-uri HTML şi text simplu</a:t>
            </a:r>
          </a:p>
          <a:p>
            <a:pPr marL="182880" indent="-182880">
              <a:lnSpc>
                <a:spcPct val="80000"/>
              </a:lnSpc>
              <a:defRPr/>
            </a:pP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browser web nu afişează tag-uri</a:t>
            </a:r>
            <a:r>
              <a:rPr lang="en-US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ro-RO" alt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HTML dintr-un document web, ci utilizează tag-urile HTML pentru a le interpreta și a genera conţinutul unei pagini web, pe care apoi o afişează într-o formă înţeleasă de om</a:t>
            </a:r>
            <a:endParaRPr lang="ru-RU" altLang="ru-RU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2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43471814-FC1B-4A1E-8C53-56D4EE408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Crearea documentelor html</a:t>
            </a:r>
            <a:endParaRPr lang="ru-RU" altLang="ru-RU" b="1" dirty="0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936CF13E-CA79-492B-BC4C-2CEAEC8E207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25910" y="1905000"/>
            <a:ext cx="10677831" cy="4485968"/>
          </a:xfrm>
        </p:spPr>
        <p:txBody>
          <a:bodyPr rtlCol="0">
            <a:normAutofit fontScale="92500"/>
          </a:bodyPr>
          <a:lstStyle/>
          <a:p>
            <a:pPr marL="182880" indent="-182880">
              <a:defRPr/>
            </a:pPr>
            <a:r>
              <a:rPr lang="ro-RO" altLang="ru-RU" sz="3200" dirty="0">
                <a:latin typeface="Calibri" panose="020F0502020204030204" pitchFamily="34" charset="0"/>
              </a:rPr>
              <a:t>Pentru a crea documente HTML este suficient să fie utilizat cel mai simplu editor de texte (sau IDE - </a:t>
            </a:r>
            <a:r>
              <a:rPr lang="ro-RO" altLang="ru-RU" sz="2800" i="1" dirty="0">
                <a:solidFill>
                  <a:srgbClr val="202124"/>
                </a:solidFill>
                <a:latin typeface="Google Sans"/>
              </a:rPr>
              <a:t>I</a:t>
            </a:r>
            <a:r>
              <a:rPr lang="en-GB" sz="2800" b="0" i="1" dirty="0" err="1">
                <a:solidFill>
                  <a:srgbClr val="202124"/>
                </a:solidFill>
                <a:effectLst/>
                <a:latin typeface="Google Sans"/>
              </a:rPr>
              <a:t>ntegrated</a:t>
            </a:r>
            <a:r>
              <a:rPr lang="en-GB" sz="2800" b="0" i="1" dirty="0">
                <a:solidFill>
                  <a:srgbClr val="202124"/>
                </a:solidFill>
                <a:effectLst/>
                <a:latin typeface="Google Sans"/>
              </a:rPr>
              <a:t> </a:t>
            </a:r>
            <a:r>
              <a:rPr lang="ro-RO" sz="2800" b="0" i="1" dirty="0">
                <a:solidFill>
                  <a:srgbClr val="202124"/>
                </a:solidFill>
                <a:effectLst/>
                <a:latin typeface="Google Sans"/>
              </a:rPr>
              <a:t>D</a:t>
            </a:r>
            <a:r>
              <a:rPr lang="en-GB" sz="2800" b="0" i="1" dirty="0" err="1">
                <a:solidFill>
                  <a:srgbClr val="202124"/>
                </a:solidFill>
                <a:effectLst/>
                <a:latin typeface="Google Sans"/>
              </a:rPr>
              <a:t>evelopment</a:t>
            </a:r>
            <a:r>
              <a:rPr lang="en-GB" sz="2800" b="0" i="1" dirty="0">
                <a:solidFill>
                  <a:srgbClr val="202124"/>
                </a:solidFill>
                <a:effectLst/>
                <a:latin typeface="Google Sans"/>
              </a:rPr>
              <a:t> </a:t>
            </a:r>
            <a:r>
              <a:rPr lang="ro-RO" sz="2800" b="0" i="1" dirty="0">
                <a:solidFill>
                  <a:srgbClr val="202124"/>
                </a:solidFill>
                <a:effectLst/>
                <a:latin typeface="Google Sans"/>
              </a:rPr>
              <a:t>E</a:t>
            </a:r>
            <a:r>
              <a:rPr lang="en-GB" sz="2800" b="0" i="1" dirty="0" err="1">
                <a:solidFill>
                  <a:srgbClr val="202124"/>
                </a:solidFill>
                <a:effectLst/>
                <a:latin typeface="Google Sans"/>
              </a:rPr>
              <a:t>nvironment</a:t>
            </a:r>
            <a:r>
              <a:rPr lang="ro-RO" altLang="ru-RU" sz="3200" dirty="0">
                <a:latin typeface="Calibri" panose="020F0502020204030204" pitchFamily="34" charset="0"/>
              </a:rPr>
              <a:t>)</a:t>
            </a:r>
          </a:p>
          <a:p>
            <a:pPr marL="411480" lvl="1">
              <a:defRPr/>
            </a:pPr>
            <a:r>
              <a:rPr lang="ro-RO" altLang="ru-RU" sz="3000" dirty="0">
                <a:latin typeface="Calibri" panose="020F0502020204030204" pitchFamily="34" charset="0"/>
              </a:rPr>
              <a:t>de exemplu  </a:t>
            </a:r>
            <a:r>
              <a:rPr lang="en-US" altLang="ru-RU" sz="3000" i="1" dirty="0">
                <a:latin typeface="Calibri" panose="020F0502020204030204" pitchFamily="34" charset="0"/>
              </a:rPr>
              <a:t>Note-pad++</a:t>
            </a:r>
            <a:r>
              <a:rPr lang="ro-RO" altLang="ru-RU" sz="3000" dirty="0">
                <a:latin typeface="Calibri" panose="020F0502020204030204" pitchFamily="34" charset="0"/>
              </a:rPr>
              <a:t>, </a:t>
            </a:r>
            <a:r>
              <a:rPr lang="ro-RO" altLang="ru-RU" sz="3000" i="1" dirty="0">
                <a:latin typeface="Calibri" panose="020F0502020204030204" pitchFamily="34" charset="0"/>
              </a:rPr>
              <a:t>Visual Studio Code</a:t>
            </a:r>
            <a:r>
              <a:rPr lang="ro-RO" altLang="ru-RU" sz="3000" dirty="0">
                <a:latin typeface="Calibri" panose="020F0502020204030204" pitchFamily="34" charset="0"/>
              </a:rPr>
              <a:t>, </a:t>
            </a:r>
            <a:r>
              <a:rPr lang="ro-RO" altLang="ru-RU" sz="3000" i="1" dirty="0">
                <a:latin typeface="Calibri" panose="020F0502020204030204" pitchFamily="34" charset="0"/>
              </a:rPr>
              <a:t>Sublime</a:t>
            </a:r>
            <a:r>
              <a:rPr lang="ro-RO" altLang="ru-RU" sz="3000" dirty="0">
                <a:latin typeface="Calibri" panose="020F0502020204030204" pitchFamily="34" charset="0"/>
              </a:rPr>
              <a:t> etc. - care sunt comode şi simple de utilizat în descrierea paginilor web</a:t>
            </a:r>
          </a:p>
          <a:p>
            <a:pPr marL="411480" lvl="1">
              <a:defRPr/>
            </a:pPr>
            <a:r>
              <a:rPr lang="ro-RO" altLang="ru-RU" sz="3000" dirty="0">
                <a:latin typeface="Calibri" panose="020F0502020204030204" pitchFamily="34" charset="0"/>
              </a:rPr>
              <a:t>Toate acest</a:t>
            </a:r>
            <a:r>
              <a:rPr lang="en-US" altLang="ru-RU" sz="3000" dirty="0">
                <a:latin typeface="Calibri" panose="020F0502020204030204" pitchFamily="34" charset="0"/>
              </a:rPr>
              <a:t>e</a:t>
            </a:r>
            <a:r>
              <a:rPr lang="ro-MD" altLang="ru-RU" sz="3000" dirty="0">
                <a:latin typeface="Calibri" panose="020F0502020204030204" pitchFamily="34" charset="0"/>
              </a:rPr>
              <a:t> editoare</a:t>
            </a:r>
            <a:r>
              <a:rPr lang="ro-RO" altLang="ru-RU" sz="3000" dirty="0">
                <a:latin typeface="Calibri" panose="020F0502020204030204" pitchFamily="34" charset="0"/>
              </a:rPr>
              <a:t> trebuie instalat</a:t>
            </a:r>
            <a:r>
              <a:rPr lang="en-US" altLang="ru-RU" sz="3000" dirty="0">
                <a:latin typeface="Calibri" panose="020F0502020204030204" pitchFamily="34" charset="0"/>
              </a:rPr>
              <a:t>e</a:t>
            </a:r>
            <a:r>
              <a:rPr lang="ro-RO" altLang="ru-RU" sz="3000" dirty="0">
                <a:latin typeface="Calibri" panose="020F0502020204030204" pitchFamily="34" charset="0"/>
              </a:rPr>
              <a:t> preventiv pe PC, pentru a fi posibilă descrierea paginilor web</a:t>
            </a:r>
          </a:p>
          <a:p>
            <a:pPr marL="182880" indent="-182880">
              <a:defRPr/>
            </a:pPr>
            <a:r>
              <a:rPr lang="ro-RO" altLang="ru-RU" sz="3200" dirty="0">
                <a:latin typeface="Calibri" panose="020F0502020204030204" pitchFamily="34" charset="0"/>
              </a:rPr>
              <a:t>Va recomand să instalați pe calculatorul dvoastră </a:t>
            </a:r>
            <a:r>
              <a:rPr lang="ro-RO" altLang="ru-RU" sz="3200" i="1" dirty="0">
                <a:latin typeface="Calibri" panose="020F0502020204030204" pitchFamily="34" charset="0"/>
              </a:rPr>
              <a:t>VS Code</a:t>
            </a:r>
            <a:r>
              <a:rPr lang="ro-RO" altLang="ru-RU" sz="3200" dirty="0">
                <a:latin typeface="Calibri" panose="020F0502020204030204" pitchFamily="34" charset="0"/>
              </a:rPr>
              <a:t>, iar drept browser – e recomandat </a:t>
            </a:r>
            <a:r>
              <a:rPr lang="ro-RO" altLang="ru-RU" sz="3200" i="1" dirty="0">
                <a:latin typeface="Calibri" panose="020F0502020204030204" pitchFamily="34" charset="0"/>
              </a:rPr>
              <a:t>GoogleChrome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A9FF9A14-076E-4E65-A522-C78359270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226" y="286603"/>
            <a:ext cx="10172454" cy="145075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Paşii</a:t>
            </a:r>
            <a:r>
              <a:rPr lang="en-US" altLang="ru-RU" b="1" dirty="0"/>
              <a:t>…</a:t>
            </a:r>
            <a:r>
              <a:rPr lang="ro-RO" altLang="ru-RU" b="1" dirty="0"/>
              <a:t> pentru generarea unei pagini web</a:t>
            </a:r>
            <a:endParaRPr lang="ru-RU" altLang="ru-RU" dirty="0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0D9FB919-5AF3-48E2-AF6C-9A1A8E97BD0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68595" y="1905000"/>
            <a:ext cx="11120282" cy="4426974"/>
          </a:xfrm>
        </p:spPr>
        <p:txBody>
          <a:bodyPr rtlCol="0">
            <a:noAutofit/>
          </a:bodyPr>
          <a:lstStyle/>
          <a:p>
            <a:pPr marL="514350" indent="-514350">
              <a:spcBef>
                <a:spcPts val="0"/>
              </a:spcBef>
              <a:spcAft>
                <a:spcPts val="600"/>
              </a:spcAft>
              <a:buFont typeface="Bookman Old Style" panose="02050604050505020204" pitchFamily="18" charset="0"/>
              <a:buAutoNum type="arabicPeriod"/>
              <a:defRPr/>
            </a:pPr>
            <a:r>
              <a:rPr lang="ro-RO" altLang="ru-RU" sz="1800" b="1" dirty="0">
                <a:latin typeface="Calibri" panose="020F0502020204030204" pitchFamily="34" charset="0"/>
              </a:rPr>
              <a:t>S</a:t>
            </a:r>
            <a:r>
              <a:rPr lang="ro-RO" altLang="ru-RU" sz="1800" dirty="0">
                <a:latin typeface="Calibri" panose="020F0502020204030204" pitchFamily="34" charset="0"/>
              </a:rPr>
              <a:t>e deschide editorul de cod (de exemplu </a:t>
            </a:r>
            <a:r>
              <a:rPr lang="ro-RO" altLang="ru-RU" sz="1800" i="1" dirty="0">
                <a:latin typeface="Calibri" panose="020F0502020204030204" pitchFamily="34" charset="0"/>
              </a:rPr>
              <a:t>VS Code </a:t>
            </a:r>
            <a:r>
              <a:rPr lang="ro-RO" altLang="ru-RU" sz="1800" dirty="0">
                <a:latin typeface="Calibri" panose="020F0502020204030204" pitchFamily="34" charset="0"/>
              </a:rPr>
              <a:t>sau </a:t>
            </a:r>
            <a:r>
              <a:rPr lang="ro-RO" altLang="ru-RU" sz="1800" i="1" dirty="0">
                <a:latin typeface="Calibri" panose="020F0502020204030204" pitchFamily="34" charset="0"/>
              </a:rPr>
              <a:t>NotePad++</a:t>
            </a:r>
            <a:r>
              <a:rPr lang="ro-RO" altLang="ru-RU" sz="1800" dirty="0">
                <a:latin typeface="Calibri" panose="020F0502020204030204" pitchFamily="34" charset="0"/>
              </a:rPr>
              <a:t>)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Bookman Old Style" panose="02050604050505020204" pitchFamily="18" charset="0"/>
              <a:buAutoNum type="arabicPeriod"/>
              <a:defRPr/>
            </a:pPr>
            <a:r>
              <a:rPr lang="ro-RO" altLang="ru-RU" sz="1800" dirty="0">
                <a:latin typeface="Calibri" panose="020F0502020204030204" pitchFamily="34" charset="0"/>
              </a:rPr>
              <a:t>Se creează documentul HTML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Bookman Old Style" panose="02050604050505020204" pitchFamily="18" charset="0"/>
              <a:buAutoNum type="arabicPeriod"/>
              <a:defRPr/>
            </a:pPr>
            <a:r>
              <a:rPr lang="ro-RO" altLang="ru-RU" sz="1800" dirty="0">
                <a:latin typeface="Calibri" panose="020F0502020204030204" pitchFamily="34" charset="0"/>
              </a:rPr>
              <a:t>Se salvează documentul specificând numele </a:t>
            </a:r>
            <a:r>
              <a:rPr lang="ro-RO" altLang="ru-RU" sz="1800" dirty="0" err="1">
                <a:latin typeface="Calibri" panose="020F0502020204030204" pitchFamily="34" charset="0"/>
              </a:rPr>
              <a:t>şi</a:t>
            </a:r>
            <a:r>
              <a:rPr lang="ro-RO" altLang="ru-RU" sz="1800" dirty="0">
                <a:latin typeface="Calibri" panose="020F0502020204030204" pitchFamily="34" charset="0"/>
              </a:rPr>
              <a:t> extensia</a:t>
            </a:r>
          </a:p>
          <a:p>
            <a:pPr marL="514350" lvl="1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o-RO" altLang="ru-RU" sz="1700" dirty="0">
                <a:latin typeface="Calibri" panose="020F0502020204030204" pitchFamily="34" charset="0"/>
              </a:rPr>
              <a:t>Orice fișier care descrie conţinutul unei pagini web are un nume şi o extensie. Extensia specifică tipul fişierului. Fişierele </a:t>
            </a:r>
            <a:r>
              <a:rPr lang="en-US" altLang="ru-RU" sz="1700" dirty="0">
                <a:latin typeface="Calibri" panose="020F0502020204030204" pitchFamily="34" charset="0"/>
              </a:rPr>
              <a:t>care </a:t>
            </a:r>
            <a:r>
              <a:rPr lang="en-US" altLang="ru-RU" sz="1700" dirty="0" err="1">
                <a:latin typeface="Calibri" panose="020F0502020204030204" pitchFamily="34" charset="0"/>
              </a:rPr>
              <a:t>descriu</a:t>
            </a:r>
            <a:r>
              <a:rPr lang="en-US" altLang="ru-RU" sz="1700" dirty="0">
                <a:latin typeface="Calibri" panose="020F0502020204030204" pitchFamily="34" charset="0"/>
              </a:rPr>
              <a:t> </a:t>
            </a:r>
            <a:r>
              <a:rPr lang="en-US" altLang="ru-RU" sz="1700" dirty="0" err="1">
                <a:latin typeface="Calibri" panose="020F0502020204030204" pitchFamily="34" charset="0"/>
              </a:rPr>
              <a:t>documente</a:t>
            </a:r>
            <a:r>
              <a:rPr lang="en-US" altLang="ru-RU" sz="1700" dirty="0">
                <a:latin typeface="Calibri" panose="020F0502020204030204" pitchFamily="34" charset="0"/>
              </a:rPr>
              <a:t> </a:t>
            </a:r>
            <a:r>
              <a:rPr lang="ro-RO" altLang="ru-RU" sz="1700" dirty="0">
                <a:latin typeface="Calibri" panose="020F0502020204030204" pitchFamily="34" charset="0"/>
              </a:rPr>
              <a:t>HTML au extensia </a:t>
            </a:r>
            <a:r>
              <a:rPr lang="ro-RO" altLang="ru-RU" sz="1700" i="1" dirty="0">
                <a:latin typeface="Calibri" panose="020F0502020204030204" pitchFamily="34" charset="0"/>
              </a:rPr>
              <a:t>.html</a:t>
            </a:r>
            <a:r>
              <a:rPr lang="ro-RO" altLang="ru-RU" sz="1700" dirty="0">
                <a:latin typeface="Calibri" panose="020F0502020204030204" pitchFamily="34" charset="0"/>
              </a:rPr>
              <a:t> sau </a:t>
            </a:r>
            <a:r>
              <a:rPr lang="ro-RO" altLang="ru-RU" sz="1700" i="1" dirty="0">
                <a:latin typeface="Calibri" panose="020F0502020204030204" pitchFamily="34" charset="0"/>
              </a:rPr>
              <a:t>.htm</a:t>
            </a:r>
          </a:p>
          <a:p>
            <a:pPr marL="514350" lvl="1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o-RO" altLang="ru-RU" sz="1700" dirty="0">
                <a:latin typeface="Calibri" panose="020F0502020204030204" pitchFamily="34" charset="0"/>
              </a:rPr>
              <a:t>Fie am creat fișierul </a:t>
            </a:r>
            <a:r>
              <a:rPr lang="ro-RO" altLang="ru-RU" sz="1700" b="1" i="1" dirty="0">
                <a:highlight>
                  <a:srgbClr val="00FFFF"/>
                </a:highlight>
                <a:latin typeface="Calibri" panose="020F0502020204030204" pitchFamily="34" charset="0"/>
              </a:rPr>
              <a:t>index.html</a:t>
            </a:r>
            <a:endParaRPr lang="ro-RO" altLang="ru-RU" sz="1700" b="1" dirty="0">
              <a:highlight>
                <a:srgbClr val="00FFFF"/>
              </a:highlight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Bookman Old Style" panose="02050604050505020204" pitchFamily="18" charset="0"/>
              <a:buAutoNum type="arabicPeriod"/>
              <a:defRPr/>
            </a:pPr>
            <a:r>
              <a:rPr lang="ro-RO" altLang="ru-RU" sz="1800" dirty="0">
                <a:latin typeface="Calibri" panose="020F0502020204030204" pitchFamily="34" charset="0"/>
              </a:rPr>
              <a:t>Se lansează (deschide fereastra) browserul şi în bara de adrese se scrie numele fişierului html, specificând şi calea către fişier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o-RO" altLang="ru-RU" sz="1700" dirty="0">
                <a:latin typeface="Calibri" panose="020F0502020204030204" pitchFamily="34" charset="0"/>
              </a:rPr>
              <a:t>Pentru vizualizarea rezultatului descrierii paginilor web este suficient un navigator Internet (browser – care ”știe” să intrepreteze codurile HTML)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ru-RU" sz="1700" dirty="0" err="1">
                <a:latin typeface="Calibri" panose="020F0502020204030204" pitchFamily="34" charset="0"/>
              </a:rPr>
              <a:t>Pentru</a:t>
            </a:r>
            <a:r>
              <a:rPr lang="en-US" altLang="ru-RU" sz="1700" dirty="0">
                <a:latin typeface="Calibri" panose="020F0502020204030204" pitchFamily="34" charset="0"/>
              </a:rPr>
              <a:t> </a:t>
            </a:r>
            <a:r>
              <a:rPr lang="en-US" altLang="ru-RU" sz="1700" dirty="0" err="1">
                <a:latin typeface="Calibri" panose="020F0502020204030204" pitchFamily="34" charset="0"/>
              </a:rPr>
              <a:t>validarea</a:t>
            </a:r>
            <a:r>
              <a:rPr lang="en-US" altLang="ru-RU" sz="1700" dirty="0">
                <a:latin typeface="Calibri" panose="020F0502020204030204" pitchFamily="34" charset="0"/>
              </a:rPr>
              <a:t> </a:t>
            </a:r>
            <a:r>
              <a:rPr lang="ro-MD" altLang="ru-RU" sz="1700" dirty="0">
                <a:latin typeface="Calibri" panose="020F0502020204030204" pitchFamily="34" charset="0"/>
              </a:rPr>
              <a:t>corectitudinii scrierii </a:t>
            </a:r>
            <a:r>
              <a:rPr lang="en-US" altLang="ru-RU" sz="1700" dirty="0" err="1">
                <a:latin typeface="Calibri" panose="020F0502020204030204" pitchFamily="34" charset="0"/>
              </a:rPr>
              <a:t>documentului</a:t>
            </a:r>
            <a:r>
              <a:rPr lang="ro-MD" altLang="ru-RU" sz="1700" dirty="0">
                <a:latin typeface="Calibri" panose="020F0502020204030204" pitchFamily="34" charset="0"/>
              </a:rPr>
              <a:t> web poate fi folosit un validator on-line</a:t>
            </a:r>
            <a:r>
              <a:rPr lang="en-US" altLang="ru-RU" sz="1700" dirty="0">
                <a:latin typeface="Calibri" panose="020F0502020204030204" pitchFamily="34" charset="0"/>
              </a:rPr>
              <a:t>: </a:t>
            </a:r>
            <a:r>
              <a:rPr lang="en-US" altLang="ru-RU" sz="1700" dirty="0">
                <a:latin typeface="Calibri" panose="020F0502020204030204" pitchFamily="34" charset="0"/>
                <a:hlinkClick r:id="rId2"/>
              </a:rPr>
              <a:t>http://validator</a:t>
            </a:r>
            <a:r>
              <a:rPr lang="en-US" altLang="ru-RU" dirty="0">
                <a:latin typeface="Calibri" panose="020F0502020204030204" pitchFamily="34" charset="0"/>
                <a:hlinkClick r:id="rId2"/>
              </a:rPr>
              <a:t>.w3.org/nu/</a:t>
            </a:r>
            <a:r>
              <a:rPr lang="ro-MD" altLang="ru-RU" dirty="0">
                <a:latin typeface="Calibri" panose="020F0502020204030204" pitchFamily="34" charset="0"/>
              </a:rPr>
              <a:t>  </a:t>
            </a:r>
            <a:r>
              <a:rPr lang="ro-MD" altLang="ru-RU" sz="1700" dirty="0">
                <a:latin typeface="Calibri" panose="020F0502020204030204" pitchFamily="34" charset="0"/>
              </a:rPr>
              <a:t>sau </a:t>
            </a:r>
            <a:r>
              <a:rPr lang="ro-MD" altLang="ru-RU" sz="1700" dirty="0">
                <a:latin typeface="Calibri" panose="020F0502020204030204" pitchFamily="34" charset="0"/>
                <a:hlinkClick r:id="rId3"/>
              </a:rPr>
              <a:t>http://www.w3schools.com/html/html_validate.html</a:t>
            </a:r>
            <a:r>
              <a:rPr lang="ro-MD" altLang="ru-RU" sz="1700" dirty="0">
                <a:latin typeface="Calibri" panose="020F0502020204030204" pitchFamily="34" charset="0"/>
              </a:rPr>
              <a:t> </a:t>
            </a:r>
          </a:p>
          <a:p>
            <a:pPr marL="48463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ro-MD" altLang="ru-RU" sz="1800" dirty="0">
                <a:latin typeface="Calibri" panose="020F0502020204030204" pitchFamily="34" charset="0"/>
              </a:rPr>
              <a:t>Se analizează rezultatul (pagina web generată) în fereastra browserului.</a:t>
            </a:r>
            <a:endParaRPr lang="ru-RU" alt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95AF3800-74DE-4CB6-9C93-A92EEEACC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 dirty="0"/>
              <a:t>Recomandări</a:t>
            </a:r>
            <a:endParaRPr lang="en-US" altLang="en-US" b="1" dirty="0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379503FA-4301-4CDF-BE48-464CE9D3446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78426" y="1892299"/>
            <a:ext cx="10805651" cy="2651285"/>
          </a:xfrm>
        </p:spPr>
        <p:txBody>
          <a:bodyPr rtlCol="0">
            <a:noAutofit/>
          </a:bodyPr>
          <a:lstStyle/>
          <a:p>
            <a:pPr marL="182880" indent="-182880">
              <a:defRPr/>
            </a:pPr>
            <a:r>
              <a:rPr lang="ro-MD" altLang="en-US" sz="2200" dirty="0">
                <a:latin typeface="Calibri" panose="020F0502020204030204" pitchFamily="34" charset="0"/>
              </a:rPr>
              <a:t>Se recomandă</a:t>
            </a:r>
            <a:r>
              <a:rPr lang="en-US" altLang="en-US" sz="2200" dirty="0">
                <a:latin typeface="Calibri" panose="020F0502020204030204" pitchFamily="34" charset="0"/>
              </a:rPr>
              <a:t>,</a:t>
            </a:r>
            <a:r>
              <a:rPr lang="ro-MD" altLang="en-US" sz="2200" dirty="0">
                <a:latin typeface="Calibri" panose="020F0502020204030204" pitchFamily="34" charset="0"/>
              </a:rPr>
              <a:t> </a:t>
            </a:r>
            <a:r>
              <a:rPr lang="ro-MD" altLang="en-US" sz="2200" b="1" dirty="0">
                <a:latin typeface="Calibri" panose="020F0502020204030204" pitchFamily="34" charset="0"/>
              </a:rPr>
              <a:t>pentru un site web</a:t>
            </a:r>
          </a:p>
          <a:p>
            <a:pPr marL="411480" lvl="1">
              <a:defRPr/>
            </a:pPr>
            <a:r>
              <a:rPr lang="ro-MD" altLang="en-US" sz="2200" dirty="0">
                <a:latin typeface="Calibri" panose="020F0502020204030204" pitchFamily="34" charset="0"/>
              </a:rPr>
              <a:t>Să se creeze o mapă separată, c</a:t>
            </a:r>
            <a:r>
              <a:rPr lang="en-US" altLang="en-US" sz="2200" dirty="0" err="1">
                <a:latin typeface="Calibri" panose="020F0502020204030204" pitchFamily="34" charset="0"/>
              </a:rPr>
              <a:t>orespunz</a:t>
            </a:r>
            <a:r>
              <a:rPr lang="ro-MD" altLang="en-US" sz="2200" dirty="0">
                <a:latin typeface="Calibri" panose="020F0502020204030204" pitchFamily="34" charset="0"/>
              </a:rPr>
              <a:t>ă</a:t>
            </a:r>
            <a:r>
              <a:rPr lang="en-US" altLang="en-US" sz="2200" dirty="0" err="1">
                <a:latin typeface="Calibri" panose="020F0502020204030204" pitchFamily="34" charset="0"/>
              </a:rPr>
              <a:t>toare</a:t>
            </a:r>
            <a:r>
              <a:rPr lang="ro-MD" altLang="en-US" sz="2200" dirty="0">
                <a:latin typeface="Calibri" panose="020F0502020204030204" pitchFamily="34" charset="0"/>
              </a:rPr>
              <a:t> </a:t>
            </a:r>
            <a:r>
              <a:rPr lang="ro-MD" altLang="en-US" sz="2200" dirty="0" err="1">
                <a:latin typeface="Calibri" panose="020F0502020204030204" pitchFamily="34" charset="0"/>
              </a:rPr>
              <a:t>numel</a:t>
            </a:r>
            <a:r>
              <a:rPr lang="en-US" altLang="en-US" sz="2200" dirty="0" err="1">
                <a:latin typeface="Calibri" panose="020F0502020204030204" pitchFamily="34" charset="0"/>
              </a:rPr>
              <a:t>ui</a:t>
            </a:r>
            <a:r>
              <a:rPr lang="ro-MD" altLang="en-US" sz="2200" dirty="0">
                <a:latin typeface="Calibri" panose="020F0502020204030204" pitchFamily="34" charset="0"/>
              </a:rPr>
              <a:t> proiectului (pentru nume de foldere, fișiere etc. se vor utiliza litere din alfabetul englez și cifre, fără spații. Primul simbol în denumire este bine să fie o literă. Poate fi utilizată și liniuța de sublinire)</a:t>
            </a:r>
          </a:p>
          <a:p>
            <a:pPr marL="411480" lvl="1">
              <a:defRPr/>
            </a:pPr>
            <a:r>
              <a:rPr lang="ro-MD" altLang="en-US" sz="2200" dirty="0">
                <a:latin typeface="Calibri" panose="020F0502020204030204" pitchFamily="34" charset="0"/>
              </a:rPr>
              <a:t>În mapa respectivă să fie create minimum alte 2 mape: una rezervată pentru imaginile necesare site-ului și una necesară stilurilor folosite în site </a:t>
            </a:r>
          </a:p>
          <a:p>
            <a:pPr marL="411480" lvl="1">
              <a:defRPr/>
            </a:pPr>
            <a:r>
              <a:rPr lang="ro-MD" altLang="en-US" sz="2200" dirty="0">
                <a:latin typeface="Calibri" panose="020F0502020204030204" pitchFamily="34" charset="0"/>
              </a:rPr>
              <a:t>De exemplu, proiectul meu ”</a:t>
            </a:r>
            <a:r>
              <a:rPr lang="ro-MD" altLang="en-US" sz="2200" dirty="0" err="1">
                <a:latin typeface="Calibri" panose="020F0502020204030204" pitchFamily="34" charset="0"/>
              </a:rPr>
              <a:t>Donuts</a:t>
            </a:r>
            <a:r>
              <a:rPr lang="ro-MD" altLang="en-US" sz="2200" dirty="0">
                <a:latin typeface="Calibri" panose="020F0502020204030204" pitchFamily="34" charset="0"/>
              </a:rPr>
              <a:t>” este structurat astfel: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pic>
        <p:nvPicPr>
          <p:cNvPr id="41988" name="Picture 3">
            <a:extLst>
              <a:ext uri="{FF2B5EF4-FFF2-40B4-BE49-F238E27FC236}">
                <a16:creationId xmlns:a16="http://schemas.microsoft.com/office/drawing/2014/main" id="{0529B725-75CD-420F-B5F0-63C9330DE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4543585"/>
            <a:ext cx="22939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4">
            <a:extLst>
              <a:ext uri="{FF2B5EF4-FFF2-40B4-BE49-F238E27FC236}">
                <a16:creationId xmlns:a16="http://schemas.microsoft.com/office/drawing/2014/main" id="{D7FF5B33-0460-4806-8101-48B53B6C1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9827" y="5003960"/>
            <a:ext cx="41878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MD" altLang="en-US" dirty="0">
                <a:latin typeface="Calibri" panose="020F0502020204030204" pitchFamily="34" charset="0"/>
              </a:rPr>
              <a:t>În cazul în care sunt folosite JavaScript-uri externe, creati o mapă JS sau JavaScript, în care veti păstra scripturile</a:t>
            </a:r>
            <a:r>
              <a:rPr lang="en-US" altLang="en-US" dirty="0">
                <a:latin typeface="Calibri" panose="020F0502020204030204" pitchFamily="34" charset="0"/>
              </a:rPr>
              <a:t>-</a:t>
            </a:r>
            <a:r>
              <a:rPr lang="ro-MD" altLang="en-US" dirty="0">
                <a:latin typeface="Calibri" panose="020F0502020204030204" pitchFamily="34" charset="0"/>
              </a:rPr>
              <a:t>client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pic>
        <p:nvPicPr>
          <p:cNvPr id="41990" name="Picture 5">
            <a:extLst>
              <a:ext uri="{FF2B5EF4-FFF2-40B4-BE49-F238E27FC236}">
                <a16:creationId xmlns:a16="http://schemas.microsoft.com/office/drawing/2014/main" id="{D8651BCC-0F40-4D39-B140-80963ECB62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642" y="4543585"/>
            <a:ext cx="2078038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A646A7B6-DB9C-4A48-90AD-96D21B7B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Elemente HTML</a:t>
            </a:r>
            <a:endParaRPr lang="ru-RU" altLang="ru-RU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50F73E7B-846B-4DBD-9F18-DAEA407EC91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39098" y="1956619"/>
            <a:ext cx="11359462" cy="4336027"/>
          </a:xfrm>
        </p:spPr>
        <p:txBody>
          <a:bodyPr rtlCol="0">
            <a:noAutofit/>
          </a:bodyPr>
          <a:lstStyle/>
          <a:p>
            <a:pPr marL="182880" indent="-182880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Un document HTML se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defineşte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folosind 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HTML</a:t>
            </a:r>
          </a:p>
          <a:p>
            <a:pPr marL="182880" indent="-182880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Elementele HTML sunt formate dintr-un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deschidere (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început)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închidere (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sfârşit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82880" indent="-182880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Între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tag-ul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început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cel de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sfârşit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se amplasează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conţinutul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elementului HTML</a:t>
            </a:r>
          </a:p>
          <a:p>
            <a:pPr marL="182880" indent="-182880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Exemplu: </a:t>
            </a:r>
            <a:r>
              <a:rPr lang="en-US" altLang="ru-RU" sz="23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tag_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en-US" altLang="ru-RU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nceput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300" b="1" i="1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atribute</a:t>
            </a:r>
            <a:r>
              <a:rPr lang="en-US" altLang="ru-RU" sz="23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3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</a:t>
            </a:r>
            <a:r>
              <a:rPr lang="ro-RO" altLang="ru-RU" sz="2300" b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ţ</a:t>
            </a:r>
            <a:r>
              <a:rPr lang="en-US" altLang="ru-RU" sz="2300" b="1" dirty="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inut</a:t>
            </a:r>
            <a:r>
              <a:rPr lang="en-US" altLang="ru-RU" sz="23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3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&lt;/</a:t>
            </a:r>
            <a:r>
              <a:rPr lang="en-US" altLang="ru-RU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tag_sf</a:t>
            </a:r>
            <a:r>
              <a:rPr lang="ro-RO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â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ro-RO" altLang="ru-RU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ş</a:t>
            </a:r>
            <a:r>
              <a:rPr lang="en-US" altLang="ru-RU" sz="2300" b="1" dirty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en-US" altLang="ru-RU" sz="23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o-RO" altLang="ru-RU" sz="2300" b="1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indent="-182880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Unele elemente HTML pot să nu posede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conţinut</a:t>
            </a:r>
            <a:endParaRPr lang="ro-RO" altLang="ru-RU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Exemplu de element vid: eticheta pentru trecerea din rând nou 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endParaRPr lang="ro-RO" altLang="ru-RU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1480" lvl="1">
              <a:defRPr/>
            </a:pP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Elementele vide se închid chiar în </a:t>
            </a:r>
            <a:r>
              <a:rPr lang="ro-RO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tag-ul</a:t>
            </a:r>
            <a:r>
              <a:rPr lang="ro-RO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de început (obligatoriu în versiunea XHTML)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: &lt;</a:t>
            </a:r>
            <a:r>
              <a:rPr lang="en-US" altLang="ru-RU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ru-RU" sz="2300" dirty="0">
                <a:latin typeface="Calibri" panose="020F0502020204030204" pitchFamily="34" charset="0"/>
                <a:cs typeface="Calibri" panose="020F0502020204030204" pitchFamily="34" charset="0"/>
              </a:rPr>
              <a:t> /&gt;</a:t>
            </a:r>
          </a:p>
        </p:txBody>
      </p:sp>
      <p:pic>
        <p:nvPicPr>
          <p:cNvPr id="9218" name="Picture 2" descr="HTML Elements: What They Are and How to Use Them">
            <a:extLst>
              <a:ext uri="{FF2B5EF4-FFF2-40B4-BE49-F238E27FC236}">
                <a16:creationId xmlns:a16="http://schemas.microsoft.com/office/drawing/2014/main" id="{46F478B6-82B1-4F2E-B0C0-69D2F13CF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707" y="188912"/>
            <a:ext cx="3949853" cy="235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98D0E4F2-269C-42AA-8BCE-A9FD7E3F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Elemente HTML</a:t>
            </a:r>
            <a:endParaRPr lang="ru-RU" alt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4CE54-2D8A-4288-9F70-FE5C290FA08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946787"/>
            <a:ext cx="11169445" cy="4627051"/>
          </a:xfrm>
        </p:spPr>
        <p:txBody>
          <a:bodyPr rtlCol="0">
            <a:normAutofit lnSpcReduction="10000"/>
          </a:bodyPr>
          <a:lstStyle/>
          <a:p>
            <a:pPr marL="182880" indent="-182880">
              <a:lnSpc>
                <a:spcPct val="70000"/>
              </a:lnSpc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Denumirile tuturor </a:t>
            </a:r>
            <a:r>
              <a:rPr lang="ro-MD" altLang="ru-RU" sz="2500" dirty="0" err="1">
                <a:latin typeface="Calibri" panose="020F0502020204030204" pitchFamily="34" charset="0"/>
              </a:rPr>
              <a:t>tag</a:t>
            </a:r>
            <a:r>
              <a:rPr lang="ro-MD" altLang="ru-RU" sz="2500" dirty="0">
                <a:latin typeface="Calibri" panose="020F0502020204030204" pitchFamily="34" charset="0"/>
              </a:rPr>
              <a:t>-urilor sunt incluse între </a:t>
            </a:r>
            <a:r>
              <a:rPr lang="ro-MD" altLang="ru-RU" sz="2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&lt;&gt;</a:t>
            </a:r>
            <a:r>
              <a:rPr lang="ro-MD" altLang="ru-RU" sz="2500" dirty="0">
                <a:latin typeface="Calibri" panose="020F0502020204030204" pitchFamily="34" charset="0"/>
              </a:rPr>
              <a:t>, </a:t>
            </a:r>
            <a:r>
              <a:rPr lang="ro-MD" altLang="ru-RU" sz="2500" dirty="0" err="1">
                <a:latin typeface="Calibri" panose="020F0502020204030204" pitchFamily="34" charset="0"/>
              </a:rPr>
              <a:t>tag-ul</a:t>
            </a:r>
            <a:r>
              <a:rPr lang="ro-MD" altLang="ru-RU" sz="2500" dirty="0">
                <a:latin typeface="Calibri" panose="020F0502020204030204" pitchFamily="34" charset="0"/>
              </a:rPr>
              <a:t> de </a:t>
            </a:r>
            <a:r>
              <a:rPr lang="ro-MD" altLang="ru-RU" sz="2500" dirty="0" err="1">
                <a:latin typeface="Calibri" panose="020F0502020204030204" pitchFamily="34" charset="0"/>
              </a:rPr>
              <a:t>sfârşit</a:t>
            </a:r>
            <a:r>
              <a:rPr lang="ro-MD" altLang="ru-RU" sz="2500" dirty="0">
                <a:latin typeface="Calibri" panose="020F0502020204030204" pitchFamily="34" charset="0"/>
              </a:rPr>
              <a:t> având după semnul  </a:t>
            </a:r>
            <a:r>
              <a:rPr lang="ro-MD" altLang="ru-RU" sz="2500" i="1" dirty="0">
                <a:latin typeface="Calibri" panose="020F0502020204030204" pitchFamily="34" charset="0"/>
              </a:rPr>
              <a:t>&lt;</a:t>
            </a:r>
            <a:r>
              <a:rPr lang="ro-MD" altLang="ru-RU" sz="2500" dirty="0">
                <a:latin typeface="Calibri" panose="020F0502020204030204" pitchFamily="34" charset="0"/>
              </a:rPr>
              <a:t> simbolul / </a:t>
            </a:r>
          </a:p>
          <a:p>
            <a:pPr marL="411480" lvl="1">
              <a:lnSpc>
                <a:spcPct val="70000"/>
              </a:lnSpc>
              <a:defRPr/>
            </a:pPr>
            <a:r>
              <a:rPr lang="ro-MD" altLang="ru-RU" sz="2400" b="1" i="1" dirty="0">
                <a:latin typeface="Calibri" panose="020F0502020204030204" pitchFamily="34" charset="0"/>
              </a:rPr>
              <a:t>&lt;p&gt; Salut!&lt;/p</a:t>
            </a:r>
            <a:r>
              <a:rPr lang="ro-MD" altLang="ru-RU" sz="2400" b="1" dirty="0">
                <a:latin typeface="Calibri" panose="020F0502020204030204" pitchFamily="34" charset="0"/>
              </a:rPr>
              <a:t>&gt; - </a:t>
            </a:r>
            <a:r>
              <a:rPr lang="ro-MD" altLang="ru-RU" sz="2400" dirty="0">
                <a:latin typeface="Calibri" panose="020F0502020204030204" pitchFamily="34" charset="0"/>
              </a:rPr>
              <a:t>exemplu de element cu conţinut</a:t>
            </a:r>
            <a:endParaRPr lang="ro-MD" altLang="ru-RU" sz="2400" b="1" dirty="0">
              <a:latin typeface="Calibri" panose="020F0502020204030204" pitchFamily="34" charset="0"/>
            </a:endParaRPr>
          </a:p>
          <a:p>
            <a:pPr marL="411480" lvl="1">
              <a:lnSpc>
                <a:spcPct val="70000"/>
              </a:lnSpc>
              <a:defRPr/>
            </a:pPr>
            <a:r>
              <a:rPr lang="ro-MD" altLang="ru-RU" sz="2400" b="1" dirty="0">
                <a:latin typeface="Calibri" panose="020F0502020204030204" pitchFamily="34" charset="0"/>
              </a:rPr>
              <a:t>&lt;br /&gt; - </a:t>
            </a:r>
            <a:r>
              <a:rPr lang="ro-MD" altLang="ru-RU" sz="2400" dirty="0">
                <a:latin typeface="Calibri" panose="020F0502020204030204" pitchFamily="34" charset="0"/>
              </a:rPr>
              <a:t>exemplu de element  fără conţinut</a:t>
            </a:r>
            <a:endParaRPr lang="ro-MD" altLang="ru-RU" sz="2400" dirty="0"/>
          </a:p>
          <a:p>
            <a:pPr marL="182880" indent="-182880">
              <a:lnSpc>
                <a:spcPct val="70000"/>
              </a:lnSpc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Unele </a:t>
            </a:r>
            <a:r>
              <a:rPr lang="ro-MD" altLang="ru-RU" sz="2500" dirty="0" err="1">
                <a:latin typeface="Calibri" panose="020F0502020204030204" pitchFamily="34" charset="0"/>
              </a:rPr>
              <a:t>browsere</a:t>
            </a:r>
            <a:r>
              <a:rPr lang="ro-MD" altLang="ru-RU" sz="2500" dirty="0">
                <a:latin typeface="Calibri" panose="020F0502020204030204" pitchFamily="34" charset="0"/>
              </a:rPr>
              <a:t> </a:t>
            </a:r>
            <a:r>
              <a:rPr lang="ro-MD" altLang="ru-RU" sz="2500" dirty="0" err="1">
                <a:latin typeface="Calibri" panose="020F0502020204030204" pitchFamily="34" charset="0"/>
              </a:rPr>
              <a:t>afişează</a:t>
            </a:r>
            <a:r>
              <a:rPr lang="ro-MD" altLang="ru-RU" sz="2500" dirty="0">
                <a:latin typeface="Calibri" panose="020F0502020204030204" pitchFamily="34" charset="0"/>
              </a:rPr>
              <a:t> </a:t>
            </a:r>
            <a:r>
              <a:rPr lang="ro-MD" altLang="ru-RU" sz="2500" dirty="0" err="1">
                <a:latin typeface="Calibri" panose="020F0502020204030204" pitchFamily="34" charset="0"/>
              </a:rPr>
              <a:t>conţinutul</a:t>
            </a:r>
            <a:r>
              <a:rPr lang="ro-MD" altLang="ru-RU" sz="2500" dirty="0">
                <a:latin typeface="Calibri" panose="020F0502020204030204" pitchFamily="34" charset="0"/>
              </a:rPr>
              <a:t> chiar dacă </a:t>
            </a:r>
            <a:r>
              <a:rPr lang="ro-MD" altLang="ru-RU" sz="2500" dirty="0" err="1">
                <a:latin typeface="Calibri" panose="020F0502020204030204" pitchFamily="34" charset="0"/>
              </a:rPr>
              <a:t>lipseşte</a:t>
            </a:r>
            <a:r>
              <a:rPr lang="ro-MD" altLang="ru-RU" sz="2500" dirty="0">
                <a:latin typeface="Calibri" panose="020F0502020204030204" pitchFamily="34" charset="0"/>
              </a:rPr>
              <a:t> </a:t>
            </a:r>
            <a:r>
              <a:rPr lang="ro-MD" altLang="ru-RU" sz="2500" dirty="0" err="1">
                <a:latin typeface="Calibri" panose="020F0502020204030204" pitchFamily="34" charset="0"/>
              </a:rPr>
              <a:t>tag-ul</a:t>
            </a:r>
            <a:r>
              <a:rPr lang="ro-MD" altLang="ru-RU" sz="2500" dirty="0">
                <a:latin typeface="Calibri" panose="020F0502020204030204" pitchFamily="34" charset="0"/>
              </a:rPr>
              <a:t> de închidere, dar nu toate!!!</a:t>
            </a:r>
          </a:p>
          <a:p>
            <a:pPr marL="182880" indent="-182880">
              <a:lnSpc>
                <a:spcPct val="70000"/>
              </a:lnSpc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Ca să nu aveți surprize la interpretarea codurilor HTML, </a:t>
            </a:r>
            <a:r>
              <a:rPr lang="ro-MD" altLang="ru-RU" sz="2500" dirty="0" err="1">
                <a:latin typeface="Calibri" panose="020F0502020204030204" pitchFamily="34" charset="0"/>
              </a:rPr>
              <a:t>straduiți</a:t>
            </a:r>
            <a:r>
              <a:rPr lang="ro-MD" altLang="ru-RU" sz="2500" dirty="0">
                <a:latin typeface="Calibri" panose="020F0502020204030204" pitchFamily="34" charset="0"/>
              </a:rPr>
              <a:t>-vă ca toate elementele să fie în pereche – </a:t>
            </a:r>
            <a:r>
              <a:rPr lang="ro-MD" altLang="ru-RU" sz="2500" dirty="0" err="1">
                <a:latin typeface="Calibri" panose="020F0502020204030204" pitchFamily="34" charset="0"/>
              </a:rPr>
              <a:t>tag</a:t>
            </a:r>
            <a:r>
              <a:rPr lang="ro-MD" altLang="ru-RU" sz="2500" dirty="0">
                <a:latin typeface="Calibri" panose="020F0502020204030204" pitchFamily="34" charset="0"/>
              </a:rPr>
              <a:t> de deschidere </a:t>
            </a:r>
            <a:r>
              <a:rPr lang="ro-MD" altLang="ru-RU" sz="2500" dirty="0" err="1">
                <a:latin typeface="Calibri" panose="020F0502020204030204" pitchFamily="34" charset="0"/>
              </a:rPr>
              <a:t>şi</a:t>
            </a:r>
            <a:r>
              <a:rPr lang="ro-MD" altLang="ru-RU" sz="2500" dirty="0">
                <a:latin typeface="Calibri" panose="020F0502020204030204" pitchFamily="34" charset="0"/>
              </a:rPr>
              <a:t> </a:t>
            </a:r>
            <a:r>
              <a:rPr lang="ro-MD" altLang="ru-RU" sz="2500" dirty="0" err="1">
                <a:latin typeface="Calibri" panose="020F0502020204030204" pitchFamily="34" charset="0"/>
              </a:rPr>
              <a:t>tag</a:t>
            </a:r>
            <a:r>
              <a:rPr lang="ro-MD" altLang="ru-RU" sz="2500" dirty="0">
                <a:latin typeface="Calibri" panose="020F0502020204030204" pitchFamily="34" charset="0"/>
              </a:rPr>
              <a:t> de închidere</a:t>
            </a:r>
            <a:endParaRPr lang="ro-MD" altLang="ru-RU" sz="2500" dirty="0"/>
          </a:p>
          <a:p>
            <a:pPr marL="182880" indent="-182880">
              <a:lnSpc>
                <a:spcPct val="70000"/>
              </a:lnSpc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Denumirile </a:t>
            </a:r>
            <a:r>
              <a:rPr lang="ro-MD" altLang="ru-RU" sz="2500" dirty="0" err="1">
                <a:latin typeface="Calibri" panose="020F0502020204030204" pitchFamily="34" charset="0"/>
              </a:rPr>
              <a:t>tag</a:t>
            </a:r>
            <a:r>
              <a:rPr lang="ro-MD" altLang="ru-RU" sz="2500" dirty="0">
                <a:latin typeface="Calibri" panose="020F0502020204030204" pitchFamily="34" charset="0"/>
              </a:rPr>
              <a:t>-urilor HTML nu sunt case-senzitive!</a:t>
            </a:r>
            <a:endParaRPr lang="ro-MD" altLang="ru-RU" sz="2500" dirty="0"/>
          </a:p>
          <a:p>
            <a:pPr marL="182880" indent="-182880">
              <a:lnSpc>
                <a:spcPct val="70000"/>
              </a:lnSpc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În versiunea HTML5 au apărut noi elemente din domeniul multimedia: </a:t>
            </a:r>
          </a:p>
          <a:p>
            <a:pPr marL="411480" lvl="1">
              <a:lnSpc>
                <a:spcPct val="70000"/>
              </a:lnSpc>
              <a:defRPr/>
            </a:pPr>
            <a:r>
              <a:rPr lang="ro-MD" altLang="ru-RU" sz="2400" dirty="0">
                <a:latin typeface="Calibri" panose="020F0502020204030204" pitchFamily="34" charset="0"/>
              </a:rPr>
              <a:t>pentru inserarea sunetelor, </a:t>
            </a:r>
            <a:r>
              <a:rPr lang="ro-MD" altLang="ru-RU" sz="2400" dirty="0" err="1">
                <a:latin typeface="Calibri" panose="020F0502020204030204" pitchFamily="34" charset="0"/>
              </a:rPr>
              <a:t>secvenţelor</a:t>
            </a:r>
            <a:r>
              <a:rPr lang="ro-MD" altLang="ru-RU" sz="2400" dirty="0">
                <a:latin typeface="Calibri" panose="020F0502020204030204" pitchFamily="34" charset="0"/>
              </a:rPr>
              <a:t> audio, video</a:t>
            </a:r>
          </a:p>
          <a:p>
            <a:pPr marL="411480" lvl="1">
              <a:lnSpc>
                <a:spcPct val="70000"/>
              </a:lnSpc>
              <a:defRPr/>
            </a:pPr>
            <a:r>
              <a:rPr lang="ro-MD" altLang="ru-RU" sz="2400" dirty="0">
                <a:latin typeface="Calibri" panose="020F0502020204030204" pitchFamily="34" charset="0"/>
              </a:rPr>
              <a:t>elemente noi specifice controalelor din formularele HTML </a:t>
            </a:r>
            <a:r>
              <a:rPr lang="ro-MD" altLang="ru-RU" sz="2400" dirty="0" err="1">
                <a:latin typeface="Calibri" panose="020F0502020204030204" pitchFamily="34" charset="0"/>
              </a:rPr>
              <a:t>şi</a:t>
            </a:r>
            <a:r>
              <a:rPr lang="ro-MD" altLang="ru-RU" sz="2400" dirty="0">
                <a:latin typeface="Calibri" panose="020F0502020204030204" pitchFamily="34" charset="0"/>
              </a:rPr>
              <a:t> </a:t>
            </a:r>
            <a:r>
              <a:rPr lang="ro-MD" altLang="ru-RU" sz="2400" b="1" dirty="0">
                <a:latin typeface="Calibri" panose="020F0502020204030204" pitchFamily="34" charset="0"/>
              </a:rPr>
              <a:t>elemente utilizate în definirea structurii paginii web</a:t>
            </a:r>
          </a:p>
          <a:p>
            <a:pPr marL="182880" indent="-182880">
              <a:lnSpc>
                <a:spcPct val="70000"/>
              </a:lnSpc>
              <a:spcBef>
                <a:spcPts val="600"/>
              </a:spcBef>
              <a:defRPr/>
            </a:pPr>
            <a:r>
              <a:rPr lang="ro-MD" altLang="ru-RU" sz="2500" dirty="0">
                <a:latin typeface="Calibri" panose="020F0502020204030204" pitchFamily="34" charset="0"/>
              </a:rPr>
              <a:t>De asemenea din versiunea 5 au dispărut unele elemente prezente în versiunea 4.01</a:t>
            </a:r>
            <a:endParaRPr lang="ro-MD" altLang="ru-RU" sz="2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356</TotalTime>
  <Words>3400</Words>
  <Application>Microsoft Office PowerPoint</Application>
  <PresentationFormat>Widescreen</PresentationFormat>
  <Paragraphs>274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Bookman Old Style</vt:lpstr>
      <vt:lpstr>Calibri</vt:lpstr>
      <vt:lpstr>Consolas</vt:lpstr>
      <vt:lpstr>Georgia Pro Cond Light</vt:lpstr>
      <vt:lpstr>Gill Sans MT</vt:lpstr>
      <vt:lpstr>Google Sans</vt:lpstr>
      <vt:lpstr>Speak Pro</vt:lpstr>
      <vt:lpstr>Wingdings 3</vt:lpstr>
      <vt:lpstr>RetrospectVTI</vt:lpstr>
      <vt:lpstr>Limbajul de marcare HTML</vt:lpstr>
      <vt:lpstr>Conținutul temei</vt:lpstr>
      <vt:lpstr>Istoria dezvoltării html</vt:lpstr>
      <vt:lpstr>Utilizare HTML</vt:lpstr>
      <vt:lpstr>Crearea documentelor html</vt:lpstr>
      <vt:lpstr>Paşii… pentru generarea unei pagini web</vt:lpstr>
      <vt:lpstr>Recomandări</vt:lpstr>
      <vt:lpstr>Elemente HTML</vt:lpstr>
      <vt:lpstr>Elemente HTML</vt:lpstr>
      <vt:lpstr>Structura de bază a documentului HTML</vt:lpstr>
      <vt:lpstr>STRUCTURA DE BAZĂ A DOCUMENTULUI HTML. II</vt:lpstr>
      <vt:lpstr>Adăugări în structura de bază</vt:lpstr>
      <vt:lpstr>Exemplu simplu de document web</vt:lpstr>
      <vt:lpstr>Atributele elementelor HTML</vt:lpstr>
      <vt:lpstr>Atribute globale</vt:lpstr>
      <vt:lpstr>Elementul HTML</vt:lpstr>
      <vt:lpstr>Antetul documentului Web</vt:lpstr>
      <vt:lpstr>Exemplu de conţinut pentru HEAD</vt:lpstr>
      <vt:lpstr>Elementele din HEAD </vt:lpstr>
      <vt:lpstr>Elementele din HEAD. Meta. Codificarea caracterelor paginii</vt:lpstr>
      <vt:lpstr>Elementele din HEAD. Meta. Indicații pentru motoarele de căutare  </vt:lpstr>
      <vt:lpstr>Elementele din HEAD. Meta. Viewport-ul</vt:lpstr>
      <vt:lpstr>Elementele din tag-ul HEAD. LINK</vt:lpstr>
      <vt:lpstr>Inserarea unei iconite în bara de titlu</vt:lpstr>
      <vt:lpstr>Căi – absolute și relative</vt:lpstr>
      <vt:lpstr>Astfel, în antetul HEAD, ar trebui să fie...</vt:lpstr>
      <vt:lpstr>Suplimentar…</vt:lpstr>
      <vt:lpstr>Rezultat</vt:lpstr>
      <vt:lpstr>Asocieri și glume din Internet </vt:lpstr>
      <vt:lpstr>Exemplu conținut fără stiluri...și cu stiluri</vt:lpstr>
      <vt:lpstr>Exemplu de formular fără stiluri și același formular cu stiluri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11</cp:revision>
  <dcterms:created xsi:type="dcterms:W3CDTF">2023-12-09T10:55:40Z</dcterms:created>
  <dcterms:modified xsi:type="dcterms:W3CDTF">2025-03-02T21:05:03Z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