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2"/>
  </p:notesMasterIdLst>
  <p:sldIdLst>
    <p:sldId id="266" r:id="rId5"/>
    <p:sldId id="294" r:id="rId6"/>
    <p:sldId id="339" r:id="rId7"/>
    <p:sldId id="395" r:id="rId8"/>
    <p:sldId id="340" r:id="rId9"/>
    <p:sldId id="342" r:id="rId10"/>
    <p:sldId id="344" r:id="rId11"/>
    <p:sldId id="345" r:id="rId12"/>
    <p:sldId id="348" r:id="rId13"/>
    <p:sldId id="392" r:id="rId14"/>
    <p:sldId id="350" r:id="rId15"/>
    <p:sldId id="351" r:id="rId16"/>
    <p:sldId id="352" r:id="rId17"/>
    <p:sldId id="359" r:id="rId18"/>
    <p:sldId id="360" r:id="rId19"/>
    <p:sldId id="353" r:id="rId20"/>
    <p:sldId id="362" r:id="rId21"/>
    <p:sldId id="400" r:id="rId22"/>
    <p:sldId id="363" r:id="rId23"/>
    <p:sldId id="355" r:id="rId24"/>
    <p:sldId id="356" r:id="rId25"/>
    <p:sldId id="357" r:id="rId26"/>
    <p:sldId id="347" r:id="rId27"/>
    <p:sldId id="365" r:id="rId28"/>
    <p:sldId id="401" r:id="rId29"/>
    <p:sldId id="402" r:id="rId30"/>
    <p:sldId id="366" r:id="rId31"/>
    <p:sldId id="367" r:id="rId32"/>
    <p:sldId id="368" r:id="rId33"/>
    <p:sldId id="369" r:id="rId34"/>
    <p:sldId id="371" r:id="rId35"/>
    <p:sldId id="372" r:id="rId36"/>
    <p:sldId id="373" r:id="rId37"/>
    <p:sldId id="374" r:id="rId38"/>
    <p:sldId id="375" r:id="rId39"/>
    <p:sldId id="377" r:id="rId40"/>
    <p:sldId id="378" r:id="rId41"/>
    <p:sldId id="380" r:id="rId42"/>
    <p:sldId id="383" r:id="rId43"/>
    <p:sldId id="382" r:id="rId44"/>
    <p:sldId id="376" r:id="rId45"/>
    <p:sldId id="387" r:id="rId46"/>
    <p:sldId id="379" r:id="rId47"/>
    <p:sldId id="385" r:id="rId48"/>
    <p:sldId id="396" r:id="rId49"/>
    <p:sldId id="397" r:id="rId50"/>
    <p:sldId id="398" r:id="rId51"/>
    <p:sldId id="275" r:id="rId52"/>
    <p:sldId id="277" r:id="rId53"/>
    <p:sldId id="279" r:id="rId54"/>
    <p:sldId id="280" r:id="rId55"/>
    <p:sldId id="278" r:id="rId56"/>
    <p:sldId id="404" r:id="rId57"/>
    <p:sldId id="406" r:id="rId58"/>
    <p:sldId id="405" r:id="rId59"/>
    <p:sldId id="295" r:id="rId60"/>
    <p:sldId id="296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3E3C0-E4EC-4CA9-9ACF-513291D5C0C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D27DE-E258-4A4E-91B7-469B89D0C2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40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>
            <a:extLst>
              <a:ext uri="{FF2B5EF4-FFF2-40B4-BE49-F238E27FC236}">
                <a16:creationId xmlns:a16="http://schemas.microsoft.com/office/drawing/2014/main" id="{C63A99F2-9C00-4DF9-BD49-572879D87F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>
            <a:extLst>
              <a:ext uri="{FF2B5EF4-FFF2-40B4-BE49-F238E27FC236}">
                <a16:creationId xmlns:a16="http://schemas.microsoft.com/office/drawing/2014/main" id="{A04A0462-F7F0-4534-87C3-083382237A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C94285F3-33EF-443F-A861-04093543F6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E3CE9CDF-8ED3-4E14-9CB1-1B3A74007A0A}" type="slidenum">
              <a:rPr lang="en-US" altLang="ru-RU" smtClean="0">
                <a:latin typeface="Calibri" panose="020F0502020204030204" pitchFamily="34" charset="0"/>
              </a:rPr>
              <a:pPr/>
              <a:t>43</a:t>
            </a:fld>
            <a:endParaRPr lang="en-US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3/31/2025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cssportal.com/style-input-rang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en-GB" sz="8000" dirty="0">
                <a:effectLst/>
                <a:ea typeface="Times New Roman" panose="02020603050405020304" pitchFamily="18" charset="0"/>
              </a:rPr>
              <a:t>For</a:t>
            </a:r>
            <a:r>
              <a:rPr lang="ro-RO" sz="8000" dirty="0">
                <a:effectLst/>
                <a:ea typeface="Times New Roman" panose="02020603050405020304" pitchFamily="18" charset="0"/>
              </a:rPr>
              <a:t>m</a:t>
            </a:r>
            <a:r>
              <a:rPr lang="en-GB" sz="8000" dirty="0" err="1">
                <a:effectLst/>
                <a:ea typeface="Times New Roman" panose="02020603050405020304" pitchFamily="18" charset="0"/>
              </a:rPr>
              <a:t>ulare</a:t>
            </a:r>
            <a:r>
              <a:rPr lang="en-GB" sz="8000" dirty="0">
                <a:effectLst/>
                <a:ea typeface="Times New Roman" panose="02020603050405020304" pitchFamily="18" charset="0"/>
              </a:rPr>
              <a:t> </a:t>
            </a:r>
            <a:r>
              <a:rPr lang="ro-RO" sz="8000" dirty="0">
                <a:effectLst/>
                <a:ea typeface="Times New Roman" panose="02020603050405020304" pitchFamily="18" charset="0"/>
              </a:rPr>
              <a:t>în HTML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256AA72B-3291-4A30-8F75-00CDB6F84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890" y="330247"/>
            <a:ext cx="10186219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o-RO" altLang="ru-RU" b="1" dirty="0"/>
              <a:t>UNELE ATRIBUTE a</a:t>
            </a:r>
            <a:r>
              <a:rPr lang="en-GB" altLang="ru-RU" b="1" dirty="0"/>
              <a:t>le</a:t>
            </a:r>
            <a:r>
              <a:rPr lang="ro-RO" altLang="ru-RU" b="1" dirty="0"/>
              <a:t> 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„INPUT”</a:t>
            </a:r>
            <a:endParaRPr lang="en-US" altLang="en-US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A9CE377E-DFE4-43CB-A937-C2DF6F0F643B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93196607"/>
              </p:ext>
            </p:extLst>
          </p:nvPr>
        </p:nvGraphicFramePr>
        <p:xfrm>
          <a:off x="1052052" y="1676400"/>
          <a:ext cx="10186219" cy="3113993"/>
        </p:xfrm>
        <a:graphic>
          <a:graphicData uri="http://schemas.openxmlformats.org/drawingml/2006/table">
            <a:tbl>
              <a:tblPr/>
              <a:tblGrid>
                <a:gridCol w="22744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0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21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174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</a:t>
                      </a:r>
                      <a:r>
                        <a:rPr kumimoji="0" lang="ro-RO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că numele elementului 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91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pattern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regexp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o expresie regulată pentru valoarea introdusă de utilizator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95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placeholder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o mini-descriere a valorii aşteptate să fie introdusă de utilizator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95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readonly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readonly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valoarea poate fi doar citită, nu şi editată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926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un câmp, trebuie numaidecât completat, până a încerca să fie expediat formularul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12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lungimea, în simboluri, a intrării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174" marR="50174" marT="50147" marB="5014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40E3EDD-F622-4491-8FE2-CB3E178849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57201"/>
              </p:ext>
            </p:extLst>
          </p:nvPr>
        </p:nvGraphicFramePr>
        <p:xfrm>
          <a:off x="1047034" y="4790393"/>
          <a:ext cx="10186219" cy="670560"/>
        </p:xfrm>
        <a:graphic>
          <a:graphicData uri="http://schemas.openxmlformats.org/drawingml/2006/table">
            <a:tbl>
              <a:tblPr/>
              <a:tblGrid>
                <a:gridCol w="2231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20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step</a:t>
                      </a:r>
                    </a:p>
                  </a:txBody>
                  <a:tcPr marL="76194" marR="7619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94" marR="7619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intervalul pentru valoarea numerică permisă de a fi introdusă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194" marR="76194" marT="76200" marB="762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1B78C54D-DBC0-4A03-AA21-D6CFF57C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</a:t>
            </a:r>
            <a:r>
              <a:rPr lang="en-US" altLang="ru-RU" b="1" dirty="0" err="1"/>
              <a:t>elementului</a:t>
            </a:r>
            <a:r>
              <a:rPr lang="ro-RO" altLang="ru-RU" b="1" dirty="0"/>
              <a:t> „INPUT”</a:t>
            </a:r>
            <a:r>
              <a:rPr lang="en-US" altLang="ru-RU" b="1" dirty="0"/>
              <a:t>. </a:t>
            </a:r>
            <a:r>
              <a:rPr lang="en-US" altLang="ru-RU" b="1" dirty="0" err="1"/>
              <a:t>Tipul</a:t>
            </a:r>
            <a:r>
              <a:rPr lang="en-US" altLang="ru-RU" b="1" dirty="0"/>
              <a:t> “</a:t>
            </a:r>
            <a:r>
              <a:rPr lang="en-US" altLang="ru-RU" b="1" dirty="0" err="1"/>
              <a:t>parol</a:t>
            </a:r>
            <a:r>
              <a:rPr lang="ro-RO" altLang="ru-RU" b="1" dirty="0"/>
              <a:t>ă</a:t>
            </a:r>
            <a:r>
              <a:rPr lang="en-US" altLang="ru-RU" b="1" dirty="0"/>
              <a:t>”</a:t>
            </a:r>
            <a:endParaRPr lang="ru-RU" altLang="ru-RU" dirty="0"/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67DD0CDC-3056-4926-8E64-C5E040672AA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981200" y="2122489"/>
            <a:ext cx="8229600" cy="61277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Parola</a:t>
            </a:r>
            <a:r>
              <a:rPr lang="en-US" dirty="0"/>
              <a:t>: </a:t>
            </a:r>
            <a:r>
              <a:rPr lang="en-US" dirty="0">
                <a:highlight>
                  <a:srgbClr val="FFFF00"/>
                </a:highlight>
              </a:rPr>
              <a:t>&lt;input type="password" name="</a:t>
            </a:r>
            <a:r>
              <a:rPr lang="en-US" dirty="0" err="1">
                <a:highlight>
                  <a:srgbClr val="FFFF00"/>
                </a:highlight>
              </a:rPr>
              <a:t>parola</a:t>
            </a:r>
            <a:r>
              <a:rPr lang="en-US" dirty="0">
                <a:highlight>
                  <a:srgbClr val="FFFF00"/>
                </a:highlight>
              </a:rPr>
              <a:t>" </a:t>
            </a:r>
            <a:r>
              <a:rPr lang="en-US" dirty="0" err="1">
                <a:highlight>
                  <a:srgbClr val="FFFF00"/>
                </a:highlight>
              </a:rPr>
              <a:t>maxlength</a:t>
            </a:r>
            <a:r>
              <a:rPr lang="en-US" dirty="0">
                <a:highlight>
                  <a:srgbClr val="FFFF00"/>
                </a:highlight>
              </a:rPr>
              <a:t>="7" /&gt;</a:t>
            </a:r>
          </a:p>
        </p:txBody>
      </p:sp>
      <p:sp>
        <p:nvSpPr>
          <p:cNvPr id="20484" name="Picture 2">
            <a:extLst>
              <a:ext uri="{FF2B5EF4-FFF2-40B4-BE49-F238E27FC236}">
                <a16:creationId xmlns:a16="http://schemas.microsoft.com/office/drawing/2014/main" id="{579B92E9-70D7-4C44-956E-ECA1727BAD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11389" y="2840039"/>
            <a:ext cx="6840537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ru-RU" altLang="ru-RU">
              <a:latin typeface="Gill Sans MT" panose="020B0502020104020203" pitchFamily="34" charset="0"/>
            </a:endParaRP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id="{B4102674-3BCD-4D70-AED1-AE784DAAB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5440364"/>
            <a:ext cx="4751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dirty="0">
                <a:latin typeface="Calibri" panose="020F0502020204030204" pitchFamily="34" charset="0"/>
              </a:rPr>
              <a:t>Obs: Simbolurile introduse nu se vor vedea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pic>
        <p:nvPicPr>
          <p:cNvPr id="20486" name="Picture 1">
            <a:extLst>
              <a:ext uri="{FF2B5EF4-FFF2-40B4-BE49-F238E27FC236}">
                <a16:creationId xmlns:a16="http://schemas.microsoft.com/office/drawing/2014/main" id="{8D79B89A-D3D4-4E4F-8136-2D5E49BA6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38" y="2911476"/>
            <a:ext cx="4316412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17C46C57-AC64-4983-BDC5-4F8787F45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</a:t>
            </a:r>
            <a:r>
              <a:rPr lang="en-GB" altLang="ru-RU" b="1" dirty="0" err="1"/>
              <a:t>elementului</a:t>
            </a:r>
            <a:r>
              <a:rPr lang="ro-RO" altLang="ru-RU" b="1" dirty="0"/>
              <a:t> „INPUT”</a:t>
            </a:r>
            <a:r>
              <a:rPr lang="en-US" altLang="ru-RU" b="1" dirty="0"/>
              <a:t>. </a:t>
            </a:r>
            <a:r>
              <a:rPr lang="en-US" altLang="ru-RU" b="1" dirty="0" err="1"/>
              <a:t>Tipul</a:t>
            </a:r>
            <a:r>
              <a:rPr lang="en-US" altLang="ru-RU" b="1" dirty="0"/>
              <a:t> “</a:t>
            </a:r>
            <a:r>
              <a:rPr lang="ro-RO" altLang="ru-RU" b="1" dirty="0"/>
              <a:t>radio</a:t>
            </a:r>
            <a:r>
              <a:rPr lang="en-US" altLang="ru-RU" b="1" dirty="0"/>
              <a:t>”</a:t>
            </a:r>
            <a:endParaRPr lang="ru-RU" altLang="ru-RU" dirty="0"/>
          </a:p>
        </p:txBody>
      </p:sp>
      <p:sp>
        <p:nvSpPr>
          <p:cNvPr id="45059" name="Content Placeholder 3">
            <a:extLst>
              <a:ext uri="{FF2B5EF4-FFF2-40B4-BE49-F238E27FC236}">
                <a16:creationId xmlns:a16="http://schemas.microsoft.com/office/drawing/2014/main" id="{CCC6CFA4-EC48-4187-B5C6-D7C3D77357F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86429" y="1917001"/>
            <a:ext cx="9895185" cy="1293559"/>
          </a:xfrm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None/>
              <a:defRPr/>
            </a:pPr>
            <a:r>
              <a:rPr lang="en-US" dirty="0" err="1"/>
              <a:t>Alege</a:t>
            </a:r>
            <a:r>
              <a:rPr lang="en-US" dirty="0"/>
              <a:t> </a:t>
            </a:r>
            <a:r>
              <a:rPr lang="en-US" dirty="0" err="1"/>
              <a:t>grupul</a:t>
            </a:r>
            <a:r>
              <a:rPr lang="en-US" dirty="0"/>
              <a:t> de </a:t>
            </a:r>
            <a:r>
              <a:rPr lang="en-US" dirty="0" err="1"/>
              <a:t>vârstă</a:t>
            </a:r>
            <a:r>
              <a:rPr lang="en-US" dirty="0"/>
              <a:t> din care </a:t>
            </a:r>
            <a:r>
              <a:rPr lang="en-US" dirty="0" err="1"/>
              <a:t>faci</a:t>
            </a:r>
            <a:r>
              <a:rPr lang="en-US" dirty="0"/>
              <a:t> </a:t>
            </a:r>
            <a:r>
              <a:rPr lang="en-US" dirty="0" err="1"/>
              <a:t>parte</a:t>
            </a:r>
            <a:r>
              <a:rPr lang="en-US" dirty="0"/>
              <a:t>:&lt;</a:t>
            </a:r>
            <a:r>
              <a:rPr lang="en-US" dirty="0" err="1"/>
              <a:t>br</a:t>
            </a:r>
            <a:r>
              <a:rPr lang="en-US" dirty="0"/>
              <a:t> /&gt;</a:t>
            </a: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dirty="0"/>
              <a:t>       &lt;input type="radio" </a:t>
            </a:r>
            <a:r>
              <a:rPr lang="en-US" dirty="0">
                <a:highlight>
                  <a:srgbClr val="FFFF00"/>
                </a:highlight>
              </a:rPr>
              <a:t>name="</a:t>
            </a:r>
            <a:r>
              <a:rPr lang="en-US" dirty="0" err="1">
                <a:highlight>
                  <a:srgbClr val="FFFF00"/>
                </a:highlight>
              </a:rPr>
              <a:t>varsta</a:t>
            </a:r>
            <a:r>
              <a:rPr lang="en-US" dirty="0">
                <a:highlight>
                  <a:srgbClr val="FFFF00"/>
                </a:highlight>
              </a:rPr>
              <a:t>" </a:t>
            </a:r>
            <a:r>
              <a:rPr lang="en-US" dirty="0">
                <a:highlight>
                  <a:srgbClr val="00FFFF"/>
                </a:highlight>
              </a:rPr>
              <a:t>value="</a:t>
            </a:r>
            <a:r>
              <a:rPr lang="en-US" dirty="0" err="1">
                <a:highlight>
                  <a:srgbClr val="00FFFF"/>
                </a:highlight>
              </a:rPr>
              <a:t>copil</a:t>
            </a:r>
            <a:r>
              <a:rPr lang="en-US" dirty="0">
                <a:highlight>
                  <a:srgbClr val="00FFFF"/>
                </a:highlight>
              </a:rPr>
              <a:t>" </a:t>
            </a:r>
            <a:r>
              <a:rPr lang="en-US" dirty="0"/>
              <a:t>/&gt;</a:t>
            </a:r>
            <a:r>
              <a:rPr lang="en-US" dirty="0" err="1"/>
              <a:t>Copil</a:t>
            </a:r>
            <a:r>
              <a:rPr lang="en-US" dirty="0"/>
              <a:t> (</a:t>
            </a:r>
            <a:r>
              <a:rPr lang="en-US" dirty="0" err="1"/>
              <a:t>varsta</a:t>
            </a:r>
            <a:r>
              <a:rPr lang="en-US" dirty="0"/>
              <a:t> sub 18 ani) &lt;</a:t>
            </a:r>
            <a:r>
              <a:rPr lang="en-US" dirty="0" err="1"/>
              <a:t>br</a:t>
            </a:r>
            <a:r>
              <a:rPr lang="en-US" dirty="0"/>
              <a:t> /&gt;</a:t>
            </a: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dirty="0"/>
              <a:t>      &lt;input type="radio" </a:t>
            </a:r>
            <a:r>
              <a:rPr lang="en-US" dirty="0">
                <a:highlight>
                  <a:srgbClr val="FFFF00"/>
                </a:highlight>
              </a:rPr>
              <a:t>name="</a:t>
            </a:r>
            <a:r>
              <a:rPr lang="en-US" dirty="0" err="1">
                <a:highlight>
                  <a:srgbClr val="FFFF00"/>
                </a:highlight>
              </a:rPr>
              <a:t>varsta</a:t>
            </a:r>
            <a:r>
              <a:rPr lang="en-US" dirty="0">
                <a:highlight>
                  <a:srgbClr val="FFFF00"/>
                </a:highlight>
              </a:rPr>
              <a:t>" </a:t>
            </a:r>
            <a:r>
              <a:rPr lang="en-US" dirty="0">
                <a:highlight>
                  <a:srgbClr val="00FFFF"/>
                </a:highlight>
              </a:rPr>
              <a:t>value="</a:t>
            </a:r>
            <a:r>
              <a:rPr lang="en-US" dirty="0" err="1">
                <a:highlight>
                  <a:srgbClr val="00FFFF"/>
                </a:highlight>
              </a:rPr>
              <a:t>matur</a:t>
            </a:r>
            <a:r>
              <a:rPr lang="en-US" dirty="0">
                <a:highlight>
                  <a:srgbClr val="00FFFF"/>
                </a:highlight>
              </a:rPr>
              <a:t>" </a:t>
            </a:r>
            <a:r>
              <a:rPr lang="en-US" dirty="0"/>
              <a:t>/&gt;</a:t>
            </a:r>
            <a:r>
              <a:rPr lang="en-US" dirty="0" err="1"/>
              <a:t>Matur</a:t>
            </a:r>
            <a:r>
              <a:rPr lang="en-US" dirty="0"/>
              <a:t> (</a:t>
            </a:r>
            <a:r>
              <a:rPr lang="en-US" dirty="0" err="1"/>
              <a:t>varsta</a:t>
            </a:r>
            <a:r>
              <a:rPr lang="en-US" dirty="0"/>
              <a:t> </a:t>
            </a:r>
            <a:r>
              <a:rPr lang="en-US" dirty="0" err="1"/>
              <a:t>peste</a:t>
            </a:r>
            <a:r>
              <a:rPr lang="en-US" dirty="0"/>
              <a:t> 18 ani) &lt;</a:t>
            </a:r>
            <a:r>
              <a:rPr lang="en-US" dirty="0" err="1"/>
              <a:t>br</a:t>
            </a:r>
            <a:r>
              <a:rPr lang="en-US" dirty="0"/>
              <a:t> /&gt;</a:t>
            </a:r>
          </a:p>
        </p:txBody>
      </p:sp>
      <p:sp>
        <p:nvSpPr>
          <p:cNvPr id="21508" name="TextBox 4">
            <a:extLst>
              <a:ext uri="{FF2B5EF4-FFF2-40B4-BE49-F238E27FC236}">
                <a16:creationId xmlns:a16="http://schemas.microsoft.com/office/drawing/2014/main" id="{84A24F47-E0A5-42E1-BDB8-6F4049CB0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29" y="4023152"/>
            <a:ext cx="56045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dirty="0">
                <a:latin typeface="Calibri" panose="020F0502020204030204" pitchFamily="34" charset="0"/>
              </a:rPr>
              <a:t>Obs: Doar o opţiune poate fi aleasă din cele propuse</a:t>
            </a:r>
            <a:r>
              <a:rPr lang="en-US" altLang="ru-RU" dirty="0">
                <a:latin typeface="Calibri" panose="020F0502020204030204" pitchFamily="34" charset="0"/>
              </a:rPr>
              <a:t>. </a:t>
            </a:r>
            <a:r>
              <a:rPr lang="en-US" altLang="ru-RU" dirty="0" err="1">
                <a:latin typeface="Calibri" panose="020F0502020204030204" pitchFamily="34" charset="0"/>
              </a:rPr>
              <a:t>Valoarea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atributului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i="1" dirty="0">
                <a:solidFill>
                  <a:srgbClr val="00B0F0"/>
                </a:solidFill>
                <a:latin typeface="Calibri" panose="020F0502020204030204" pitchFamily="34" charset="0"/>
              </a:rPr>
              <a:t>name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este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aceeasi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pentru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toate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optiunile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pic>
        <p:nvPicPr>
          <p:cNvPr id="21509" name="Picture 1">
            <a:extLst>
              <a:ext uri="{FF2B5EF4-FFF2-40B4-BE49-F238E27FC236}">
                <a16:creationId xmlns:a16="http://schemas.microsoft.com/office/drawing/2014/main" id="{D33BB96A-DB73-423B-85D8-8732979D4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711" y="3390201"/>
            <a:ext cx="34956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C91509CE-0E49-44AA-ADE5-7CE292BC2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742" y="533400"/>
            <a:ext cx="10412361" cy="10810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sz="3600" b="1" dirty="0"/>
              <a:t>EXEMPLE CU ATRIBUTELE </a:t>
            </a:r>
            <a:r>
              <a:rPr lang="en-US" altLang="ru-RU" sz="3600" b="1" dirty="0"/>
              <a:t>element</a:t>
            </a:r>
            <a:r>
              <a:rPr lang="en-GB" altLang="ru-RU" sz="3600" b="1" dirty="0" err="1"/>
              <a:t>ului</a:t>
            </a:r>
            <a:r>
              <a:rPr lang="ro-RO" altLang="ru-RU" sz="3600" b="1" dirty="0"/>
              <a:t> „INPUT”</a:t>
            </a:r>
            <a:r>
              <a:rPr lang="en-US" altLang="ru-RU" sz="3600" b="1" dirty="0"/>
              <a:t>. </a:t>
            </a:r>
            <a:r>
              <a:rPr lang="en-US" altLang="ru-RU" sz="3600" b="1" dirty="0" err="1"/>
              <a:t>Tipul</a:t>
            </a:r>
            <a:r>
              <a:rPr lang="en-US" altLang="ru-RU" sz="3600" b="1" dirty="0"/>
              <a:t> “Checkbox”</a:t>
            </a:r>
            <a:endParaRPr lang="ru-RU" altLang="ru-RU" sz="3600" b="1" dirty="0"/>
          </a:p>
        </p:txBody>
      </p:sp>
      <p:sp>
        <p:nvSpPr>
          <p:cNvPr id="46084" name="TextBox 3">
            <a:extLst>
              <a:ext uri="{FF2B5EF4-FFF2-40B4-BE49-F238E27FC236}">
                <a16:creationId xmlns:a16="http://schemas.microsoft.com/office/drawing/2014/main" id="{85AAA630-DF0C-4207-80EC-00AE51303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9507" y="1919286"/>
            <a:ext cx="9292687" cy="16160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 3" panose="05040102010807070707" pitchFamily="18" charset="2"/>
              <a:buNone/>
              <a:defRPr/>
            </a:pP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Selectati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culorile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dvoastra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preferate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:&lt;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  <a:p>
            <a:pPr>
              <a:buFont typeface="Wingdings 3" panose="05040102010807070707" pitchFamily="18" charset="2"/>
              <a:buNone/>
              <a:defRPr/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     &lt;input type="checkbox"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name="culoare1"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value="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rosu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 /&gt;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Rosu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  <a:p>
            <a:pPr>
              <a:buFont typeface="Wingdings 3" panose="05040102010807070707" pitchFamily="18" charset="2"/>
              <a:buNone/>
              <a:defRPr/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     &lt;input type="checkbox"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name="culoare2"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value="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alb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 /&gt;Alb&lt;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  <a:p>
            <a:pPr>
              <a:buFont typeface="Wingdings 3" panose="05040102010807070707" pitchFamily="18" charset="2"/>
              <a:buNone/>
              <a:defRPr/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               &lt;input type="checkbox"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00FFFF"/>
                </a:highlight>
              </a:rPr>
              <a:t>name="culoare3" 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value="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negru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 /&gt;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Negru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</a:t>
            </a:r>
            <a:r>
              <a:rPr lang="en-US" sz="2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</p:txBody>
      </p:sp>
      <p:sp>
        <p:nvSpPr>
          <p:cNvPr id="22532" name="TextBox 4">
            <a:extLst>
              <a:ext uri="{FF2B5EF4-FFF2-40B4-BE49-F238E27FC236}">
                <a16:creationId xmlns:a16="http://schemas.microsoft.com/office/drawing/2014/main" id="{11FC67F2-31CB-44B4-8BFB-8430A948A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683" y="5836722"/>
            <a:ext cx="94586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dirty="0">
                <a:latin typeface="Calibri" panose="020F0502020204030204" pitchFamily="34" charset="0"/>
              </a:rPr>
              <a:t>Obs: Pot fi selectate de la nici una până la toate opţiunile</a:t>
            </a:r>
            <a:r>
              <a:rPr lang="en-US" altLang="ru-RU" dirty="0">
                <a:latin typeface="Calibri" panose="020F0502020204030204" pitchFamily="34" charset="0"/>
              </a:rPr>
              <a:t>. </a:t>
            </a:r>
            <a:r>
              <a:rPr lang="en-US" altLang="ru-RU" dirty="0" err="1">
                <a:latin typeface="Calibri" panose="020F0502020204030204" pitchFamily="34" charset="0"/>
              </a:rPr>
              <a:t>Valorile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atributului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en-US" altLang="ru-RU" i="1" dirty="0">
                <a:solidFill>
                  <a:srgbClr val="00B0F0"/>
                </a:solidFill>
                <a:latin typeface="Calibri" panose="020F0502020204030204" pitchFamily="34" charset="0"/>
              </a:rPr>
              <a:t>name</a:t>
            </a:r>
            <a:r>
              <a:rPr lang="en-US" altLang="ru-RU" dirty="0">
                <a:latin typeface="Calibri" panose="020F0502020204030204" pitchFamily="34" charset="0"/>
              </a:rPr>
              <a:t> pot fi </a:t>
            </a:r>
            <a:r>
              <a:rPr lang="en-US" altLang="ru-RU" dirty="0" err="1">
                <a:latin typeface="Calibri" panose="020F0502020204030204" pitchFamily="34" charset="0"/>
              </a:rPr>
              <a:t>diferite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pic>
        <p:nvPicPr>
          <p:cNvPr id="22533" name="Picture 2">
            <a:extLst>
              <a:ext uri="{FF2B5EF4-FFF2-40B4-BE49-F238E27FC236}">
                <a16:creationId xmlns:a16="http://schemas.microsoft.com/office/drawing/2014/main" id="{176977F0-2671-4411-BB3F-FBB71F13D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208" y="4001293"/>
            <a:ext cx="308451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E45C4A45-E80F-4454-8414-B4534DBA1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</a:t>
            </a:r>
            <a:r>
              <a:rPr lang="en-US" altLang="ru-RU" b="1" dirty="0" err="1"/>
              <a:t>elementului</a:t>
            </a:r>
            <a:r>
              <a:rPr lang="ro-RO" altLang="ru-RU" b="1" dirty="0"/>
              <a:t> „INPUT”</a:t>
            </a:r>
            <a:r>
              <a:rPr lang="en-US" altLang="ru-RU" b="1" dirty="0"/>
              <a:t>. </a:t>
            </a:r>
            <a:r>
              <a:rPr lang="en-US" altLang="ru-RU" b="1" dirty="0" err="1"/>
              <a:t>Tipul</a:t>
            </a:r>
            <a:r>
              <a:rPr lang="en-US" altLang="ru-RU" b="1" dirty="0"/>
              <a:t> “C</a:t>
            </a:r>
            <a:r>
              <a:rPr lang="ro-RO" altLang="ru-RU" b="1" dirty="0" err="1"/>
              <a:t>olor</a:t>
            </a:r>
            <a:r>
              <a:rPr lang="en-US" altLang="ru-RU" b="1" dirty="0"/>
              <a:t>”</a:t>
            </a:r>
            <a:endParaRPr lang="ru-RU" altLang="ru-RU" dirty="0"/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A11BAA79-8935-495B-8774-76C3A480945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91497" y="1934369"/>
            <a:ext cx="8229600" cy="91440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dirty="0"/>
              <a:t>...</a:t>
            </a:r>
            <a:r>
              <a:rPr lang="en-US" dirty="0" err="1"/>
              <a:t>sau</a:t>
            </a:r>
            <a:r>
              <a:rPr lang="en-US" dirty="0"/>
              <a:t> </a:t>
            </a:r>
            <a:r>
              <a:rPr lang="en-US" dirty="0" err="1"/>
              <a:t>selecteaza</a:t>
            </a:r>
            <a:r>
              <a:rPr lang="en-US" dirty="0"/>
              <a:t> o </a:t>
            </a:r>
            <a:r>
              <a:rPr lang="en-US" dirty="0" err="1"/>
              <a:t>alta</a:t>
            </a:r>
            <a:r>
              <a:rPr lang="en-US" dirty="0"/>
              <a:t> </a:t>
            </a:r>
            <a:r>
              <a:rPr lang="en-US" dirty="0" err="1"/>
              <a:t>culoare</a:t>
            </a:r>
            <a:r>
              <a:rPr lang="en-US" dirty="0"/>
              <a:t> </a:t>
            </a:r>
            <a:r>
              <a:rPr lang="en-US" dirty="0" err="1"/>
              <a:t>preferata</a:t>
            </a:r>
            <a:r>
              <a:rPr lang="en-US" dirty="0"/>
              <a:t>:&lt;</a:t>
            </a:r>
            <a:r>
              <a:rPr lang="en-US" dirty="0" err="1"/>
              <a:t>br</a:t>
            </a:r>
            <a:r>
              <a:rPr lang="en-US" dirty="0"/>
              <a:t> /&gt;</a:t>
            </a:r>
          </a:p>
          <a:p>
            <a:pPr marL="0" indent="0">
              <a:buNone/>
              <a:defRPr/>
            </a:pPr>
            <a:r>
              <a:rPr lang="en-US" dirty="0"/>
              <a:t>                &lt;input type="color" name="</a:t>
            </a:r>
            <a:r>
              <a:rPr lang="en-US" dirty="0" err="1"/>
              <a:t>culoare_preferata</a:t>
            </a:r>
            <a:r>
              <a:rPr lang="en-US" dirty="0"/>
              <a:t>" /&gt;&lt;</a:t>
            </a:r>
            <a:r>
              <a:rPr lang="en-US" dirty="0" err="1"/>
              <a:t>br</a:t>
            </a:r>
            <a:r>
              <a:rPr lang="en-US" dirty="0"/>
              <a:t> /&gt;</a:t>
            </a:r>
          </a:p>
        </p:txBody>
      </p:sp>
      <p:pic>
        <p:nvPicPr>
          <p:cNvPr id="23557" name="Picture 1">
            <a:extLst>
              <a:ext uri="{FF2B5EF4-FFF2-40B4-BE49-F238E27FC236}">
                <a16:creationId xmlns:a16="http://schemas.microsoft.com/office/drawing/2014/main" id="{6A8A1020-4567-4ECD-9BFF-6B83434CA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140" y="3883819"/>
            <a:ext cx="3290887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>
            <a:extLst>
              <a:ext uri="{FF2B5EF4-FFF2-40B4-BE49-F238E27FC236}">
                <a16:creationId xmlns:a16="http://schemas.microsoft.com/office/drawing/2014/main" id="{6B1A9B55-85D5-468C-8C79-645850912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536" y="2391569"/>
            <a:ext cx="3200400" cy="358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E43F6633-CC02-4D3E-A24D-FF237CD18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239" y="286603"/>
            <a:ext cx="10290441" cy="145075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„INPUT”</a:t>
            </a:r>
            <a:r>
              <a:rPr lang="en-US" altLang="ru-RU" b="1" dirty="0"/>
              <a:t>. </a:t>
            </a:r>
            <a:r>
              <a:rPr lang="en-US" altLang="ru-RU" b="1" dirty="0" err="1"/>
              <a:t>Tipul</a:t>
            </a:r>
            <a:r>
              <a:rPr lang="en-US" altLang="ru-RU" b="1" dirty="0"/>
              <a:t> “</a:t>
            </a:r>
            <a:r>
              <a:rPr lang="ro-RO" altLang="ru-RU" b="1" dirty="0"/>
              <a:t>E-mail</a:t>
            </a:r>
            <a:r>
              <a:rPr lang="en-US" altLang="ru-RU" b="1" dirty="0"/>
              <a:t>”</a:t>
            </a:r>
            <a:endParaRPr lang="ru-RU" altLang="ru-RU" dirty="0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C1BA9344-EF0E-42A8-90EB-882DBCB1623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65239" y="1954054"/>
            <a:ext cx="9802761" cy="2503646"/>
          </a:xfrm>
        </p:spPr>
        <p:txBody>
          <a:bodyPr/>
          <a:lstStyle/>
          <a:p>
            <a:r>
              <a:rPr lang="ro-RO" altLang="en-US" dirty="0">
                <a:latin typeface="Calibri" panose="020F0502020204030204" pitchFamily="34" charset="0"/>
              </a:rPr>
              <a:t>Defineşte un câmp pentru introducerea adresei de e-mail</a:t>
            </a:r>
          </a:p>
          <a:p>
            <a:r>
              <a:rPr lang="ro-RO" altLang="en-US" dirty="0">
                <a:latin typeface="Calibri" panose="020F0502020204030204" pitchFamily="34" charset="0"/>
              </a:rPr>
              <a:t>Se va valida automat prezenţa lui „</a:t>
            </a:r>
            <a:r>
              <a:rPr lang="en-US" altLang="en-US" dirty="0">
                <a:solidFill>
                  <a:srgbClr val="00B0F0"/>
                </a:solidFill>
                <a:latin typeface="Calibri" panose="020F0502020204030204" pitchFamily="34" charset="0"/>
              </a:rPr>
              <a:t>@</a:t>
            </a:r>
            <a:r>
              <a:rPr lang="ro-RO" altLang="en-US" dirty="0">
                <a:latin typeface="Calibri" panose="020F0502020204030204" pitchFamily="34" charset="0"/>
              </a:rPr>
              <a:t>”</a:t>
            </a:r>
          </a:p>
          <a:p>
            <a:r>
              <a:rPr lang="en-US" altLang="en-US" dirty="0" err="1">
                <a:latin typeface="Calibri" panose="020F0502020204030204" pitchFamily="34" charset="0"/>
              </a:rPr>
              <a:t>Exemplu</a:t>
            </a:r>
            <a:r>
              <a:rPr lang="en-US" altLang="en-US" dirty="0">
                <a:latin typeface="Calibri" panose="020F0502020204030204" pitchFamily="34" charset="0"/>
              </a:rPr>
              <a:t>: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i="1" dirty="0" err="1">
                <a:latin typeface="Calibri" panose="020F0502020204030204" pitchFamily="34" charset="0"/>
              </a:rPr>
              <a:t>Introdu</a:t>
            </a:r>
            <a:r>
              <a:rPr lang="en-US" altLang="en-US" i="1" dirty="0">
                <a:latin typeface="Calibri" panose="020F0502020204030204" pitchFamily="34" charset="0"/>
              </a:rPr>
              <a:t> e-mail-ul: &lt;input </a:t>
            </a:r>
            <a:r>
              <a:rPr lang="en-US" altLang="en-US" b="1" i="1" dirty="0">
                <a:latin typeface="Calibri" panose="020F0502020204030204" pitchFamily="34" charset="0"/>
              </a:rPr>
              <a:t>type="email" </a:t>
            </a:r>
            <a:r>
              <a:rPr lang="ro-RO" altLang="en-US" i="1" dirty="0">
                <a:latin typeface="Calibri" panose="020F0502020204030204" pitchFamily="34" charset="0"/>
              </a:rPr>
              <a:t>n</a:t>
            </a:r>
            <a:r>
              <a:rPr lang="en-US" altLang="en-US" i="1" dirty="0" err="1">
                <a:latin typeface="Calibri" panose="020F0502020204030204" pitchFamily="34" charset="0"/>
              </a:rPr>
              <a:t>ame</a:t>
            </a:r>
            <a:r>
              <a:rPr lang="en-US" altLang="en-US" i="1" dirty="0">
                <a:latin typeface="Calibri" panose="020F0502020204030204" pitchFamily="34" charset="0"/>
              </a:rPr>
              <a:t>="</a:t>
            </a:r>
            <a:r>
              <a:rPr lang="en-US" altLang="en-US" i="1" dirty="0" err="1">
                <a:latin typeface="Calibri" panose="020F0502020204030204" pitchFamily="34" charset="0"/>
              </a:rPr>
              <a:t>email_utilizator</a:t>
            </a:r>
            <a:r>
              <a:rPr lang="en-US" altLang="en-US" i="1" dirty="0">
                <a:latin typeface="Calibri" panose="020F0502020204030204" pitchFamily="34" charset="0"/>
              </a:rPr>
              <a:t>"</a:t>
            </a:r>
            <a:r>
              <a:rPr lang="ro-RO" altLang="en-US" i="1" dirty="0">
                <a:latin typeface="Calibri" panose="020F0502020204030204" pitchFamily="34" charset="0"/>
              </a:rPr>
              <a:t> /</a:t>
            </a:r>
            <a:r>
              <a:rPr lang="en-US" altLang="en-US" i="1" dirty="0">
                <a:latin typeface="Calibri" panose="020F0502020204030204" pitchFamily="34" charset="0"/>
              </a:rPr>
              <a:t>&gt;</a:t>
            </a:r>
            <a:r>
              <a:rPr lang="ro-RO" altLang="en-US" i="1" dirty="0">
                <a:latin typeface="Calibri" panose="020F0502020204030204" pitchFamily="34" charset="0"/>
              </a:rPr>
              <a:t> </a:t>
            </a:r>
            <a:r>
              <a:rPr lang="en-US" altLang="en-US" i="1" dirty="0">
                <a:latin typeface="Calibri" panose="020F0502020204030204" pitchFamily="34" charset="0"/>
              </a:rPr>
              <a:t>&lt;</a:t>
            </a:r>
            <a:r>
              <a:rPr lang="en-US" altLang="en-US" i="1" dirty="0" err="1">
                <a:latin typeface="Calibri" panose="020F0502020204030204" pitchFamily="34" charset="0"/>
              </a:rPr>
              <a:t>br</a:t>
            </a:r>
            <a:r>
              <a:rPr lang="en-US" altLang="en-US" i="1" dirty="0">
                <a:latin typeface="Calibri" panose="020F0502020204030204" pitchFamily="34" charset="0"/>
              </a:rPr>
              <a:t> /&gt;&lt;</a:t>
            </a:r>
            <a:r>
              <a:rPr lang="en-US" altLang="en-US" i="1" dirty="0" err="1">
                <a:latin typeface="Calibri" panose="020F0502020204030204" pitchFamily="34" charset="0"/>
              </a:rPr>
              <a:t>br</a:t>
            </a:r>
            <a:r>
              <a:rPr lang="en-US" altLang="en-US" i="1" dirty="0">
                <a:latin typeface="Calibri" panose="020F0502020204030204" pitchFamily="34" charset="0"/>
              </a:rPr>
              <a:t> /&gt;</a:t>
            </a:r>
            <a:endParaRPr lang="ru-RU" altLang="en-US" i="1" dirty="0"/>
          </a:p>
        </p:txBody>
      </p:sp>
      <p:sp>
        <p:nvSpPr>
          <p:cNvPr id="24580" name="TextBox 3">
            <a:extLst>
              <a:ext uri="{FF2B5EF4-FFF2-40B4-BE49-F238E27FC236}">
                <a16:creationId xmlns:a16="http://schemas.microsoft.com/office/drawing/2014/main" id="{148D4576-5FC3-4191-94A3-7960A93D9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239" y="5928852"/>
            <a:ext cx="109404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dirty="0">
                <a:latin typeface="Calibri" panose="020F0502020204030204" pitchFamily="34" charset="0"/>
              </a:rPr>
              <a:t>Obs: Avertizarea va apărea la încercarea expedierii datelor pe server, pentru prelucrare</a:t>
            </a:r>
            <a:r>
              <a:rPr lang="en-GB" altLang="ru-RU" dirty="0">
                <a:latin typeface="Calibri" panose="020F0502020204030204" pitchFamily="34" charset="0"/>
              </a:rPr>
              <a:t> (</a:t>
            </a:r>
            <a:r>
              <a:rPr lang="en-GB" altLang="ru-RU" dirty="0" err="1">
                <a:latin typeface="Calibri" panose="020F0502020204030204" pitchFamily="34" charset="0"/>
              </a:rPr>
              <a:t>tastarea</a:t>
            </a:r>
            <a:r>
              <a:rPr lang="en-GB" altLang="ru-RU" dirty="0">
                <a:latin typeface="Calibri" panose="020F0502020204030204" pitchFamily="34" charset="0"/>
              </a:rPr>
              <a:t> </a:t>
            </a:r>
            <a:r>
              <a:rPr lang="en-GB" altLang="ru-RU" dirty="0" err="1">
                <a:latin typeface="Calibri" panose="020F0502020204030204" pitchFamily="34" charset="0"/>
              </a:rPr>
              <a:t>butonului</a:t>
            </a:r>
            <a:r>
              <a:rPr lang="en-GB" altLang="ru-RU" dirty="0">
                <a:latin typeface="Calibri" panose="020F0502020204030204" pitchFamily="34" charset="0"/>
              </a:rPr>
              <a:t> </a:t>
            </a:r>
            <a:r>
              <a:rPr lang="en-GB" altLang="ru-RU" b="1" i="1" dirty="0">
                <a:latin typeface="Calibri" panose="020F0502020204030204" pitchFamily="34" charset="0"/>
              </a:rPr>
              <a:t>Submit</a:t>
            </a:r>
            <a:r>
              <a:rPr lang="en-GB" altLang="ru-RU" dirty="0">
                <a:latin typeface="Calibri" panose="020F0502020204030204" pitchFamily="34" charset="0"/>
              </a:rPr>
              <a:t>)</a:t>
            </a:r>
            <a:endParaRPr lang="ru-RU" altLang="ru-RU" dirty="0">
              <a:latin typeface="Calibri" panose="020F0502020204030204" pitchFamily="34" charset="0"/>
            </a:endParaRPr>
          </a:p>
        </p:txBody>
      </p:sp>
      <p:pic>
        <p:nvPicPr>
          <p:cNvPr id="24581" name="Picture 1">
            <a:extLst>
              <a:ext uri="{FF2B5EF4-FFF2-40B4-BE49-F238E27FC236}">
                <a16:creationId xmlns:a16="http://schemas.microsoft.com/office/drawing/2014/main" id="{48DD1000-79A3-4D68-9E84-0F5E0E836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755" y="4457700"/>
            <a:ext cx="62611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592AA804-F8AD-44AF-AFCF-D591D1E31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13" y="549276"/>
            <a:ext cx="9414387" cy="11160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sz="3600" b="1" dirty="0"/>
              <a:t>EXEMPLE CU ATRIBUTELE </a:t>
            </a:r>
            <a:r>
              <a:rPr lang="en-US" altLang="ru-RU" sz="3600" b="1" dirty="0"/>
              <a:t>element</a:t>
            </a:r>
            <a:r>
              <a:rPr lang="en-GB" altLang="ru-RU" sz="3600" b="1" dirty="0" err="1"/>
              <a:t>ului</a:t>
            </a:r>
            <a:r>
              <a:rPr lang="ro-RO" altLang="ru-RU" sz="3600" b="1" dirty="0"/>
              <a:t> „INPUT”</a:t>
            </a:r>
            <a:r>
              <a:rPr lang="en-US" altLang="ru-RU" sz="3600" b="1" dirty="0"/>
              <a:t>. </a:t>
            </a:r>
            <a:r>
              <a:rPr lang="en-US" altLang="ru-RU" sz="3600" b="1" dirty="0" err="1"/>
              <a:t>Tipul</a:t>
            </a:r>
            <a:r>
              <a:rPr lang="en-US" altLang="ru-RU" sz="3600" b="1" dirty="0"/>
              <a:t> “Submit</a:t>
            </a:r>
            <a:r>
              <a:rPr lang="ro-RO" altLang="ru-RU" sz="3600" b="1" dirty="0"/>
              <a:t>”, „</a:t>
            </a:r>
            <a:r>
              <a:rPr lang="ro-RO" altLang="ru-RU" sz="3600" b="1" dirty="0" err="1"/>
              <a:t>Reset</a:t>
            </a:r>
            <a:r>
              <a:rPr lang="ro-RO" altLang="ru-RU" sz="3600" b="1" dirty="0"/>
              <a:t>”</a:t>
            </a:r>
            <a:r>
              <a:rPr lang="en-US" altLang="ru-RU" sz="3600" b="1" dirty="0"/>
              <a:t> </a:t>
            </a:r>
            <a:r>
              <a:rPr lang="ro-RO" altLang="ru-RU" sz="3600" b="1" dirty="0" err="1"/>
              <a:t>şi</a:t>
            </a:r>
            <a:r>
              <a:rPr lang="ro-RO" altLang="ru-RU" sz="3600" b="1" dirty="0"/>
              <a:t> „</a:t>
            </a:r>
            <a:r>
              <a:rPr lang="ro-RO" altLang="ru-RU" sz="3600" b="1" dirty="0" err="1"/>
              <a:t>Button</a:t>
            </a:r>
            <a:r>
              <a:rPr lang="ro-RO" altLang="ru-RU" sz="3600" b="1" dirty="0"/>
              <a:t>”</a:t>
            </a:r>
            <a:endParaRPr lang="ru-RU" altLang="ru-RU" sz="3600" b="1" dirty="0"/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1943AC5C-8F76-4C90-8270-6044C8A0C2C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21110" y="1866900"/>
            <a:ext cx="10677832" cy="3810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o-RO" dirty="0">
                <a:latin typeface="Calibri" panose="020F0502020204030204" pitchFamily="34" charset="0"/>
              </a:rPr>
              <a:t>Aceste tipuri de introducere prezintă un buton</a:t>
            </a:r>
            <a:r>
              <a:rPr lang="en-GB" altLang="ro-RO" dirty="0">
                <a:latin typeface="Calibri" panose="020F0502020204030204" pitchFamily="34" charset="0"/>
              </a:rPr>
              <a:t>. Type </a:t>
            </a:r>
            <a:r>
              <a:rPr lang="en-GB" altLang="ro-RO" b="1" i="1" dirty="0">
                <a:latin typeface="Calibri" panose="020F0502020204030204" pitchFamily="34" charset="0"/>
              </a:rPr>
              <a:t>Submit</a:t>
            </a:r>
            <a:r>
              <a:rPr lang="ro-RO" altLang="ro-RO" dirty="0">
                <a:latin typeface="Calibri" panose="020F0502020204030204" pitchFamily="34" charset="0"/>
              </a:rPr>
              <a:t> este utilizat pentru expedierea datelor</a:t>
            </a:r>
            <a:r>
              <a:rPr lang="en-US" altLang="ro-RO" dirty="0">
                <a:latin typeface="Calibri" panose="020F0502020204030204" pitchFamily="34" charset="0"/>
              </a:rPr>
              <a:t> pe</a:t>
            </a:r>
            <a:r>
              <a:rPr lang="ro-RO" altLang="ro-RO" dirty="0">
                <a:latin typeface="Calibri" panose="020F0502020204030204" pitchFamily="34" charset="0"/>
              </a:rPr>
              <a:t> server, pentru prelucrare</a:t>
            </a:r>
          </a:p>
          <a:p>
            <a:pPr>
              <a:defRPr/>
            </a:pPr>
            <a:r>
              <a:rPr lang="ro-RO" altLang="ro-RO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&lt;input type="reset" value="</a:t>
            </a:r>
            <a:r>
              <a:rPr lang="en-US" dirty="0" err="1">
                <a:solidFill>
                  <a:srgbClr val="0070C0"/>
                </a:solidFill>
              </a:rPr>
              <a:t>Șterge</a:t>
            </a:r>
            <a:r>
              <a:rPr lang="en-US" dirty="0">
                <a:solidFill>
                  <a:srgbClr val="0070C0"/>
                </a:solidFill>
              </a:rPr>
              <a:t>" /&gt;</a:t>
            </a:r>
          </a:p>
          <a:p>
            <a:pPr marL="0" indent="0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&lt;input type="submit" value="</a:t>
            </a:r>
            <a:r>
              <a:rPr lang="en-US" dirty="0" err="1">
                <a:solidFill>
                  <a:srgbClr val="0070C0"/>
                </a:solidFill>
              </a:rPr>
              <a:t>Transmite</a:t>
            </a:r>
            <a:r>
              <a:rPr lang="en-US" dirty="0">
                <a:solidFill>
                  <a:srgbClr val="0070C0"/>
                </a:solidFill>
              </a:rPr>
              <a:t>" /&gt;</a:t>
            </a:r>
          </a:p>
          <a:p>
            <a:pPr marL="0" indent="0">
              <a:buNone/>
              <a:defRPr/>
            </a:pPr>
            <a:r>
              <a:rPr lang="en-US" dirty="0">
                <a:solidFill>
                  <a:srgbClr val="0070C0"/>
                </a:solidFill>
              </a:rPr>
              <a:t>&lt;input type="button" value="</a:t>
            </a:r>
            <a:r>
              <a:rPr lang="en-US" dirty="0" err="1">
                <a:solidFill>
                  <a:srgbClr val="0070C0"/>
                </a:solidFill>
              </a:rPr>
              <a:t>Verifică</a:t>
            </a:r>
            <a:r>
              <a:rPr lang="en-US" dirty="0">
                <a:solidFill>
                  <a:srgbClr val="0070C0"/>
                </a:solidFill>
              </a:rPr>
              <a:t>" onclick="alert('Hello!');" /&gt;</a:t>
            </a:r>
          </a:p>
          <a:p>
            <a:pPr>
              <a:buFont typeface="Wingdings 3" panose="05040102010807070707" pitchFamily="18" charset="2"/>
              <a:buNone/>
              <a:defRPr/>
            </a:pPr>
            <a:r>
              <a:rPr lang="en-US" altLang="ro-RO" i="1" dirty="0">
                <a:latin typeface="Calibri" panose="020F0502020204030204" pitchFamily="34" charset="0"/>
              </a:rPr>
              <a:t>PS</a:t>
            </a:r>
            <a:r>
              <a:rPr lang="ro-RO" altLang="ro-RO" i="1" dirty="0">
                <a:latin typeface="Calibri" panose="020F0502020204030204" pitchFamily="34" charset="0"/>
              </a:rPr>
              <a:t>: Tipul „</a:t>
            </a:r>
            <a:r>
              <a:rPr lang="ro-RO" altLang="ro-RO" i="1" dirty="0" err="1">
                <a:latin typeface="Calibri" panose="020F0502020204030204" pitchFamily="34" charset="0"/>
              </a:rPr>
              <a:t>button</a:t>
            </a:r>
            <a:r>
              <a:rPr lang="ro-RO" altLang="ro-RO" i="1" dirty="0">
                <a:latin typeface="Calibri" panose="020F0502020204030204" pitchFamily="34" charset="0"/>
              </a:rPr>
              <a:t>” se utilizează de obicei cu </a:t>
            </a:r>
            <a:r>
              <a:rPr lang="ro-RO" altLang="ro-RO" i="1" dirty="0" err="1">
                <a:latin typeface="Calibri" panose="020F0502020204030204" pitchFamily="34" charset="0"/>
              </a:rPr>
              <a:t>JavaScript</a:t>
            </a:r>
            <a:r>
              <a:rPr lang="en-US" altLang="ro-RO" i="1" dirty="0">
                <a:latin typeface="Calibri" panose="020F0502020204030204" pitchFamily="34" charset="0"/>
              </a:rPr>
              <a:t>-</a:t>
            </a:r>
            <a:r>
              <a:rPr lang="en-US" altLang="ro-RO" i="1" dirty="0" err="1">
                <a:latin typeface="Calibri" panose="020F0502020204030204" pitchFamily="34" charset="0"/>
              </a:rPr>
              <a:t>uri</a:t>
            </a:r>
            <a:endParaRPr lang="ro-RO" altLang="ro-RO" i="1" dirty="0">
              <a:latin typeface="Calibri" panose="020F0502020204030204" pitchFamily="34" charset="0"/>
            </a:endParaRPr>
          </a:p>
        </p:txBody>
      </p:sp>
      <p:pic>
        <p:nvPicPr>
          <p:cNvPr id="25604" name="Picture 1">
            <a:extLst>
              <a:ext uri="{FF2B5EF4-FFF2-40B4-BE49-F238E27FC236}">
                <a16:creationId xmlns:a16="http://schemas.microsoft.com/office/drawing/2014/main" id="{9BD42265-872B-4B11-8C53-3750A11CC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342" y="3009900"/>
            <a:ext cx="2514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">
            <a:extLst>
              <a:ext uri="{FF2B5EF4-FFF2-40B4-BE49-F238E27FC236}">
                <a16:creationId xmlns:a16="http://schemas.microsoft.com/office/drawing/2014/main" id="{57E3F551-E59F-4A31-8720-EA9602DA1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966" y="4852374"/>
            <a:ext cx="4248150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1FE6476E-D55D-47CA-AB47-E42EC26A2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090" y="286603"/>
            <a:ext cx="10457590" cy="145075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</a:t>
            </a:r>
            <a:r>
              <a:rPr lang="en-US" altLang="ru-RU" b="1" dirty="0" err="1"/>
              <a:t>elementului</a:t>
            </a:r>
            <a:r>
              <a:rPr lang="ro-RO" altLang="ru-RU" b="1" dirty="0"/>
              <a:t> „INPUT”</a:t>
            </a:r>
            <a:r>
              <a:rPr lang="en-US" altLang="ru-RU" b="1" dirty="0"/>
              <a:t>. </a:t>
            </a:r>
            <a:r>
              <a:rPr lang="en-US" altLang="ru-RU" sz="2900" b="1" dirty="0" err="1"/>
              <a:t>Tipul</a:t>
            </a:r>
            <a:r>
              <a:rPr lang="en-US" altLang="ru-RU" sz="2900" b="1" dirty="0"/>
              <a:t> </a:t>
            </a:r>
            <a:r>
              <a:rPr lang="ro-RO" altLang="ru-RU" sz="2900" b="1" dirty="0"/>
              <a:t> „</a:t>
            </a:r>
            <a:r>
              <a:rPr lang="ro-RO" altLang="ru-RU" sz="2900" b="1" dirty="0" err="1"/>
              <a:t>Number</a:t>
            </a:r>
            <a:r>
              <a:rPr lang="ro-RO" altLang="ru-RU" sz="2900" b="1" dirty="0"/>
              <a:t>”</a:t>
            </a:r>
            <a:endParaRPr lang="ru-RU" altLang="ru-RU" sz="2900" dirty="0"/>
          </a:p>
        </p:txBody>
      </p:sp>
      <p:sp>
        <p:nvSpPr>
          <p:cNvPr id="51203" name="TextBox 3">
            <a:extLst>
              <a:ext uri="{FF2B5EF4-FFF2-40B4-BE49-F238E27FC236}">
                <a16:creationId xmlns:a16="http://schemas.microsoft.com/office/drawing/2014/main" id="{4519D04C-58C7-480A-9EA8-465423FF0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450" y="1923197"/>
            <a:ext cx="11406240" cy="39087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anose="020B0502020104020203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400" dirty="0">
                <a:latin typeface="Calibri" panose="020F0502020204030204" pitchFamily="34" charset="0"/>
              </a:rPr>
              <a:t>Introducerea de tip „</a:t>
            </a:r>
            <a:r>
              <a:rPr lang="ro-RO" altLang="ro-RO" sz="2400" b="1" dirty="0" err="1">
                <a:latin typeface="Calibri" panose="020F0502020204030204" pitchFamily="34" charset="0"/>
              </a:rPr>
              <a:t>Number</a:t>
            </a:r>
            <a:r>
              <a:rPr lang="ro-RO" altLang="ro-RO" sz="2400" dirty="0">
                <a:latin typeface="Calibri" panose="020F0502020204030204" pitchFamily="34" charset="0"/>
              </a:rPr>
              <a:t>” permite culegerea unui număr, care poate fi </a:t>
            </a:r>
            <a:r>
              <a:rPr lang="ro-RO" altLang="ro-RO" sz="2400" dirty="0" err="1">
                <a:latin typeface="Calibri" panose="020F0502020204030204" pitchFamily="34" charset="0"/>
              </a:rPr>
              <a:t>şi</a:t>
            </a:r>
            <a:r>
              <a:rPr lang="ro-RO" altLang="ro-RO" sz="2400" dirty="0">
                <a:latin typeface="Calibri" panose="020F0502020204030204" pitchFamily="34" charset="0"/>
              </a:rPr>
              <a:t> validat</a:t>
            </a:r>
            <a:r>
              <a:rPr lang="en-US" altLang="ro-RO" sz="2400" dirty="0">
                <a:latin typeface="Calibri" panose="020F0502020204030204" pitchFamily="34" charset="0"/>
              </a:rPr>
              <a:t> de browser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ro-RO" sz="2400" dirty="0">
                <a:latin typeface="Calibri" panose="020F0502020204030204" pitchFamily="34" charset="0"/>
              </a:rPr>
              <a:t>La </a:t>
            </a:r>
            <a:r>
              <a:rPr lang="en-US" altLang="ro-RO" sz="2400" dirty="0" err="1">
                <a:latin typeface="Calibri" panose="020F0502020204030204" pitchFamily="34" charset="0"/>
              </a:rPr>
              <a:t>utili</a:t>
            </a:r>
            <a:r>
              <a:rPr lang="ro-RO" altLang="ro-RO" sz="2400" dirty="0">
                <a:latin typeface="Calibri" panose="020F0502020204030204" pitchFamily="34" charset="0"/>
              </a:rPr>
              <a:t>z</a:t>
            </a:r>
            <a:r>
              <a:rPr lang="en-US" altLang="ro-RO" sz="2400" dirty="0">
                <a:latin typeface="Calibri" panose="020F0502020204030204" pitchFamily="34" charset="0"/>
              </a:rPr>
              <a:t>area </a:t>
            </a:r>
            <a:r>
              <a:rPr lang="en-US" altLang="ro-RO" sz="2400" dirty="0" err="1">
                <a:latin typeface="Calibri" panose="020F0502020204030204" pitchFamily="34" charset="0"/>
              </a:rPr>
              <a:t>tipului</a:t>
            </a:r>
            <a:r>
              <a:rPr lang="en-US" altLang="ro-RO" sz="2400" dirty="0">
                <a:latin typeface="Calibri" panose="020F0502020204030204" pitchFamily="34" charset="0"/>
              </a:rPr>
              <a:t> </a:t>
            </a:r>
            <a:r>
              <a:rPr lang="ro-RO" altLang="ro-RO" sz="2400" dirty="0">
                <a:latin typeface="Calibri" panose="020F0502020204030204" pitchFamily="34" charset="0"/>
              </a:rPr>
              <a:t>„</a:t>
            </a:r>
            <a:r>
              <a:rPr lang="ro-RO" altLang="ro-RO" sz="2400" dirty="0" err="1">
                <a:latin typeface="Calibri" panose="020F0502020204030204" pitchFamily="34" charset="0"/>
              </a:rPr>
              <a:t>Number</a:t>
            </a:r>
            <a:r>
              <a:rPr lang="ro-RO" altLang="ro-RO" sz="2400" dirty="0">
                <a:latin typeface="Calibri" panose="020F0502020204030204" pitchFamily="34" charset="0"/>
              </a:rPr>
              <a:t>” mai pot fi utilizate </a:t>
            </a:r>
            <a:r>
              <a:rPr lang="ro-RO" altLang="ro-RO" sz="2400" dirty="0" err="1">
                <a:latin typeface="Calibri" panose="020F0502020204030204" pitchFamily="34" charset="0"/>
              </a:rPr>
              <a:t>şi</a:t>
            </a:r>
            <a:r>
              <a:rPr lang="ro-RO" altLang="ro-RO" sz="2400" dirty="0">
                <a:latin typeface="Calibri" panose="020F0502020204030204" pitchFamily="34" charset="0"/>
              </a:rPr>
              <a:t> alte atribute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000" b="1" dirty="0" err="1">
                <a:latin typeface="Calibri" panose="020F0502020204030204" pitchFamily="34" charset="0"/>
              </a:rPr>
              <a:t>max</a:t>
            </a:r>
            <a:r>
              <a:rPr lang="ro-RO" altLang="ro-RO" sz="2000" dirty="0">
                <a:latin typeface="Calibri" panose="020F0502020204030204" pitchFamily="34" charset="0"/>
              </a:rPr>
              <a:t> – specifică  valoarea maximă ce poate fi introdusă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000" b="1" dirty="0">
                <a:latin typeface="Calibri" panose="020F0502020204030204" pitchFamily="34" charset="0"/>
              </a:rPr>
              <a:t>min</a:t>
            </a:r>
            <a:r>
              <a:rPr lang="ro-RO" altLang="ro-RO" sz="2000" dirty="0">
                <a:latin typeface="Calibri" panose="020F0502020204030204" pitchFamily="34" charset="0"/>
              </a:rPr>
              <a:t> – specifică  valoarea minimă ce poate fi introdusă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000" b="1" dirty="0">
                <a:latin typeface="Calibri" panose="020F0502020204030204" pitchFamily="34" charset="0"/>
              </a:rPr>
              <a:t>step</a:t>
            </a:r>
            <a:r>
              <a:rPr lang="ro-RO" altLang="ro-RO" sz="2000" dirty="0">
                <a:latin typeface="Calibri" panose="020F0502020204030204" pitchFamily="34" charset="0"/>
              </a:rPr>
              <a:t> – specifică pasul permis al valorilor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000" b="1" dirty="0" err="1">
                <a:latin typeface="Calibri" panose="020F0502020204030204" pitchFamily="34" charset="0"/>
              </a:rPr>
              <a:t>value</a:t>
            </a:r>
            <a:r>
              <a:rPr lang="ro-RO" altLang="ro-RO" sz="2000" dirty="0">
                <a:latin typeface="Calibri" panose="020F0502020204030204" pitchFamily="34" charset="0"/>
              </a:rPr>
              <a:t> – specifică valoarea implicită</a:t>
            </a:r>
            <a:endParaRPr lang="en-US" altLang="ro-RO" sz="20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ro-RO" sz="2400" dirty="0">
                <a:latin typeface="Calibri" panose="020F0502020204030204" pitchFamily="34" charset="0"/>
              </a:rPr>
              <a:t>Este </a:t>
            </a:r>
            <a:r>
              <a:rPr lang="en-US" altLang="ro-RO" sz="2400" dirty="0" err="1">
                <a:latin typeface="Calibri" panose="020F0502020204030204" pitchFamily="34" charset="0"/>
              </a:rPr>
              <a:t>suportat</a:t>
            </a:r>
            <a:r>
              <a:rPr lang="en-US" altLang="ro-RO" sz="2400" dirty="0">
                <a:latin typeface="Calibri" panose="020F0502020204030204" pitchFamily="34" charset="0"/>
              </a:rPr>
              <a:t> de </a:t>
            </a:r>
            <a:r>
              <a:rPr lang="en-US" altLang="ro-RO" sz="2400" dirty="0" err="1">
                <a:latin typeface="Calibri" panose="020F0502020204030204" pitchFamily="34" charset="0"/>
              </a:rPr>
              <a:t>browsere</a:t>
            </a:r>
            <a:endParaRPr lang="en-US" altLang="ro-RO" sz="2400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ro-RO" altLang="ro-RO" sz="2400" dirty="0">
                <a:latin typeface="Calibri" panose="020F0502020204030204" pitchFamily="34" charset="0"/>
              </a:rPr>
              <a:t>Exemplu:</a:t>
            </a:r>
          </a:p>
          <a:p>
            <a:pPr>
              <a:defRPr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Selecteaza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care 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este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varsta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ta 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exactă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:&lt;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  <a:p>
            <a:pPr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Varsta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 &lt;input type="number" name="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varsta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" min="1" max="110“ value="18" /&gt; &lt;</a:t>
            </a: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/&gt;</a:t>
            </a:r>
          </a:p>
        </p:txBody>
      </p:sp>
      <p:pic>
        <p:nvPicPr>
          <p:cNvPr id="26628" name="Picture 1">
            <a:extLst>
              <a:ext uri="{FF2B5EF4-FFF2-40B4-BE49-F238E27FC236}">
                <a16:creationId xmlns:a16="http://schemas.microsoft.com/office/drawing/2014/main" id="{082E0E33-C1C3-4A67-AFD0-EB9EC1273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504" y="3500284"/>
            <a:ext cx="3219450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6178E-B612-4374-90FB-E5E5E61F4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Dar </a:t>
            </a:r>
            <a:r>
              <a:rPr lang="en-US" dirty="0" err="1"/>
              <a:t>dac</a:t>
            </a:r>
            <a:r>
              <a:rPr lang="ro-MD" dirty="0"/>
              <a:t>ă </a:t>
            </a:r>
            <a:r>
              <a:rPr lang="ro-MD" dirty="0" err="1"/>
              <a:t>inroduc</a:t>
            </a:r>
            <a:r>
              <a:rPr lang="ro-MD" dirty="0"/>
              <a:t> o valoare inadmisibilă?</a:t>
            </a:r>
            <a:endParaRPr lang="en-US" dirty="0"/>
          </a:p>
        </p:txBody>
      </p:sp>
      <p:pic>
        <p:nvPicPr>
          <p:cNvPr id="27651" name="Picture 3">
            <a:extLst>
              <a:ext uri="{FF2B5EF4-FFF2-40B4-BE49-F238E27FC236}">
                <a16:creationId xmlns:a16="http://schemas.microsoft.com/office/drawing/2014/main" id="{4E79BEB2-5F28-4308-94BC-244AD8CA9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74939"/>
            <a:ext cx="5062538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Box 4">
            <a:extLst>
              <a:ext uri="{FF2B5EF4-FFF2-40B4-BE49-F238E27FC236}">
                <a16:creationId xmlns:a16="http://schemas.microsoft.com/office/drawing/2014/main" id="{2142239F-8592-4363-B789-11E7BDD50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5989" y="5408613"/>
            <a:ext cx="74580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o-MD" altLang="en-US" sz="2200"/>
              <a:t>Se activează valorile specificate pentru atributele </a:t>
            </a:r>
            <a:r>
              <a:rPr lang="en-US" altLang="en-US" sz="2200"/>
              <a:t>“min”, “max”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CF60072B-18DF-4915-ADA7-BC72A02D2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sz="3600" b="1" dirty="0"/>
              <a:t>EXEMPLE CU ATRIBUTELE </a:t>
            </a:r>
            <a:r>
              <a:rPr lang="en-GB" altLang="ru-RU" sz="3600" b="1" dirty="0" err="1"/>
              <a:t>elementului</a:t>
            </a:r>
            <a:r>
              <a:rPr lang="ro-RO" altLang="ru-RU" sz="3600" b="1" dirty="0"/>
              <a:t> „INPUT”</a:t>
            </a:r>
            <a:r>
              <a:rPr lang="en-US" altLang="ru-RU" sz="3600" b="1" dirty="0"/>
              <a:t>. </a:t>
            </a:r>
            <a:r>
              <a:rPr lang="en-US" altLang="ru-RU" sz="2400" b="1" dirty="0" err="1"/>
              <a:t>Tipul</a:t>
            </a:r>
            <a:r>
              <a:rPr lang="en-US" altLang="ru-RU" sz="2400" b="1" dirty="0"/>
              <a:t> </a:t>
            </a:r>
            <a:r>
              <a:rPr lang="ro-RO" altLang="ru-RU" sz="2400" b="1" dirty="0"/>
              <a:t> „Range”</a:t>
            </a:r>
            <a:endParaRPr lang="ru-RU" alt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20864-462A-41AE-9785-0E73864792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27587" y="1885950"/>
            <a:ext cx="10428093" cy="253856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Tipul „</a:t>
            </a:r>
            <a:r>
              <a:rPr lang="ro-RO" b="1" dirty="0">
                <a:latin typeface="Calibri" panose="020F0502020204030204" pitchFamily="34" charset="0"/>
              </a:rPr>
              <a:t>range</a:t>
            </a:r>
            <a:r>
              <a:rPr lang="ro-RO" dirty="0">
                <a:latin typeface="Calibri" panose="020F0502020204030204" pitchFamily="34" charset="0"/>
              </a:rPr>
              <a:t>” defineşte un control pentru introducerea unor valori nu obligatoriu exacte</a:t>
            </a: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Este suportat de </a:t>
            </a:r>
            <a:r>
              <a:rPr lang="ro-RO" dirty="0" err="1">
                <a:latin typeface="Calibri" panose="020F0502020204030204" pitchFamily="34" charset="0"/>
              </a:rPr>
              <a:t>browsere</a:t>
            </a:r>
            <a:endParaRPr lang="ro-RO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Cate ore </a:t>
            </a:r>
            <a:r>
              <a:rPr lang="en-US" i="1" dirty="0" err="1">
                <a:latin typeface="Calibri" panose="020F0502020204030204" pitchFamily="34" charset="0"/>
              </a:rPr>
              <a:t>pe</a:t>
            </a: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</a:rPr>
              <a:t>zi</a:t>
            </a: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</a:rPr>
              <a:t>stati</a:t>
            </a:r>
            <a:r>
              <a:rPr lang="en-US" i="1" dirty="0">
                <a:latin typeface="Calibri" panose="020F0502020204030204" pitchFamily="34" charset="0"/>
              </a:rPr>
              <a:t>, in </a:t>
            </a:r>
            <a:r>
              <a:rPr lang="en-US" i="1" dirty="0" err="1">
                <a:latin typeface="Calibri" panose="020F0502020204030204" pitchFamily="34" charset="0"/>
              </a:rPr>
              <a:t>mediu</a:t>
            </a:r>
            <a:r>
              <a:rPr lang="en-US" i="1" dirty="0">
                <a:latin typeface="Calibri" panose="020F0502020204030204" pitchFamily="34" charset="0"/>
              </a:rPr>
              <a:t>, in fata </a:t>
            </a:r>
            <a:r>
              <a:rPr lang="en-US" i="1" dirty="0" err="1">
                <a:latin typeface="Calibri" panose="020F0502020204030204" pitchFamily="34" charset="0"/>
              </a:rPr>
              <a:t>televizorului</a:t>
            </a:r>
            <a:r>
              <a:rPr lang="en-US" i="1" dirty="0">
                <a:latin typeface="Calibri" panose="020F0502020204030204" pitchFamily="34" charset="0"/>
              </a:rPr>
              <a:t>?&lt;</a:t>
            </a:r>
            <a:r>
              <a:rPr lang="en-US" i="1" dirty="0" err="1">
                <a:latin typeface="Calibri" panose="020F0502020204030204" pitchFamily="34" charset="0"/>
              </a:rPr>
              <a:t>br</a:t>
            </a:r>
            <a:r>
              <a:rPr lang="en-US" i="1" dirty="0">
                <a:latin typeface="Calibri" panose="020F0502020204030204" pitchFamily="34" charset="0"/>
              </a:rPr>
              <a:t> /&gt;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&lt;input type="range" name="</a:t>
            </a:r>
            <a:r>
              <a:rPr lang="en-US" i="1" dirty="0" err="1">
                <a:latin typeface="Calibri" panose="020F0502020204030204" pitchFamily="34" charset="0"/>
              </a:rPr>
              <a:t>timp_TV</a:t>
            </a:r>
            <a:r>
              <a:rPr lang="en-US" i="1" dirty="0">
                <a:latin typeface="Calibri" panose="020F0502020204030204" pitchFamily="34" charset="0"/>
              </a:rPr>
              <a:t>" min="0" max="24"&gt;</a:t>
            </a:r>
            <a:r>
              <a:rPr lang="ro-RO" i="1" dirty="0">
                <a:latin typeface="Calibri" panose="020F0502020204030204" pitchFamily="34" charset="0"/>
              </a:rPr>
              <a:t> </a:t>
            </a:r>
            <a:r>
              <a:rPr lang="en-US" i="1" dirty="0">
                <a:latin typeface="Calibri" panose="020F0502020204030204" pitchFamily="34" charset="0"/>
              </a:rPr>
              <a:t>&lt;</a:t>
            </a:r>
            <a:r>
              <a:rPr lang="en-US" i="1" dirty="0" err="1">
                <a:latin typeface="Calibri" panose="020F0502020204030204" pitchFamily="34" charset="0"/>
              </a:rPr>
              <a:t>br</a:t>
            </a:r>
            <a:r>
              <a:rPr lang="en-US" i="1" dirty="0">
                <a:latin typeface="Calibri" panose="020F0502020204030204" pitchFamily="34" charset="0"/>
              </a:rPr>
              <a:t> /&gt;</a:t>
            </a:r>
            <a:endParaRPr lang="ru-RU" i="1" dirty="0"/>
          </a:p>
        </p:txBody>
      </p:sp>
      <p:sp>
        <p:nvSpPr>
          <p:cNvPr id="28676" name="TextBox 1">
            <a:extLst>
              <a:ext uri="{FF2B5EF4-FFF2-40B4-BE49-F238E27FC236}">
                <a16:creationId xmlns:a16="http://schemas.microsoft.com/office/drawing/2014/main" id="{771F40E0-4D1D-4F75-869A-92FA03B0D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872" y="5397951"/>
            <a:ext cx="486133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ro-MD" altLang="en-US" i="1" dirty="0">
                <a:latin typeface="Gill Sans MT" panose="020B0502020104020203" pitchFamily="34" charset="0"/>
              </a:rPr>
              <a:t>Observație</a:t>
            </a:r>
            <a:r>
              <a:rPr lang="en-US" altLang="en-US" i="1" dirty="0">
                <a:latin typeface="Gill Sans MT" panose="020B0502020104020203" pitchFamily="34" charset="0"/>
              </a:rPr>
              <a:t>: </a:t>
            </a:r>
            <a:r>
              <a:rPr lang="ro-MD" altLang="en-US" i="1" dirty="0">
                <a:latin typeface="Gill Sans MT" panose="020B0502020104020203" pitchFamily="34" charset="0"/>
              </a:rPr>
              <a:t>Stilizarea</a:t>
            </a:r>
            <a:r>
              <a:rPr lang="ru-RU" altLang="en-US" i="1" dirty="0">
                <a:latin typeface="Gill Sans MT" panose="020B0502020104020203" pitchFamily="34" charset="0"/>
              </a:rPr>
              <a:t> </a:t>
            </a:r>
            <a:r>
              <a:rPr lang="en-US" altLang="en-US" i="1" dirty="0">
                <a:latin typeface="Gill Sans MT" panose="020B0502020104020203" pitchFamily="34" charset="0"/>
              </a:rPr>
              <a:t>input-</a:t>
            </a:r>
            <a:r>
              <a:rPr lang="ro-MD" altLang="en-US" i="1" dirty="0">
                <a:latin typeface="Gill Sans MT" panose="020B0502020104020203" pitchFamily="34" charset="0"/>
              </a:rPr>
              <a:t>ului</a:t>
            </a:r>
            <a:r>
              <a:rPr lang="en-US" altLang="en-US" i="1" dirty="0">
                <a:latin typeface="Gill Sans MT" panose="020B0502020104020203" pitchFamily="34" charset="0"/>
              </a:rPr>
              <a:t>,</a:t>
            </a:r>
            <a:r>
              <a:rPr lang="ro-MD" altLang="en-US" i="1" dirty="0">
                <a:latin typeface="Gill Sans MT" panose="020B0502020104020203" pitchFamily="34" charset="0"/>
              </a:rPr>
              <a:t> de tip</a:t>
            </a:r>
            <a:r>
              <a:rPr lang="en-US" altLang="en-US" i="1" dirty="0">
                <a:latin typeface="Gill Sans MT" panose="020B0502020104020203" pitchFamily="34" charset="0"/>
              </a:rPr>
              <a:t> “range”: </a:t>
            </a:r>
            <a:r>
              <a:rPr lang="en-US" altLang="en-US" i="1" dirty="0">
                <a:latin typeface="Gill Sans MT" panose="020B0502020104020203" pitchFamily="34" charset="0"/>
                <a:hlinkClick r:id="rId2"/>
              </a:rPr>
              <a:t>http://www.cssportal.com/style-input-range/</a:t>
            </a:r>
            <a:r>
              <a:rPr lang="ro-MD" altLang="en-US" i="1" dirty="0">
                <a:latin typeface="Gill Sans MT" panose="020B0502020104020203" pitchFamily="34" charset="0"/>
              </a:rPr>
              <a:t> ... Dar sunt si alte surse </a:t>
            </a:r>
            <a:r>
              <a:rPr lang="ro-MD" altLang="en-US" i="1" dirty="0">
                <a:latin typeface="Gill Sans MT" panose="020B0502020104020203" pitchFamily="34" charset="0"/>
                <a:sym typeface="Wingdings" panose="05000000000000000000" pitchFamily="2" charset="2"/>
              </a:rPr>
              <a:t></a:t>
            </a:r>
            <a:endParaRPr lang="en-US" altLang="en-US" i="1" dirty="0">
              <a:latin typeface="Gill Sans MT" panose="020B0502020104020203" pitchFamily="34" charset="0"/>
            </a:endParaRPr>
          </a:p>
        </p:txBody>
      </p:sp>
      <p:pic>
        <p:nvPicPr>
          <p:cNvPr id="28677" name="Picture 1">
            <a:extLst>
              <a:ext uri="{FF2B5EF4-FFF2-40B4-BE49-F238E27FC236}">
                <a16:creationId xmlns:a16="http://schemas.microsoft.com/office/drawing/2014/main" id="{05671016-943A-46B2-A077-D4906C70F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202" y="4573106"/>
            <a:ext cx="46609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Conținutul temei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1967435"/>
            <a:ext cx="10884310" cy="3901657"/>
          </a:xfrm>
        </p:spPr>
        <p:txBody>
          <a:bodyPr>
            <a:noAutofit/>
          </a:bodyPr>
          <a:lstStyle/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Formulare HTML</a:t>
            </a:r>
          </a:p>
          <a:p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 de control</a:t>
            </a:r>
          </a:p>
          <a:p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Expresii regulate simple pentru atributul pattern</a:t>
            </a:r>
          </a:p>
          <a:p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Stilizarea formularelor și ale elementelor de control.</a:t>
            </a:r>
          </a:p>
          <a:p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Selectori condiționali în CSS</a:t>
            </a: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325" y="1967435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6E760171-1459-4EF1-BD17-F992E4085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sz="3600" b="1" dirty="0"/>
              <a:t>EXEMPLE CU ATRIBUTELE </a:t>
            </a:r>
            <a:r>
              <a:rPr lang="en-GB" altLang="ru-RU" sz="3600" b="1" dirty="0" err="1"/>
              <a:t>elementului</a:t>
            </a:r>
            <a:r>
              <a:rPr lang="en-GB" altLang="ru-RU" sz="3600" b="1" dirty="0"/>
              <a:t> </a:t>
            </a:r>
            <a:r>
              <a:rPr lang="ro-RO" altLang="ru-RU" sz="3600" b="1" dirty="0"/>
              <a:t>„INPUT”</a:t>
            </a:r>
            <a:r>
              <a:rPr lang="en-US" altLang="ru-RU" sz="3600" b="1" dirty="0"/>
              <a:t>.</a:t>
            </a:r>
            <a:r>
              <a:rPr lang="ro-RO" altLang="ru-RU" sz="3600" b="1" dirty="0"/>
              <a:t> Atribulul „Autofocus”</a:t>
            </a:r>
            <a:endParaRPr lang="ru-RU" altLang="ru-RU" sz="3600" dirty="0"/>
          </a:p>
        </p:txBody>
      </p:sp>
      <p:sp>
        <p:nvSpPr>
          <p:cNvPr id="29699" name="TextBox 3">
            <a:extLst>
              <a:ext uri="{FF2B5EF4-FFF2-40B4-BE49-F238E27FC236}">
                <a16:creationId xmlns:a16="http://schemas.microsoft.com/office/drawing/2014/main" id="{939C6D0B-8D9D-4999-AEFD-CBE3253AD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555" y="1905001"/>
            <a:ext cx="1032387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buFont typeface="Wingdings 3" panose="05040102010807070707" pitchFamily="18" charset="2"/>
              <a:buNone/>
            </a:pPr>
            <a:r>
              <a:rPr lang="ro-RO" altLang="en-US" sz="2400" dirty="0">
                <a:latin typeface="Calibri" panose="020F0502020204030204" pitchFamily="34" charset="0"/>
              </a:rPr>
              <a:t>Câmpul care posedă atributul „autofocus” va fi activ, cursorul fiind prezent în el</a:t>
            </a:r>
          </a:p>
          <a:p>
            <a:pPr eaLnBrk="1" hangingPunct="1"/>
            <a:r>
              <a:rPr lang="ro-RO" altLang="en-US" sz="2400" dirty="0">
                <a:latin typeface="Calibri" panose="020F0502020204030204" pitchFamily="34" charset="0"/>
              </a:rPr>
              <a:t>Exemplu:</a:t>
            </a:r>
          </a:p>
          <a:p>
            <a:pPr eaLnBrk="1" hangingPunct="1"/>
            <a:r>
              <a:rPr lang="en-US" altLang="en-US" sz="2400" i="1" dirty="0" err="1">
                <a:latin typeface="Calibri" panose="020F0502020204030204" pitchFamily="34" charset="0"/>
              </a:rPr>
              <a:t>Nume</a:t>
            </a:r>
            <a:r>
              <a:rPr lang="en-US" altLang="en-US" sz="2400" i="1" dirty="0">
                <a:latin typeface="Calibri" panose="020F0502020204030204" pitchFamily="34" charset="0"/>
              </a:rPr>
              <a:t>: &lt;input type="text" name="</a:t>
            </a:r>
            <a:r>
              <a:rPr lang="en-US" altLang="en-US" sz="2400" i="1" dirty="0" err="1">
                <a:latin typeface="Calibri" panose="020F0502020204030204" pitchFamily="34" charset="0"/>
              </a:rPr>
              <a:t>nume</a:t>
            </a:r>
            <a:r>
              <a:rPr lang="en-US" altLang="en-US" sz="2400" i="1" dirty="0">
                <a:latin typeface="Calibri" panose="020F0502020204030204" pitchFamily="34" charset="0"/>
              </a:rPr>
              <a:t>" </a:t>
            </a:r>
            <a:r>
              <a:rPr lang="en-US" altLang="en-US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autofocus</a:t>
            </a:r>
            <a:r>
              <a:rPr lang="en-US" altLang="en-US" sz="2400" i="1" dirty="0">
                <a:latin typeface="Calibri" panose="020F0502020204030204" pitchFamily="34" charset="0"/>
              </a:rPr>
              <a:t> /&gt;&lt;</a:t>
            </a:r>
            <a:r>
              <a:rPr lang="en-US" altLang="en-US" sz="2400" i="1" dirty="0" err="1">
                <a:latin typeface="Calibri" panose="020F0502020204030204" pitchFamily="34" charset="0"/>
              </a:rPr>
              <a:t>br</a:t>
            </a:r>
            <a:r>
              <a:rPr lang="en-US" altLang="en-US" sz="2400" i="1" dirty="0">
                <a:latin typeface="Calibri" panose="020F0502020204030204" pitchFamily="34" charset="0"/>
              </a:rPr>
              <a:t> /&gt;</a:t>
            </a:r>
          </a:p>
          <a:p>
            <a:pPr eaLnBrk="1" hangingPunct="1"/>
            <a:r>
              <a:rPr lang="en-US" altLang="en-US" sz="2400" i="1" dirty="0" err="1">
                <a:latin typeface="Calibri" panose="020F0502020204030204" pitchFamily="34" charset="0"/>
              </a:rPr>
              <a:t>Prenume</a:t>
            </a:r>
            <a:r>
              <a:rPr lang="en-US" altLang="en-US" sz="2400" i="1" dirty="0">
                <a:latin typeface="Calibri" panose="020F0502020204030204" pitchFamily="34" charset="0"/>
              </a:rPr>
              <a:t>: &lt;input type="text" name="</a:t>
            </a:r>
            <a:r>
              <a:rPr lang="en-US" altLang="en-US" sz="2400" i="1" dirty="0" err="1">
                <a:latin typeface="Calibri" panose="020F0502020204030204" pitchFamily="34" charset="0"/>
              </a:rPr>
              <a:t>prenume</a:t>
            </a:r>
            <a:r>
              <a:rPr lang="en-US" altLang="en-US" sz="2400" i="1" dirty="0">
                <a:latin typeface="Calibri" panose="020F0502020204030204" pitchFamily="34" charset="0"/>
              </a:rPr>
              <a:t>" /&gt;&lt;</a:t>
            </a:r>
            <a:r>
              <a:rPr lang="en-US" altLang="en-US" sz="2400" i="1" dirty="0" err="1">
                <a:latin typeface="Calibri" panose="020F0502020204030204" pitchFamily="34" charset="0"/>
              </a:rPr>
              <a:t>br</a:t>
            </a:r>
            <a:r>
              <a:rPr lang="en-US" altLang="en-US" sz="2400" i="1" dirty="0">
                <a:latin typeface="Calibri" panose="020F0502020204030204" pitchFamily="34" charset="0"/>
              </a:rPr>
              <a:t> /&gt;</a:t>
            </a:r>
          </a:p>
          <a:p>
            <a:pPr eaLnBrk="1" hangingPunct="1"/>
            <a:r>
              <a:rPr lang="en-US" altLang="en-US" sz="2400" i="1" dirty="0" err="1">
                <a:latin typeface="Calibri" panose="020F0502020204030204" pitchFamily="34" charset="0"/>
              </a:rPr>
              <a:t>Parola</a:t>
            </a:r>
            <a:r>
              <a:rPr lang="en-US" altLang="en-US" sz="2400" i="1" dirty="0">
                <a:latin typeface="Calibri" panose="020F0502020204030204" pitchFamily="34" charset="0"/>
              </a:rPr>
              <a:t>: &lt;input type="password" name="</a:t>
            </a:r>
            <a:r>
              <a:rPr lang="en-US" altLang="en-US" sz="2400" i="1" dirty="0" err="1">
                <a:latin typeface="Calibri" panose="020F0502020204030204" pitchFamily="34" charset="0"/>
              </a:rPr>
              <a:t>parola</a:t>
            </a:r>
            <a:r>
              <a:rPr lang="en-US" altLang="en-US" sz="2400" i="1" dirty="0">
                <a:latin typeface="Calibri" panose="020F0502020204030204" pitchFamily="34" charset="0"/>
              </a:rPr>
              <a:t>" /&gt;&lt;</a:t>
            </a:r>
            <a:r>
              <a:rPr lang="en-US" altLang="en-US" sz="2400" i="1" dirty="0" err="1">
                <a:latin typeface="Calibri" panose="020F0502020204030204" pitchFamily="34" charset="0"/>
              </a:rPr>
              <a:t>br</a:t>
            </a:r>
            <a:r>
              <a:rPr lang="en-US" altLang="en-US" sz="2400" i="1" dirty="0">
                <a:latin typeface="Calibri" panose="020F0502020204030204" pitchFamily="34" charset="0"/>
              </a:rPr>
              <a:t> /&gt;&lt;</a:t>
            </a:r>
            <a:r>
              <a:rPr lang="en-US" altLang="en-US" sz="2400" i="1" dirty="0" err="1">
                <a:latin typeface="Calibri" panose="020F0502020204030204" pitchFamily="34" charset="0"/>
              </a:rPr>
              <a:t>br</a:t>
            </a:r>
            <a:r>
              <a:rPr lang="en-US" altLang="en-US" sz="2400" i="1" dirty="0">
                <a:latin typeface="Calibri" panose="020F0502020204030204" pitchFamily="34" charset="0"/>
              </a:rPr>
              <a:t> /&gt;</a:t>
            </a:r>
            <a:endParaRPr lang="ru-RU" altLang="en-US" sz="2400" i="1" dirty="0">
              <a:latin typeface="Calibri" panose="020F0502020204030204" pitchFamily="34" charset="0"/>
            </a:endParaRPr>
          </a:p>
        </p:txBody>
      </p:sp>
      <p:pic>
        <p:nvPicPr>
          <p:cNvPr id="29700" name="Picture 2">
            <a:extLst>
              <a:ext uri="{FF2B5EF4-FFF2-40B4-BE49-F238E27FC236}">
                <a16:creationId xmlns:a16="http://schemas.microsoft.com/office/drawing/2014/main" id="{8EBE98B0-F8BC-4EA6-8F5B-E7F3B06A6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4418014"/>
            <a:ext cx="34575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3">
            <a:extLst>
              <a:ext uri="{FF2B5EF4-FFF2-40B4-BE49-F238E27FC236}">
                <a16:creationId xmlns:a16="http://schemas.microsoft.com/office/drawing/2014/main" id="{0907C4F3-2469-499F-85CA-8BB46AF5D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4370389"/>
            <a:ext cx="3457575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4">
            <a:extLst>
              <a:ext uri="{FF2B5EF4-FFF2-40B4-BE49-F238E27FC236}">
                <a16:creationId xmlns:a16="http://schemas.microsoft.com/office/drawing/2014/main" id="{1A198072-99D0-41D9-87FF-FEFE4075E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6246814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/>
              <a:t>Fara “autofocus”</a:t>
            </a:r>
          </a:p>
        </p:txBody>
      </p:sp>
      <p:sp>
        <p:nvSpPr>
          <p:cNvPr id="29703" name="TextBox 5">
            <a:extLst>
              <a:ext uri="{FF2B5EF4-FFF2-40B4-BE49-F238E27FC236}">
                <a16:creationId xmlns:a16="http://schemas.microsoft.com/office/drawing/2014/main" id="{AEBAA16E-AC9E-4FEA-94A1-B904BBD5B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1" y="6251575"/>
            <a:ext cx="1611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/>
              <a:t>Cu “autofocus”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3C0119BA-3FD4-4A88-BEAD-F99703D88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219" y="533400"/>
            <a:ext cx="10166555" cy="990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o-RO" altLang="ru-RU" sz="3600" b="1" dirty="0"/>
              <a:t>EXEMPLE CU ATRIBUTELE </a:t>
            </a:r>
            <a:r>
              <a:rPr lang="en-US" altLang="ru-RU" sz="3600" b="1" dirty="0"/>
              <a:t>element</a:t>
            </a:r>
            <a:r>
              <a:rPr lang="en-GB" altLang="ru-RU" sz="3600" b="1" dirty="0" err="1"/>
              <a:t>ului</a:t>
            </a:r>
            <a:r>
              <a:rPr lang="ro-RO" altLang="ru-RU" sz="3600" b="1" dirty="0"/>
              <a:t> „INPUT”</a:t>
            </a:r>
            <a:r>
              <a:rPr lang="en-US" altLang="ru-RU" sz="3600" b="1" dirty="0"/>
              <a:t>.</a:t>
            </a:r>
            <a:r>
              <a:rPr lang="ro-RO" altLang="ru-RU" sz="3600" b="1" dirty="0"/>
              <a:t> Atribulul „Checked”</a:t>
            </a:r>
            <a:endParaRPr lang="ru-RU" altLang="ru-RU" sz="3600" dirty="0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B336B81D-A105-428F-AAD7-5DDA774304D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40542" y="1905000"/>
            <a:ext cx="10392697" cy="2696497"/>
          </a:xfrm>
        </p:spPr>
        <p:txBody>
          <a:bodyPr>
            <a:normAutofit fontScale="925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 err="1"/>
              <a:t>Alege</a:t>
            </a:r>
            <a:r>
              <a:rPr lang="en-US" altLang="en-US" dirty="0"/>
              <a:t> </a:t>
            </a:r>
            <a:r>
              <a:rPr lang="en-US" altLang="en-US" dirty="0" err="1"/>
              <a:t>grupul</a:t>
            </a:r>
            <a:r>
              <a:rPr lang="en-US" altLang="en-US" dirty="0"/>
              <a:t> de </a:t>
            </a:r>
            <a:r>
              <a:rPr lang="en-US" altLang="en-US" dirty="0" err="1"/>
              <a:t>vârstă</a:t>
            </a:r>
            <a:r>
              <a:rPr lang="en-US" altLang="en-US" dirty="0"/>
              <a:t> din care </a:t>
            </a:r>
            <a:r>
              <a:rPr lang="en-US" altLang="en-US" dirty="0" err="1"/>
              <a:t>faci</a:t>
            </a:r>
            <a:r>
              <a:rPr lang="en-US" altLang="en-US" dirty="0"/>
              <a:t> </a:t>
            </a:r>
            <a:r>
              <a:rPr lang="en-US" altLang="en-US" dirty="0" err="1"/>
              <a:t>parte</a:t>
            </a:r>
            <a:r>
              <a:rPr lang="en-US" altLang="en-US" dirty="0"/>
              <a:t>:&lt;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/>
              <a:t>                &lt;input type="radio" name="</a:t>
            </a:r>
            <a:r>
              <a:rPr lang="en-US" altLang="en-US" dirty="0" err="1"/>
              <a:t>varsta</a:t>
            </a:r>
            <a:r>
              <a:rPr lang="en-US" altLang="en-US" dirty="0"/>
              <a:t>" value="</a:t>
            </a:r>
            <a:r>
              <a:rPr lang="en-US" altLang="en-US" dirty="0" err="1"/>
              <a:t>copil</a:t>
            </a:r>
            <a:r>
              <a:rPr lang="en-US" altLang="en-US" dirty="0"/>
              <a:t>"</a:t>
            </a:r>
            <a:r>
              <a:rPr lang="en-US" altLang="en-US" dirty="0">
                <a:solidFill>
                  <a:srgbClr val="FFFF00"/>
                </a:solidFill>
              </a:rPr>
              <a:t> </a:t>
            </a:r>
            <a:r>
              <a:rPr lang="en-US" altLang="en-US" b="1" dirty="0">
                <a:solidFill>
                  <a:srgbClr val="0070C0"/>
                </a:solidFill>
              </a:rPr>
              <a:t>checked</a:t>
            </a:r>
            <a:r>
              <a:rPr lang="en-US" altLang="en-US" dirty="0"/>
              <a:t> /&gt;</a:t>
            </a:r>
            <a:r>
              <a:rPr lang="en-US" altLang="en-US" dirty="0" err="1"/>
              <a:t>Copil</a:t>
            </a:r>
            <a:r>
              <a:rPr lang="en-US" altLang="en-US" dirty="0"/>
              <a:t> (</a:t>
            </a:r>
            <a:r>
              <a:rPr lang="en-US" altLang="en-US" dirty="0" err="1"/>
              <a:t>varsta</a:t>
            </a:r>
            <a:r>
              <a:rPr lang="en-US" altLang="en-US" dirty="0"/>
              <a:t> sub 18 ani)&lt;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/>
              <a:t>                &lt;input type="radio" name="</a:t>
            </a:r>
            <a:r>
              <a:rPr lang="en-US" altLang="en-US" dirty="0" err="1"/>
              <a:t>varsta</a:t>
            </a:r>
            <a:r>
              <a:rPr lang="en-US" altLang="en-US" dirty="0"/>
              <a:t>" value="</a:t>
            </a:r>
            <a:r>
              <a:rPr lang="en-US" altLang="en-US" dirty="0" err="1"/>
              <a:t>matur</a:t>
            </a:r>
            <a:r>
              <a:rPr lang="en-US" altLang="en-US" dirty="0"/>
              <a:t>" /&gt;</a:t>
            </a:r>
            <a:r>
              <a:rPr lang="en-US" altLang="en-US" dirty="0" err="1"/>
              <a:t>Matur</a:t>
            </a:r>
            <a:r>
              <a:rPr lang="en-US" altLang="en-US" dirty="0"/>
              <a:t> (</a:t>
            </a:r>
            <a:r>
              <a:rPr lang="en-US" altLang="en-US" dirty="0" err="1"/>
              <a:t>varsta</a:t>
            </a:r>
            <a:r>
              <a:rPr lang="en-US" altLang="en-US" dirty="0"/>
              <a:t> </a:t>
            </a:r>
            <a:r>
              <a:rPr lang="en-US" altLang="en-US" dirty="0" err="1"/>
              <a:t>peste</a:t>
            </a:r>
            <a:r>
              <a:rPr lang="en-US" altLang="en-US" dirty="0"/>
              <a:t> 18 ani)&lt;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 err="1"/>
              <a:t>Selectati</a:t>
            </a:r>
            <a:r>
              <a:rPr lang="en-US" altLang="en-US" dirty="0"/>
              <a:t> </a:t>
            </a:r>
            <a:r>
              <a:rPr lang="en-US" altLang="en-US" dirty="0" err="1"/>
              <a:t>culorile</a:t>
            </a:r>
            <a:r>
              <a:rPr lang="en-US" altLang="en-US" dirty="0"/>
              <a:t> </a:t>
            </a:r>
            <a:r>
              <a:rPr lang="en-US" altLang="en-US" dirty="0" err="1"/>
              <a:t>dvoastra</a:t>
            </a:r>
            <a:r>
              <a:rPr lang="en-US" altLang="en-US" dirty="0"/>
              <a:t> </a:t>
            </a:r>
            <a:r>
              <a:rPr lang="en-US" altLang="en-US" dirty="0" err="1"/>
              <a:t>preferate</a:t>
            </a:r>
            <a:r>
              <a:rPr lang="en-US" altLang="en-US" dirty="0"/>
              <a:t>:&lt;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/>
              <a:t>                &lt;input type="checkbox" name="culoare1" value="</a:t>
            </a:r>
            <a:r>
              <a:rPr lang="en-US" altLang="en-US" dirty="0" err="1"/>
              <a:t>rosu</a:t>
            </a:r>
            <a:r>
              <a:rPr lang="en-US" altLang="en-US" dirty="0"/>
              <a:t>" /&gt;</a:t>
            </a:r>
            <a:r>
              <a:rPr lang="en-US" altLang="en-US" dirty="0" err="1"/>
              <a:t>Rosu</a:t>
            </a:r>
            <a:r>
              <a:rPr lang="en-US" altLang="en-US" dirty="0"/>
              <a:t>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/>
              <a:t>                &lt;input type="checkbox" name="culoare2" value="</a:t>
            </a:r>
            <a:r>
              <a:rPr lang="en-US" altLang="en-US" dirty="0" err="1"/>
              <a:t>alb</a:t>
            </a:r>
            <a:r>
              <a:rPr lang="en-US" altLang="en-US" dirty="0"/>
              <a:t>" /&gt;Alb&lt;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/>
              <a:t>                &lt;input type="checkbox" name="culoare3" value="</a:t>
            </a:r>
            <a:r>
              <a:rPr lang="en-US" altLang="en-US" dirty="0" err="1"/>
              <a:t>negru</a:t>
            </a:r>
            <a:r>
              <a:rPr lang="en-US" altLang="en-US" dirty="0"/>
              <a:t>" </a:t>
            </a:r>
            <a:r>
              <a:rPr lang="en-US" altLang="en-US" b="1" dirty="0">
                <a:solidFill>
                  <a:srgbClr val="0070C0"/>
                </a:solidFill>
              </a:rPr>
              <a:t>checked</a:t>
            </a:r>
            <a:r>
              <a:rPr lang="en-US" altLang="en-US" dirty="0">
                <a:solidFill>
                  <a:srgbClr val="FFFF00"/>
                </a:solidFill>
              </a:rPr>
              <a:t> </a:t>
            </a:r>
            <a:r>
              <a:rPr lang="en-US" altLang="en-US" dirty="0"/>
              <a:t>/&gt; </a:t>
            </a:r>
            <a:r>
              <a:rPr lang="en-US" altLang="en-US" dirty="0" err="1"/>
              <a:t>Negru</a:t>
            </a:r>
            <a:r>
              <a:rPr lang="en-US" altLang="en-US" dirty="0"/>
              <a:t>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</p:txBody>
      </p:sp>
      <p:pic>
        <p:nvPicPr>
          <p:cNvPr id="30724" name="Picture 1">
            <a:extLst>
              <a:ext uri="{FF2B5EF4-FFF2-40B4-BE49-F238E27FC236}">
                <a16:creationId xmlns:a16="http://schemas.microsoft.com/office/drawing/2014/main" id="{63B6965F-1834-4573-903A-AA36E3813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743450"/>
            <a:ext cx="40386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75F4216D-19A2-4AB4-B52A-6B9A243CE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sz="3600" b="1" dirty="0"/>
              <a:t>EXEMPLE CU ATRIBUTELE element</a:t>
            </a:r>
            <a:r>
              <a:rPr lang="en-GB" altLang="ru-RU" sz="3600" b="1" dirty="0" err="1"/>
              <a:t>ului</a:t>
            </a:r>
            <a:r>
              <a:rPr lang="ro-RO" altLang="ru-RU" sz="3600" b="1" dirty="0"/>
              <a:t> „INPUT”</a:t>
            </a:r>
            <a:r>
              <a:rPr lang="en-US" altLang="ru-RU" sz="3600" b="1" dirty="0"/>
              <a:t>.</a:t>
            </a:r>
            <a:r>
              <a:rPr lang="ro-RO" altLang="ru-RU" sz="3600" b="1" dirty="0"/>
              <a:t> Atribulul „Disabled”</a:t>
            </a:r>
            <a:endParaRPr lang="ru-RU" altLang="ru-RU" sz="3600" dirty="0"/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62D0AC8E-6A1B-4FBD-BD0D-28E4FBC370D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238866" y="2057400"/>
            <a:ext cx="9214824" cy="17526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dirty="0" err="1"/>
              <a:t>Nume</a:t>
            </a:r>
            <a:r>
              <a:rPr lang="en-US" altLang="en-US" dirty="0"/>
              <a:t>: &lt;input type="text" name="</a:t>
            </a:r>
            <a:r>
              <a:rPr lang="en-US" altLang="en-US" dirty="0" err="1"/>
              <a:t>nume</a:t>
            </a:r>
            <a:r>
              <a:rPr lang="en-US" altLang="en-US" dirty="0"/>
              <a:t>" autofocus /&gt;&lt;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buNone/>
            </a:pPr>
            <a:r>
              <a:rPr lang="en-US" altLang="en-US" dirty="0" err="1"/>
              <a:t>Prenume</a:t>
            </a:r>
            <a:r>
              <a:rPr lang="en-US" altLang="en-US" dirty="0"/>
              <a:t>: &lt;input type="text" name="</a:t>
            </a:r>
            <a:r>
              <a:rPr lang="en-US" altLang="en-US" dirty="0" err="1"/>
              <a:t>prenume</a:t>
            </a:r>
            <a:r>
              <a:rPr lang="en-US" altLang="en-US" dirty="0"/>
              <a:t>" /&gt;&lt;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  <a:p>
            <a:pPr marL="0" indent="0">
              <a:buNone/>
            </a:pPr>
            <a:r>
              <a:rPr lang="en-US" altLang="en-US" dirty="0" err="1"/>
              <a:t>Parola</a:t>
            </a:r>
            <a:r>
              <a:rPr lang="en-US" altLang="en-US" dirty="0"/>
              <a:t>: &lt;input type="password" name="</a:t>
            </a:r>
            <a:r>
              <a:rPr lang="en-US" altLang="en-US" dirty="0" err="1"/>
              <a:t>parola</a:t>
            </a:r>
            <a:r>
              <a:rPr lang="en-US" altLang="en-US" dirty="0"/>
              <a:t>" </a:t>
            </a:r>
            <a:r>
              <a:rPr lang="en-US" altLang="en-US" dirty="0" err="1"/>
              <a:t>maxlength</a:t>
            </a:r>
            <a:r>
              <a:rPr lang="en-US" altLang="en-US" dirty="0"/>
              <a:t>="7" </a:t>
            </a:r>
            <a:r>
              <a:rPr lang="en-US" altLang="en-US" b="1" dirty="0">
                <a:solidFill>
                  <a:srgbClr val="0070C0"/>
                </a:solidFill>
              </a:rPr>
              <a:t>disabled</a:t>
            </a:r>
            <a:r>
              <a:rPr lang="en-US" altLang="en-US" dirty="0">
                <a:solidFill>
                  <a:srgbClr val="FFFF00"/>
                </a:solidFill>
              </a:rPr>
              <a:t> </a:t>
            </a:r>
            <a:r>
              <a:rPr lang="en-US" altLang="en-US" dirty="0"/>
              <a:t>/&gt;</a:t>
            </a:r>
            <a:r>
              <a:rPr lang="ro-MD" altLang="en-US" dirty="0"/>
              <a:t> </a:t>
            </a:r>
            <a:r>
              <a:rPr lang="en-US" altLang="en-US" dirty="0"/>
              <a:t>&lt;</a:t>
            </a:r>
            <a:r>
              <a:rPr lang="en-US" altLang="en-US" dirty="0" err="1"/>
              <a:t>br</a:t>
            </a:r>
            <a:r>
              <a:rPr lang="en-US" altLang="en-US" dirty="0"/>
              <a:t> /&gt;</a:t>
            </a:r>
          </a:p>
        </p:txBody>
      </p:sp>
      <p:pic>
        <p:nvPicPr>
          <p:cNvPr id="31748" name="Picture 1">
            <a:extLst>
              <a:ext uri="{FF2B5EF4-FFF2-40B4-BE49-F238E27FC236}">
                <a16:creationId xmlns:a16="http://schemas.microsoft.com/office/drawing/2014/main" id="{431B923F-BDAD-47E6-A612-78220E5F2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4025900"/>
            <a:ext cx="441007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26894BBE-B176-4528-BC09-E08F9205B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568" y="284164"/>
            <a:ext cx="10687664" cy="13160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sz="3600" b="1" dirty="0"/>
              <a:t>EXEMPLE CU ATRIBUTELE element</a:t>
            </a:r>
            <a:r>
              <a:rPr lang="en-GB" altLang="ru-RU" sz="3600" b="1" dirty="0" err="1"/>
              <a:t>ului</a:t>
            </a:r>
            <a:r>
              <a:rPr lang="ro-RO" altLang="ru-RU" sz="3600" b="1" dirty="0"/>
              <a:t> „INPUT”.  Atributul „</a:t>
            </a:r>
            <a:r>
              <a:rPr lang="ro-RO" altLang="ru-RU" sz="3600" b="1" dirty="0" err="1"/>
              <a:t>readonly</a:t>
            </a:r>
            <a:r>
              <a:rPr lang="ro-RO" altLang="ru-RU" sz="3600" b="1" dirty="0"/>
              <a:t>”</a:t>
            </a:r>
            <a:endParaRPr lang="ru-RU" altLang="ru-RU" sz="3600" b="1" dirty="0"/>
          </a:p>
        </p:txBody>
      </p:sp>
      <p:sp>
        <p:nvSpPr>
          <p:cNvPr id="32771" name="Content Placeholder 1">
            <a:extLst>
              <a:ext uri="{FF2B5EF4-FFF2-40B4-BE49-F238E27FC236}">
                <a16:creationId xmlns:a16="http://schemas.microsoft.com/office/drawing/2014/main" id="{234FDF0F-995B-4423-94A8-A1EED7ED882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86581" y="1958975"/>
            <a:ext cx="10441858" cy="3106738"/>
          </a:xfrm>
        </p:spPr>
        <p:txBody>
          <a:bodyPr>
            <a:normAutofit/>
          </a:bodyPr>
          <a:lstStyle/>
          <a:p>
            <a:r>
              <a:rPr lang="ro-RO" altLang="ro-RO" dirty="0">
                <a:latin typeface="Calibri" panose="020F0502020204030204" pitchFamily="34" charset="0"/>
              </a:rPr>
              <a:t>Atributul „readonly” este de tip boolean</a:t>
            </a:r>
          </a:p>
          <a:p>
            <a:r>
              <a:rPr lang="ro-RO" altLang="ro-RO" dirty="0">
                <a:latin typeface="Calibri" panose="020F0502020204030204" pitchFamily="34" charset="0"/>
              </a:rPr>
              <a:t>Valoarea fixată </a:t>
            </a:r>
            <a:r>
              <a:rPr lang="ro-MD" altLang="ro-RO" dirty="0">
                <a:latin typeface="Calibri" panose="020F0502020204030204" pitchFamily="34" charset="0"/>
              </a:rPr>
              <a:t>în acest tip de input </a:t>
            </a:r>
            <a:r>
              <a:rPr lang="ro-RO" altLang="ro-RO" dirty="0">
                <a:latin typeface="Calibri" panose="020F0502020204030204" pitchFamily="34" charset="0"/>
              </a:rPr>
              <a:t>nu poate fi modificată de utilizator – el doar vede valoarea</a:t>
            </a:r>
          </a:p>
          <a:p>
            <a:r>
              <a:rPr lang="ro-RO" altLang="ro-RO" dirty="0">
                <a:latin typeface="Calibri" panose="020F0502020204030204" pitchFamily="34" charset="0"/>
              </a:rPr>
              <a:t>Este acceptat de toate browserele</a:t>
            </a:r>
          </a:p>
          <a:p>
            <a:r>
              <a:rPr lang="ro-RO" altLang="ro-RO" dirty="0">
                <a:latin typeface="Calibri" panose="020F0502020204030204" pitchFamily="34" charset="0"/>
              </a:rPr>
              <a:t>Exemplu: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ro-RO" i="1" dirty="0" err="1">
                <a:latin typeface="Calibri" panose="020F0502020204030204" pitchFamily="34" charset="0"/>
              </a:rPr>
              <a:t>Statut</a:t>
            </a:r>
            <a:r>
              <a:rPr lang="en-US" altLang="ro-RO" i="1" dirty="0">
                <a:latin typeface="Calibri" panose="020F0502020204030204" pitchFamily="34" charset="0"/>
              </a:rPr>
              <a:t> social:&lt;</a:t>
            </a:r>
            <a:r>
              <a:rPr lang="en-US" altLang="ro-RO" i="1" dirty="0" err="1">
                <a:latin typeface="Calibri" panose="020F0502020204030204" pitchFamily="34" charset="0"/>
              </a:rPr>
              <a:t>br</a:t>
            </a:r>
            <a:r>
              <a:rPr lang="en-US" altLang="ro-RO" i="1" dirty="0">
                <a:latin typeface="Calibri" panose="020F0502020204030204" pitchFamily="34" charset="0"/>
              </a:rPr>
              <a:t> /&gt;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&lt;input type="text" name="</a:t>
            </a:r>
            <a:r>
              <a:rPr lang="en-US" altLang="ro-RO" i="1" dirty="0" err="1">
                <a:latin typeface="Calibri" panose="020F0502020204030204" pitchFamily="34" charset="0"/>
              </a:rPr>
              <a:t>statut</a:t>
            </a:r>
            <a:r>
              <a:rPr lang="en-US" altLang="ro-RO" i="1" dirty="0">
                <a:latin typeface="Calibri" panose="020F0502020204030204" pitchFamily="34" charset="0"/>
              </a:rPr>
              <a:t>" value="</a:t>
            </a:r>
            <a:r>
              <a:rPr lang="en-US" altLang="ro-RO" i="1" dirty="0" err="1">
                <a:latin typeface="Calibri" panose="020F0502020204030204" pitchFamily="34" charset="0"/>
              </a:rPr>
              <a:t>Casatorit</a:t>
            </a:r>
            <a:r>
              <a:rPr lang="en-US" altLang="ro-RO" i="1" dirty="0">
                <a:latin typeface="Calibri" panose="020F0502020204030204" pitchFamily="34" charset="0"/>
              </a:rPr>
              <a:t>" </a:t>
            </a:r>
            <a:r>
              <a:rPr lang="en-US" altLang="ro-RO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readonly</a:t>
            </a:r>
            <a:r>
              <a:rPr lang="en-US" altLang="ro-RO" i="1" dirty="0">
                <a:latin typeface="Calibri" panose="020F0502020204030204" pitchFamily="34" charset="0"/>
              </a:rPr>
              <a:t> /&gt;&lt;</a:t>
            </a:r>
            <a:r>
              <a:rPr lang="en-US" altLang="ro-RO" i="1" dirty="0" err="1">
                <a:latin typeface="Calibri" panose="020F0502020204030204" pitchFamily="34" charset="0"/>
              </a:rPr>
              <a:t>br</a:t>
            </a:r>
            <a:r>
              <a:rPr lang="en-US" altLang="ro-RO" i="1" dirty="0">
                <a:latin typeface="Calibri" panose="020F0502020204030204" pitchFamily="34" charset="0"/>
              </a:rPr>
              <a:t> /&gt;</a:t>
            </a:r>
            <a:endParaRPr lang="ru-RU" altLang="ro-RO" i="1" dirty="0"/>
          </a:p>
        </p:txBody>
      </p:sp>
      <p:pic>
        <p:nvPicPr>
          <p:cNvPr id="32772" name="Picture 1">
            <a:extLst>
              <a:ext uri="{FF2B5EF4-FFF2-40B4-BE49-F238E27FC236}">
                <a16:creationId xmlns:a16="http://schemas.microsoft.com/office/drawing/2014/main" id="{EF2340DD-A507-4F16-A8CF-3A551B9B5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294" y="4702968"/>
            <a:ext cx="2674938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F8BBB343-1B48-4C11-96FA-47B32EB5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742" y="284164"/>
            <a:ext cx="9679858" cy="13922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EXEMPLE CU ATRIBUTELE elementu</a:t>
            </a:r>
            <a:r>
              <a:rPr lang="en-GB" altLang="ru-RU" b="1" dirty="0" err="1"/>
              <a:t>lui</a:t>
            </a:r>
            <a:r>
              <a:rPr lang="ro-RO" altLang="ru-RU" b="1" dirty="0"/>
              <a:t> „INPUT”. Atributul „pattern”</a:t>
            </a:r>
            <a:endParaRPr lang="ru-RU" altLang="ru-RU" dirty="0"/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id="{A1DE9F1A-D63B-4EA1-BA66-D7C6B0B94D4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5743" y="1905000"/>
            <a:ext cx="10697496" cy="4572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o-RO" altLang="en-US" sz="2400" dirty="0">
                <a:latin typeface="Calibri" panose="020F0502020204030204" pitchFamily="34" charset="0"/>
              </a:rPr>
              <a:t>Acest atribut se utilizează cu următoarele tipuri ale input-ului: </a:t>
            </a:r>
            <a:r>
              <a:rPr lang="en-US" alt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text, search, </a:t>
            </a:r>
            <a:r>
              <a:rPr lang="en-US" altLang="en-US" sz="2400" dirty="0" err="1">
                <a:solidFill>
                  <a:srgbClr val="0070C0"/>
                </a:solidFill>
                <a:latin typeface="Calibri" panose="020F0502020204030204" pitchFamily="34" charset="0"/>
              </a:rPr>
              <a:t>url</a:t>
            </a:r>
            <a:r>
              <a:rPr lang="en-US" alt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, </a:t>
            </a:r>
            <a:r>
              <a:rPr lang="en-US" altLang="en-US" sz="2400" dirty="0" err="1">
                <a:solidFill>
                  <a:srgbClr val="0070C0"/>
                </a:solidFill>
                <a:latin typeface="Calibri" panose="020F0502020204030204" pitchFamily="34" charset="0"/>
              </a:rPr>
              <a:t>tel</a:t>
            </a:r>
            <a:r>
              <a:rPr lang="en-US" alt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, email, password</a:t>
            </a:r>
            <a:endParaRPr lang="ro-RO" altLang="en-US" sz="24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ro-RO" altLang="en-US" sz="2400" dirty="0">
                <a:latin typeface="Calibri" panose="020F0502020204030204" pitchFamily="34" charset="0"/>
              </a:rPr>
              <a:t>Se recomandă utilizarea atributului „</a:t>
            </a:r>
            <a:r>
              <a:rPr lang="ro-RO" altLang="en-US" sz="2400" dirty="0" err="1">
                <a:latin typeface="Calibri" panose="020F0502020204030204" pitchFamily="34" charset="0"/>
              </a:rPr>
              <a:t>title</a:t>
            </a:r>
            <a:r>
              <a:rPr lang="ro-RO" altLang="en-US" sz="2400" dirty="0">
                <a:latin typeface="Calibri" panose="020F0502020204030204" pitchFamily="34" charset="0"/>
              </a:rPr>
              <a:t>” pentru a-i fi clar utilizatorului ce trebuie să introducă în câmp</a:t>
            </a:r>
          </a:p>
          <a:p>
            <a:pPr>
              <a:defRPr/>
            </a:pPr>
            <a:r>
              <a:rPr lang="ro-RO" altLang="en-US" sz="2400" dirty="0">
                <a:latin typeface="Calibri" panose="020F0502020204030204" pitchFamily="34" charset="0"/>
              </a:rPr>
              <a:t>Exemplu:</a:t>
            </a:r>
          </a:p>
          <a:p>
            <a:pPr>
              <a:buFont typeface="Wingdings 3" panose="05040102010807070707" pitchFamily="18" charset="2"/>
              <a:buNone/>
              <a:defRPr/>
            </a:pPr>
            <a:r>
              <a:rPr lang="en-US" altLang="en-US" sz="2400" i="1" dirty="0" err="1">
                <a:latin typeface="Calibri" panose="020F0502020204030204" pitchFamily="34" charset="0"/>
              </a:rPr>
              <a:t>Introdu</a:t>
            </a:r>
            <a:r>
              <a:rPr lang="en-US" altLang="en-US" sz="2400" i="1" dirty="0">
                <a:latin typeface="Calibri" panose="020F0502020204030204" pitchFamily="34" charset="0"/>
              </a:rPr>
              <a:t> </a:t>
            </a:r>
            <a:r>
              <a:rPr lang="en-US" altLang="en-US" sz="2400" i="1" dirty="0" err="1">
                <a:latin typeface="Calibri" panose="020F0502020204030204" pitchFamily="34" charset="0"/>
              </a:rPr>
              <a:t>numarul</a:t>
            </a:r>
            <a:r>
              <a:rPr lang="en-US" altLang="en-US" sz="2400" i="1" dirty="0">
                <a:latin typeface="Calibri" panose="020F0502020204030204" pitchFamily="34" charset="0"/>
              </a:rPr>
              <a:t> de </a:t>
            </a:r>
            <a:r>
              <a:rPr lang="en-US" altLang="en-US" sz="2400" i="1" dirty="0" err="1">
                <a:latin typeface="Calibri" panose="020F0502020204030204" pitchFamily="34" charset="0"/>
              </a:rPr>
              <a:t>telefon</a:t>
            </a:r>
            <a:r>
              <a:rPr lang="en-US" altLang="en-US" sz="2400" i="1" dirty="0">
                <a:latin typeface="Calibri" panose="020F0502020204030204" pitchFamily="34" charset="0"/>
              </a:rPr>
              <a:t>:&lt;</a:t>
            </a:r>
            <a:r>
              <a:rPr lang="en-US" altLang="en-US" sz="2400" i="1" dirty="0" err="1">
                <a:latin typeface="Calibri" panose="020F0502020204030204" pitchFamily="34" charset="0"/>
              </a:rPr>
              <a:t>br</a:t>
            </a:r>
            <a:r>
              <a:rPr lang="en-US" altLang="en-US" sz="2400" i="1" dirty="0">
                <a:latin typeface="Calibri" panose="020F0502020204030204" pitchFamily="34" charset="0"/>
              </a:rPr>
              <a:t> /&gt;</a:t>
            </a:r>
          </a:p>
          <a:p>
            <a:pPr marL="0" indent="0">
              <a:buNone/>
              <a:defRPr/>
            </a:pPr>
            <a:r>
              <a:rPr lang="en-US" sz="2400" dirty="0" err="1"/>
              <a:t>Introdu</a:t>
            </a:r>
            <a:r>
              <a:rPr lang="en-US" sz="2400" dirty="0"/>
              <a:t> </a:t>
            </a:r>
            <a:r>
              <a:rPr lang="en-US" sz="2400" dirty="0" err="1"/>
              <a:t>numarul</a:t>
            </a:r>
            <a:r>
              <a:rPr lang="en-US" sz="2400" dirty="0"/>
              <a:t> de </a:t>
            </a:r>
            <a:r>
              <a:rPr lang="en-US" sz="2400" dirty="0" err="1"/>
              <a:t>telefon</a:t>
            </a:r>
            <a:r>
              <a:rPr lang="en-US" sz="2400" dirty="0"/>
              <a:t>:&lt;</a:t>
            </a:r>
            <a:r>
              <a:rPr lang="en-US" sz="2400" dirty="0" err="1"/>
              <a:t>br</a:t>
            </a:r>
            <a:r>
              <a:rPr lang="en-US" sz="2400" dirty="0"/>
              <a:t> /&gt;</a:t>
            </a:r>
          </a:p>
          <a:p>
            <a:pPr marL="0" indent="0">
              <a:buNone/>
              <a:defRPr/>
            </a:pPr>
            <a:r>
              <a:rPr lang="en-US" sz="2400" dirty="0"/>
              <a:t>&lt;input type="text" name="</a:t>
            </a:r>
            <a:r>
              <a:rPr lang="en-US" sz="2400" dirty="0" err="1"/>
              <a:t>nr_telefon</a:t>
            </a:r>
            <a:r>
              <a:rPr lang="en-US" sz="2400" dirty="0"/>
              <a:t>" pattern="^[0-9]{9}$" title="</a:t>
            </a:r>
            <a:r>
              <a:rPr lang="en-US" sz="2400" dirty="0" err="1"/>
              <a:t>Numarul</a:t>
            </a:r>
            <a:r>
              <a:rPr lang="en-US" sz="2400" dirty="0"/>
              <a:t> </a:t>
            </a:r>
            <a:r>
              <a:rPr lang="en-US" sz="2400" dirty="0" err="1"/>
              <a:t>este</a:t>
            </a:r>
            <a:r>
              <a:rPr lang="en-US" sz="2400" dirty="0"/>
              <a:t> format din 9 </a:t>
            </a:r>
            <a:r>
              <a:rPr lang="en-US" sz="2400" dirty="0" err="1"/>
              <a:t>cifre</a:t>
            </a:r>
            <a:r>
              <a:rPr lang="en-US" sz="2400" dirty="0"/>
              <a:t>" size="9" /&gt;&lt;</a:t>
            </a:r>
            <a:r>
              <a:rPr lang="en-US" sz="2400" dirty="0" err="1"/>
              <a:t>br</a:t>
            </a:r>
            <a:r>
              <a:rPr lang="en-US" sz="2400" dirty="0"/>
              <a:t> /&gt;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5107C-E787-4C80-8498-181125FB7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Rezultat</a:t>
            </a:r>
            <a:endParaRPr lang="en-US" dirty="0"/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678B1D44-CB98-4A2D-BC2D-C315937BF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303" y="4053841"/>
            <a:ext cx="37211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>
            <a:extLst>
              <a:ext uri="{FF2B5EF4-FFF2-40B4-BE49-F238E27FC236}">
                <a16:creationId xmlns:a16="http://schemas.microsoft.com/office/drawing/2014/main" id="{CC48974A-5810-4499-AB53-469F703B5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347436"/>
            <a:ext cx="411480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792D-18C0-443E-AA0E-D3FE75D19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Atributul</a:t>
            </a:r>
            <a:r>
              <a:rPr lang="en-US" dirty="0"/>
              <a:t> “</a:t>
            </a:r>
            <a:r>
              <a:rPr lang="en-US" b="1" dirty="0"/>
              <a:t>placeholder</a:t>
            </a:r>
            <a:r>
              <a:rPr lang="en-US" dirty="0"/>
              <a:t>” al </a:t>
            </a:r>
            <a:r>
              <a:rPr lang="en-US" dirty="0" err="1"/>
              <a:t>elementului</a:t>
            </a:r>
            <a:r>
              <a:rPr lang="en-US" dirty="0"/>
              <a:t> “input”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1F5DF-3CCC-4362-90C6-4EF3274D8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792289"/>
            <a:ext cx="10058400" cy="3782601"/>
          </a:xfrm>
        </p:spPr>
        <p:txBody>
          <a:bodyPr/>
          <a:lstStyle/>
          <a:p>
            <a:pPr>
              <a:defRPr/>
            </a:pP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Acest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atribut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foarte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utilizat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ultimul timp în formulare și specifică un scurt indiciu textual, amplasat în interiorul inputului, care dispare în momentul când utilizatorul începe completarea inputului</a:t>
            </a:r>
          </a:p>
          <a:p>
            <a:pPr marL="0" indent="0">
              <a:buNone/>
              <a:defRPr/>
            </a:pPr>
            <a:r>
              <a:rPr lang="ro-MD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en-US" sz="1800" dirty="0"/>
              <a:t>&lt;input type="text" name="</a:t>
            </a:r>
            <a:r>
              <a:rPr lang="en-US" sz="1800" dirty="0" err="1"/>
              <a:t>nume</a:t>
            </a:r>
            <a:r>
              <a:rPr lang="en-US" sz="1800" dirty="0"/>
              <a:t>" </a:t>
            </a:r>
            <a:r>
              <a:rPr lang="en-US" sz="1800" dirty="0">
                <a:solidFill>
                  <a:srgbClr val="0070C0"/>
                </a:solidFill>
              </a:rPr>
              <a:t>placeholder</a:t>
            </a:r>
            <a:r>
              <a:rPr lang="en-US" sz="1800" dirty="0"/>
              <a:t>="</a:t>
            </a:r>
            <a:r>
              <a:rPr lang="en-US" sz="1800" dirty="0" err="1"/>
              <a:t>Introdu</a:t>
            </a:r>
            <a:r>
              <a:rPr lang="en-US" sz="1800" dirty="0"/>
              <a:t> </a:t>
            </a:r>
            <a:r>
              <a:rPr lang="en-US" sz="1800" dirty="0" err="1"/>
              <a:t>numele</a:t>
            </a:r>
            <a:r>
              <a:rPr lang="en-US" sz="1800" dirty="0"/>
              <a:t> </a:t>
            </a:r>
            <a:r>
              <a:rPr lang="en-US" sz="1800" dirty="0" err="1"/>
              <a:t>aici</a:t>
            </a:r>
            <a:r>
              <a:rPr lang="en-US" sz="1800" dirty="0"/>
              <a:t>" /&gt;&lt;</a:t>
            </a:r>
            <a:r>
              <a:rPr lang="en-US" sz="1800" dirty="0" err="1"/>
              <a:t>br</a:t>
            </a:r>
            <a:r>
              <a:rPr lang="en-US" sz="1800" dirty="0"/>
              <a:t> /&gt;</a:t>
            </a:r>
          </a:p>
          <a:p>
            <a:pPr marL="0" indent="0">
              <a:buNone/>
              <a:defRPr/>
            </a:pPr>
            <a:r>
              <a:rPr lang="en-US" sz="1800" dirty="0"/>
              <a:t>&lt;input type="text" name="</a:t>
            </a:r>
            <a:r>
              <a:rPr lang="en-US" sz="1800" dirty="0" err="1"/>
              <a:t>prenume</a:t>
            </a:r>
            <a:r>
              <a:rPr lang="en-US" sz="1800" dirty="0"/>
              <a:t>" </a:t>
            </a:r>
            <a:r>
              <a:rPr lang="en-US" sz="1800" dirty="0">
                <a:solidFill>
                  <a:srgbClr val="0070C0"/>
                </a:solidFill>
              </a:rPr>
              <a:t>placeholder</a:t>
            </a:r>
            <a:r>
              <a:rPr lang="en-US" sz="1800" dirty="0"/>
              <a:t>="</a:t>
            </a:r>
            <a:r>
              <a:rPr lang="en-US" sz="1800" dirty="0" err="1"/>
              <a:t>Introdu</a:t>
            </a:r>
            <a:r>
              <a:rPr lang="en-US" sz="1800" dirty="0"/>
              <a:t> </a:t>
            </a:r>
            <a:r>
              <a:rPr lang="en-US" sz="1800" dirty="0" err="1"/>
              <a:t>prenumele</a:t>
            </a:r>
            <a:r>
              <a:rPr lang="en-US" sz="1800" dirty="0"/>
              <a:t> </a:t>
            </a:r>
            <a:r>
              <a:rPr lang="en-US" sz="1800" dirty="0" err="1"/>
              <a:t>aici</a:t>
            </a:r>
            <a:r>
              <a:rPr lang="en-US" sz="1800" dirty="0"/>
              <a:t>" /&gt;&lt;</a:t>
            </a:r>
            <a:r>
              <a:rPr lang="en-US" sz="1800" dirty="0" err="1"/>
              <a:t>br</a:t>
            </a:r>
            <a:r>
              <a:rPr lang="en-US" sz="1800" dirty="0"/>
              <a:t> /&gt;</a:t>
            </a:r>
          </a:p>
          <a:p>
            <a:pPr marL="0" indent="0">
              <a:buNone/>
              <a:defRPr/>
            </a:pPr>
            <a:r>
              <a:rPr lang="en-US" sz="1800" dirty="0"/>
              <a:t>&lt;input type="password" name="</a:t>
            </a:r>
            <a:r>
              <a:rPr lang="en-US" sz="1800" dirty="0" err="1"/>
              <a:t>parola</a:t>
            </a:r>
            <a:r>
              <a:rPr lang="en-US" sz="1800" dirty="0"/>
              <a:t>" </a:t>
            </a:r>
            <a:r>
              <a:rPr lang="en-US" sz="1800" dirty="0">
                <a:solidFill>
                  <a:srgbClr val="0070C0"/>
                </a:solidFill>
              </a:rPr>
              <a:t>placeholder</a:t>
            </a:r>
            <a:r>
              <a:rPr lang="en-US" sz="1800" dirty="0"/>
              <a:t>="</a:t>
            </a:r>
            <a:r>
              <a:rPr lang="en-US" sz="1800" dirty="0" err="1"/>
              <a:t>Introdu</a:t>
            </a:r>
            <a:r>
              <a:rPr lang="en-US" sz="1800" dirty="0"/>
              <a:t> </a:t>
            </a:r>
            <a:r>
              <a:rPr lang="en-US" sz="1800" dirty="0" err="1"/>
              <a:t>parola</a:t>
            </a:r>
            <a:r>
              <a:rPr lang="en-US" sz="1800" dirty="0"/>
              <a:t> in </a:t>
            </a:r>
            <a:r>
              <a:rPr lang="en-US" sz="1800" dirty="0" err="1"/>
              <a:t>acest</a:t>
            </a:r>
            <a:r>
              <a:rPr lang="en-US" sz="1800" dirty="0"/>
              <a:t> camp" /&gt;&lt;</a:t>
            </a:r>
            <a:r>
              <a:rPr lang="en-US" sz="1800" dirty="0" err="1"/>
              <a:t>br</a:t>
            </a:r>
            <a:r>
              <a:rPr lang="en-US" sz="1800" dirty="0"/>
              <a:t> /&gt;</a:t>
            </a:r>
          </a:p>
        </p:txBody>
      </p:sp>
      <p:pic>
        <p:nvPicPr>
          <p:cNvPr id="35844" name="Picture 3">
            <a:extLst>
              <a:ext uri="{FF2B5EF4-FFF2-40B4-BE49-F238E27FC236}">
                <a16:creationId xmlns:a16="http://schemas.microsoft.com/office/drawing/2014/main" id="{BFFC67D3-ADFE-4DDC-A5A4-0A357BA56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654" y="2766107"/>
            <a:ext cx="2995110" cy="145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31D76005-54F5-44A2-BEF3-EBC1A9D1B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altLang="ru-RU" b="1" dirty="0"/>
              <a:t>Element</a:t>
            </a:r>
            <a:r>
              <a:rPr lang="en-GB" altLang="ru-RU" b="1" dirty="0"/>
              <a:t>ul</a:t>
            </a:r>
            <a:r>
              <a:rPr lang="ro-RO" altLang="ru-RU" b="1" dirty="0"/>
              <a:t> „TEXTAREA”</a:t>
            </a:r>
            <a:endParaRPr lang="ru-RU" altLang="ru-RU" b="1" dirty="0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47B237CE-A5DE-445D-98EA-C1901B0416E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32386" y="1936954"/>
            <a:ext cx="10481187" cy="4404851"/>
          </a:xfrm>
        </p:spPr>
        <p:txBody>
          <a:bodyPr>
            <a:normAutofit fontScale="92500" lnSpcReduction="10000"/>
          </a:bodyPr>
          <a:lstStyle/>
          <a:p>
            <a:r>
              <a:rPr lang="ro-RO" altLang="ru-RU" sz="2800" dirty="0">
                <a:latin typeface="Calibri" panose="020F0502020204030204" pitchFamily="34" charset="0"/>
              </a:rPr>
              <a:t>Defineşte un control-intrare format din mai multe linii de tip şir de caractere</a:t>
            </a:r>
          </a:p>
          <a:p>
            <a:r>
              <a:rPr lang="en-US" altLang="ru-RU" sz="2800" dirty="0">
                <a:latin typeface="Calibri" panose="020F0502020204030204" pitchFamily="34" charset="0"/>
              </a:rPr>
              <a:t>D</a:t>
            </a:r>
            <a:r>
              <a:rPr lang="vi-VN" altLang="ru-RU" sz="2800" dirty="0">
                <a:latin typeface="Calibri" panose="020F0502020204030204" pitchFamily="34" charset="0"/>
              </a:rPr>
              <a:t>imensiunea </a:t>
            </a:r>
            <a:r>
              <a:rPr lang="ro-RO" altLang="ru-RU" sz="2800" dirty="0">
                <a:latin typeface="Calibri" panose="020F0502020204030204" pitchFamily="34" charset="0"/>
              </a:rPr>
              <a:t>spaţiului</a:t>
            </a:r>
            <a:r>
              <a:rPr lang="vi-VN" altLang="ru-RU" sz="2800" dirty="0">
                <a:latin typeface="Calibri" panose="020F0502020204030204" pitchFamily="34" charset="0"/>
              </a:rPr>
              <a:t> de text po</a:t>
            </a:r>
            <a:r>
              <a:rPr lang="ro-RO" altLang="ru-RU" sz="2800" dirty="0">
                <a:latin typeface="Calibri" panose="020F0502020204030204" pitchFamily="34" charset="0"/>
              </a:rPr>
              <a:t>a</a:t>
            </a:r>
            <a:r>
              <a:rPr lang="vi-VN" altLang="ru-RU" sz="2800" dirty="0">
                <a:latin typeface="Calibri" panose="020F0502020204030204" pitchFamily="34" charset="0"/>
              </a:rPr>
              <a:t>t</a:t>
            </a:r>
            <a:r>
              <a:rPr lang="ro-RO" altLang="ru-RU" sz="2800" dirty="0">
                <a:latin typeface="Calibri" panose="020F0502020204030204" pitchFamily="34" charset="0"/>
              </a:rPr>
              <a:t>e</a:t>
            </a:r>
            <a:r>
              <a:rPr lang="vi-VN" altLang="ru-RU" sz="2800" dirty="0">
                <a:latin typeface="Calibri" panose="020F0502020204030204" pitchFamily="34" charset="0"/>
              </a:rPr>
              <a:t> fi specificat</a:t>
            </a:r>
            <a:r>
              <a:rPr lang="ro-RO" altLang="ru-RU" sz="2800" dirty="0">
                <a:latin typeface="Calibri" panose="020F0502020204030204" pitchFamily="34" charset="0"/>
              </a:rPr>
              <a:t>ă</a:t>
            </a:r>
            <a:r>
              <a:rPr lang="vi-VN" altLang="ru-RU" sz="2800" dirty="0">
                <a:latin typeface="Calibri" panose="020F0502020204030204" pitchFamily="34" charset="0"/>
              </a:rPr>
              <a:t> de către </a:t>
            </a:r>
            <a:r>
              <a:rPr lang="ro-RO" altLang="ru-RU" sz="2800" dirty="0">
                <a:latin typeface="Calibri" panose="020F0502020204030204" pitchFamily="34" charset="0"/>
              </a:rPr>
              <a:t>atributele „</a:t>
            </a:r>
            <a:r>
              <a:rPr lang="vi-VN" altLang="ru-RU" sz="2800" b="1" dirty="0">
                <a:latin typeface="Calibri" panose="020F0502020204030204" pitchFamily="34" charset="0"/>
              </a:rPr>
              <a:t>cols</a:t>
            </a:r>
            <a:r>
              <a:rPr lang="ro-RO" altLang="ru-RU" sz="2800" dirty="0">
                <a:latin typeface="Calibri" panose="020F0502020204030204" pitchFamily="34" charset="0"/>
              </a:rPr>
              <a:t>”</a:t>
            </a:r>
            <a:r>
              <a:rPr lang="vi-VN" altLang="ru-RU" sz="2800" dirty="0">
                <a:latin typeface="Calibri" panose="020F0502020204030204" pitchFamily="34" charset="0"/>
              </a:rPr>
              <a:t> și </a:t>
            </a:r>
            <a:r>
              <a:rPr lang="ro-RO" altLang="ru-RU" sz="2800" dirty="0">
                <a:latin typeface="Calibri" panose="020F0502020204030204" pitchFamily="34" charset="0"/>
              </a:rPr>
              <a:t>„</a:t>
            </a:r>
            <a:r>
              <a:rPr lang="ro-RO" altLang="ru-RU" sz="2800" b="1" dirty="0">
                <a:latin typeface="Calibri" panose="020F0502020204030204" pitchFamily="34" charset="0"/>
              </a:rPr>
              <a:t>rows</a:t>
            </a:r>
            <a:r>
              <a:rPr lang="ro-RO" altLang="ru-RU" sz="2800" dirty="0">
                <a:latin typeface="Calibri" panose="020F0502020204030204" pitchFamily="34" charset="0"/>
              </a:rPr>
              <a:t>”</a:t>
            </a:r>
            <a:r>
              <a:rPr lang="vi-VN" altLang="ru-RU" sz="2800" dirty="0">
                <a:latin typeface="Calibri" panose="020F0502020204030204" pitchFamily="34" charset="0"/>
              </a:rPr>
              <a:t> sau prin proprietăț</a:t>
            </a:r>
            <a:r>
              <a:rPr lang="ro-RO" altLang="ru-RU" sz="2800" dirty="0">
                <a:latin typeface="Calibri" panose="020F0502020204030204" pitchFamily="34" charset="0"/>
              </a:rPr>
              <a:t>i</a:t>
            </a:r>
            <a:r>
              <a:rPr lang="vi-VN" altLang="ru-RU" sz="2800" dirty="0">
                <a:latin typeface="Calibri" panose="020F0502020204030204" pitchFamily="34" charset="0"/>
              </a:rPr>
              <a:t> CSS</a:t>
            </a:r>
            <a:endParaRPr lang="en-US" altLang="ru-RU" sz="2800" dirty="0">
              <a:latin typeface="Calibri" panose="020F0502020204030204" pitchFamily="34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en-US" altLang="ru-RU" sz="2800" dirty="0" err="1">
                <a:latin typeface="Calibri" panose="020F0502020204030204" pitchFamily="34" charset="0"/>
              </a:rPr>
              <a:t>Sintaxa</a:t>
            </a:r>
            <a:r>
              <a:rPr lang="en-US" altLang="ru-RU" sz="2800" dirty="0">
                <a:latin typeface="Calibri" panose="020F0502020204030204" pitchFamily="34" charset="0"/>
              </a:rPr>
              <a:t>: 	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</a:t>
            </a:r>
            <a:r>
              <a:rPr lang="en-US" altLang="ro-RO" sz="28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textarea</a:t>
            </a: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rows=“</a:t>
            </a:r>
            <a:r>
              <a:rPr lang="en-US" altLang="ro-RO" sz="28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numar</a:t>
            </a: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” cols=“</a:t>
            </a:r>
            <a:r>
              <a:rPr lang="en-US" altLang="ro-RO" sz="28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numar</a:t>
            </a: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”</a:t>
            </a:r>
            <a:r>
              <a:rPr lang="ro-RO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alte_atribute…</a:t>
            </a: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&gt; &lt;/</a:t>
            </a:r>
            <a:r>
              <a:rPr lang="en-US" altLang="ro-RO" sz="28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textarea</a:t>
            </a:r>
            <a:r>
              <a:rPr lang="en-US" altLang="ro-RO" sz="28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&gt;</a:t>
            </a:r>
            <a:endParaRPr lang="ru-RU" altLang="ru-RU" sz="2800" dirty="0">
              <a:solidFill>
                <a:srgbClr val="0070C0"/>
              </a:solidFill>
            </a:endParaRPr>
          </a:p>
          <a:p>
            <a:r>
              <a:rPr lang="en-US" altLang="ru-RU" sz="2800" dirty="0">
                <a:latin typeface="Calibri" panose="020F0502020204030204" pitchFamily="34" charset="0"/>
              </a:rPr>
              <a:t>P</a:t>
            </a:r>
            <a:r>
              <a:rPr lang="vi-VN" altLang="ru-RU" sz="2800" dirty="0">
                <a:latin typeface="Calibri" panose="020F0502020204030204" pitchFamily="34" charset="0"/>
              </a:rPr>
              <a:t>oate conține un număr nelimitat de caractere</a:t>
            </a:r>
            <a:endParaRPr lang="ro-RO" altLang="ru-RU" sz="2800" dirty="0">
              <a:latin typeface="Calibri" panose="020F0502020204030204" pitchFamily="34" charset="0"/>
            </a:endParaRPr>
          </a:p>
          <a:p>
            <a:r>
              <a:rPr lang="en-US" altLang="ru-RU" sz="2800" dirty="0">
                <a:latin typeface="Calibri" panose="020F0502020204030204" pitchFamily="34" charset="0"/>
              </a:rPr>
              <a:t>E</a:t>
            </a:r>
            <a:r>
              <a:rPr lang="ro-RO" altLang="ru-RU" sz="2800" dirty="0">
                <a:latin typeface="Calibri" panose="020F0502020204030204" pitchFamily="34" charset="0"/>
              </a:rPr>
              <a:t>ste suportat de toate browserele cunoscute</a:t>
            </a:r>
          </a:p>
          <a:p>
            <a:r>
              <a:rPr lang="en-US" altLang="ru-RU" sz="2800" dirty="0">
                <a:latin typeface="Calibri" panose="020F0502020204030204" pitchFamily="34" charset="0"/>
              </a:rPr>
              <a:t>M</a:t>
            </a:r>
            <a:r>
              <a:rPr lang="ro-RO" altLang="ru-RU" sz="2800" dirty="0">
                <a:latin typeface="Calibri" panose="020F0502020204030204" pitchFamily="34" charset="0"/>
              </a:rPr>
              <a:t>ulte atribute au apărut în versiunea HTML5</a:t>
            </a:r>
            <a:endParaRPr lang="vi-VN" altLang="ru-RU" sz="2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DC335662-3CE3-48C9-885C-545C6CDDF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219" y="284164"/>
            <a:ext cx="9763433" cy="1392237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ATRIBUTE</a:t>
            </a:r>
            <a:r>
              <a:rPr lang="en-US" altLang="ru-RU" b="1" dirty="0"/>
              <a:t> a</a:t>
            </a:r>
            <a:r>
              <a:rPr lang="en-GB" altLang="ru-RU" b="1" dirty="0"/>
              <a:t>le</a:t>
            </a:r>
            <a:r>
              <a:rPr lang="ro-RO" altLang="ru-RU" b="1" dirty="0"/>
              <a:t> </a:t>
            </a:r>
            <a:r>
              <a:rPr lang="en-US" altLang="ru-RU" b="1" dirty="0" err="1"/>
              <a:t>elementu</a:t>
            </a:r>
            <a:r>
              <a:rPr lang="en-GB" altLang="ru-RU" b="1" dirty="0" err="1"/>
              <a:t>lui</a:t>
            </a:r>
            <a:r>
              <a:rPr lang="ro-RO" altLang="ru-RU" b="1" dirty="0"/>
              <a:t> „TEXTAREA”</a:t>
            </a:r>
            <a:endParaRPr lang="ru-RU" altLang="ru-RU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BC428C9-2D02-4457-883C-D0064D3E9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55259"/>
              </p:ext>
            </p:extLst>
          </p:nvPr>
        </p:nvGraphicFramePr>
        <p:xfrm>
          <a:off x="1179869" y="1963995"/>
          <a:ext cx="10097729" cy="4293866"/>
        </p:xfrm>
        <a:graphic>
          <a:graphicData uri="http://schemas.openxmlformats.org/drawingml/2006/table">
            <a:tbl>
              <a:tblPr/>
              <a:tblGrid>
                <a:gridCol w="1626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8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700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kumimoji="0" lang="ro-RO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ributul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10" marR="17910" marT="17913" marB="1791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</a:t>
                      </a:r>
                      <a:r>
                        <a:rPr kumimoji="0" lang="ro-RO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oarea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10" marR="17910" marT="17913" marB="1791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</a:t>
                      </a:r>
                      <a:r>
                        <a:rPr kumimoji="0" lang="ro-RO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erea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910" marR="17910" marT="17913" marB="1791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4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autofocus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autofocus</a:t>
                      </a: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suprafaţa definită cu „textarea” va fi evidenţiată după încărcarea paginii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cols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lăţimea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vizibilă a controlului (coloane)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elementul de intrare va fi inaccesibil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34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form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form_id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fică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unul sau mai multe formulare cărora le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aparţine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zona „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textarea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maxlength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numărul maxim de caractere admise în „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textarea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denumirea controlului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placeholder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un scurt indiciu referitor la valoarea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aşteptată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în „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textarea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readonly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readonly</a:t>
                      </a: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datele prezentate în „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textarea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” sunt doar pentru citire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74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  <a:endParaRPr kumimoji="0" lang="en-US" altLang="ro-RO" sz="17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zona de text trebuie completată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709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rows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numărul de linii vizibile ale zonei de text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850" marR="29850" marT="41800" marB="41800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id="{2DFF930A-8FBF-4174-A6EA-E59B1108E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723" y="284164"/>
            <a:ext cx="9198077" cy="15081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o-RO" altLang="ru-RU" b="1" dirty="0"/>
              <a:t>EXEMPLU UTILIZARE ATRIBUTE ALE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„TEXTAREA”. </a:t>
            </a:r>
            <a:r>
              <a:rPr lang="ro-RO" altLang="ru-RU" b="1" dirty="0" err="1"/>
              <a:t>Autofocus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6C8D7-7000-4510-BA1C-46ADB70D09B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01213" y="1905000"/>
            <a:ext cx="9109587" cy="24257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>
                <a:latin typeface="Calibri" panose="020F0502020204030204" pitchFamily="34" charset="0"/>
              </a:rPr>
              <a:t>Este </a:t>
            </a:r>
            <a:r>
              <a:rPr lang="en-US" dirty="0" err="1">
                <a:latin typeface="Calibri" panose="020F0502020204030204" pitchFamily="34" charset="0"/>
              </a:rPr>
              <a:t>suportat</a:t>
            </a:r>
            <a:r>
              <a:rPr lang="en-US" dirty="0">
                <a:latin typeface="Calibri" panose="020F0502020204030204" pitchFamily="34" charset="0"/>
              </a:rPr>
              <a:t> de </a:t>
            </a:r>
            <a:r>
              <a:rPr lang="en-US" dirty="0" err="1">
                <a:latin typeface="Calibri" panose="020F0502020204030204" pitchFamily="34" charset="0"/>
              </a:rPr>
              <a:t>browserele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cunoscute</a:t>
            </a:r>
            <a:r>
              <a:rPr lang="en-US" dirty="0">
                <a:latin typeface="Calibri" panose="020F0502020204030204" pitchFamily="34" charset="0"/>
              </a:rPr>
              <a:t> </a:t>
            </a:r>
            <a:endParaRPr lang="ro-RO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Las</a:t>
            </a:r>
            <a:r>
              <a:rPr lang="ro-MD" i="1" dirty="0">
                <a:latin typeface="Calibri" panose="020F0502020204030204" pitchFamily="34" charset="0"/>
              </a:rPr>
              <a:t>ă</a:t>
            </a:r>
            <a:r>
              <a:rPr lang="en-US" i="1" dirty="0">
                <a:latin typeface="Calibri" panose="020F0502020204030204" pitchFamily="34" charset="0"/>
              </a:rPr>
              <a:t>-</a:t>
            </a:r>
            <a:r>
              <a:rPr lang="ro-MD" i="1" dirty="0" err="1">
                <a:latin typeface="Calibri" panose="020F0502020204030204" pitchFamily="34" charset="0"/>
              </a:rPr>
              <a:t>ț</a:t>
            </a:r>
            <a:r>
              <a:rPr lang="en-US" i="1" dirty="0" err="1">
                <a:latin typeface="Calibri" panose="020F0502020204030204" pitchFamily="34" charset="0"/>
              </a:rPr>
              <a:t>i</a:t>
            </a:r>
            <a:r>
              <a:rPr lang="en-US" i="1" dirty="0">
                <a:latin typeface="Calibri" panose="020F0502020204030204" pitchFamily="34" charset="0"/>
              </a:rPr>
              <a:t> p</a:t>
            </a:r>
            <a:r>
              <a:rPr lang="ro-MD" i="1" dirty="0">
                <a:latin typeface="Calibri" panose="020F0502020204030204" pitchFamily="34" charset="0"/>
              </a:rPr>
              <a:t>ă</a:t>
            </a:r>
            <a:r>
              <a:rPr lang="en-US" i="1" dirty="0" err="1">
                <a:latin typeface="Calibri" panose="020F0502020204030204" pitchFamily="34" charset="0"/>
              </a:rPr>
              <a:t>rerea</a:t>
            </a: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</a:rPr>
              <a:t>aici</a:t>
            </a:r>
            <a:r>
              <a:rPr lang="en-US" i="1" dirty="0">
                <a:latin typeface="Calibri" panose="020F0502020204030204" pitchFamily="34" charset="0"/>
              </a:rPr>
              <a:t>...&lt;</a:t>
            </a:r>
            <a:r>
              <a:rPr lang="en-US" i="1" dirty="0" err="1">
                <a:latin typeface="Calibri" panose="020F0502020204030204" pitchFamily="34" charset="0"/>
              </a:rPr>
              <a:t>br</a:t>
            </a:r>
            <a:r>
              <a:rPr lang="en-US" i="1" dirty="0">
                <a:latin typeface="Calibri" panose="020F0502020204030204" pitchFamily="34" charset="0"/>
              </a:rPr>
              <a:t> /&gt;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&lt;</a:t>
            </a:r>
            <a:r>
              <a:rPr lang="en-US" i="1" dirty="0" err="1">
                <a:latin typeface="Calibri" panose="020F0502020204030204" pitchFamily="34" charset="0"/>
              </a:rPr>
              <a:t>textarea</a:t>
            </a:r>
            <a:r>
              <a:rPr lang="en-US" i="1" dirty="0">
                <a:latin typeface="Calibri" panose="020F0502020204030204" pitchFamily="34" charset="0"/>
              </a:rPr>
              <a:t> rows= "5" cols= "40" autofocus&gt;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&lt;/</a:t>
            </a:r>
            <a:r>
              <a:rPr lang="en-US" i="1" dirty="0" err="1">
                <a:latin typeface="Calibri" panose="020F0502020204030204" pitchFamily="34" charset="0"/>
              </a:rPr>
              <a:t>textarea</a:t>
            </a:r>
            <a:r>
              <a:rPr lang="en-US" i="1" dirty="0">
                <a:latin typeface="Calibri" panose="020F0502020204030204" pitchFamily="34" charset="0"/>
              </a:rPr>
              <a:t>&gt;</a:t>
            </a:r>
            <a:endParaRPr lang="ro-RO" i="1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ru-RU" dirty="0"/>
          </a:p>
        </p:txBody>
      </p:sp>
      <p:pic>
        <p:nvPicPr>
          <p:cNvPr id="38916" name="Picture 1">
            <a:extLst>
              <a:ext uri="{FF2B5EF4-FFF2-40B4-BE49-F238E27FC236}">
                <a16:creationId xmlns:a16="http://schemas.microsoft.com/office/drawing/2014/main" id="{1201AEFC-765A-4397-A8C0-EB925D03D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911" y="4443411"/>
            <a:ext cx="413226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187B5607-277F-4069-9ED1-56E343696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3810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FORMULARE HTML</a:t>
            </a:r>
            <a:endParaRPr lang="ru-RU" altLang="ru-RU" b="1" dirty="0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28C47ADB-9641-46FF-A8A2-4F6085173F1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0942" y="1927122"/>
            <a:ext cx="11297264" cy="4463845"/>
          </a:xfrm>
        </p:spPr>
        <p:txBody>
          <a:bodyPr>
            <a:normAutofit lnSpcReduction="10000"/>
          </a:bodyPr>
          <a:lstStyle/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formular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HTML este o secțiune a unui document 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HTML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care conține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spcAft>
                <a:spcPct val="0"/>
              </a:spcAft>
            </a:pP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arca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je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elemente speciale numite </a:t>
            </a:r>
            <a:r>
              <a:rPr lang="vi-VN" altLang="ru-RU" sz="2200" b="1" dirty="0">
                <a:latin typeface="Calibri" panose="020F0502020204030204" pitchFamily="34" charset="0"/>
                <a:cs typeface="Calibri" panose="020F0502020204030204" pitchFamily="34" charset="0"/>
              </a:rPr>
              <a:t>controale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- elemente de control pentru introducerea datelor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textbox,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checkbox,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textarea, liste de selecţie,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butoane radio, meniuri etc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etichete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aceste controale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(label), legende etc.</a:t>
            </a:r>
          </a:p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Formularele HTML sunt utilizate pentru preluarea datelor şi transmiterea acestora către server (pentru prelucrare ulterioară) </a:t>
            </a:r>
          </a:p>
          <a:p>
            <a:pPr lvl="1">
              <a:spcAft>
                <a:spcPct val="0"/>
              </a:spcAft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Utilizatorii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complet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ează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un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form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ular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prin modificarea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valorilor 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ontroalelor sale (introducerea textului, selectarea elementelor de meniu etc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Apoi, utilizând, tot elemente de control (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submit buttons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), se transmit datele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din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formular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spre o staţie pentru prelucrare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(de exemplu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la un server Web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sau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un server de mail etc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altLang="ru-RU" sz="2200" dirty="0">
              <a:cs typeface="Calibri" panose="020F0502020204030204" pitchFamily="34" charset="0"/>
            </a:endParaRPr>
          </a:p>
        </p:txBody>
      </p:sp>
      <p:pic>
        <p:nvPicPr>
          <p:cNvPr id="47108" name="Picture 4" descr="Login form animation in CSS/HTML :: Behance">
            <a:extLst>
              <a:ext uri="{FF2B5EF4-FFF2-40B4-BE49-F238E27FC236}">
                <a16:creationId xmlns:a16="http://schemas.microsoft.com/office/drawing/2014/main" id="{73375871-DB1A-4356-8746-2F961F8871D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299" y="104774"/>
            <a:ext cx="3987801" cy="299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id="{B35CA69D-9663-4636-81B6-DB20F0F69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EXEMPLU UTILIZARE ATRIBUTE ALE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„TEXTAREA”. </a:t>
            </a:r>
            <a:r>
              <a:rPr lang="ro-RO" altLang="ru-RU" b="1" dirty="0" err="1"/>
              <a:t>Form</a:t>
            </a:r>
            <a:endParaRPr lang="ru-RU" altLang="ru-RU" dirty="0"/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DAB856B4-1584-4BD6-B7A7-689750E2B36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229032" y="1905000"/>
            <a:ext cx="10127226" cy="46688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o-RO" altLang="ro-RO" dirty="0">
                <a:latin typeface="Calibri" panose="020F0502020204030204" pitchFamily="34" charset="0"/>
              </a:rPr>
              <a:t>Se utilizează pentru a specifica formularul</a:t>
            </a:r>
            <a:r>
              <a:rPr lang="en-US" altLang="ro-RO" dirty="0">
                <a:latin typeface="Calibri" panose="020F0502020204030204" pitchFamily="34" charset="0"/>
              </a:rPr>
              <a:t>/</a:t>
            </a:r>
            <a:r>
              <a:rPr lang="ro-RO" altLang="ro-RO" dirty="0">
                <a:latin typeface="Calibri" panose="020F0502020204030204" pitchFamily="34" charset="0"/>
              </a:rPr>
              <a:t>formularele care pot fi asociate cu elementul „textarea”</a:t>
            </a:r>
          </a:p>
          <a:p>
            <a:pPr>
              <a:spcBef>
                <a:spcPts val="600"/>
              </a:spcBef>
            </a:pPr>
            <a:r>
              <a:rPr lang="ro-RO" altLang="ro-RO" dirty="0">
                <a:latin typeface="Calibri" panose="020F0502020204030204" pitchFamily="34" charset="0"/>
              </a:rPr>
              <a:t>Exemplu: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&lt;form </a:t>
            </a:r>
            <a:r>
              <a:rPr lang="en-US" altLang="ro-RO" i="1" dirty="0">
                <a:solidFill>
                  <a:srgbClr val="0070C0"/>
                </a:solidFill>
                <a:latin typeface="Calibri" panose="020F0502020204030204" pitchFamily="34" charset="0"/>
              </a:rPr>
              <a:t>id="</a:t>
            </a:r>
            <a:r>
              <a:rPr lang="en-US" altLang="ro-RO" i="1" dirty="0" err="1">
                <a:solidFill>
                  <a:srgbClr val="0070C0"/>
                </a:solidFill>
                <a:latin typeface="Calibri" panose="020F0502020204030204" pitchFamily="34" charset="0"/>
              </a:rPr>
              <a:t>user_form</a:t>
            </a:r>
            <a:r>
              <a:rPr lang="en-US" altLang="ro-RO" i="1" dirty="0">
                <a:solidFill>
                  <a:srgbClr val="0070C0"/>
                </a:solidFill>
                <a:latin typeface="Calibri" panose="020F0502020204030204" pitchFamily="34" charset="0"/>
              </a:rPr>
              <a:t>"</a:t>
            </a:r>
            <a:r>
              <a:rPr lang="en-US" altLang="ro-RO" i="1" dirty="0">
                <a:latin typeface="Calibri" panose="020F0502020204030204" pitchFamily="34" charset="0"/>
              </a:rPr>
              <a:t>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  	</a:t>
            </a:r>
            <a:r>
              <a:rPr lang="en-US" altLang="ro-RO" i="1" dirty="0" err="1">
                <a:latin typeface="Calibri" panose="020F0502020204030204" pitchFamily="34" charset="0"/>
              </a:rPr>
              <a:t>Nume</a:t>
            </a:r>
            <a:r>
              <a:rPr lang="en-US" altLang="ro-RO" i="1" dirty="0">
                <a:latin typeface="Calibri" panose="020F0502020204030204" pitchFamily="34" charset="0"/>
              </a:rPr>
              <a:t>: &lt;input type="text" name="</a:t>
            </a:r>
            <a:r>
              <a:rPr lang="en-US" altLang="ro-RO" i="1" dirty="0" err="1">
                <a:latin typeface="Calibri" panose="020F0502020204030204" pitchFamily="34" charset="0"/>
              </a:rPr>
              <a:t>user_name</a:t>
            </a:r>
            <a:r>
              <a:rPr lang="en-US" altLang="ro-RO" i="1" dirty="0">
                <a:latin typeface="Calibri" panose="020F0502020204030204" pitchFamily="34" charset="0"/>
              </a:rPr>
              <a:t>" /&gt;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 	&lt;input type="submit" value="</a:t>
            </a:r>
            <a:r>
              <a:rPr lang="en-US" altLang="ro-RO" i="1" dirty="0" err="1">
                <a:latin typeface="Calibri" panose="020F0502020204030204" pitchFamily="34" charset="0"/>
              </a:rPr>
              <a:t>Trimite</a:t>
            </a:r>
            <a:r>
              <a:rPr lang="en-US" altLang="ro-RO" i="1" dirty="0">
                <a:latin typeface="Calibri" panose="020F0502020204030204" pitchFamily="34" charset="0"/>
              </a:rPr>
              <a:t>" /&gt;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&lt;/form&gt;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</a:t>
            </a:r>
            <a:r>
              <a:rPr lang="en-US" altLang="ro-RO" i="1" dirty="0" err="1">
                <a:latin typeface="Calibri" panose="020F0502020204030204" pitchFamily="34" charset="0"/>
              </a:rPr>
              <a:t>br</a:t>
            </a:r>
            <a:r>
              <a:rPr lang="en-US" altLang="ro-RO" i="1" dirty="0">
                <a:latin typeface="Calibri" panose="020F0502020204030204" pitchFamily="34" charset="0"/>
              </a:rPr>
              <a:t> /&gt;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</a:t>
            </a:r>
            <a:r>
              <a:rPr lang="en-US" altLang="ro-RO" i="1" dirty="0" err="1">
                <a:latin typeface="Calibri" panose="020F0502020204030204" pitchFamily="34" charset="0"/>
              </a:rPr>
              <a:t>textarea</a:t>
            </a:r>
            <a:r>
              <a:rPr lang="en-US" altLang="ro-RO" i="1" dirty="0">
                <a:latin typeface="Calibri" panose="020F0502020204030204" pitchFamily="34" charset="0"/>
              </a:rPr>
              <a:t> rows="5" cols="40" name="</a:t>
            </a:r>
            <a:r>
              <a:rPr lang="en-US" altLang="ro-RO" i="1" dirty="0" err="1">
                <a:latin typeface="Calibri" panose="020F0502020204030204" pitchFamily="34" charset="0"/>
              </a:rPr>
              <a:t>comentariu</a:t>
            </a:r>
            <a:r>
              <a:rPr lang="en-US" altLang="ro-RO" i="1" dirty="0">
                <a:latin typeface="Calibri" panose="020F0502020204030204" pitchFamily="34" charset="0"/>
              </a:rPr>
              <a:t>" </a:t>
            </a:r>
            <a:r>
              <a:rPr lang="ro-RO" altLang="ro-RO" i="1" dirty="0">
                <a:latin typeface="Calibri" panose="020F0502020204030204" pitchFamily="34" charset="0"/>
              </a:rPr>
              <a:t> </a:t>
            </a:r>
            <a:r>
              <a:rPr lang="en-US" altLang="ro-RO" i="1" dirty="0" err="1">
                <a:latin typeface="Calibri" panose="020F0502020204030204" pitchFamily="34" charset="0"/>
              </a:rPr>
              <a:t>maxlength</a:t>
            </a:r>
            <a:r>
              <a:rPr lang="en-US" altLang="ro-RO" i="1" dirty="0">
                <a:latin typeface="Calibri" panose="020F0502020204030204" pitchFamily="34" charset="0"/>
              </a:rPr>
              <a:t>="50" </a:t>
            </a:r>
            <a:r>
              <a:rPr lang="en-US" altLang="ro-RO" b="1" i="1" dirty="0">
                <a:solidFill>
                  <a:srgbClr val="0070C0"/>
                </a:solidFill>
                <a:latin typeface="Calibri" panose="020F0502020204030204" pitchFamily="34" charset="0"/>
              </a:rPr>
              <a:t>form="</a:t>
            </a:r>
            <a:r>
              <a:rPr lang="en-US" altLang="ro-RO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user_form</a:t>
            </a:r>
            <a:r>
              <a:rPr lang="en-US" altLang="ro-RO" b="1" i="1" dirty="0">
                <a:solidFill>
                  <a:srgbClr val="0070C0"/>
                </a:solidFill>
                <a:latin typeface="Calibri" panose="020F0502020204030204" pitchFamily="34" charset="0"/>
              </a:rPr>
              <a:t>"</a:t>
            </a:r>
            <a:r>
              <a:rPr lang="en-US" altLang="ro-RO" i="1" dirty="0">
                <a:latin typeface="Calibri" panose="020F0502020204030204" pitchFamily="34" charset="0"/>
              </a:rPr>
              <a:t>&gt;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ro-RO" i="1" dirty="0">
                <a:latin typeface="Calibri" panose="020F0502020204030204" pitchFamily="34" charset="0"/>
              </a:rPr>
              <a:t>&lt;/</a:t>
            </a:r>
            <a:r>
              <a:rPr lang="en-US" altLang="ro-RO" i="1" dirty="0" err="1">
                <a:latin typeface="Calibri" panose="020F0502020204030204" pitchFamily="34" charset="0"/>
              </a:rPr>
              <a:t>textarea</a:t>
            </a:r>
            <a:r>
              <a:rPr lang="en-US" altLang="ro-RO" i="1" dirty="0">
                <a:latin typeface="Calibri" panose="020F0502020204030204" pitchFamily="34" charset="0"/>
              </a:rPr>
              <a:t>&gt;</a:t>
            </a:r>
            <a:endParaRPr lang="ru-RU" altLang="ro-RO" i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235C23FE-37AD-495E-8369-677A245CD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EXEMPLU UTILIZARE ATRIBUTE ALE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„TEXTAREA”. </a:t>
            </a:r>
            <a:r>
              <a:rPr lang="ro-RO" altLang="ru-RU" dirty="0">
                <a:solidFill>
                  <a:schemeClr val="tx1"/>
                </a:solidFill>
              </a:rPr>
              <a:t>P</a:t>
            </a:r>
            <a:r>
              <a:rPr lang="en-US" altLang="ru-RU" dirty="0" err="1">
                <a:solidFill>
                  <a:schemeClr val="tx1"/>
                </a:solidFill>
              </a:rPr>
              <a:t>laceholder</a:t>
            </a:r>
            <a:endParaRPr lang="ru-RU" altLang="ru-RU" dirty="0">
              <a:solidFill>
                <a:schemeClr val="tx1"/>
              </a:solidFill>
            </a:endParaRPr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32736C06-0A1C-490F-977C-44774CD061C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155290" y="1998406"/>
            <a:ext cx="9210420" cy="2362200"/>
          </a:xfrm>
        </p:spPr>
        <p:txBody>
          <a:bodyPr>
            <a:normAutofit lnSpcReduction="10000"/>
          </a:bodyPr>
          <a:lstStyle/>
          <a:p>
            <a:r>
              <a:rPr lang="ro-RO" altLang="en-US" dirty="0">
                <a:latin typeface="Calibri" panose="020F0502020204030204" pitchFamily="34" charset="0"/>
              </a:rPr>
              <a:t>Descrie în câteva cuvinte conţinutul elementului „textarea”</a:t>
            </a:r>
          </a:p>
          <a:p>
            <a:r>
              <a:rPr lang="ro-RO" altLang="en-US" dirty="0">
                <a:latin typeface="Calibri" panose="020F0502020204030204" pitchFamily="34" charset="0"/>
              </a:rPr>
              <a:t>Este suportat de toate browserele</a:t>
            </a:r>
          </a:p>
          <a:p>
            <a:r>
              <a:rPr lang="ro-RO" altLang="en-US" dirty="0">
                <a:latin typeface="Calibri" panose="020F0502020204030204" pitchFamily="34" charset="0"/>
              </a:rPr>
              <a:t>Exemplu: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o-RO" altLang="en-US" i="1" dirty="0">
                <a:latin typeface="Calibri" panose="020F0502020204030204" pitchFamily="34" charset="0"/>
              </a:rPr>
              <a:t>&lt;textarea rows="5" cols="40" </a:t>
            </a:r>
            <a:r>
              <a:rPr lang="ro-RO" altLang="en-US" i="1" dirty="0">
                <a:solidFill>
                  <a:srgbClr val="0070C0"/>
                </a:solidFill>
                <a:latin typeface="Calibri" panose="020F0502020204030204" pitchFamily="34" charset="0"/>
              </a:rPr>
              <a:t>placeholder="Scrie parerea ta aici..."</a:t>
            </a:r>
            <a:r>
              <a:rPr lang="ro-RO" altLang="en-US" i="1" dirty="0">
                <a:latin typeface="Calibri" panose="020F0502020204030204" pitchFamily="34" charset="0"/>
              </a:rPr>
              <a:t>&gt;</a:t>
            </a:r>
          </a:p>
          <a:p>
            <a:pPr>
              <a:buFont typeface="Wingdings 3" panose="05040102010807070707" pitchFamily="18" charset="2"/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&lt;</a:t>
            </a:r>
            <a:r>
              <a:rPr lang="ro-RO" altLang="en-US" i="1" dirty="0">
                <a:latin typeface="Calibri" panose="020F0502020204030204" pitchFamily="34" charset="0"/>
              </a:rPr>
              <a:t>/textarea&gt;</a:t>
            </a:r>
          </a:p>
        </p:txBody>
      </p:sp>
      <p:pic>
        <p:nvPicPr>
          <p:cNvPr id="40964" name="Picture 1">
            <a:extLst>
              <a:ext uri="{FF2B5EF4-FFF2-40B4-BE49-F238E27FC236}">
                <a16:creationId xmlns:a16="http://schemas.microsoft.com/office/drawing/2014/main" id="{4EA2088F-FA8C-4046-BA9E-82150F611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310" y="4130041"/>
            <a:ext cx="4343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id="{B042406E-F51C-4A69-B472-AD570250B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EXEMPLU UTILIZARE ATRIBUTE ALE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„TEXTAREA”. </a:t>
            </a:r>
            <a:r>
              <a:rPr lang="ro-RO" altLang="ru-RU" dirty="0"/>
              <a:t>R</a:t>
            </a:r>
            <a:r>
              <a:rPr lang="en-US" altLang="ru-RU" dirty="0" err="1"/>
              <a:t>equired</a:t>
            </a:r>
            <a:endParaRPr lang="ru-RU" alt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6AB37-29EA-4F01-8BCA-7253E355B5E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70039" y="1905000"/>
            <a:ext cx="9040761" cy="2590800"/>
          </a:xfrm>
        </p:spPr>
        <p:txBody>
          <a:bodyPr/>
          <a:lstStyle/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Obliga la completarea elementului „</a:t>
            </a:r>
            <a:r>
              <a:rPr lang="ro-RO" dirty="0" err="1">
                <a:latin typeface="Calibri" panose="020F0502020204030204" pitchFamily="34" charset="0"/>
              </a:rPr>
              <a:t>textarea</a:t>
            </a:r>
            <a:r>
              <a:rPr lang="ro-RO" dirty="0">
                <a:latin typeface="Calibri" panose="020F0502020204030204" pitchFamily="34" charset="0"/>
              </a:rPr>
              <a:t>”</a:t>
            </a:r>
            <a:endParaRPr lang="en-US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dirty="0" err="1">
                <a:latin typeface="Calibri" panose="020F0502020204030204" pitchFamily="34" charset="0"/>
              </a:rPr>
              <a:t>Exemplu</a:t>
            </a:r>
            <a:r>
              <a:rPr lang="ro-RO" dirty="0">
                <a:latin typeface="Calibri" panose="020F0502020204030204" pitchFamily="34" charset="0"/>
              </a:rPr>
              <a:t>:</a:t>
            </a:r>
            <a:endParaRPr lang="en-US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&lt;</a:t>
            </a:r>
            <a:r>
              <a:rPr lang="en-US" i="1" dirty="0" err="1">
                <a:latin typeface="Calibri" panose="020F0502020204030204" pitchFamily="34" charset="0"/>
              </a:rPr>
              <a:t>textarea</a:t>
            </a:r>
            <a:r>
              <a:rPr lang="en-US" i="1" dirty="0">
                <a:latin typeface="Calibri" panose="020F0502020204030204" pitchFamily="34" charset="0"/>
              </a:rPr>
              <a:t> rows="5" cols="40" placeholder="</a:t>
            </a:r>
            <a:r>
              <a:rPr lang="en-US" i="1" dirty="0" err="1">
                <a:latin typeface="Calibri" panose="020F0502020204030204" pitchFamily="34" charset="0"/>
              </a:rPr>
              <a:t>Scrie</a:t>
            </a: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i="1" dirty="0" err="1">
                <a:latin typeface="Calibri" panose="020F0502020204030204" pitchFamily="34" charset="0"/>
              </a:rPr>
              <a:t>parerea</a:t>
            </a:r>
            <a:r>
              <a:rPr lang="en-US" i="1" dirty="0">
                <a:latin typeface="Calibri" panose="020F0502020204030204" pitchFamily="34" charset="0"/>
              </a:rPr>
              <a:t> ta </a:t>
            </a:r>
            <a:r>
              <a:rPr lang="en-US" i="1" dirty="0" err="1">
                <a:latin typeface="Calibri" panose="020F0502020204030204" pitchFamily="34" charset="0"/>
              </a:rPr>
              <a:t>aici</a:t>
            </a:r>
            <a:r>
              <a:rPr lang="en-US" i="1" dirty="0">
                <a:latin typeface="Calibri" panose="020F0502020204030204" pitchFamily="34" charset="0"/>
              </a:rPr>
              <a:t>..." </a:t>
            </a:r>
            <a:r>
              <a:rPr lang="en-US" i="1" dirty="0">
                <a:solidFill>
                  <a:srgbClr val="0070C0"/>
                </a:solidFill>
                <a:latin typeface="Calibri" panose="020F0502020204030204" pitchFamily="34" charset="0"/>
              </a:rPr>
              <a:t>required</a:t>
            </a:r>
            <a:r>
              <a:rPr lang="en-US" i="1" dirty="0">
                <a:latin typeface="Calibri" panose="020F0502020204030204" pitchFamily="34" charset="0"/>
              </a:rPr>
              <a:t>&gt;</a:t>
            </a:r>
          </a:p>
          <a:p>
            <a:pPr marL="0" indent="0">
              <a:buNone/>
              <a:defRPr/>
            </a:pPr>
            <a:r>
              <a:rPr lang="en-US" i="1" dirty="0">
                <a:latin typeface="Calibri" panose="020F0502020204030204" pitchFamily="34" charset="0"/>
              </a:rPr>
              <a:t>&lt;/</a:t>
            </a:r>
            <a:r>
              <a:rPr lang="en-US" i="1" dirty="0" err="1">
                <a:latin typeface="Calibri" panose="020F0502020204030204" pitchFamily="34" charset="0"/>
              </a:rPr>
              <a:t>textarea</a:t>
            </a:r>
            <a:r>
              <a:rPr lang="en-US" i="1" dirty="0">
                <a:latin typeface="Calibri" panose="020F0502020204030204" pitchFamily="34" charset="0"/>
              </a:rPr>
              <a:t>&gt;</a:t>
            </a:r>
            <a:endParaRPr lang="ru-RU" i="1" dirty="0"/>
          </a:p>
        </p:txBody>
      </p:sp>
      <p:pic>
        <p:nvPicPr>
          <p:cNvPr id="41988" name="Picture 1">
            <a:extLst>
              <a:ext uri="{FF2B5EF4-FFF2-40B4-BE49-F238E27FC236}">
                <a16:creationId xmlns:a16="http://schemas.microsoft.com/office/drawing/2014/main" id="{8BEC9E83-2352-49FA-BA37-A8F04B5C4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87" y="4004187"/>
            <a:ext cx="4459287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4490F30A-82F4-4B3B-9DFD-65934E9EF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 err="1"/>
              <a:t>Elementu</a:t>
            </a:r>
            <a:r>
              <a:rPr lang="en-GB" altLang="ru-RU" b="1" dirty="0"/>
              <a:t>l</a:t>
            </a:r>
            <a:r>
              <a:rPr lang="ro-RO" altLang="ru-RU" b="1" dirty="0"/>
              <a:t> „LABEL”</a:t>
            </a:r>
            <a:endParaRPr lang="ru-RU" altLang="ru-RU" b="1" dirty="0"/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524165CD-240D-4738-913D-4858C22ACD5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53729" y="1986116"/>
            <a:ext cx="10618839" cy="4404852"/>
          </a:xfrm>
        </p:spPr>
        <p:txBody>
          <a:bodyPr>
            <a:normAutofit lnSpcReduction="10000"/>
          </a:bodyPr>
          <a:lstStyle/>
          <a:p>
            <a:r>
              <a:rPr lang="en-US" altLang="ru-RU" sz="2400" dirty="0">
                <a:latin typeface="Calibri" panose="020F0502020204030204" pitchFamily="34" charset="0"/>
              </a:rPr>
              <a:t>Element</a:t>
            </a:r>
            <a:r>
              <a:rPr lang="ro-RO" altLang="ru-RU" sz="2400" dirty="0">
                <a:latin typeface="Calibri" panose="020F0502020204030204" pitchFamily="34" charset="0"/>
              </a:rPr>
              <a:t>ul „</a:t>
            </a:r>
            <a:r>
              <a:rPr lang="ro-RO" altLang="ru-RU" sz="2400" b="1" dirty="0">
                <a:latin typeface="Calibri" panose="020F0502020204030204" pitchFamily="34" charset="0"/>
              </a:rPr>
              <a:t>label</a:t>
            </a:r>
            <a:r>
              <a:rPr lang="ro-RO" altLang="ru-RU" sz="2400" dirty="0">
                <a:latin typeface="Calibri" panose="020F0502020204030204" pitchFamily="34" charset="0"/>
              </a:rPr>
              <a:t>” este utilizat pentru a defini etichete pentru elemente de tip „input”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</a:rPr>
              <a:t>sau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</a:rPr>
              <a:t>alte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</a:rPr>
              <a:t>controale</a:t>
            </a:r>
            <a:r>
              <a:rPr lang="en-US" altLang="ru-RU" sz="2400" dirty="0">
                <a:latin typeface="Calibri" panose="020F0502020204030204" pitchFamily="34" charset="0"/>
              </a:rPr>
              <a:t> din formular</a:t>
            </a:r>
            <a:endParaRPr lang="ro-RO" altLang="ru-RU" sz="2400" dirty="0">
              <a:latin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</a:rPr>
              <a:t>Etichetele definite nu au un rol anume, dar ajută utilizatorul în folosirea formularului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Atunci când utilizatorul plasează cursorul pe etichetă, se va activa controlul corespunzător etichetei (pentru aceasta cele 2 elemente trebuie legate)</a:t>
            </a:r>
            <a:endParaRPr lang="en-US" altLang="ru-RU" sz="2400" dirty="0">
              <a:latin typeface="Calibri" panose="020F0502020204030204" pitchFamily="34" charset="0"/>
            </a:endParaRPr>
          </a:p>
          <a:p>
            <a:r>
              <a:rPr lang="en-US" altLang="ru-RU" sz="2400" dirty="0" err="1">
                <a:latin typeface="Calibri" panose="020F0502020204030204" pitchFamily="34" charset="0"/>
              </a:rPr>
              <a:t>Sintaxa</a:t>
            </a:r>
            <a:r>
              <a:rPr lang="en-US" altLang="ru-RU" sz="2400" dirty="0">
                <a:latin typeface="Calibri" panose="020F0502020204030204" pitchFamily="34" charset="0"/>
              </a:rPr>
              <a:t>: 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&lt;label 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atribut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=</a:t>
            </a:r>
            <a:r>
              <a:rPr lang="en-US" altLang="ro-RO" sz="2400" i="1" dirty="0">
                <a:solidFill>
                  <a:srgbClr val="0070C0"/>
                </a:solidFill>
                <a:latin typeface="Calibri" panose="020F0502020204030204" pitchFamily="34" charset="0"/>
              </a:rPr>
              <a:t> "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valoare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"&gt;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&lt;/label&gt;</a:t>
            </a:r>
            <a:endParaRPr lang="ro-RO" altLang="ru-RU" sz="2400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vi-VN" altLang="ru-RU" sz="2400" dirty="0">
                <a:latin typeface="Calibri" panose="020F0502020204030204" pitchFamily="34" charset="0"/>
              </a:rPr>
              <a:t>O etichetă poate fi legat</a:t>
            </a:r>
            <a:r>
              <a:rPr lang="ro-RO" altLang="ru-RU" sz="2400" dirty="0">
                <a:latin typeface="Calibri" panose="020F0502020204030204" pitchFamily="34" charset="0"/>
              </a:rPr>
              <a:t>ă cu</a:t>
            </a:r>
            <a:r>
              <a:rPr lang="vi-VN" altLang="ru-RU" sz="2400" dirty="0">
                <a:latin typeface="Calibri" panose="020F0502020204030204" pitchFamily="34" charset="0"/>
              </a:rPr>
              <a:t> un element, fie cu ajutorul </a:t>
            </a:r>
            <a:r>
              <a:rPr lang="ro-RO" altLang="ru-RU" sz="2400" dirty="0">
                <a:latin typeface="Calibri" panose="020F0502020204030204" pitchFamily="34" charset="0"/>
              </a:rPr>
              <a:t>atributului </a:t>
            </a:r>
            <a:r>
              <a:rPr lang="vi-VN" altLang="ru-RU" sz="2400" dirty="0">
                <a:latin typeface="Calibri" panose="020F0502020204030204" pitchFamily="34" charset="0"/>
              </a:rPr>
              <a:t>„</a:t>
            </a:r>
            <a:r>
              <a:rPr lang="ro-RO" altLang="ru-RU" sz="2400" b="1" dirty="0">
                <a:latin typeface="Calibri" panose="020F0502020204030204" pitchFamily="34" charset="0"/>
              </a:rPr>
              <a:t>for</a:t>
            </a:r>
            <a:r>
              <a:rPr lang="vi-VN" altLang="ru-RU" sz="2400" dirty="0">
                <a:latin typeface="Calibri" panose="020F0502020204030204" pitchFamily="34" charset="0"/>
              </a:rPr>
              <a:t>", </a:t>
            </a:r>
            <a:r>
              <a:rPr lang="ro-RO" altLang="ru-RU" sz="2400" dirty="0">
                <a:latin typeface="Calibri" panose="020F0502020204030204" pitchFamily="34" charset="0"/>
              </a:rPr>
              <a:t>fie </a:t>
            </a:r>
            <a:r>
              <a:rPr lang="vi-VN" altLang="ru-RU" sz="2400" dirty="0">
                <a:latin typeface="Calibri" panose="020F0502020204030204" pitchFamily="34" charset="0"/>
              </a:rPr>
              <a:t>prin plasarea elementului în interiorul </a:t>
            </a:r>
            <a:r>
              <a:rPr lang="en-US" altLang="ru-RU" sz="2400" dirty="0">
                <a:latin typeface="Calibri" panose="020F0502020204030204" pitchFamily="34" charset="0"/>
              </a:rPr>
              <a:t>element</a:t>
            </a:r>
            <a:r>
              <a:rPr lang="ro-RO" altLang="ru-RU" sz="2400" dirty="0">
                <a:latin typeface="Calibri" panose="020F0502020204030204" pitchFamily="34" charset="0"/>
              </a:rPr>
              <a:t>ului „label”</a:t>
            </a:r>
            <a:endParaRPr lang="en-US" altLang="ru-RU" sz="2400" dirty="0">
              <a:latin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</a:rPr>
              <a:t>Este suportat de toate browserele cunoscute</a:t>
            </a:r>
            <a:endParaRPr lang="ro-RO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9010B9D7-38BB-41E4-B028-4452C558E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710" y="609600"/>
            <a:ext cx="9684774" cy="113071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ATRIBUTE</a:t>
            </a:r>
            <a:r>
              <a:rPr lang="en-US" altLang="ru-RU" b="1" dirty="0"/>
              <a:t> a</a:t>
            </a:r>
            <a:r>
              <a:rPr lang="en-GB" altLang="ru-RU" b="1" dirty="0"/>
              <a:t>le</a:t>
            </a:r>
            <a:r>
              <a:rPr lang="ro-RO" altLang="ru-RU" b="1" dirty="0"/>
              <a:t> </a:t>
            </a:r>
            <a:r>
              <a:rPr lang="en-US" altLang="ru-RU" b="1" dirty="0"/>
              <a:t>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„LABEL”</a:t>
            </a:r>
            <a:endParaRPr lang="ru-RU" altLang="ru-RU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EE8F2D0-C15F-4916-877F-FE09F81F3122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86208499"/>
              </p:ext>
            </p:extLst>
          </p:nvPr>
        </p:nvGraphicFramePr>
        <p:xfrm>
          <a:off x="1338725" y="2568677"/>
          <a:ext cx="7820025" cy="2060607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3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17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kumimoji="0" lang="ro-RO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ributul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28580" marB="28580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</a:t>
                      </a:r>
                      <a:r>
                        <a:rPr kumimoji="0" lang="ro-RO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oarea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28580" marB="28580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ierea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28580" marB="28580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67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for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element_id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ce element din formular va fi legat cu eticheta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definita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in id-ul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controlului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62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form</a:t>
                      </a:r>
                      <a:endParaRPr kumimoji="0" lang="en-US" altLang="ro-R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form_id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Specifica unul sau mai multe formulare cărora le </a:t>
                      </a: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aparţine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eticheta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5" marR="47625" marT="66686" marB="6668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id="{9E807F4E-D50C-4854-9FF5-25278E78C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/>
              <a:t>EXEMPLU UTILI</a:t>
            </a:r>
            <a:r>
              <a:rPr lang="ro-RO" altLang="ru-RU" b="1" dirty="0"/>
              <a:t>Z</a:t>
            </a:r>
            <a:r>
              <a:rPr lang="en-US" altLang="ru-RU" b="1" dirty="0"/>
              <a:t>ARE ATRIBUT “</a:t>
            </a:r>
            <a:r>
              <a:rPr lang="ro-RO" altLang="ru-RU" b="1" dirty="0"/>
              <a:t>FOR</a:t>
            </a:r>
            <a:r>
              <a:rPr lang="en-US" altLang="ru-RU" b="1" dirty="0"/>
              <a:t>”</a:t>
            </a:r>
            <a:r>
              <a:rPr lang="ro-RO" altLang="ru-RU" b="1" dirty="0"/>
              <a:t> </a:t>
            </a:r>
            <a:r>
              <a:rPr lang="en-GB" altLang="ru-RU" b="1" dirty="0" err="1"/>
              <a:t>pt</a:t>
            </a:r>
            <a:r>
              <a:rPr lang="ro-RO" altLang="ru-RU" b="1" dirty="0"/>
              <a:t> „LABEL”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C5260-2349-41BD-A434-8BF998C35FE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214386" y="1965326"/>
            <a:ext cx="8642350" cy="41910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Este suportat de toate </a:t>
            </a:r>
            <a:r>
              <a:rPr lang="ro-RO" dirty="0" err="1">
                <a:latin typeface="Calibri" panose="020F0502020204030204" pitchFamily="34" charset="0"/>
              </a:rPr>
              <a:t>browserele</a:t>
            </a:r>
            <a:endParaRPr lang="ro-RO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&lt;form&gt;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	&lt;label </a:t>
            </a:r>
            <a:r>
              <a:rPr lang="en-US" sz="1900" i="1" dirty="0">
                <a:solidFill>
                  <a:srgbClr val="0070C0"/>
                </a:solidFill>
                <a:latin typeface="Calibri" panose="020F0502020204030204" pitchFamily="34" charset="0"/>
              </a:rPr>
              <a:t>for="</a:t>
            </a:r>
            <a:r>
              <a:rPr lang="en-US" sz="19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nume</a:t>
            </a:r>
            <a:r>
              <a:rPr lang="en-US" sz="1900" i="1" dirty="0">
                <a:solidFill>
                  <a:srgbClr val="0070C0"/>
                </a:solidFill>
                <a:latin typeface="Calibri" panose="020F0502020204030204" pitchFamily="34" charset="0"/>
              </a:rPr>
              <a:t>"</a:t>
            </a:r>
            <a:r>
              <a:rPr lang="en-US" sz="1900" i="1" dirty="0">
                <a:latin typeface="Calibri" panose="020F0502020204030204" pitchFamily="34" charset="0"/>
              </a:rPr>
              <a:t>&gt;</a:t>
            </a:r>
            <a:r>
              <a:rPr lang="en-US" sz="1900" i="1" dirty="0" err="1">
                <a:latin typeface="Calibri" panose="020F0502020204030204" pitchFamily="34" charset="0"/>
              </a:rPr>
              <a:t>Nume</a:t>
            </a:r>
            <a:r>
              <a:rPr lang="en-US" sz="1900" i="1" dirty="0">
                <a:latin typeface="Calibri" panose="020F0502020204030204" pitchFamily="34" charset="0"/>
              </a:rPr>
              <a:t>: &lt;/label&gt;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	&lt;input type="text" name="</a:t>
            </a:r>
            <a:r>
              <a:rPr lang="en-US" sz="1900" i="1" dirty="0" err="1">
                <a:latin typeface="Calibri" panose="020F0502020204030204" pitchFamily="34" charset="0"/>
              </a:rPr>
              <a:t>nume</a:t>
            </a:r>
            <a:r>
              <a:rPr lang="en-US" sz="1900" i="1" dirty="0">
                <a:latin typeface="Calibri" panose="020F0502020204030204" pitchFamily="34" charset="0"/>
              </a:rPr>
              <a:t>" </a:t>
            </a:r>
            <a:r>
              <a:rPr lang="en-US" sz="1900" i="1" dirty="0">
                <a:solidFill>
                  <a:srgbClr val="0070C0"/>
                </a:solidFill>
                <a:latin typeface="Calibri" panose="020F0502020204030204" pitchFamily="34" charset="0"/>
              </a:rPr>
              <a:t>id="</a:t>
            </a:r>
            <a:r>
              <a:rPr lang="en-US" sz="19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nume</a:t>
            </a:r>
            <a:r>
              <a:rPr lang="en-US" sz="1900" i="1" dirty="0">
                <a:solidFill>
                  <a:srgbClr val="0070C0"/>
                </a:solidFill>
                <a:latin typeface="Calibri" panose="020F0502020204030204" pitchFamily="34" charset="0"/>
              </a:rPr>
              <a:t>"</a:t>
            </a:r>
            <a:r>
              <a:rPr lang="en-US" sz="1900" i="1" dirty="0">
                <a:latin typeface="Calibri" panose="020F0502020204030204" pitchFamily="34" charset="0"/>
              </a:rPr>
              <a:t> /&gt;&lt;</a:t>
            </a:r>
            <a:r>
              <a:rPr lang="en-US" sz="1900" i="1" dirty="0" err="1">
                <a:latin typeface="Calibri" panose="020F0502020204030204" pitchFamily="34" charset="0"/>
              </a:rPr>
              <a:t>br</a:t>
            </a:r>
            <a:r>
              <a:rPr lang="en-US" sz="1900" i="1" dirty="0">
                <a:latin typeface="Calibri" panose="020F0502020204030204" pitchFamily="34" charset="0"/>
              </a:rPr>
              <a:t> /&gt;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	&lt;label </a:t>
            </a:r>
            <a:r>
              <a:rPr lang="en-US" sz="1900" i="1" dirty="0">
                <a:solidFill>
                  <a:srgbClr val="00B0F0"/>
                </a:solidFill>
                <a:latin typeface="Calibri" panose="020F0502020204030204" pitchFamily="34" charset="0"/>
              </a:rPr>
              <a:t>for="</a:t>
            </a:r>
            <a:r>
              <a:rPr lang="en-US" sz="1900" i="1" dirty="0" err="1">
                <a:solidFill>
                  <a:srgbClr val="00B0F0"/>
                </a:solidFill>
                <a:latin typeface="Calibri" panose="020F0502020204030204" pitchFamily="34" charset="0"/>
              </a:rPr>
              <a:t>prenume</a:t>
            </a:r>
            <a:r>
              <a:rPr lang="en-US" sz="1900" i="1" dirty="0">
                <a:solidFill>
                  <a:srgbClr val="00B0F0"/>
                </a:solidFill>
                <a:latin typeface="Calibri" panose="020F0502020204030204" pitchFamily="34" charset="0"/>
              </a:rPr>
              <a:t>"</a:t>
            </a:r>
            <a:r>
              <a:rPr lang="en-US" sz="1900" i="1" dirty="0">
                <a:latin typeface="Calibri" panose="020F0502020204030204" pitchFamily="34" charset="0"/>
              </a:rPr>
              <a:t>&gt;</a:t>
            </a:r>
            <a:r>
              <a:rPr lang="en-US" sz="1900" i="1" dirty="0" err="1">
                <a:latin typeface="Calibri" panose="020F0502020204030204" pitchFamily="34" charset="0"/>
              </a:rPr>
              <a:t>Prenume</a:t>
            </a:r>
            <a:r>
              <a:rPr lang="en-US" sz="1900" i="1" dirty="0">
                <a:latin typeface="Calibri" panose="020F0502020204030204" pitchFamily="34" charset="0"/>
              </a:rPr>
              <a:t>: &lt;/label&gt;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	&lt;input type="text" name="</a:t>
            </a:r>
            <a:r>
              <a:rPr lang="en-US" sz="1900" i="1" dirty="0" err="1">
                <a:latin typeface="Calibri" panose="020F0502020204030204" pitchFamily="34" charset="0"/>
              </a:rPr>
              <a:t>prenume</a:t>
            </a:r>
            <a:r>
              <a:rPr lang="en-US" sz="1900" i="1" dirty="0">
                <a:latin typeface="Calibri" panose="020F0502020204030204" pitchFamily="34" charset="0"/>
              </a:rPr>
              <a:t>" </a:t>
            </a:r>
            <a:r>
              <a:rPr lang="en-US" sz="1900" i="1" dirty="0">
                <a:solidFill>
                  <a:srgbClr val="00B0F0"/>
                </a:solidFill>
                <a:latin typeface="Calibri" panose="020F0502020204030204" pitchFamily="34" charset="0"/>
              </a:rPr>
              <a:t>id="</a:t>
            </a:r>
            <a:r>
              <a:rPr lang="en-US" sz="1900" i="1" dirty="0" err="1">
                <a:solidFill>
                  <a:srgbClr val="00B0F0"/>
                </a:solidFill>
                <a:latin typeface="Calibri" panose="020F0502020204030204" pitchFamily="34" charset="0"/>
              </a:rPr>
              <a:t>prenume</a:t>
            </a:r>
            <a:r>
              <a:rPr lang="en-US" sz="1900" i="1" dirty="0">
                <a:solidFill>
                  <a:srgbClr val="00B0F0"/>
                </a:solidFill>
                <a:latin typeface="Calibri" panose="020F0502020204030204" pitchFamily="34" charset="0"/>
              </a:rPr>
              <a:t>"</a:t>
            </a:r>
            <a:r>
              <a:rPr lang="en-US" sz="1900" i="1" dirty="0">
                <a:latin typeface="Calibri" panose="020F0502020204030204" pitchFamily="34" charset="0"/>
              </a:rPr>
              <a:t> /&gt;&lt;</a:t>
            </a:r>
            <a:r>
              <a:rPr lang="en-US" sz="1900" i="1" dirty="0" err="1">
                <a:latin typeface="Calibri" panose="020F0502020204030204" pitchFamily="34" charset="0"/>
              </a:rPr>
              <a:t>br</a:t>
            </a:r>
            <a:r>
              <a:rPr lang="en-US" sz="1900" i="1" dirty="0">
                <a:latin typeface="Calibri" panose="020F0502020204030204" pitchFamily="34" charset="0"/>
              </a:rPr>
              <a:t> /&gt;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	</a:t>
            </a:r>
            <a:r>
              <a:rPr lang="en-US" sz="1900" i="1" dirty="0">
                <a:solidFill>
                  <a:srgbClr val="00B050"/>
                </a:solidFill>
                <a:latin typeface="Calibri" panose="020F0502020204030204" pitchFamily="34" charset="0"/>
              </a:rPr>
              <a:t>&lt;label &gt;</a:t>
            </a:r>
            <a:r>
              <a:rPr lang="en-US" sz="1900" i="1" dirty="0" err="1">
                <a:latin typeface="Calibri" panose="020F0502020204030204" pitchFamily="34" charset="0"/>
              </a:rPr>
              <a:t>Parola</a:t>
            </a:r>
            <a:r>
              <a:rPr lang="en-US" sz="1900" i="1" dirty="0">
                <a:latin typeface="Calibri" panose="020F0502020204030204" pitchFamily="34" charset="0"/>
              </a:rPr>
              <a:t>:</a:t>
            </a:r>
            <a:r>
              <a:rPr lang="ro-MD" sz="1900" i="1" dirty="0">
                <a:latin typeface="Calibri" panose="020F0502020204030204" pitchFamily="34" charset="0"/>
              </a:rPr>
              <a:t> </a:t>
            </a:r>
            <a:r>
              <a:rPr lang="en-US" sz="1900" i="1" dirty="0">
                <a:latin typeface="Calibri" panose="020F0502020204030204" pitchFamily="34" charset="0"/>
              </a:rPr>
              <a:t>&lt;input type="password" name="</a:t>
            </a:r>
            <a:r>
              <a:rPr lang="en-US" sz="1900" i="1" dirty="0" err="1">
                <a:latin typeface="Calibri" panose="020F0502020204030204" pitchFamily="34" charset="0"/>
              </a:rPr>
              <a:t>parola</a:t>
            </a:r>
            <a:r>
              <a:rPr lang="en-US" sz="1900" i="1" dirty="0">
                <a:latin typeface="Calibri" panose="020F0502020204030204" pitchFamily="34" charset="0"/>
              </a:rPr>
              <a:t>"  maxlength="7" /&gt;</a:t>
            </a:r>
            <a:r>
              <a:rPr lang="ro-MD" sz="1900" i="1" dirty="0">
                <a:latin typeface="Calibri" panose="020F0502020204030204" pitchFamily="34" charset="0"/>
              </a:rPr>
              <a:t> 	</a:t>
            </a:r>
            <a:r>
              <a:rPr lang="en-US" sz="1900" i="1" dirty="0">
                <a:solidFill>
                  <a:srgbClr val="00B050"/>
                </a:solidFill>
                <a:latin typeface="Calibri" panose="020F0502020204030204" pitchFamily="34" charset="0"/>
              </a:rPr>
              <a:t>&lt;/label&gt; </a:t>
            </a:r>
            <a:r>
              <a:rPr lang="en-US" sz="1900" i="1" dirty="0">
                <a:latin typeface="Calibri" panose="020F0502020204030204" pitchFamily="34" charset="0"/>
              </a:rPr>
              <a:t>&lt;</a:t>
            </a:r>
            <a:r>
              <a:rPr lang="en-US" sz="1900" i="1" dirty="0" err="1">
                <a:latin typeface="Calibri" panose="020F0502020204030204" pitchFamily="34" charset="0"/>
              </a:rPr>
              <a:t>br</a:t>
            </a:r>
            <a:r>
              <a:rPr lang="en-US" sz="1900" i="1" dirty="0">
                <a:latin typeface="Calibri" panose="020F0502020204030204" pitchFamily="34" charset="0"/>
              </a:rPr>
              <a:t> /&gt;</a:t>
            </a:r>
            <a:endParaRPr lang="ro-RO" sz="1900" i="1" dirty="0">
              <a:latin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</a:rPr>
              <a:t>&lt;/form&gt;</a:t>
            </a:r>
            <a:endParaRPr lang="ru-RU" sz="1900" i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F7427C3-961F-4540-BCD2-A8A2EB389324}"/>
              </a:ext>
            </a:extLst>
          </p:cNvPr>
          <p:cNvGrpSpPr/>
          <p:nvPr/>
        </p:nvGrpSpPr>
        <p:grpSpPr>
          <a:xfrm>
            <a:off x="2062931" y="3240881"/>
            <a:ext cx="7921625" cy="2381941"/>
            <a:chOff x="2062931" y="3240881"/>
            <a:chExt cx="7921625" cy="238194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10666BC-9261-438F-81B5-8560ABE16860}"/>
                </a:ext>
              </a:extLst>
            </p:cNvPr>
            <p:cNvSpPr/>
            <p:nvPr/>
          </p:nvSpPr>
          <p:spPr>
            <a:xfrm>
              <a:off x="2062931" y="3240881"/>
              <a:ext cx="6408738" cy="16398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8CA5DE6-9151-4BF9-A96B-E0C39DCB0C05}"/>
                </a:ext>
              </a:extLst>
            </p:cNvPr>
            <p:cNvSpPr/>
            <p:nvPr/>
          </p:nvSpPr>
          <p:spPr>
            <a:xfrm>
              <a:off x="2062931" y="4975122"/>
              <a:ext cx="7921625" cy="6477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45062" name="Picture 4">
            <a:extLst>
              <a:ext uri="{FF2B5EF4-FFF2-40B4-BE49-F238E27FC236}">
                <a16:creationId xmlns:a16="http://schemas.microsoft.com/office/drawing/2014/main" id="{D82F0257-5992-4352-9FFB-D89254C38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339" y="1501776"/>
            <a:ext cx="35147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>
            <a:extLst>
              <a:ext uri="{FF2B5EF4-FFF2-40B4-BE49-F238E27FC236}">
                <a16:creationId xmlns:a16="http://schemas.microsoft.com/office/drawing/2014/main" id="{328B15FD-C469-490C-AE1A-4F176CC13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 err="1"/>
              <a:t>Elementul</a:t>
            </a:r>
            <a:r>
              <a:rPr lang="en-US" altLang="ru-RU" b="1" dirty="0"/>
              <a:t> </a:t>
            </a:r>
            <a:r>
              <a:rPr lang="ro-RO" altLang="ru-RU" b="1" dirty="0"/>
              <a:t>„SELECT”</a:t>
            </a:r>
            <a:endParaRPr lang="ru-RU" altLang="ru-RU" b="1" dirty="0"/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444A043E-4E9D-4EA8-985E-AFF6CC1CC55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2005780"/>
            <a:ext cx="10258978" cy="4343400"/>
          </a:xfrm>
        </p:spPr>
        <p:txBody>
          <a:bodyPr>
            <a:normAutofit lnSpcReduction="10000"/>
          </a:bodyPr>
          <a:lstStyle/>
          <a:p>
            <a:r>
              <a:rPr lang="en-US" altLang="ru-RU" sz="2800" dirty="0">
                <a:latin typeface="Calibri" panose="020F0502020204030204" pitchFamily="34" charset="0"/>
              </a:rPr>
              <a:t>Element</a:t>
            </a:r>
            <a:r>
              <a:rPr lang="ro-RO" altLang="ru-RU" sz="2800" dirty="0">
                <a:latin typeface="Calibri" panose="020F0502020204030204" pitchFamily="34" charset="0"/>
              </a:rPr>
              <a:t>ul „</a:t>
            </a:r>
            <a:r>
              <a:rPr lang="ro-RO" altLang="ru-RU" sz="2800" b="1" dirty="0">
                <a:latin typeface="Calibri" panose="020F0502020204030204" pitchFamily="34" charset="0"/>
              </a:rPr>
              <a:t>select</a:t>
            </a:r>
            <a:r>
              <a:rPr lang="ro-RO" altLang="ru-RU" sz="2800" dirty="0">
                <a:latin typeface="Calibri" panose="020F0502020204030204" pitchFamily="34" charset="0"/>
              </a:rPr>
              <a:t>” este un control utilizat în formulare pentru colectarea datelor de la utilizator</a:t>
            </a:r>
          </a:p>
          <a:p>
            <a:r>
              <a:rPr lang="ro-RO" altLang="ru-RU" sz="2800" dirty="0">
                <a:latin typeface="Calibri" panose="020F0502020204030204" pitchFamily="34" charset="0"/>
              </a:rPr>
              <a:t>Cu ajutorul </a:t>
            </a:r>
            <a:r>
              <a:rPr lang="en-US" altLang="ru-RU" sz="2800" dirty="0">
                <a:latin typeface="Calibri" panose="020F0502020204030204" pitchFamily="34" charset="0"/>
              </a:rPr>
              <a:t>element</a:t>
            </a:r>
            <a:r>
              <a:rPr lang="ro-RO" altLang="ru-RU" sz="2800" dirty="0">
                <a:latin typeface="Calibri" panose="020F0502020204030204" pitchFamily="34" charset="0"/>
              </a:rPr>
              <a:t>ului „select” se cre</a:t>
            </a:r>
            <a:r>
              <a:rPr lang="en-US" altLang="ru-RU" sz="2800" dirty="0">
                <a:latin typeface="Calibri" panose="020F0502020204030204" pitchFamily="34" charset="0"/>
              </a:rPr>
              <a:t>e</a:t>
            </a:r>
            <a:r>
              <a:rPr lang="ro-RO" altLang="ru-RU" sz="2800" dirty="0">
                <a:latin typeface="Calibri" panose="020F0502020204030204" pitchFamily="34" charset="0"/>
              </a:rPr>
              <a:t>ază o listă de tip „drop-down” (EXPANDABILĂ)</a:t>
            </a:r>
          </a:p>
          <a:p>
            <a:r>
              <a:rPr lang="ro-RO" altLang="ru-RU" sz="2800" dirty="0">
                <a:latin typeface="Calibri" panose="020F0502020204030204" pitchFamily="34" charset="0"/>
              </a:rPr>
              <a:t>În interiorul </a:t>
            </a:r>
            <a:r>
              <a:rPr lang="en-US" altLang="ru-RU" sz="2800" dirty="0">
                <a:latin typeface="Calibri" panose="020F0502020204030204" pitchFamily="34" charset="0"/>
              </a:rPr>
              <a:t>element</a:t>
            </a:r>
            <a:r>
              <a:rPr lang="ro-RO" altLang="ru-RU" sz="2800" dirty="0">
                <a:latin typeface="Calibri" panose="020F0502020204030204" pitchFamily="34" charset="0"/>
              </a:rPr>
              <a:t>ului „</a:t>
            </a:r>
            <a:r>
              <a:rPr lang="ro-RO" altLang="ru-RU" sz="2800" b="1" dirty="0">
                <a:latin typeface="Calibri" panose="020F0502020204030204" pitchFamily="34" charset="0"/>
              </a:rPr>
              <a:t>select</a:t>
            </a:r>
            <a:r>
              <a:rPr lang="ro-RO" altLang="ru-RU" sz="2800" dirty="0">
                <a:latin typeface="Calibri" panose="020F0502020204030204" pitchFamily="34" charset="0"/>
              </a:rPr>
              <a:t>” se utilizează </a:t>
            </a:r>
            <a:r>
              <a:rPr lang="en-US" altLang="ru-RU" sz="2800" dirty="0">
                <a:latin typeface="Calibri" panose="020F0502020204030204" pitchFamily="34" charset="0"/>
              </a:rPr>
              <a:t>element</a:t>
            </a:r>
            <a:r>
              <a:rPr lang="ro-RO" altLang="ru-RU" sz="2800" dirty="0">
                <a:latin typeface="Calibri" panose="020F0502020204030204" pitchFamily="34" charset="0"/>
              </a:rPr>
              <a:t>ul „</a:t>
            </a:r>
            <a:r>
              <a:rPr lang="ro-RO" altLang="ru-RU" sz="2800" b="1" dirty="0">
                <a:latin typeface="Calibri" panose="020F0502020204030204" pitchFamily="34" charset="0"/>
              </a:rPr>
              <a:t>option</a:t>
            </a:r>
            <a:r>
              <a:rPr lang="ro-RO" altLang="ru-RU" sz="2800" dirty="0">
                <a:latin typeface="Calibri" panose="020F0502020204030204" pitchFamily="34" charset="0"/>
              </a:rPr>
              <a:t>” pentru a defini elementele listei</a:t>
            </a:r>
            <a:r>
              <a:rPr lang="en-US" altLang="ru-RU" sz="2800" dirty="0">
                <a:latin typeface="Calibri" panose="020F0502020204030204" pitchFamily="34" charset="0"/>
              </a:rPr>
              <a:t> </a:t>
            </a:r>
            <a:r>
              <a:rPr lang="en-US" altLang="ru-RU" sz="2800" dirty="0" err="1">
                <a:latin typeface="Calibri" panose="020F0502020204030204" pitchFamily="34" charset="0"/>
              </a:rPr>
              <a:t>expandabile</a:t>
            </a:r>
            <a:endParaRPr lang="en-US" altLang="ru-RU" sz="2800" dirty="0">
              <a:latin typeface="Calibri" panose="020F0502020204030204" pitchFamily="34" charset="0"/>
            </a:endParaRPr>
          </a:p>
          <a:p>
            <a:r>
              <a:rPr lang="en-US" altLang="ru-RU" sz="2800" dirty="0" err="1">
                <a:latin typeface="Calibri" panose="020F0502020204030204" pitchFamily="34" charset="0"/>
              </a:rPr>
              <a:t>Sintaxa</a:t>
            </a:r>
            <a:r>
              <a:rPr lang="en-US" altLang="ru-RU" sz="2800" dirty="0">
                <a:latin typeface="Calibri" panose="020F0502020204030204" pitchFamily="34" charset="0"/>
              </a:rPr>
              <a:t>: </a:t>
            </a:r>
            <a:r>
              <a:rPr lang="en-US" altLang="ru-RU" sz="2800" b="1" i="1" dirty="0">
                <a:solidFill>
                  <a:srgbClr val="00B050"/>
                </a:solidFill>
                <a:latin typeface="Calibri" panose="020F0502020204030204" pitchFamily="34" charset="0"/>
              </a:rPr>
              <a:t>&lt;select&gt;</a:t>
            </a:r>
            <a:r>
              <a:rPr lang="en-US" altLang="ru-RU" sz="2800" b="1" i="1" dirty="0" err="1">
                <a:solidFill>
                  <a:srgbClr val="00B05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sz="2800" b="1" i="1" dirty="0">
                <a:solidFill>
                  <a:srgbClr val="00B050"/>
                </a:solidFill>
                <a:latin typeface="Calibri" panose="020F0502020204030204" pitchFamily="34" charset="0"/>
              </a:rPr>
              <a:t>&lt;/select&gt;</a:t>
            </a:r>
            <a:endParaRPr lang="ro-RO" altLang="ru-RU" sz="2800" b="1" i="1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r>
              <a:rPr lang="ro-RO" altLang="ru-RU" sz="2800" dirty="0">
                <a:latin typeface="Calibri" panose="020F0502020204030204" pitchFamily="34" charset="0"/>
              </a:rPr>
              <a:t>Este suportat de toate browserele cunoscute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:a16="http://schemas.microsoft.com/office/drawing/2014/main" id="{9392D7B7-7967-4972-ACB4-ED3D3F928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373" y="284164"/>
            <a:ext cx="9861755" cy="1392237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ATRIBUTELE </a:t>
            </a:r>
            <a:r>
              <a:rPr lang="en-US" altLang="ru-RU" b="1" dirty="0"/>
              <a:t>element</a:t>
            </a:r>
            <a:r>
              <a:rPr lang="ro-RO" altLang="ru-RU" b="1" dirty="0"/>
              <a:t>ului „SELECT”</a:t>
            </a:r>
            <a:endParaRPr lang="ru-RU" altLang="ru-RU" b="1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BB0F85C-0815-4139-9DFC-474F80447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940433"/>
              </p:ext>
            </p:extLst>
          </p:nvPr>
        </p:nvGraphicFramePr>
        <p:xfrm>
          <a:off x="1150374" y="1981201"/>
          <a:ext cx="10196052" cy="4073264"/>
        </p:xfrm>
        <a:graphic>
          <a:graphicData uri="http://schemas.openxmlformats.org/drawingml/2006/table">
            <a:tbl>
              <a:tblPr/>
              <a:tblGrid>
                <a:gridCol w="1347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5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72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826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kumimoji="0" lang="ro-RO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ributul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079" marR="26079" marT="26069" marB="2606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</a:t>
                      </a:r>
                      <a:r>
                        <a:rPr kumimoji="0" lang="ro-RO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loarea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079" marR="26079" marT="26069" marB="2606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</a:t>
                      </a:r>
                      <a:r>
                        <a:rPr kumimoji="0" lang="ro-RO" altLang="ro-R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erea</a:t>
                      </a:r>
                      <a:endParaRPr kumimoji="0" lang="en-US" altLang="ro-RO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079" marR="26079" marT="26069" marB="2606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1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autofocus</a:t>
                      </a:r>
                      <a:endParaRPr kumimoji="0" lang="en-US" altLang="ro-R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autofocus</a:t>
                      </a: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lista să fie evidenţiată în mod automat la încărcarea paginii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101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lista de tip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drop-down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să fie inaccesibilă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6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form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form_id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Defineşte unul sau mai multe formulare cărora ar putea aparţine lista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03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multiple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multiple</a:t>
                      </a: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pot fi selectate mai multe </a:t>
                      </a: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opţiuni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din listă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03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kumimoji="0" lang="en-US" altLang="ro-RO" sz="20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Defineşte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denumirea listei de </a:t>
                      </a: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selecţie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346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  <a:endParaRPr kumimoji="0" lang="en-US" altLang="ro-RO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required</a:t>
                      </a: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utilizatorul în mod obligatoriu trebuie să selecteze o valoare, înaintea expedierii formularului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01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  <a:endParaRPr kumimoji="0" lang="en-US" altLang="ro-RO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Defineşte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numărul de </a:t>
                      </a:r>
                      <a:r>
                        <a:rPr kumimoji="0" lang="ro-RO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opţiuni</a:t>
                      </a: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vizibile din listă</a:t>
                      </a:r>
                      <a:endParaRPr kumimoji="0" lang="en-US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465" marR="43465" marT="60826" marB="60826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id="{F5148DAC-3F5F-4CDB-9A6A-2433982DC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/>
              <a:t>Element</a:t>
            </a:r>
            <a:r>
              <a:rPr lang="en-GB" altLang="ru-RU" b="1" dirty="0"/>
              <a:t>ul</a:t>
            </a:r>
            <a:r>
              <a:rPr lang="ro-RO" altLang="ru-RU" b="1" dirty="0"/>
              <a:t> „OPTION”</a:t>
            </a:r>
            <a:endParaRPr lang="ru-RU" altLang="ru-RU" b="1" dirty="0"/>
          </a:p>
        </p:txBody>
      </p:sp>
      <p:sp>
        <p:nvSpPr>
          <p:cNvPr id="48131" name="Content Placeholder 2">
            <a:extLst>
              <a:ext uri="{FF2B5EF4-FFF2-40B4-BE49-F238E27FC236}">
                <a16:creationId xmlns:a16="http://schemas.microsoft.com/office/drawing/2014/main" id="{26275B4F-475D-4A13-BB7C-2BE7EB98D4E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776748" y="1936955"/>
            <a:ext cx="10903975" cy="2238376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ro-RO" altLang="ru-RU" dirty="0">
                <a:latin typeface="Calibri" panose="020F0502020204030204" pitchFamily="34" charset="0"/>
              </a:rPr>
              <a:t>Acest </a:t>
            </a:r>
            <a:r>
              <a:rPr lang="en-US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 se utilizează pentru a defini opţiunile unei liste de selecţie</a:t>
            </a:r>
          </a:p>
          <a:p>
            <a:pPr>
              <a:spcBef>
                <a:spcPct val="0"/>
              </a:spcBef>
            </a:pPr>
            <a:r>
              <a:rPr lang="ro-RO" altLang="ru-RU" dirty="0">
                <a:latin typeface="Calibri" panose="020F0502020204030204" pitchFamily="34" charset="0"/>
              </a:rPr>
              <a:t>Acest element se întâlneşte în interiorul </a:t>
            </a:r>
            <a:r>
              <a:rPr lang="en-US" altLang="ru-RU" dirty="0" err="1">
                <a:latin typeface="Calibri" panose="020F0502020204030204" pitchFamily="34" charset="0"/>
              </a:rPr>
              <a:t>lui</a:t>
            </a:r>
            <a:r>
              <a:rPr lang="ro-RO" altLang="ru-RU" dirty="0">
                <a:latin typeface="Calibri" panose="020F0502020204030204" pitchFamily="34" charset="0"/>
              </a:rPr>
              <a:t> „</a:t>
            </a:r>
            <a:r>
              <a:rPr lang="ro-RO" altLang="ru-RU" b="1" dirty="0">
                <a:latin typeface="Calibri" panose="020F0502020204030204" pitchFamily="34" charset="0"/>
              </a:rPr>
              <a:t>select</a:t>
            </a:r>
            <a:r>
              <a:rPr lang="ro-RO" altLang="ru-RU" dirty="0">
                <a:latin typeface="Calibri" panose="020F0502020204030204" pitchFamily="34" charset="0"/>
              </a:rPr>
              <a:t>” sau „</a:t>
            </a:r>
            <a:r>
              <a:rPr lang="ro-RO" altLang="ru-RU" b="1" dirty="0">
                <a:latin typeface="Calibri" panose="020F0502020204030204" pitchFamily="34" charset="0"/>
              </a:rPr>
              <a:t>datalist</a:t>
            </a:r>
            <a:r>
              <a:rPr lang="ro-RO" altLang="ru-RU" dirty="0">
                <a:latin typeface="Calibri" panose="020F0502020204030204" pitchFamily="34" charset="0"/>
              </a:rPr>
              <a:t>” (</a:t>
            </a:r>
            <a:r>
              <a:rPr lang="en-US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ul ”datalist” de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ro-RO" altLang="ru-RU" dirty="0">
                <a:latin typeface="Calibri" panose="020F0502020204030204" pitchFamily="34" charset="0"/>
              </a:rPr>
              <a:t>asemenea se folosește pentru definirea listelor expandabile)</a:t>
            </a:r>
          </a:p>
          <a:p>
            <a:pPr>
              <a:spcBef>
                <a:spcPct val="0"/>
              </a:spcBef>
            </a:pPr>
            <a:r>
              <a:rPr lang="ro-RO" altLang="ru-RU" dirty="0">
                <a:latin typeface="Calibri" panose="020F0502020204030204" pitchFamily="34" charset="0"/>
              </a:rPr>
              <a:t>Atributul „</a:t>
            </a:r>
            <a:r>
              <a:rPr lang="ro-RO" altLang="ru-RU" dirty="0">
                <a:solidFill>
                  <a:srgbClr val="0070C0"/>
                </a:solidFill>
                <a:latin typeface="Calibri" panose="020F0502020204030204" pitchFamily="34" charset="0"/>
              </a:rPr>
              <a:t>value</a:t>
            </a:r>
            <a:r>
              <a:rPr lang="ro-RO" altLang="ru-RU" dirty="0">
                <a:latin typeface="Calibri" panose="020F0502020204030204" pitchFamily="34" charset="0"/>
              </a:rPr>
              <a:t>” este obligatoriu în </a:t>
            </a:r>
            <a:r>
              <a:rPr lang="en-US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ul „option”</a:t>
            </a:r>
          </a:p>
          <a:p>
            <a:pPr>
              <a:spcBef>
                <a:spcPct val="0"/>
              </a:spcBef>
            </a:pPr>
            <a:r>
              <a:rPr lang="ro-RO" altLang="ru-RU" dirty="0">
                <a:latin typeface="Calibri" panose="020F0502020204030204" pitchFamily="34" charset="0"/>
              </a:rPr>
              <a:t>În cazul în care se foloseşte o listă cu foarte multe elemente, acestea pot fi grupate cu ajutorul </a:t>
            </a:r>
            <a:r>
              <a:rPr lang="en-GB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lui „</a:t>
            </a:r>
            <a:r>
              <a:rPr lang="ro-RO" altLang="ru-RU" b="1" dirty="0">
                <a:latin typeface="Calibri" panose="020F0502020204030204" pitchFamily="34" charset="0"/>
              </a:rPr>
              <a:t>optgroup</a:t>
            </a:r>
            <a:r>
              <a:rPr lang="ro-RO" altLang="ru-RU" dirty="0">
                <a:latin typeface="Calibri" panose="020F0502020204030204" pitchFamily="34" charset="0"/>
              </a:rPr>
              <a:t>”</a:t>
            </a:r>
            <a:r>
              <a:rPr lang="en-GB" altLang="ru-RU" dirty="0">
                <a:latin typeface="Calibri" panose="020F0502020204030204" pitchFamily="34" charset="0"/>
              </a:rPr>
              <a:t>. </a:t>
            </a:r>
            <a:r>
              <a:rPr lang="ro-RO" altLang="ru-RU" dirty="0">
                <a:latin typeface="Calibri" panose="020F0502020204030204" pitchFamily="34" charset="0"/>
              </a:rPr>
              <a:t>Este suportat de toate browserle</a:t>
            </a:r>
            <a:endParaRPr lang="ru-RU" altLang="ru-RU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62FE2D1-6B32-4989-9853-E89F240CE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355137"/>
              </p:ext>
            </p:extLst>
          </p:nvPr>
        </p:nvGraphicFramePr>
        <p:xfrm>
          <a:off x="859045" y="4100050"/>
          <a:ext cx="8715375" cy="2238376"/>
        </p:xfrm>
        <a:graphic>
          <a:graphicData uri="http://schemas.openxmlformats.org/drawingml/2006/table">
            <a:tbl>
              <a:tblPr/>
              <a:tblGrid>
                <a:gridCol w="122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7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93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17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Atributul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83" marR="28583" marT="28579" marB="2857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aloarea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83" marR="28583" marT="28579" marB="2857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rierea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83" marR="28583" marT="28579" marB="28579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9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opţiunea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va fi inaccesibilă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9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label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o scurtă etichetă pentru 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opţiune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2624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selected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selected</a:t>
                      </a: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o </a:t>
                      </a:r>
                      <a:r>
                        <a:rPr kumimoji="0" lang="en-US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anumita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opţiune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va fi preselectată la încărcarea paginii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9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valoarea care va fi transmisă pe server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8" marR="47638" marT="66684" marB="6668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1EDAD81C-D2F3-41C2-8AAB-3F35CD0C6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EXEMPLU UTILIZARE „SELECT” ŞI „OPTION”</a:t>
            </a:r>
            <a:endParaRPr lang="ru-RU" altLang="ru-RU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FFD52-3DA0-4002-B5B1-79E632453C4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59055" y="2054941"/>
            <a:ext cx="8229600" cy="430898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o-RO" dirty="0">
                <a:latin typeface="Calibri" panose="020F0502020204030204" pitchFamily="34" charset="0"/>
              </a:rPr>
              <a:t>Exemplu:</a:t>
            </a:r>
          </a:p>
          <a:p>
            <a:pPr marL="0" indent="0">
              <a:buNone/>
              <a:defRPr/>
            </a:pPr>
            <a:r>
              <a:rPr lang="it-IT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&lt;label&gt;Selecteaza localitatea unde traiesti: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&lt;select&gt;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	&lt;option value="Chisinau"&gt;Chisinau&lt;/option&gt;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&lt;option value="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Ialoveni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ro-MD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selected 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Ialoveni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&lt;option value="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Straseni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Straseni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	&lt;option value="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Orhei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 &gt;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Orhei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&lt;option value="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Hancesti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sz="19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Hancesti</a:t>
            </a: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&lt;/select&gt;</a:t>
            </a:r>
          </a:p>
          <a:p>
            <a:pPr marL="0" indent="0">
              <a:buNone/>
              <a:defRPr/>
            </a:pPr>
            <a:r>
              <a:rPr lang="en-US" sz="19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&lt;/label&gt;</a:t>
            </a:r>
            <a:endParaRPr lang="ru-RU" sz="19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156" name="Picture 1">
            <a:extLst>
              <a:ext uri="{FF2B5EF4-FFF2-40B4-BE49-F238E27FC236}">
                <a16:creationId xmlns:a16="http://schemas.microsoft.com/office/drawing/2014/main" id="{BAC0D094-620A-4FBA-A840-A7F7CB890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930" y="2231924"/>
            <a:ext cx="3240734" cy="15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3">
            <a:extLst>
              <a:ext uri="{FF2B5EF4-FFF2-40B4-BE49-F238E27FC236}">
                <a16:creationId xmlns:a16="http://schemas.microsoft.com/office/drawing/2014/main" id="{863E2A04-97D8-4A00-8649-1BC77DAB3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929" y="4572000"/>
            <a:ext cx="3314077" cy="162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34950324-1B71-461F-A4E0-8544DC36C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en-US" b="1"/>
              <a:t>EXEMPLE FORMULARE</a:t>
            </a:r>
            <a:endParaRPr lang="en-US" altLang="en-US" b="1"/>
          </a:p>
        </p:txBody>
      </p:sp>
      <p:pic>
        <p:nvPicPr>
          <p:cNvPr id="11267" name="Picture 3">
            <a:extLst>
              <a:ext uri="{FF2B5EF4-FFF2-40B4-BE49-F238E27FC236}">
                <a16:creationId xmlns:a16="http://schemas.microsoft.com/office/drawing/2014/main" id="{E67FEE3C-AE07-405D-95B7-F1136DAE9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155" y="2107740"/>
            <a:ext cx="22225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F96C34FC-7006-4ABE-9A93-FDED5F4873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562" y="5656622"/>
            <a:ext cx="59531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D003174F-96D3-43BA-BF1E-4F9E1B217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482" y="1936274"/>
            <a:ext cx="6075363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F4DC698D-A286-407B-B61E-DF1D30F90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17" y="4872038"/>
            <a:ext cx="593407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50421CE1-463F-4801-A518-140ED3082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 dirty="0"/>
              <a:t>EXEMPLU UTILIZARE </a:t>
            </a:r>
            <a:r>
              <a:rPr lang="en-US" altLang="ru-RU" b="1" dirty="0"/>
              <a:t>element</a:t>
            </a:r>
            <a:r>
              <a:rPr lang="ro-RO" altLang="ru-RU" b="1" dirty="0"/>
              <a:t> „OPTGROUP”</a:t>
            </a:r>
            <a:endParaRPr lang="ru-RU" altLang="ru-RU" b="1" dirty="0"/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732E4D6-BD37-48E3-BA5A-DFBE44ACF1A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51038"/>
            <a:ext cx="8229600" cy="445959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&lt;label&gt;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Selecteaza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localitatea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de 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:&lt;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&lt;select&gt;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</a:t>
            </a:r>
            <a:r>
              <a:rPr lang="en-US" altLang="en-US" sz="1600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&lt;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label="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Raioanele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din 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centru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 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value="Chisinau"&gt;Chisinau&lt;/option&gt;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Ialoveni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Ialoveni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value="Straseni"&gt;Straseni&lt;/option&gt;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value="Orhei" selected&gt;Orhei&lt;/option&gt;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Hancesti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Hancesti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&lt;/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&lt;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label="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Raioanele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din 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nord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 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Briceni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Briceni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Ocnita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Ocnita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Edinet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Edinet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&lt;/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&lt;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label="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Raioanele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din 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sud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 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Cimislia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Cimislia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&lt;option value="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Leova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Leova</a:t>
            </a: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&lt;/option&gt;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&lt;/</a:t>
            </a:r>
            <a:r>
              <a:rPr lang="en-US" altLang="en-US" sz="16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optgroup</a:t>
            </a:r>
            <a:r>
              <a:rPr lang="en-US" altLang="en-US" sz="1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&lt;/select&gt;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&lt;/label&gt;</a:t>
            </a:r>
          </a:p>
        </p:txBody>
      </p:sp>
      <p:pic>
        <p:nvPicPr>
          <p:cNvPr id="52228" name="Picture 1">
            <a:extLst>
              <a:ext uri="{FF2B5EF4-FFF2-40B4-BE49-F238E27FC236}">
                <a16:creationId xmlns:a16="http://schemas.microsoft.com/office/drawing/2014/main" id="{21FE4D7F-FF44-4BE9-83F3-D0F658CF0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1" y="2557463"/>
            <a:ext cx="2181225" cy="343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>
            <a:extLst>
              <a:ext uri="{FF2B5EF4-FFF2-40B4-BE49-F238E27FC236}">
                <a16:creationId xmlns:a16="http://schemas.microsoft.com/office/drawing/2014/main" id="{4EFEC3CD-0606-4875-BDCA-AEC38144E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068" y="709611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en-US" altLang="ru-RU" b="1" dirty="0"/>
              <a:t>Element</a:t>
            </a:r>
            <a:r>
              <a:rPr lang="en-GB" altLang="ru-RU" b="1" dirty="0"/>
              <a:t>ul</a:t>
            </a:r>
            <a:r>
              <a:rPr lang="ro-RO" altLang="ru-RU" b="1" dirty="0"/>
              <a:t> „</a:t>
            </a:r>
            <a:r>
              <a:rPr lang="en-US" altLang="ru-RU" b="1" dirty="0"/>
              <a:t>FIELDSET</a:t>
            </a:r>
            <a:r>
              <a:rPr lang="ro-RO" altLang="ru-RU" b="1" dirty="0"/>
              <a:t>”</a:t>
            </a:r>
            <a:endParaRPr lang="ru-RU" altLang="ru-RU" b="1" dirty="0"/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4BBB44F5-FA4D-4437-AB64-508546C0574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93058" y="1979615"/>
            <a:ext cx="10373031" cy="1825470"/>
          </a:xfrm>
        </p:spPr>
        <p:txBody>
          <a:bodyPr/>
          <a:lstStyle/>
          <a:p>
            <a:r>
              <a:rPr lang="ro-RO" altLang="ru-RU" dirty="0">
                <a:latin typeface="Calibri" panose="020F0502020204030204" pitchFamily="34" charset="0"/>
              </a:rPr>
              <a:t>Tagul „</a:t>
            </a:r>
            <a:r>
              <a:rPr lang="ro-RO" altLang="ru-RU" b="1" dirty="0">
                <a:latin typeface="Calibri" panose="020F0502020204030204" pitchFamily="34" charset="0"/>
              </a:rPr>
              <a:t>fieldset</a:t>
            </a:r>
            <a:r>
              <a:rPr lang="ro-RO" altLang="ru-RU" dirty="0">
                <a:latin typeface="Calibri" panose="020F0502020204030204" pitchFamily="34" charset="0"/>
              </a:rPr>
              <a:t>” este utilizat pentru gruparea mai multor elemente ale unui formular, evidenţiind hotarul cu o linie</a:t>
            </a:r>
            <a:endParaRPr lang="en-US" altLang="ru-RU" dirty="0">
              <a:latin typeface="Calibri" panose="020F0502020204030204" pitchFamily="34" charset="0"/>
            </a:endParaRPr>
          </a:p>
          <a:p>
            <a:r>
              <a:rPr lang="en-US" altLang="ru-RU" dirty="0" err="1">
                <a:latin typeface="Calibri" panose="020F0502020204030204" pitchFamily="34" charset="0"/>
              </a:rPr>
              <a:t>Sintaxa</a:t>
            </a:r>
            <a:r>
              <a:rPr lang="en-US" altLang="ru-RU" dirty="0">
                <a:latin typeface="Calibri" panose="020F0502020204030204" pitchFamily="34" charset="0"/>
              </a:rPr>
              <a:t>: 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</a:t>
            </a:r>
            <a:r>
              <a:rPr lang="en-US" altLang="ru-RU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fieldset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&gt;</a:t>
            </a:r>
            <a:r>
              <a:rPr lang="en-US" altLang="ru-RU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&lt;/</a:t>
            </a:r>
            <a:r>
              <a:rPr lang="en-US" altLang="ru-RU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fieldset</a:t>
            </a:r>
            <a:r>
              <a:rPr lang="en-US" altLang="ru-RU" b="1" i="1" dirty="0">
                <a:solidFill>
                  <a:srgbClr val="0070C0"/>
                </a:solidFill>
                <a:latin typeface="Calibri" panose="020F0502020204030204" pitchFamily="34" charset="0"/>
              </a:rPr>
              <a:t>&gt;</a:t>
            </a:r>
            <a:endParaRPr lang="ro-RO" altLang="ru-RU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ro-RO" altLang="ru-RU" dirty="0">
                <a:latin typeface="Calibri" panose="020F0502020204030204" pitchFamily="34" charset="0"/>
              </a:rPr>
              <a:t>Este suportat de browserele cunoscute</a:t>
            </a:r>
          </a:p>
          <a:p>
            <a:endParaRPr lang="ru-RU" altLang="ru-RU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A6ACB9E-45F6-4860-B910-B7D2B47C5E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54552"/>
              </p:ext>
            </p:extLst>
          </p:nvPr>
        </p:nvGraphicFramePr>
        <p:xfrm>
          <a:off x="1992313" y="3962401"/>
          <a:ext cx="8353425" cy="2185988"/>
        </p:xfrm>
        <a:graphic>
          <a:graphicData uri="http://schemas.openxmlformats.org/drawingml/2006/table">
            <a:tbl>
              <a:tblPr/>
              <a:tblGrid>
                <a:gridCol w="1597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8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57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17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ributul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7" marR="28577" marT="28583" marB="2858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Val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oarea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7" marR="28577" marT="28583" marB="2858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erea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7" marR="28577" marT="28583" marB="28583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625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disabled</a:t>
                      </a: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vi-VN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faptul că un grup de elemente d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</a:t>
                      </a:r>
                      <a:r>
                        <a:rPr kumimoji="0" lang="vi-VN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formular ar trebui să fie dezactivat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3587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form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form_id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unul sau mai multe formulare cărora ar putea să le 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aparţină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 elementul „</a:t>
                      </a:r>
                      <a:r>
                        <a:rPr kumimoji="0" lang="ro-RO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fieldset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”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988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  <a:endParaRPr kumimoji="0" lang="en-US" altLang="ro-RO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text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Specifică numele grupului de elemente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28" marR="47628" marT="66693" marB="66693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id="{91EC9B29-6004-4206-8202-FB6E4854F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 err="1"/>
              <a:t>Elementul</a:t>
            </a:r>
            <a:r>
              <a:rPr lang="en-US" altLang="ru-RU" b="1" dirty="0"/>
              <a:t> “LEGEND”</a:t>
            </a:r>
            <a:endParaRPr lang="ru-RU" altLang="ru-RU" b="1" dirty="0"/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id="{663C528B-E07A-4F12-BFE5-A5BFA742A04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097280" y="2514600"/>
            <a:ext cx="10058400" cy="2286000"/>
          </a:xfrm>
        </p:spPr>
        <p:txBody>
          <a:bodyPr/>
          <a:lstStyle/>
          <a:p>
            <a:pPr>
              <a:defRPr/>
            </a:pPr>
            <a:r>
              <a:rPr lang="ro-RO" altLang="ru-RU" sz="2400" dirty="0">
                <a:latin typeface="Calibri" panose="020F0502020204030204" pitchFamily="34" charset="0"/>
              </a:rPr>
              <a:t>Se recomandă utilizarea </a:t>
            </a:r>
            <a:r>
              <a:rPr lang="en-US" altLang="ru-RU" sz="2400" dirty="0">
                <a:latin typeface="Calibri" panose="020F0502020204030204" pitchFamily="34" charset="0"/>
              </a:rPr>
              <a:t>element</a:t>
            </a:r>
            <a:r>
              <a:rPr lang="ro-RO" altLang="ru-RU" sz="2400" dirty="0">
                <a:latin typeface="Calibri" panose="020F0502020204030204" pitchFamily="34" charset="0"/>
              </a:rPr>
              <a:t>ului „</a:t>
            </a:r>
            <a:r>
              <a:rPr lang="ro-RO" altLang="ru-RU" sz="2400" b="1" dirty="0" err="1">
                <a:latin typeface="Calibri" panose="020F0502020204030204" pitchFamily="34" charset="0"/>
              </a:rPr>
              <a:t>legend</a:t>
            </a:r>
            <a:r>
              <a:rPr lang="ro-RO" altLang="ru-RU" sz="2400" dirty="0">
                <a:latin typeface="Calibri" panose="020F0502020204030204" pitchFamily="34" charset="0"/>
              </a:rPr>
              <a:t>”</a:t>
            </a:r>
            <a:r>
              <a:rPr lang="ro-MD" altLang="ru-RU" sz="2400" dirty="0">
                <a:latin typeface="Calibri" panose="020F0502020204030204" pitchFamily="34" charset="0"/>
              </a:rPr>
              <a:t>, pentru a defini </a:t>
            </a:r>
            <a:r>
              <a:rPr lang="en-US" altLang="ru-RU" sz="2400" dirty="0" err="1">
                <a:latin typeface="Calibri" panose="020F0502020204030204" pitchFamily="34" charset="0"/>
              </a:rPr>
              <a:t>denumirea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</a:rPr>
              <a:t>grupului</a:t>
            </a:r>
            <a:r>
              <a:rPr lang="en-US" altLang="ru-RU" sz="2400" dirty="0">
                <a:latin typeface="Calibri" panose="020F0502020204030204" pitchFamily="34" charset="0"/>
              </a:rPr>
              <a:t> de </a:t>
            </a:r>
            <a:r>
              <a:rPr lang="en-US" altLang="ru-RU" sz="2400" dirty="0" err="1">
                <a:latin typeface="Calibri" panose="020F0502020204030204" pitchFamily="34" charset="0"/>
              </a:rPr>
              <a:t>controale</a:t>
            </a:r>
            <a:r>
              <a:rPr lang="ro-MD" altLang="ru-RU" sz="2400" dirty="0">
                <a:latin typeface="Calibri" panose="020F0502020204030204" pitchFamily="34" charset="0"/>
              </a:rPr>
              <a:t>,</a:t>
            </a:r>
            <a:r>
              <a:rPr lang="ro-RO" altLang="ru-RU" sz="2400" dirty="0">
                <a:latin typeface="Calibri" panose="020F0502020204030204" pitchFamily="34" charset="0"/>
              </a:rPr>
              <a:t> împreună cu „</a:t>
            </a:r>
            <a:r>
              <a:rPr lang="ro-RO" altLang="ru-RU" sz="2400" b="1" dirty="0" err="1">
                <a:latin typeface="Calibri" panose="020F0502020204030204" pitchFamily="34" charset="0"/>
              </a:rPr>
              <a:t>fieldset</a:t>
            </a:r>
            <a:r>
              <a:rPr lang="ro-RO" altLang="ru-RU" sz="2400" dirty="0">
                <a:latin typeface="Calibri" panose="020F0502020204030204" pitchFamily="34" charset="0"/>
              </a:rPr>
              <a:t>”</a:t>
            </a:r>
            <a:endParaRPr lang="en-US" altLang="ru-RU" sz="2400" dirty="0">
              <a:latin typeface="Calibri" panose="020F0502020204030204" pitchFamily="34" charset="0"/>
            </a:endParaRPr>
          </a:p>
          <a:p>
            <a:pPr>
              <a:defRPr/>
            </a:pPr>
            <a:r>
              <a:rPr lang="en-US" altLang="ru-RU" dirty="0" err="1">
                <a:latin typeface="Calibri" panose="020F0502020204030204" pitchFamily="34" charset="0"/>
              </a:rPr>
              <a:t>Sintaxa</a:t>
            </a:r>
            <a:r>
              <a:rPr lang="en-US" altLang="ru-RU" dirty="0">
                <a:latin typeface="Calibri" panose="020F0502020204030204" pitchFamily="34" charset="0"/>
              </a:rPr>
              <a:t>: </a:t>
            </a:r>
          </a:p>
          <a:p>
            <a:pPr marL="0" indent="0">
              <a:buNone/>
              <a:defRPr/>
            </a:pP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&lt;legend&gt;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Denumire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grup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 de </a:t>
            </a:r>
            <a:r>
              <a:rPr lang="en-US" altLang="ru-RU" sz="2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controale</a:t>
            </a:r>
            <a:r>
              <a:rPr lang="en-US" altLang="ru-RU" sz="2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&lt;/legend&gt;</a:t>
            </a:r>
            <a:endParaRPr lang="ro-RO" altLang="ru-RU" sz="2400" b="1" i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>
            <a:extLst>
              <a:ext uri="{FF2B5EF4-FFF2-40B4-BE49-F238E27FC236}">
                <a16:creationId xmlns:a16="http://schemas.microsoft.com/office/drawing/2014/main" id="{18DEDB20-D1F4-40C7-96C4-1619458CD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EXEMPLU UTILIZARE TAG „FIELDSET” şi „LEGEND”</a:t>
            </a:r>
            <a:endParaRPr lang="ru-RU" altLang="ru-RU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59D3D17F-7B24-4698-9459-6147B556F84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24232" y="1905000"/>
            <a:ext cx="9743768" cy="4456471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&lt;form&gt;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&lt;</a:t>
            </a:r>
            <a:r>
              <a:rPr lang="en-US" altLang="en-US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fieldset</a:t>
            </a:r>
            <a:r>
              <a:rPr lang="en-US" alt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</a:t>
            </a:r>
            <a:r>
              <a:rPr lang="en-US" altLang="en-US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&lt;legend&gt;Date </a:t>
            </a:r>
            <a:r>
              <a:rPr lang="en-US" altLang="en-US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personale</a:t>
            </a:r>
            <a:r>
              <a:rPr lang="en-US" altLang="en-US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utilizator</a:t>
            </a:r>
            <a:r>
              <a:rPr lang="en-US" altLang="en-US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&lt;/legend&gt;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&lt;label for="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 &lt;/label&gt;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&lt;input type="text" name="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id="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/&gt;&lt;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&lt;label for="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 &lt;/label&gt;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&lt;input type="text" name="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id="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prenume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/&gt;&lt;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&lt;label for="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parola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Parola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:&lt;/label&gt;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&lt;input type="password" name="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parola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id="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parola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maxlength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="7" /&gt;&lt;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&lt;label for="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"&gt;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Alege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grupul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de 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din care 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 &lt;/label&gt;&lt;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&lt;input type="radio" name="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value="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copil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Copil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(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sub 18 ani)&lt;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      &lt;input type="radio" name="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value="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matur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Matur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(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varsta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peste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18 ani)</a:t>
            </a:r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</a:t>
            </a:r>
            <a:r>
              <a:rPr lang="en-US" altLang="en-US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</a:t>
            </a:r>
            <a:r>
              <a:rPr lang="en-US" altLang="en-US" dirty="0" err="1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fieldset</a:t>
            </a:r>
            <a:r>
              <a:rPr lang="en-US" altLang="en-US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        &lt;input type="submit" value="</a:t>
            </a:r>
            <a:r>
              <a:rPr lang="en-US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Trimite</a:t>
            </a: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 /&gt;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&lt;/form&gt;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>
            <a:extLst>
              <a:ext uri="{FF2B5EF4-FFF2-40B4-BE49-F238E27FC236}">
                <a16:creationId xmlns:a16="http://schemas.microsoft.com/office/drawing/2014/main" id="{BC8283BC-A4E1-43EE-A435-CB2AA8D09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665" y="533400"/>
            <a:ext cx="8667135" cy="990600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REZULTAT EXEMPLU</a:t>
            </a:r>
            <a:endParaRPr lang="ru-RU" altLang="ru-RU" b="1" dirty="0"/>
          </a:p>
        </p:txBody>
      </p:sp>
      <p:pic>
        <p:nvPicPr>
          <p:cNvPr id="57347" name="Picture 1">
            <a:extLst>
              <a:ext uri="{FF2B5EF4-FFF2-40B4-BE49-F238E27FC236}">
                <a16:creationId xmlns:a16="http://schemas.microsoft.com/office/drawing/2014/main" id="{A32867CA-8AE4-4A93-943A-5CEE028EB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30" y="2240834"/>
            <a:ext cx="62611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>
            <a:extLst>
              <a:ext uri="{FF2B5EF4-FFF2-40B4-BE49-F238E27FC236}">
                <a16:creationId xmlns:a16="http://schemas.microsoft.com/office/drawing/2014/main" id="{CFAC5A77-147D-4489-8FC5-89F88525D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b="1" dirty="0"/>
              <a:t>EXEMPLU FORMULAR CU MAI MULTE GRUPURI DE CONTROALE</a:t>
            </a:r>
            <a:endParaRPr lang="en-US" altLang="en-US" dirty="0"/>
          </a:p>
        </p:txBody>
      </p:sp>
      <p:pic>
        <p:nvPicPr>
          <p:cNvPr id="58371" name="Picture 3">
            <a:extLst>
              <a:ext uri="{FF2B5EF4-FFF2-40B4-BE49-F238E27FC236}">
                <a16:creationId xmlns:a16="http://schemas.microsoft.com/office/drawing/2014/main" id="{2B58A8DE-04DA-4277-A080-B03496A6B0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90" y="1981200"/>
            <a:ext cx="6411092" cy="4362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>
            <a:extLst>
              <a:ext uri="{FF2B5EF4-FFF2-40B4-BE49-F238E27FC236}">
                <a16:creationId xmlns:a16="http://schemas.microsoft.com/office/drawing/2014/main" id="{F6FCC1F0-2C14-484D-84E8-81B6223CA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b="1" dirty="0" err="1"/>
              <a:t>Elementul</a:t>
            </a:r>
            <a:r>
              <a:rPr lang="en-US" altLang="ru-RU" b="1" dirty="0"/>
              <a:t> </a:t>
            </a:r>
            <a:r>
              <a:rPr lang="ro-RO" altLang="ru-RU" b="1" dirty="0"/>
              <a:t>„</a:t>
            </a:r>
            <a:r>
              <a:rPr lang="en-US" altLang="ru-RU" b="1" dirty="0"/>
              <a:t>BUTTON</a:t>
            </a:r>
            <a:r>
              <a:rPr lang="ro-RO" altLang="ru-RU" b="1" dirty="0"/>
              <a:t>”</a:t>
            </a:r>
            <a:endParaRPr lang="ru-RU" altLang="ru-RU" b="1" dirty="0"/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id="{21D2A7EC-2C14-481C-BCCA-6B3E41E0878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81200"/>
            <a:ext cx="10180319" cy="4242619"/>
          </a:xfrm>
        </p:spPr>
        <p:txBody>
          <a:bodyPr/>
          <a:lstStyle/>
          <a:p>
            <a:r>
              <a:rPr lang="ro-RO" altLang="ru-RU" dirty="0">
                <a:latin typeface="Calibri" panose="020F0502020204030204" pitchFamily="34" charset="0"/>
              </a:rPr>
              <a:t>Acest </a:t>
            </a:r>
            <a:r>
              <a:rPr lang="en-US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 este utilizat pentru definirea unui buton</a:t>
            </a:r>
          </a:p>
          <a:p>
            <a:pPr lvl="1"/>
            <a:r>
              <a:rPr lang="ro-RO" altLang="ru-RU" dirty="0">
                <a:latin typeface="Calibri" panose="020F0502020204030204" pitchFamily="34" charset="0"/>
              </a:rPr>
              <a:t>Recomandată, însă, într-un formular este utilizarea </a:t>
            </a:r>
            <a:r>
              <a:rPr lang="en-US" altLang="ru-RU" dirty="0">
                <a:latin typeface="Calibri" panose="020F0502020204030204" pitchFamily="34" charset="0"/>
              </a:rPr>
              <a:t>element</a:t>
            </a:r>
            <a:r>
              <a:rPr lang="ro-RO" altLang="ru-RU" dirty="0">
                <a:latin typeface="Calibri" panose="020F0502020204030204" pitchFamily="34" charset="0"/>
              </a:rPr>
              <a:t>ului „</a:t>
            </a:r>
            <a:r>
              <a:rPr lang="ro-RO" altLang="ru-RU" b="1" dirty="0">
                <a:latin typeface="Calibri" panose="020F0502020204030204" pitchFamily="34" charset="0"/>
              </a:rPr>
              <a:t>input</a:t>
            </a:r>
            <a:r>
              <a:rPr lang="ro-RO" altLang="ru-RU" dirty="0">
                <a:latin typeface="Calibri" panose="020F0502020204030204" pitchFamily="34" charset="0"/>
              </a:rPr>
              <a:t>”, cu tipul „button” sau „submit” – efectul va fi acelaşi</a:t>
            </a:r>
          </a:p>
          <a:p>
            <a:pPr lvl="1"/>
            <a:r>
              <a:rPr lang="ro-RO" altLang="ru-RU" dirty="0">
                <a:latin typeface="Calibri" panose="020F0502020204030204" pitchFamily="34" charset="0"/>
              </a:rPr>
              <a:t>Elementul ”button” de obicei se folosește împreună cu JavaScript-uri</a:t>
            </a:r>
          </a:p>
          <a:p>
            <a:r>
              <a:rPr lang="ro-RO" altLang="ru-RU" dirty="0">
                <a:latin typeface="Calibri" panose="020F0502020204030204" pitchFamily="34" charset="0"/>
              </a:rPr>
              <a:t>Sintaxa: 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&lt;button&gt;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&lt;/button&gt;</a:t>
            </a:r>
            <a:endParaRPr lang="ro-RO" altLang="ru-RU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r>
              <a:rPr lang="ro-RO" altLang="ru-RU" dirty="0">
                <a:latin typeface="Calibri" panose="020F0502020204030204" pitchFamily="34" charset="0"/>
              </a:rPr>
              <a:t>În interiorul acestui element HTML pot fi inserate </a:t>
            </a:r>
            <a:r>
              <a:rPr lang="en-US" altLang="ru-RU" dirty="0" err="1">
                <a:latin typeface="Calibri" panose="020F0502020204030204" pitchFamily="34" charset="0"/>
              </a:rPr>
              <a:t>elemente</a:t>
            </a:r>
            <a:r>
              <a:rPr lang="ro-RO" altLang="ru-RU" dirty="0">
                <a:latin typeface="Calibri" panose="020F0502020204030204" pitchFamily="34" charset="0"/>
              </a:rPr>
              <a:t> cu text sau imagini</a:t>
            </a:r>
          </a:p>
          <a:p>
            <a:r>
              <a:rPr lang="en-US" altLang="ru-RU" dirty="0">
                <a:latin typeface="Calibri" panose="020F0502020204030204" pitchFamily="34" charset="0"/>
              </a:rPr>
              <a:t>Posed</a:t>
            </a:r>
            <a:r>
              <a:rPr lang="ro-RO" altLang="ru-RU" dirty="0">
                <a:latin typeface="Calibri" panose="020F0502020204030204" pitchFamily="34" charset="0"/>
              </a:rPr>
              <a:t>ă multiple atribute, recomandarea fiind utilizarea obligatorie a atributului „</a:t>
            </a:r>
            <a:r>
              <a:rPr lang="ro-RO" altLang="ru-RU" b="1" dirty="0">
                <a:latin typeface="Calibri" panose="020F0502020204030204" pitchFamily="34" charset="0"/>
              </a:rPr>
              <a:t>type</a:t>
            </a:r>
            <a:r>
              <a:rPr lang="ro-RO" altLang="ru-RU" dirty="0">
                <a:latin typeface="Calibri" panose="020F0502020204030204" pitchFamily="34" charset="0"/>
              </a:rPr>
              <a:t>”</a:t>
            </a:r>
          </a:p>
          <a:p>
            <a:r>
              <a:rPr lang="ro-RO" altLang="ru-RU" dirty="0">
                <a:latin typeface="Calibri" panose="020F0502020204030204" pitchFamily="34" charset="0"/>
              </a:rPr>
              <a:t>Posibile atribute:</a:t>
            </a:r>
          </a:p>
          <a:p>
            <a:pPr lvl="1"/>
            <a:r>
              <a:rPr lang="ro-RO" altLang="ru-RU" i="1" dirty="0">
                <a:latin typeface="Calibri" panose="020F0502020204030204" pitchFamily="34" charset="0"/>
              </a:rPr>
              <a:t>Autofocus, disabled, form, formaction, formenctype, formmethod, formnovalidate, formtarget, name, type, value</a:t>
            </a:r>
          </a:p>
          <a:p>
            <a:pPr lvl="1"/>
            <a:endParaRPr lang="ru-RU" alt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>
            <a:extLst>
              <a:ext uri="{FF2B5EF4-FFF2-40B4-BE49-F238E27FC236}">
                <a16:creationId xmlns:a16="http://schemas.microsoft.com/office/drawing/2014/main" id="{FF4C1D68-8510-4297-ACBE-81A0DA476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altLang="ro-RO" b="1"/>
              <a:t>EXEMPLU FOLOSIRE ELEMENT ”BUTTON”</a:t>
            </a:r>
            <a:endParaRPr lang="en-US" altLang="ro-RO" b="1"/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id="{F716BF8C-FA41-404C-B163-D8D1D6418E8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5376" y="2228850"/>
            <a:ext cx="8229600" cy="1200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ro-RO" b="1" i="1" dirty="0">
                <a:latin typeface="Calibri" panose="020F0502020204030204" pitchFamily="34" charset="0"/>
              </a:rPr>
              <a:t>&lt;button type="button" onclick="alert('Buna </a:t>
            </a:r>
            <a:r>
              <a:rPr lang="en-US" altLang="ro-RO" b="1" i="1" dirty="0" err="1">
                <a:latin typeface="Calibri" panose="020F0502020204030204" pitchFamily="34" charset="0"/>
              </a:rPr>
              <a:t>ziua</a:t>
            </a:r>
            <a:r>
              <a:rPr lang="en-US" altLang="ro-RO" b="1" i="1" dirty="0">
                <a:latin typeface="Calibri" panose="020F0502020204030204" pitchFamily="34" charset="0"/>
              </a:rPr>
              <a:t>!')"&gt;</a:t>
            </a:r>
          </a:p>
          <a:p>
            <a:pPr marL="0" indent="0">
              <a:buNone/>
            </a:pPr>
            <a:r>
              <a:rPr lang="en-US" altLang="ro-RO" b="1" i="1" dirty="0" err="1">
                <a:latin typeface="Calibri" panose="020F0502020204030204" pitchFamily="34" charset="0"/>
              </a:rPr>
              <a:t>Tasteaza</a:t>
            </a:r>
            <a:r>
              <a:rPr lang="en-US" altLang="ro-RO" b="1" i="1" dirty="0">
                <a:latin typeface="Calibri" panose="020F0502020204030204" pitchFamily="34" charset="0"/>
              </a:rPr>
              <a:t> </a:t>
            </a:r>
            <a:r>
              <a:rPr lang="en-US" altLang="ro-RO" b="1" i="1" dirty="0" err="1">
                <a:latin typeface="Calibri" panose="020F0502020204030204" pitchFamily="34" charset="0"/>
              </a:rPr>
              <a:t>sa</a:t>
            </a:r>
            <a:r>
              <a:rPr lang="en-US" altLang="ro-RO" b="1" i="1" dirty="0">
                <a:latin typeface="Calibri" panose="020F0502020204030204" pitchFamily="34" charset="0"/>
              </a:rPr>
              <a:t> </a:t>
            </a:r>
            <a:r>
              <a:rPr lang="en-US" altLang="ro-RO" b="1" i="1" dirty="0" err="1">
                <a:latin typeface="Calibri" panose="020F0502020204030204" pitchFamily="34" charset="0"/>
              </a:rPr>
              <a:t>vezi</a:t>
            </a:r>
            <a:r>
              <a:rPr lang="en-US" altLang="ro-RO" b="1" i="1" dirty="0">
                <a:latin typeface="Calibri" panose="020F0502020204030204" pitchFamily="34" charset="0"/>
              </a:rPr>
              <a:t> </a:t>
            </a:r>
            <a:r>
              <a:rPr lang="en-US" altLang="ro-RO" b="1" i="1" dirty="0" err="1">
                <a:latin typeface="Calibri" panose="020F0502020204030204" pitchFamily="34" charset="0"/>
              </a:rPr>
              <a:t>reactia</a:t>
            </a:r>
            <a:r>
              <a:rPr lang="en-US" altLang="ro-RO" b="1" i="1" dirty="0">
                <a:latin typeface="Calibri" panose="020F0502020204030204" pitchFamily="34" charset="0"/>
              </a:rPr>
              <a:t>...&lt;/button&gt;</a:t>
            </a:r>
          </a:p>
          <a:p>
            <a:pPr marL="0" indent="0">
              <a:buNone/>
            </a:pPr>
            <a:r>
              <a:rPr lang="ro-MD" altLang="ro-RO" dirty="0">
                <a:latin typeface="Calibri" panose="020F0502020204030204" pitchFamily="34" charset="0"/>
              </a:rPr>
              <a:t>Rezultat:</a:t>
            </a:r>
            <a:endParaRPr lang="en-US" altLang="ro-RO" dirty="0">
              <a:latin typeface="Calibri" panose="020F0502020204030204" pitchFamily="34" charset="0"/>
            </a:endParaRPr>
          </a:p>
        </p:txBody>
      </p:sp>
      <p:pic>
        <p:nvPicPr>
          <p:cNvPr id="60420" name="Picture 4">
            <a:extLst>
              <a:ext uri="{FF2B5EF4-FFF2-40B4-BE49-F238E27FC236}">
                <a16:creationId xmlns:a16="http://schemas.microsoft.com/office/drawing/2014/main" id="{889283AD-195C-4EDF-AC3D-121AD039D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4114800"/>
            <a:ext cx="6962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5DE72699-3B09-46EF-AF48-0658A23B6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o-RO" b="1"/>
              <a:t>STILIZAREA ELEMENTELOR FORMULARULUI</a:t>
            </a:r>
            <a:endParaRPr lang="ro-RO" altLang="ro-RO" b="1"/>
          </a:p>
        </p:txBody>
      </p:sp>
      <p:sp>
        <p:nvSpPr>
          <p:cNvPr id="70659" name="TextBox 4">
            <a:extLst>
              <a:ext uri="{FF2B5EF4-FFF2-40B4-BE49-F238E27FC236}">
                <a16:creationId xmlns:a16="http://schemas.microsoft.com/office/drawing/2014/main" id="{47FA7EA9-3B18-4645-9635-98F391582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903" y="2201864"/>
            <a:ext cx="1027077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Stilurile pot fi aplicate tuturor elementelor prezente în formular sau este posibilă aplicarea stilurilor diferitor elemente din formular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De exemplu pentru elementul HTML </a:t>
            </a:r>
            <a:r>
              <a:rPr lang="en-US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altLang="ro-RO" sz="2400" i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lang="en-US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&gt; 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este posibilă aplicarea stilurilor condiționat, în funcție de tipul intrării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ro-RO" sz="2200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input[type="text"]</a:t>
            </a:r>
            <a:r>
              <a:rPr lang="en-US" altLang="ro-RO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pentru intrările de tip text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ro-RO" sz="2200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input[type="password"]</a:t>
            </a:r>
            <a:r>
              <a:rPr lang="en-US" altLang="ro-RO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pentru intrările de tip password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ro-RO" sz="2200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input[type="number"]</a:t>
            </a:r>
            <a:r>
              <a:rPr lang="en-US" altLang="ro-RO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pentru elementele de tip număr </a:t>
            </a:r>
            <a:endParaRPr lang="en-US" altLang="ro-RO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ro-RO" sz="2200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input[type="submit"]</a:t>
            </a:r>
            <a:r>
              <a:rPr lang="en-US" altLang="ro-RO" sz="2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RO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pentru </a:t>
            </a:r>
            <a:r>
              <a:rPr lang="en-US" altLang="ro-R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butoanele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altLang="ro-R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transmitere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n-US" altLang="ro-R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datelor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o-RO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spre</a:t>
            </a:r>
            <a:r>
              <a:rPr lang="en-US" altLang="ro-RO" sz="2200" dirty="0">
                <a:latin typeface="Calibri" panose="020F0502020204030204" pitchFamily="34" charset="0"/>
                <a:cs typeface="Calibri" panose="020F0502020204030204" pitchFamily="34" charset="0"/>
              </a:rPr>
              <a:t> server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... etc.</a:t>
            </a:r>
            <a:endParaRPr lang="en-US" altLang="ro-RO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o-RO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4BA47215-A9A2-4E6B-88B6-3F5BC22F0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555" y="685801"/>
            <a:ext cx="9674942" cy="720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ro-RO" b="1" dirty="0"/>
              <a:t>Un </a:t>
            </a:r>
            <a:r>
              <a:rPr lang="en-US" altLang="ro-RO" b="1" dirty="0" err="1"/>
              <a:t>exemplu</a:t>
            </a:r>
            <a:r>
              <a:rPr lang="en-US" altLang="ro-RO" b="1" dirty="0"/>
              <a:t>. DEFINIREA STILURILOR</a:t>
            </a:r>
            <a:endParaRPr lang="ro-RO" altLang="ro-RO" b="1" dirty="0"/>
          </a:p>
        </p:txBody>
      </p:sp>
      <p:sp>
        <p:nvSpPr>
          <p:cNvPr id="71683" name="Content Placeholder 2">
            <a:extLst>
              <a:ext uri="{FF2B5EF4-FFF2-40B4-BE49-F238E27FC236}">
                <a16:creationId xmlns:a16="http://schemas.microsoft.com/office/drawing/2014/main" id="{197CB9D6-10FF-4BC1-8234-1E39D893AA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43898" y="1851026"/>
            <a:ext cx="4463948" cy="4539942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input[type="text"] {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width: 100%;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box-sizing: border-box;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border: 2px solid #ccc;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border-radius: 4px;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font-size: 16px;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background-color: #f8f8f8;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background-position: 10px 10px;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background-repeat: no-repeat;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padding: 12px 20px 12px 50px;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margin: 5px auto; 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.nume {  background-image: url('login.png');}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.tel{ background-image: url('phone.png');}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o-RO" altLang="ro-RO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.parere{  background-image: url('pareri.png');}</a:t>
            </a:r>
          </a:p>
        </p:txBody>
      </p:sp>
      <p:sp>
        <p:nvSpPr>
          <p:cNvPr id="71684" name="Content Placeholder 2">
            <a:extLst>
              <a:ext uri="{FF2B5EF4-FFF2-40B4-BE49-F238E27FC236}">
                <a16:creationId xmlns:a16="http://schemas.microsoft.com/office/drawing/2014/main" id="{C88D6AF3-82E9-4E5B-849B-2CF2B733A6AC}"/>
              </a:ext>
            </a:extLst>
          </p:cNvPr>
          <p:cNvSpPr txBox="1">
            <a:spLocks/>
          </p:cNvSpPr>
          <p:nvPr/>
        </p:nvSpPr>
        <p:spPr bwMode="auto">
          <a:xfrm>
            <a:off x="6302376" y="1851026"/>
            <a:ext cx="3908425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22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anose="05000000000000000000" pitchFamily="2" charset="2"/>
              <a:buChar char="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textarea {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width: 100%;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height: 150px;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padding: 12px 20px;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box-sizing: border-box;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border: 2px solid #ccc;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border-radius: 4px;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background-color: #f8f8f8;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en-US" altLang="ro-RO" sz="1500" dirty="0">
                <a:latin typeface="Calibri" panose="020F0502020204030204" pitchFamily="34" charset="0"/>
              </a:rPr>
              <a:t>    </a:t>
            </a:r>
            <a:r>
              <a:rPr lang="ro-RO" altLang="ro-RO" sz="1500" dirty="0">
                <a:latin typeface="Calibri" panose="020F0502020204030204" pitchFamily="34" charset="0"/>
              </a:rPr>
              <a:t>background-position: 10px 10px; 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background-repeat: no-repeat;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padding: 12px 20px 12px 50px;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font-size: 16px;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    resize: none;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en-US" altLang="ro-RO" sz="1500" dirty="0">
                <a:latin typeface="Calibri" panose="020F0502020204030204" pitchFamily="34" charset="0"/>
              </a:rPr>
              <a:t>    </a:t>
            </a:r>
            <a:r>
              <a:rPr lang="ro-RO" altLang="ro-RO" sz="1500" dirty="0">
                <a:latin typeface="Calibri" panose="020F0502020204030204" pitchFamily="34" charset="0"/>
              </a:rPr>
              <a:t>margin: 15px auto;</a:t>
            </a:r>
            <a:r>
              <a:rPr lang="en-US" altLang="ro-RO" sz="1500" dirty="0">
                <a:latin typeface="Calibri" panose="020F0502020204030204" pitchFamily="34" charset="0"/>
              </a:rPr>
              <a:t> </a:t>
            </a:r>
          </a:p>
          <a:p>
            <a:pPr>
              <a:spcBef>
                <a:spcPts val="1000"/>
              </a:spcBef>
              <a:spcAft>
                <a:spcPct val="0"/>
              </a:spcAft>
              <a:buClrTx/>
              <a:buNone/>
            </a:pPr>
            <a:r>
              <a:rPr lang="ro-RO" altLang="ro-RO" sz="1500" dirty="0">
                <a:latin typeface="Calibri" panose="020F0502020204030204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09C25F54-FA63-409C-A82B-52F4206E5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b="1"/>
              <a:t>CONTROALE ÎN FORMULARELE HTML</a:t>
            </a:r>
            <a:endParaRPr lang="ru-RU" altLang="ru-RU" b="1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3CC6E42-27F1-429D-A078-1DEC6B9C8CC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86116"/>
            <a:ext cx="10258977" cy="4247536"/>
          </a:xfrm>
        </p:spPr>
        <p:txBody>
          <a:bodyPr/>
          <a:lstStyle/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GUI (interfaţa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grafică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destinat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ă utilizatorului) poate conţine </a:t>
            </a:r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formulare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cu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controale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de control)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Statice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 (label) – etichete, care nu pot fi editate de utilizator</a:t>
            </a:r>
          </a:p>
          <a:p>
            <a:pPr lvl="1"/>
            <a:r>
              <a:rPr lang="ro-RO" altLang="ru-RU" b="1" dirty="0">
                <a:latin typeface="Calibri" panose="020F0502020204030204" pitchFamily="34" charset="0"/>
                <a:cs typeface="Calibri" panose="020F0502020204030204" pitchFamily="34" charset="0"/>
              </a:rPr>
              <a:t>Interactive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(textArea, textBox) – elemente care pot lua valori în funcţie de doleanţele utilizatorilor</a:t>
            </a: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Fiecare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control 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interactiv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are atât o valoare 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inițială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cât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și o valoare 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curentă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ambele fiind șiruri de caractere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„Valoarea curentă” a controlului, iniţial, este setată la „valoarea iniţială” </a:t>
            </a:r>
          </a:p>
          <a:p>
            <a:pPr lvl="1"/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aloarea curentă poate fi modificat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prin interacțiunea cu utilizatorul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sau cu ajutorul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script-uri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lor</a:t>
            </a:r>
          </a:p>
          <a:p>
            <a:pPr lvl="1"/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Valoarea inițială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a unui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control nu se schimbă. Astfel, atunci când un formular este resetat, valoarea curenta 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fiec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ărui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control este resetat</a:t>
            </a: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vi-VN" altLang="ru-RU" dirty="0">
                <a:latin typeface="Calibri" panose="020F0502020204030204" pitchFamily="34" charset="0"/>
                <a:cs typeface="Calibri" panose="020F0502020204030204" pitchFamily="34" charset="0"/>
              </a:rPr>
              <a:t> la valoarea sa inițială</a:t>
            </a:r>
            <a:endParaRPr lang="ru-RU" altLang="ru-RU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027D05D7-00EE-4F6A-BEEC-BDB4CBE2B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o-RO" b="1"/>
              <a:t>DEFINIREA STILURILOR. II</a:t>
            </a:r>
            <a:endParaRPr lang="ro-RO" altLang="ro-RO"/>
          </a:p>
        </p:txBody>
      </p:sp>
      <p:sp>
        <p:nvSpPr>
          <p:cNvPr id="72707" name="Content Placeholder 2">
            <a:extLst>
              <a:ext uri="{FF2B5EF4-FFF2-40B4-BE49-F238E27FC236}">
                <a16:creationId xmlns:a16="http://schemas.microsoft.com/office/drawing/2014/main" id="{C2B96966-0309-4BAA-95B8-72ACDB9612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5501" y="1923197"/>
            <a:ext cx="6637338" cy="4448106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input[type="submit"], input[type="reset"] 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background-color: #213d22;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border: none;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border-radius: 4px;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color: white;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padding: 16px 32px;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text-decoration: none;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margin: 10px 20px 0 0; 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font-size: 1.2em;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transition: background 1s;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input[type=submit]:hover, input[type="reset"]:hover 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background-color: #924a58;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transition: background 1s;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}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51D638CD-7607-4262-BEF8-7B77BCB3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o-RO" b="1" dirty="0"/>
              <a:t>CONTINUTUL </a:t>
            </a:r>
            <a:r>
              <a:rPr lang="en-US" altLang="ro-RO" b="1" dirty="0" err="1"/>
              <a:t>formularului</a:t>
            </a:r>
            <a:r>
              <a:rPr lang="en-US" altLang="ro-RO" b="1" dirty="0"/>
              <a:t> in </a:t>
            </a:r>
            <a:r>
              <a:rPr lang="en-US" altLang="ro-RO" b="1" dirty="0" err="1"/>
              <a:t>documentul</a:t>
            </a:r>
            <a:r>
              <a:rPr lang="en-US" altLang="ro-RO" b="1" dirty="0"/>
              <a:t> HTML</a:t>
            </a:r>
            <a:endParaRPr lang="ro-RO" altLang="ro-RO" b="1" dirty="0"/>
          </a:p>
        </p:txBody>
      </p:sp>
      <p:sp>
        <p:nvSpPr>
          <p:cNvPr id="73731" name="Content Placeholder 2">
            <a:extLst>
              <a:ext uri="{FF2B5EF4-FFF2-40B4-BE49-F238E27FC236}">
                <a16:creationId xmlns:a16="http://schemas.microsoft.com/office/drawing/2014/main" id="{A96FDFE8-C0AB-4A7B-B47A-46E6F2A1CE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97280" y="2037173"/>
            <a:ext cx="9456174" cy="4275137"/>
          </a:xfrm>
        </p:spPr>
        <p:txBody>
          <a:bodyPr/>
          <a:lstStyle/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&lt;p&gt;&lt;strong&gt;Va rugam sa ne lasati parearea dvoastra referitoare la serviciul oferit de compania noastra...&lt;/strong&gt;&lt;/p&gt;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&lt;form&gt;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&lt;input type="text" name="nume" class="nume" placeholder="Numele dvoastra" /&gt;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&lt;input type="text" name="tel" class="tel" placeholder="Telefonul dvoastra" /&gt;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&lt;label&gt;Parearea... &lt;br /&gt;&lt;textarea class="parere"&gt;&lt;/textarea&gt;&lt;/label&gt;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&lt;input type="reset" value="Anuleaza" /&gt;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&lt;input type="submit" name="Expediaza" value="Salveaza" /&gt;</a:t>
            </a:r>
          </a:p>
          <a:p>
            <a:pPr marL="0" indent="0">
              <a:buNone/>
            </a:pPr>
            <a:r>
              <a:rPr lang="ro-RO" altLang="ro-RO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&lt;/form&gt;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10368024-EDF8-4BC4-B560-D6774E8C6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31839"/>
            <a:ext cx="7886700" cy="669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ro-RO" b="1" dirty="0"/>
              <a:t>REZULTAT</a:t>
            </a:r>
            <a:endParaRPr lang="ro-RO" altLang="ro-RO" b="1" dirty="0"/>
          </a:p>
        </p:txBody>
      </p:sp>
      <p:pic>
        <p:nvPicPr>
          <p:cNvPr id="74755" name="Picture 4">
            <a:extLst>
              <a:ext uri="{FF2B5EF4-FFF2-40B4-BE49-F238E27FC236}">
                <a16:creationId xmlns:a16="http://schemas.microsoft.com/office/drawing/2014/main" id="{58DD3E74-3088-465F-98DB-B65018807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095874"/>
            <a:ext cx="590073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Box 6">
            <a:extLst>
              <a:ext uri="{FF2B5EF4-FFF2-40B4-BE49-F238E27FC236}">
                <a16:creationId xmlns:a16="http://schemas.microsoft.com/office/drawing/2014/main" id="{29CD2EAB-F2CE-4781-B631-D9FAB63B9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3388" y="4195916"/>
            <a:ext cx="2633663" cy="3000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ro-RO" sz="1350" b="1" dirty="0"/>
              <a:t>ACELA</a:t>
            </a:r>
            <a:r>
              <a:rPr lang="ro-RO" altLang="ro-RO" sz="1350" b="1" dirty="0"/>
              <a:t>Ș</a:t>
            </a:r>
            <a:r>
              <a:rPr lang="en-US" altLang="ro-RO" sz="1350" b="1" dirty="0"/>
              <a:t>I FORMULAR </a:t>
            </a:r>
            <a:r>
              <a:rPr lang="ro-RO" altLang="ro-RO" sz="1350" b="1" dirty="0"/>
              <a:t>FĂRĂ STILURI</a:t>
            </a:r>
          </a:p>
        </p:txBody>
      </p:sp>
      <p:pic>
        <p:nvPicPr>
          <p:cNvPr id="74757" name="Picture 3">
            <a:extLst>
              <a:ext uri="{FF2B5EF4-FFF2-40B4-BE49-F238E27FC236}">
                <a16:creationId xmlns:a16="http://schemas.microsoft.com/office/drawing/2014/main" id="{120E1512-A992-4131-9942-1312873B5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39" y="2045134"/>
            <a:ext cx="5467504" cy="305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943F2-8F22-460E-A954-F12AE1013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729" y="284164"/>
            <a:ext cx="9028471" cy="1392237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Stilizarea</a:t>
            </a:r>
            <a:r>
              <a:rPr lang="en-US" dirty="0"/>
              <a:t> </a:t>
            </a:r>
            <a:r>
              <a:rPr lang="en-US" dirty="0" err="1"/>
              <a:t>formularelor</a:t>
            </a:r>
            <a:r>
              <a:rPr lang="en-US" dirty="0"/>
              <a:t>. </a:t>
            </a:r>
            <a:r>
              <a:rPr lang="en-US" dirty="0" err="1"/>
              <a:t>Același</a:t>
            </a:r>
            <a:r>
              <a:rPr lang="ro-MD" dirty="0"/>
              <a:t> formular - </a:t>
            </a:r>
            <a:r>
              <a:rPr lang="en-US" dirty="0"/>
              <a:t>Un alt </a:t>
            </a:r>
            <a:r>
              <a:rPr lang="ro-MD" dirty="0"/>
              <a:t>stil</a:t>
            </a:r>
            <a:endParaRPr lang="en-US" dirty="0"/>
          </a:p>
        </p:txBody>
      </p:sp>
      <p:sp>
        <p:nvSpPr>
          <p:cNvPr id="75779" name="Content Placeholder 2">
            <a:extLst>
              <a:ext uri="{FF2B5EF4-FFF2-40B4-BE49-F238E27FC236}">
                <a16:creationId xmlns:a16="http://schemas.microsoft.com/office/drawing/2014/main" id="{CEBD6337-645D-4FC6-BACE-CCFCAD43A6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21110" y="2010570"/>
            <a:ext cx="9269361" cy="2255837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@import 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url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('https://fonts.googleapis.com/css2?family=Baloo+Tammudu+2:wght@600&amp;display=swap');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background-color: 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rgb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(95, 117, 108);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color: white;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padding:20px;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margin: 0;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font-family: 'Baloo </a:t>
            </a:r>
            <a:r>
              <a:rPr lang="en-US" altLang="en-US" sz="1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Tammudu</a:t>
            </a: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2', cursive;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sp>
        <p:nvSpPr>
          <p:cNvPr id="75780" name="TextBox 3">
            <a:extLst>
              <a:ext uri="{FF2B5EF4-FFF2-40B4-BE49-F238E27FC236}">
                <a16:creationId xmlns:a16="http://schemas.microsoft.com/office/drawing/2014/main" id="{A1611B17-FBB4-4D07-A31A-C7171DCB7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7618" y="2853944"/>
            <a:ext cx="4223272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700" dirty="0"/>
              <a:t>input[type="text"] {</a:t>
            </a:r>
          </a:p>
          <a:p>
            <a:r>
              <a:rPr lang="en-US" altLang="en-US" sz="1700" dirty="0"/>
              <a:t>    width: 100%;</a:t>
            </a:r>
          </a:p>
          <a:p>
            <a:r>
              <a:rPr lang="en-US" altLang="en-US" sz="1700" dirty="0"/>
              <a:t>    box-sizing: border-box;</a:t>
            </a:r>
          </a:p>
          <a:p>
            <a:r>
              <a:rPr lang="en-US" altLang="en-US" sz="1700" dirty="0"/>
              <a:t>    border: none;</a:t>
            </a:r>
          </a:p>
          <a:p>
            <a:r>
              <a:rPr lang="en-US" altLang="en-US" sz="1700" dirty="0"/>
              <a:t>    border-bottom: 5px solid </a:t>
            </a:r>
            <a:r>
              <a:rPr lang="en-US" altLang="en-US" sz="1700" dirty="0" err="1"/>
              <a:t>rgb</a:t>
            </a:r>
            <a:r>
              <a:rPr lang="en-US" altLang="en-US" sz="1700" dirty="0"/>
              <a:t>(139, 117, 117);</a:t>
            </a:r>
          </a:p>
          <a:p>
            <a:r>
              <a:rPr lang="en-US" altLang="en-US" sz="1700" dirty="0"/>
              <a:t>    box-shadow: 3px </a:t>
            </a:r>
            <a:r>
              <a:rPr lang="en-US" altLang="en-US" sz="1700" dirty="0" err="1"/>
              <a:t>3px</a:t>
            </a:r>
            <a:r>
              <a:rPr lang="en-US" altLang="en-US" sz="1700" dirty="0"/>
              <a:t> 5px </a:t>
            </a:r>
            <a:r>
              <a:rPr lang="en-US" altLang="en-US" sz="1700" dirty="0" err="1"/>
              <a:t>gainsboro</a:t>
            </a:r>
            <a:r>
              <a:rPr lang="en-US" altLang="en-US" sz="1700" dirty="0"/>
              <a:t>;</a:t>
            </a:r>
          </a:p>
          <a:p>
            <a:r>
              <a:rPr lang="en-US" altLang="en-US" sz="1700" dirty="0"/>
              <a:t>    background-color: </a:t>
            </a:r>
            <a:r>
              <a:rPr lang="en-US" altLang="en-US" sz="1700" dirty="0" err="1"/>
              <a:t>rgb</a:t>
            </a:r>
            <a:r>
              <a:rPr lang="en-US" altLang="en-US" sz="1700" dirty="0"/>
              <a:t>(114, 136, 127);</a:t>
            </a:r>
          </a:p>
          <a:p>
            <a:r>
              <a:rPr lang="en-US" altLang="en-US" sz="1700" dirty="0"/>
              <a:t>    color: white;</a:t>
            </a:r>
          </a:p>
          <a:p>
            <a:r>
              <a:rPr lang="en-US" altLang="en-US" sz="1700" dirty="0"/>
              <a:t>    font-size: 1.1em;</a:t>
            </a:r>
          </a:p>
          <a:p>
            <a:r>
              <a:rPr lang="en-US" altLang="en-US" sz="1700" dirty="0"/>
              <a:t>    padding: 12px 20px 12px 50px;</a:t>
            </a:r>
          </a:p>
          <a:p>
            <a:r>
              <a:rPr lang="en-US" altLang="en-US" sz="1700" dirty="0"/>
              <a:t>    margin: 5px auto;</a:t>
            </a:r>
          </a:p>
          <a:p>
            <a:r>
              <a:rPr lang="en-US" altLang="en-US" sz="1700" dirty="0"/>
              <a:t>    font-family: 'Baloo </a:t>
            </a:r>
            <a:r>
              <a:rPr lang="en-US" altLang="en-US" sz="1700" dirty="0" err="1"/>
              <a:t>Tammudu</a:t>
            </a:r>
            <a:r>
              <a:rPr lang="en-US" altLang="en-US" sz="1700" dirty="0"/>
              <a:t> 2', cursive;</a:t>
            </a:r>
          </a:p>
          <a:p>
            <a:r>
              <a:rPr lang="en-US" altLang="en-US" sz="1700" dirty="0"/>
              <a:t>}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24ECE-7796-41E2-BDB4-8AD014BB5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Continuare</a:t>
            </a:r>
            <a:r>
              <a:rPr lang="en-US" dirty="0"/>
              <a:t> </a:t>
            </a:r>
            <a:r>
              <a:rPr lang="en-US" dirty="0" err="1"/>
              <a:t>stiluri</a:t>
            </a:r>
            <a:endParaRPr lang="en-US" dirty="0"/>
          </a:p>
        </p:txBody>
      </p:sp>
      <p:sp>
        <p:nvSpPr>
          <p:cNvPr id="76803" name="Content Placeholder 2">
            <a:extLst>
              <a:ext uri="{FF2B5EF4-FFF2-40B4-BE49-F238E27FC236}">
                <a16:creationId xmlns:a16="http://schemas.microsoft.com/office/drawing/2014/main" id="{E374E2AD-9D52-48C9-B4DC-935450ED71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96414" y="1877160"/>
            <a:ext cx="4295775" cy="4694237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textarea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{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width: 100%;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height: 150px;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padding: 12px 20px;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box-sizing: border-box;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border: none;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border-bottom: 5px solid </a:t>
            </a: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rgb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(139, 117, 117);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box-shadow: 3px </a:t>
            </a: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3px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5px </a:t>
            </a: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gainsboro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background-color: </a:t>
            </a: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rgb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(114, 136, 127);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color: white;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font-size: 1.1em;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padding: 12px 20px 12px 50px;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font-size: 16px;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resize: none;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margin: 15px auto; 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   font-family: 'Baloo </a:t>
            </a:r>
            <a:r>
              <a:rPr lang="en-US" altLang="en-US" sz="17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Tammudu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2', cursive;</a:t>
            </a:r>
            <a:r>
              <a:rPr lang="ro-RO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}</a:t>
            </a:r>
          </a:p>
        </p:txBody>
      </p:sp>
      <p:sp>
        <p:nvSpPr>
          <p:cNvPr id="76804" name="TextBox 3">
            <a:extLst>
              <a:ext uri="{FF2B5EF4-FFF2-40B4-BE49-F238E27FC236}">
                <a16:creationId xmlns:a16="http://schemas.microsoft.com/office/drawing/2014/main" id="{2C761076-230D-49F6-A317-BEE17212D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1730375"/>
            <a:ext cx="4727192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600" dirty="0"/>
              <a:t>input[type="submit"], input[type="reset"] {</a:t>
            </a:r>
          </a:p>
          <a:p>
            <a:r>
              <a:rPr lang="en-US" altLang="en-US" sz="1600" dirty="0"/>
              <a:t>    background-color: #213d22;</a:t>
            </a:r>
          </a:p>
          <a:p>
            <a:r>
              <a:rPr lang="en-US" altLang="en-US" sz="1600" dirty="0"/>
              <a:t>    border: none;</a:t>
            </a:r>
          </a:p>
          <a:p>
            <a:r>
              <a:rPr lang="en-US" altLang="en-US" sz="1600" dirty="0"/>
              <a:t>    border-radius: 4px;</a:t>
            </a:r>
          </a:p>
          <a:p>
            <a:r>
              <a:rPr lang="en-US" altLang="en-US" sz="1600" dirty="0"/>
              <a:t>    color: white;</a:t>
            </a:r>
          </a:p>
          <a:p>
            <a:r>
              <a:rPr lang="en-US" altLang="en-US" sz="1600" dirty="0"/>
              <a:t>    padding: 16px 32px;</a:t>
            </a:r>
          </a:p>
          <a:p>
            <a:r>
              <a:rPr lang="en-US" altLang="en-US" sz="1600" dirty="0"/>
              <a:t>    text-decoration: none;</a:t>
            </a:r>
          </a:p>
          <a:p>
            <a:r>
              <a:rPr lang="en-US" altLang="en-US" sz="1600" dirty="0"/>
              <a:t>    margin: 10px 20px 0 0; </a:t>
            </a:r>
          </a:p>
          <a:p>
            <a:r>
              <a:rPr lang="en-US" altLang="en-US" sz="1600" dirty="0"/>
              <a:t>    font-size: 1.2em;</a:t>
            </a:r>
          </a:p>
          <a:p>
            <a:r>
              <a:rPr lang="en-US" altLang="en-US" sz="1600" dirty="0"/>
              <a:t>    transition: background 1s;</a:t>
            </a:r>
          </a:p>
          <a:p>
            <a:r>
              <a:rPr lang="en-US" altLang="en-US" sz="1600" dirty="0"/>
              <a:t>    font-family: 'Baloo </a:t>
            </a:r>
            <a:r>
              <a:rPr lang="en-US" altLang="en-US" sz="1600" dirty="0" err="1"/>
              <a:t>Tammudu</a:t>
            </a:r>
            <a:r>
              <a:rPr lang="en-US" altLang="en-US" sz="1600" dirty="0"/>
              <a:t> 2', cursive;</a:t>
            </a:r>
          </a:p>
          <a:p>
            <a:r>
              <a:rPr lang="en-US" altLang="en-US" sz="1600" dirty="0"/>
              <a:t>}</a:t>
            </a:r>
          </a:p>
          <a:p>
            <a:r>
              <a:rPr lang="en-US" altLang="en-US" sz="1600" dirty="0"/>
              <a:t>input[type=submit]:hover, input[type="reset"]:hover {</a:t>
            </a:r>
          </a:p>
          <a:p>
            <a:r>
              <a:rPr lang="en-US" altLang="en-US" sz="1600" dirty="0"/>
              <a:t>    background-color: #c73552;</a:t>
            </a:r>
          </a:p>
          <a:p>
            <a:r>
              <a:rPr lang="en-US" altLang="en-US" sz="1600" dirty="0"/>
              <a:t>    transition: background 1s;</a:t>
            </a:r>
          </a:p>
          <a:p>
            <a:r>
              <a:rPr lang="en-US" altLang="en-US" sz="1600" dirty="0"/>
              <a:t> }</a:t>
            </a:r>
          </a:p>
          <a:p>
            <a:r>
              <a:rPr lang="en-US" altLang="en-US" sz="1600" dirty="0"/>
              <a:t> ::placeholder {</a:t>
            </a:r>
          </a:p>
          <a:p>
            <a:r>
              <a:rPr lang="en-US" altLang="en-US" sz="1600" dirty="0"/>
              <a:t>    color: </a:t>
            </a:r>
            <a:r>
              <a:rPr lang="en-US" altLang="en-US" sz="1600" dirty="0" err="1"/>
              <a:t>rgb</a:t>
            </a:r>
            <a:r>
              <a:rPr lang="en-US" altLang="en-US" sz="1600" dirty="0"/>
              <a:t>(247, 239, 239);</a:t>
            </a:r>
          </a:p>
          <a:p>
            <a:r>
              <a:rPr lang="en-US" altLang="en-US" sz="1600" dirty="0"/>
              <a:t>  }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292C6-DB58-4657-B406-48E92552B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Rezultat</a:t>
            </a:r>
            <a:endParaRPr lang="en-US" dirty="0"/>
          </a:p>
        </p:txBody>
      </p:sp>
      <p:pic>
        <p:nvPicPr>
          <p:cNvPr id="78851" name="Picture 4">
            <a:extLst>
              <a:ext uri="{FF2B5EF4-FFF2-40B4-BE49-F238E27FC236}">
                <a16:creationId xmlns:a16="http://schemas.microsoft.com/office/drawing/2014/main" id="{26442DE1-7330-47A0-B605-2037A6CDD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13" y="2057399"/>
            <a:ext cx="8942900" cy="371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Formularele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reprezint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 mecanisme de transmitere a datelor de pe partea client pe partea server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Formularele conțin elemente de control, care ajută utilizatorul să completeze formularul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Formularele pot fi stilizate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935" y="119455"/>
            <a:ext cx="3199537" cy="297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989006"/>
            <a:ext cx="10058400" cy="2880086"/>
          </a:xfrm>
        </p:spPr>
        <p:txBody>
          <a:bodyPr>
            <a:normAutofit/>
          </a:bodyPr>
          <a:lstStyle/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elementul HTML, folosit pentru inserarea unui formular într-un document web?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Numiți 4 tipuri ale elementului ”input”?</a:t>
            </a:r>
          </a:p>
          <a:p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ce poate fi utilizat atributul ”pattern”, adăugat unui </a:t>
            </a:r>
            <a:r>
              <a:rPr 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sau </a:t>
            </a:r>
            <a:r>
              <a:rPr lang="ro-RO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textarea?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297" y="149048"/>
            <a:ext cx="3779722" cy="377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ACD68D63-22B4-402A-8DC1-6E28E3621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245" y="457200"/>
            <a:ext cx="9480755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CREAREA FORMULARELOR HTML</a:t>
            </a:r>
            <a:endParaRPr lang="ru-RU" altLang="ru-RU" b="1" dirty="0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55958255-8579-47BF-BB77-172A096FAEF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06245" y="1981200"/>
            <a:ext cx="10609007" cy="4419600"/>
          </a:xfrm>
        </p:spPr>
        <p:txBody>
          <a:bodyPr>
            <a:normAutofit/>
          </a:bodyPr>
          <a:lstStyle/>
          <a:p>
            <a:r>
              <a:rPr lang="ro-RO" altLang="ru-RU" dirty="0">
                <a:latin typeface="Calibri" panose="020F0502020204030204" pitchFamily="34" charset="0"/>
              </a:rPr>
              <a:t>Un formular HTML se crează cu elementul „</a:t>
            </a:r>
            <a:r>
              <a:rPr lang="ro-RO" altLang="ru-RU" b="1" dirty="0">
                <a:latin typeface="Calibri" panose="020F0502020204030204" pitchFamily="34" charset="0"/>
              </a:rPr>
              <a:t>form</a:t>
            </a:r>
            <a:r>
              <a:rPr lang="ro-RO" altLang="ru-RU" dirty="0">
                <a:latin typeface="Calibri" panose="020F0502020204030204" pitchFamily="34" charset="0"/>
              </a:rPr>
              <a:t>”</a:t>
            </a:r>
            <a:r>
              <a:rPr lang="en-GB" altLang="ru-RU" dirty="0">
                <a:latin typeface="Calibri" panose="020F0502020204030204" pitchFamily="34" charset="0"/>
              </a:rPr>
              <a:t>. </a:t>
            </a:r>
            <a:r>
              <a:rPr lang="en-US" altLang="ru-RU" dirty="0" err="1">
                <a:latin typeface="Calibri" panose="020F0502020204030204" pitchFamily="34" charset="0"/>
              </a:rPr>
              <a:t>Sintaxa</a:t>
            </a:r>
            <a:r>
              <a:rPr lang="ro-RO" altLang="ru-RU" dirty="0">
                <a:latin typeface="Calibri" panose="020F0502020204030204" pitchFamily="34" charset="0"/>
              </a:rPr>
              <a:t>: 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&lt;form&gt;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&lt;/form&gt;</a:t>
            </a:r>
            <a:endParaRPr lang="ro-RO" altLang="ru-RU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r>
              <a:rPr lang="ro-RO" altLang="ru-RU" dirty="0">
                <a:latin typeface="Calibri" panose="020F0502020204030204" pitchFamily="34" charset="0"/>
              </a:rPr>
              <a:t>Elementul „form” poate conţine unul sau mai multe din următoarele elemente HTML: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&lt;input&gt;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</a:t>
            </a:r>
            <a:r>
              <a:rPr lang="en-US" altLang="ru-RU" sz="22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textarea</a:t>
            </a: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&lt;select&gt;</a:t>
            </a:r>
            <a:r>
              <a:rPr lang="ro-MD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o-RO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</a:t>
            </a:r>
            <a:r>
              <a:rPr lang="en-US" altLang="ro-RO" sz="22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datalist</a:t>
            </a:r>
            <a:r>
              <a:rPr lang="en-US" altLang="ro-RO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&gt;</a:t>
            </a:r>
            <a:endParaRPr lang="en-US" altLang="ru-RU" sz="2200" b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&lt;option&gt;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</a:t>
            </a:r>
            <a:r>
              <a:rPr lang="en-US" altLang="ru-RU" sz="22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optgroup</a:t>
            </a: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</a:t>
            </a:r>
            <a:r>
              <a:rPr lang="en-US" altLang="ru-RU" sz="2200" b="1" dirty="0" err="1">
                <a:solidFill>
                  <a:srgbClr val="00B0F0"/>
                </a:solidFill>
                <a:latin typeface="Calibri" panose="020F0502020204030204" pitchFamily="34" charset="0"/>
              </a:rPr>
              <a:t>fieldset</a:t>
            </a: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&lt;legend&gt;</a:t>
            </a:r>
          </a:p>
          <a:p>
            <a:pPr lvl="1">
              <a:spcAft>
                <a:spcPct val="0"/>
              </a:spcAft>
            </a:pPr>
            <a:r>
              <a:rPr lang="en-US" altLang="ru-RU" sz="2200" b="1" dirty="0">
                <a:solidFill>
                  <a:srgbClr val="00B0F0"/>
                </a:solidFill>
                <a:latin typeface="Calibri" panose="020F0502020204030204" pitchFamily="34" charset="0"/>
              </a:rPr>
              <a:t>&lt;label&gt;</a:t>
            </a:r>
            <a:endParaRPr lang="ro-RO" altLang="ru-RU" sz="2200" b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r>
              <a:rPr lang="ro-RO" altLang="ru-RU" dirty="0">
                <a:latin typeface="Calibri" panose="020F0502020204030204" pitchFamily="34" charset="0"/>
              </a:rPr>
              <a:t>Toate browserele suportă elementul „form”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25409EF3-4F30-4EE6-BD40-A508107E0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325" y="533401"/>
            <a:ext cx="8229600" cy="900113"/>
          </a:xfrm>
        </p:spPr>
        <p:txBody>
          <a:bodyPr/>
          <a:lstStyle/>
          <a:p>
            <a:pPr>
              <a:defRPr/>
            </a:pPr>
            <a:r>
              <a:rPr lang="ro-RO" altLang="ru-RU" b="1" dirty="0"/>
              <a:t>ELEMENTUL „INPUT”</a:t>
            </a:r>
            <a:endParaRPr lang="ru-RU" altLang="ru-RU" b="1" dirty="0"/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EF3FB475-4FC7-4A41-8C44-E8B646E0219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84903" y="1981200"/>
            <a:ext cx="10294373" cy="4343400"/>
          </a:xfrm>
        </p:spPr>
        <p:txBody>
          <a:bodyPr>
            <a:normAutofit/>
          </a:bodyPr>
          <a:lstStyle/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Elementul „</a:t>
            </a:r>
            <a:r>
              <a:rPr lang="ro-RO" altLang="ru-RU" sz="2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specifică un câmp de intrare</a:t>
            </a:r>
            <a:r>
              <a:rPr lang="ro-MD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pentru date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 de tip control,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în care utilizatorul poate introduce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diferite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date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Elementul „</a:t>
            </a:r>
            <a:r>
              <a:rPr lang="vi-VN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input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este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utilizat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în elementul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form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vi-VN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Un câmp de intrare poate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fi de mai multe tipuri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în funcție de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valoarea </a:t>
            </a:r>
            <a:r>
              <a:rPr lang="vi-VN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atributul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ui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type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Elementul nu are conţinut. În versiunea XHTML necesită închidere 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&lt;input</a:t>
            </a:r>
            <a:r>
              <a:rPr lang="ro-RO" altLang="ru-RU" sz="2400" b="1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/&gt;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Elementul „input” are atribute, multe dintre care au apărut în versiunea 5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Este suportat de toate browserele web</a:t>
            </a:r>
            <a:endParaRPr lang="ru-RU" altLang="ru-RU" sz="2400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78CE615F-D29F-4E8A-935F-19B82B6FC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897" y="381000"/>
            <a:ext cx="10520516" cy="1066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UNELE ATRIBUTE </a:t>
            </a:r>
            <a:r>
              <a:rPr lang="en-GB" altLang="ru-RU" b="1" dirty="0"/>
              <a:t>ale</a:t>
            </a:r>
            <a:r>
              <a:rPr lang="ro-RO" altLang="ru-RU" b="1" dirty="0"/>
              <a:t> 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„INPUT”</a:t>
            </a:r>
            <a:endParaRPr lang="ru-RU" altLang="ru-RU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AB995B5-DBB3-4675-9A2A-FBADFA8FC5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360077"/>
              </p:ext>
            </p:extLst>
          </p:nvPr>
        </p:nvGraphicFramePr>
        <p:xfrm>
          <a:off x="1120878" y="2116394"/>
          <a:ext cx="10176387" cy="3726452"/>
        </p:xfrm>
        <a:graphic>
          <a:graphicData uri="http://schemas.openxmlformats.org/drawingml/2006/table">
            <a:tbl>
              <a:tblPr/>
              <a:tblGrid>
                <a:gridCol w="16518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7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7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477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r>
                        <a:rPr kumimoji="0" lang="ro-RO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ributul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4775" marR="14775" marT="14782" marB="14782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</a:t>
                      </a:r>
                      <a:r>
                        <a:rPr kumimoji="0" lang="ro-RO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oarea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4775" marR="14775" marT="14782" marB="14782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</a:t>
                      </a:r>
                      <a:r>
                        <a:rPr kumimoji="0" lang="ro-RO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erea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4775" marR="14775" marT="14782" marB="14782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3646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autocomplete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on</a:t>
                      </a:r>
                      <a:b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off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Specifică activarea autocompletării elementului. 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Completarea automată permite browser-ul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ui de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 prezice valoarea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introdusă de utilizator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Când un utilizator începe să introduc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ă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într-un câmp, browser-ul ar trebui să afișeze opțiuni pentru a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le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umple, bazat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 valori 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culese </a:t>
                      </a:r>
                      <a:r>
                        <a:rPr kumimoji="0" lang="vi-VN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anterior.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Este suportat de </a:t>
                      </a:r>
                      <a:r>
                        <a:rPr kumimoji="0" lang="ro-RO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browserele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web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311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autofocus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autofocus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Specifică faptul că elementul de control se va </a:t>
                      </a:r>
                      <a:r>
                        <a:rPr kumimoji="0" lang="ro-RO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evidenţia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la încărcarea paginii. E de tip boolean. Este suportat de toate </a:t>
                      </a:r>
                      <a:r>
                        <a:rPr kumimoji="0" lang="ro-RO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browserele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(nu de IE9 </a:t>
                      </a:r>
                      <a:r>
                        <a:rPr kumimoji="0" lang="ro-RO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şi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mai jos)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979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checked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checked</a:t>
                      </a: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că faptul că un careva element va fi preselectat la încărcarea paginii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exemplu când 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type="checkbox" 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sau</a:t>
                      </a:r>
                      <a:r>
                        <a:rPr kumimoji="0" lang="en-US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type="radio")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Este suportat de </a:t>
                      </a:r>
                      <a:r>
                        <a:rPr kumimoji="0" lang="ro-RO" altLang="en-US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browserele</a:t>
                      </a:r>
                      <a:r>
                        <a:rPr kumimoji="0" lang="ro-RO" altLang="en-US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web</a:t>
                      </a:r>
                      <a:endParaRPr kumimoji="0" lang="en-US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4626" marR="24626" marT="34488" marB="34488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28E8725C-9D53-455B-B4B1-9FEC4CC29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23" y="298450"/>
            <a:ext cx="10613922" cy="11493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b="1" dirty="0"/>
              <a:t>UNELE ATRIBUTE a</a:t>
            </a:r>
            <a:r>
              <a:rPr lang="en-GB" altLang="ru-RU" b="1" dirty="0"/>
              <a:t>le</a:t>
            </a:r>
            <a:r>
              <a:rPr lang="ro-RO" altLang="ru-RU" b="1" dirty="0"/>
              <a:t> element</a:t>
            </a:r>
            <a:r>
              <a:rPr lang="en-GB" altLang="ru-RU" b="1" dirty="0" err="1"/>
              <a:t>ului</a:t>
            </a:r>
            <a:r>
              <a:rPr lang="ro-RO" altLang="ru-RU" b="1" dirty="0"/>
              <a:t> „INPUT”</a:t>
            </a:r>
            <a:endParaRPr lang="ru-RU" altLang="ru-RU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FBB4E73-9351-4A6E-B0BA-2320A65080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077132"/>
              </p:ext>
            </p:extLst>
          </p:nvPr>
        </p:nvGraphicFramePr>
        <p:xfrm>
          <a:off x="870155" y="1907458"/>
          <a:ext cx="10451690" cy="4286198"/>
        </p:xfrm>
        <a:graphic>
          <a:graphicData uri="http://schemas.openxmlformats.org/drawingml/2006/table">
            <a:tbl>
              <a:tblPr/>
              <a:tblGrid>
                <a:gridCol w="1405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4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517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608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disabled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4627" marR="24627" marT="34442" marB="34442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disabled</a:t>
                      </a:r>
                    </a:p>
                  </a:txBody>
                  <a:tcPr marL="24627" marR="24627" marT="34442" marB="34442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Specifică faptul că elementul de introdus este dezactivat. Este de tip boolean şi este suportat de toate browserele</a:t>
                      </a:r>
                      <a:endParaRPr kumimoji="0" lang="en-US" altLang="ro-RO" sz="1700" b="0" i="0" u="none" strike="noStrike" cap="none" normalizeH="0" baseline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4627" marR="24627" marT="34442" marB="34442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387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Button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checkbox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color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datetime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datetime-local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b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email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hidden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image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month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password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  <a:r>
                        <a:rPr kumimoji="0" lang="en-GB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radio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range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reset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search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submit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url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week</a:t>
                      </a: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Specifică tipul elementului introdus. Valoarea implicită este „text”. Nu este un atribut obligatoriu, însă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consorţiul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w3 recomandă utilizarea lui. Este suportat de toate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browserele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(cu unele mici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excepţii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pentru unele valori ale atributului).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5282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kumimoji="0" lang="en-US" altLang="ro-RO" sz="1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7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text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Specifică valoarea elementului introdus. Acest atribut se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foloseşte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diferit pentru diferite tipuri de introducere (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). Pentru tipul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"button", "reset„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şi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"submit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- va specifica textul de pe butonul definit. Pentru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"text", "password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şi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"hidden" –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defineşte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valoarea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iniţială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din câmpul de introducere. Pentru 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"checkbox", "radio", "image" - 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 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defineşte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valoarea asociată cu intrarea. Acest atribut nu poate fi definit pentru tipul „file” (</a:t>
                      </a:r>
                      <a:r>
                        <a:rPr kumimoji="0" lang="ro-RO" altLang="ro-RO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  <a:r>
                        <a:rPr kumimoji="0" lang="ru-RU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=</a:t>
                      </a:r>
                      <a:r>
                        <a:rPr kumimoji="0" lang="en-US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</a:t>
                      </a:r>
                      <a:r>
                        <a:rPr kumimoji="0" lang="ro-RO" altLang="ro-RO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file”)</a:t>
                      </a:r>
                      <a:endParaRPr kumimoji="0" lang="en-US" altLang="ro-RO" sz="1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7094" marR="27094" marT="37894" marB="3789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472</TotalTime>
  <Words>5666</Words>
  <Application>Microsoft Office PowerPoint</Application>
  <PresentationFormat>Widescreen</PresentationFormat>
  <Paragraphs>544</Paragraphs>
  <Slides>57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6" baseType="lpstr">
      <vt:lpstr>Arial</vt:lpstr>
      <vt:lpstr>Calibri</vt:lpstr>
      <vt:lpstr>Corbel</vt:lpstr>
      <vt:lpstr>Georgia Pro Cond Light</vt:lpstr>
      <vt:lpstr>Gill Sans MT</vt:lpstr>
      <vt:lpstr>Speak Pro</vt:lpstr>
      <vt:lpstr>Wingdings</vt:lpstr>
      <vt:lpstr>Wingdings 3</vt:lpstr>
      <vt:lpstr>RetrospectVTI</vt:lpstr>
      <vt:lpstr>Formulare în HTML</vt:lpstr>
      <vt:lpstr>Conținutul temei</vt:lpstr>
      <vt:lpstr>FORMULARE HTML</vt:lpstr>
      <vt:lpstr>EXEMPLE FORMULARE</vt:lpstr>
      <vt:lpstr>CONTROALE ÎN FORMULARELE HTML</vt:lpstr>
      <vt:lpstr>CREAREA FORMULARELOR HTML</vt:lpstr>
      <vt:lpstr>ELEMENTUL „INPUT”</vt:lpstr>
      <vt:lpstr>UNELE ATRIBUTE ale elementului „INPUT”</vt:lpstr>
      <vt:lpstr>UNELE ATRIBUTE ale elementului „INPUT”</vt:lpstr>
      <vt:lpstr>UNELE ATRIBUTE ale elementului „INPUT”</vt:lpstr>
      <vt:lpstr>EXEMPLE CU ATRIBUTELE elementului „INPUT”. Tipul “parolă”</vt:lpstr>
      <vt:lpstr>EXEMPLE CU ATRIBUTELE elementului „INPUT”. Tipul “radio”</vt:lpstr>
      <vt:lpstr>EXEMPLE CU ATRIBUTELE elementului „INPUT”. Tipul “Checkbox”</vt:lpstr>
      <vt:lpstr>EXEMPLE CU ATRIBUTELE elementului „INPUT”. Tipul “Color”</vt:lpstr>
      <vt:lpstr>EXEMPLE CU ATRIBUTELE elementului „INPUT”. Tipul “E-mail”</vt:lpstr>
      <vt:lpstr>EXEMPLE CU ATRIBUTELE elementului „INPUT”. Tipul “Submit”, „Reset” şi „Button”</vt:lpstr>
      <vt:lpstr>EXEMPLE CU ATRIBUTELE elementului „INPUT”. Tipul  „Number”</vt:lpstr>
      <vt:lpstr>Dar dacă inroduc o valoare inadmisibilă?</vt:lpstr>
      <vt:lpstr>EXEMPLE CU ATRIBUTELE elementului „INPUT”. Tipul  „Range”</vt:lpstr>
      <vt:lpstr>EXEMPLE CU ATRIBUTELE elementului „INPUT”. Atribulul „Autofocus”</vt:lpstr>
      <vt:lpstr>EXEMPLE CU ATRIBUTELE elementului „INPUT”. Atribulul „Checked”</vt:lpstr>
      <vt:lpstr>EXEMPLE CU ATRIBUTELE elementului „INPUT”. Atribulul „Disabled”</vt:lpstr>
      <vt:lpstr>EXEMPLE CU ATRIBUTELE elementului „INPUT”.  Atributul „readonly”</vt:lpstr>
      <vt:lpstr>EXEMPLE CU ATRIBUTELE elementului „INPUT”. Atributul „pattern”</vt:lpstr>
      <vt:lpstr>Rezultat</vt:lpstr>
      <vt:lpstr>Atributul “placeholder” al elementului “input”</vt:lpstr>
      <vt:lpstr>Elementul „TEXTAREA”</vt:lpstr>
      <vt:lpstr>ATRIBUTE ale elementului „TEXTAREA”</vt:lpstr>
      <vt:lpstr>EXEMPLU UTILIZARE ATRIBUTE ALE elementului „TEXTAREA”. Autofocus</vt:lpstr>
      <vt:lpstr>EXEMPLU UTILIZARE ATRIBUTE ALE elementului „TEXTAREA”. Form</vt:lpstr>
      <vt:lpstr>EXEMPLU UTILIZARE ATRIBUTE ALE elementului „TEXTAREA”. Placeholder</vt:lpstr>
      <vt:lpstr>EXEMPLU UTILIZARE ATRIBUTE ALE elementului „TEXTAREA”. Required</vt:lpstr>
      <vt:lpstr>Elementul „LABEL”</vt:lpstr>
      <vt:lpstr>ATRIBUTE ale elementului „LABEL”</vt:lpstr>
      <vt:lpstr>EXEMPLU UTILIZARE ATRIBUT “FOR” pt „LABEL”</vt:lpstr>
      <vt:lpstr>Elementul „SELECT”</vt:lpstr>
      <vt:lpstr>ATRIBUTELE elementului „SELECT”</vt:lpstr>
      <vt:lpstr>Elementul „OPTION”</vt:lpstr>
      <vt:lpstr>EXEMPLU UTILIZARE „SELECT” ŞI „OPTION”</vt:lpstr>
      <vt:lpstr>EXEMPLU UTILIZARE element „OPTGROUP”</vt:lpstr>
      <vt:lpstr>Elementul „FIELDSET”</vt:lpstr>
      <vt:lpstr>Elementul “LEGEND”</vt:lpstr>
      <vt:lpstr>EXEMPLU UTILIZARE TAG „FIELDSET” şi „LEGEND”</vt:lpstr>
      <vt:lpstr>REZULTAT EXEMPLU</vt:lpstr>
      <vt:lpstr>EXEMPLU FORMULAR CU MAI MULTE GRUPURI DE CONTROALE</vt:lpstr>
      <vt:lpstr>Elementul „BUTTON”</vt:lpstr>
      <vt:lpstr>EXEMPLU FOLOSIRE ELEMENT ”BUTTON”</vt:lpstr>
      <vt:lpstr>STILIZAREA ELEMENTELOR FORMULARULUI</vt:lpstr>
      <vt:lpstr>Un exemplu. DEFINIREA STILURILOR</vt:lpstr>
      <vt:lpstr>DEFINIREA STILURILOR. II</vt:lpstr>
      <vt:lpstr>CONTINUTUL formularului in documentul HTML</vt:lpstr>
      <vt:lpstr>REZULTAT</vt:lpstr>
      <vt:lpstr>Stilizarea formularelor. Același formular - Un alt stil</vt:lpstr>
      <vt:lpstr>Continuare stiluri</vt:lpstr>
      <vt:lpstr>Rezultat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10</cp:revision>
  <dcterms:created xsi:type="dcterms:W3CDTF">2023-12-09T10:55:40Z</dcterms:created>
  <dcterms:modified xsi:type="dcterms:W3CDTF">2025-03-31T07:06:35Z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