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879027-C8CB-78AE-C982-22C430CC97F9}" v="207" dt="2025-10-17T20:57:09.405"/>
    <p1510:client id="{6645E259-187B-D851-14E7-C1391FD11852}" v="197" dt="2025-10-17T13:28:09.8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10/17/2025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690299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10/17/2025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441181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10/17/2025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6383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10/17/2025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48357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10/17/2025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617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10/17/2025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918550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10/17/2025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609591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10/17/2025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589602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10/17/2025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516951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10/17/2025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02211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10/17/2025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846852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10/17/2025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8871284"/>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help.mikrotik.com/docs/display/ROS/Switch+Chip+Features#SwitchChipFeatures-VLANTable"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help.mikrotik.com/docs/spaces/ROS/pages/15302988/Switch+Chip+Features"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9A9681A-2486-4655-A876-E26402CA2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ires Linked To Core Router">
            <a:extLst>
              <a:ext uri="{FF2B5EF4-FFF2-40B4-BE49-F238E27FC236}">
                <a16:creationId xmlns:a16="http://schemas.microsoft.com/office/drawing/2014/main" id="{8F2B7E1B-9405-1990-C588-FA0999110C45}"/>
              </a:ext>
            </a:extLst>
          </p:cNvPr>
          <p:cNvPicPr>
            <a:picLocks noChangeAspect="1"/>
          </p:cNvPicPr>
          <p:nvPr>
            <a:videoFile r:link="rId2"/>
            <p:extLst>
              <p:ext uri="{DAA4B4D4-6D71-4841-9C94-3DE7FCFB9230}">
                <p14:media xmlns:p14="http://schemas.microsoft.com/office/powerpoint/2010/main" r:embed="rId1"/>
              </p:ext>
            </p:extLst>
          </p:nvPr>
        </p:nvPicPr>
        <p:blipFill>
          <a:blip r:embed="rId4">
            <a:alphaModFix/>
          </a:blip>
          <a:srcRect r="6250" b="6252"/>
          <a:stretch>
            <a:fillRect/>
          </a:stretch>
        </p:blipFill>
        <p:spPr>
          <a:xfrm>
            <a:off x="2" y="152"/>
            <a:ext cx="12191998" cy="6857848"/>
          </a:xfrm>
          <a:prstGeom prst="rect">
            <a:avLst/>
          </a:prstGeom>
        </p:spPr>
      </p:pic>
      <p:sp>
        <p:nvSpPr>
          <p:cNvPr id="11" name="Rectangle 10">
            <a:extLst>
              <a:ext uri="{FF2B5EF4-FFF2-40B4-BE49-F238E27FC236}">
                <a16:creationId xmlns:a16="http://schemas.microsoft.com/office/drawing/2014/main" id="{C9BB6818-31C2-4340-98F8-64FF7F46A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 y="0"/>
            <a:ext cx="8543515" cy="6858000"/>
          </a:xfrm>
          <a:prstGeom prst="rect">
            <a:avLst/>
          </a:prstGeom>
          <a:gradFill flip="none" rotWithShape="1">
            <a:gsLst>
              <a:gs pos="0">
                <a:srgbClr val="000000">
                  <a:alpha val="0"/>
                </a:srgbClr>
              </a:gs>
              <a:gs pos="58000">
                <a:srgbClr val="000000">
                  <a:alpha val="55000"/>
                </a:srgbClr>
              </a:gs>
              <a:gs pos="93000">
                <a:srgbClr val="000000">
                  <a:alpha val="6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u 1"/>
          <p:cNvSpPr>
            <a:spLocks noGrp="1"/>
          </p:cNvSpPr>
          <p:nvPr>
            <p:ph type="ctrTitle"/>
          </p:nvPr>
        </p:nvSpPr>
        <p:spPr>
          <a:xfrm>
            <a:off x="640080" y="1371600"/>
            <a:ext cx="5758629" cy="2696866"/>
          </a:xfrm>
        </p:spPr>
        <p:txBody>
          <a:bodyPr anchor="t">
            <a:normAutofit/>
          </a:bodyPr>
          <a:lstStyle/>
          <a:p>
            <a:r>
              <a:rPr lang="ro-RO">
                <a:solidFill>
                  <a:srgbClr val="FFFFFF"/>
                </a:solidFill>
              </a:rPr>
              <a:t>Tema 4: </a:t>
            </a:r>
            <a:r>
              <a:rPr lang="ro-RO">
                <a:solidFill>
                  <a:srgbClr val="FFFFFF"/>
                </a:solidFill>
                <a:ea typeface="+mj-lt"/>
                <a:cs typeface="+mj-lt"/>
              </a:rPr>
              <a:t>VLAN – Virtual Local </a:t>
            </a:r>
            <a:r>
              <a:rPr lang="ro-RO" err="1">
                <a:solidFill>
                  <a:srgbClr val="FFFFFF"/>
                </a:solidFill>
                <a:ea typeface="+mj-lt"/>
                <a:cs typeface="+mj-lt"/>
              </a:rPr>
              <a:t>Area</a:t>
            </a:r>
            <a:r>
              <a:rPr lang="ro-RO">
                <a:solidFill>
                  <a:srgbClr val="FFFFFF"/>
                </a:solidFill>
                <a:ea typeface="+mj-lt"/>
                <a:cs typeface="+mj-lt"/>
              </a:rPr>
              <a:t> </a:t>
            </a:r>
            <a:r>
              <a:rPr lang="ro-RO" err="1">
                <a:solidFill>
                  <a:srgbClr val="FFFFFF"/>
                </a:solidFill>
                <a:ea typeface="+mj-lt"/>
                <a:cs typeface="+mj-lt"/>
              </a:rPr>
              <a:t>Network</a:t>
            </a:r>
            <a:endParaRPr lang="ro-RO" err="1">
              <a:solidFill>
                <a:srgbClr val="FFFFFF"/>
              </a:solidFill>
            </a:endParaRPr>
          </a:p>
        </p:txBody>
      </p:sp>
      <p:cxnSp>
        <p:nvCxnSpPr>
          <p:cNvPr id="13" name="Straight Connector 12">
            <a:extLst>
              <a:ext uri="{FF2B5EF4-FFF2-40B4-BE49-F238E27FC236}">
                <a16:creationId xmlns:a16="http://schemas.microsoft.com/office/drawing/2014/main" id="{F0CE0765-E93C-4D37-9D5F-D464EFB10F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805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979118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149F9F0F-FB8C-5565-247C-BDCC156B5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ABA4FDDF-F59C-428B-8603-3A86D759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ubstituent conținut 3" descr="O imagine care conține text, captură de ecran, software, afișaj&#10;&#10;Conținutul generat de inteligența artificială poate fi incorect.">
            <a:extLst>
              <a:ext uri="{FF2B5EF4-FFF2-40B4-BE49-F238E27FC236}">
                <a16:creationId xmlns:a16="http://schemas.microsoft.com/office/drawing/2014/main" id="{11903FF7-1947-5F6E-2289-C12BECAB857D}"/>
              </a:ext>
            </a:extLst>
          </p:cNvPr>
          <p:cNvPicPr>
            <a:picLocks noGrp="1" noChangeAspect="1"/>
          </p:cNvPicPr>
          <p:nvPr>
            <p:ph idx="1"/>
          </p:nvPr>
        </p:nvPicPr>
        <p:blipFill>
          <a:blip r:embed="rId2"/>
          <a:srcRect b="881"/>
          <a:stretch>
            <a:fillRect/>
          </a:stretch>
        </p:blipFill>
        <p:spPr>
          <a:xfrm>
            <a:off x="1" y="1"/>
            <a:ext cx="12192000" cy="6857988"/>
          </a:xfrm>
          <a:prstGeom prst="rect">
            <a:avLst/>
          </a:prstGeom>
        </p:spPr>
      </p:pic>
    </p:spTree>
    <p:extLst>
      <p:ext uri="{BB962C8B-B14F-4D97-AF65-F5344CB8AC3E}">
        <p14:creationId xmlns:p14="http://schemas.microsoft.com/office/powerpoint/2010/main" val="365559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ubstituent conținut 3" descr="O imagine care conține text, captură de ecran, afișaj, software&#10;&#10;Conținutul generat de inteligența artificială poate fi incorect.">
            <a:extLst>
              <a:ext uri="{FF2B5EF4-FFF2-40B4-BE49-F238E27FC236}">
                <a16:creationId xmlns:a16="http://schemas.microsoft.com/office/drawing/2014/main" id="{7348457E-44AD-5C66-0AD6-0E15A7FFE5EF}"/>
              </a:ext>
            </a:extLst>
          </p:cNvPr>
          <p:cNvPicPr>
            <a:picLocks noGrp="1" noChangeAspect="1"/>
          </p:cNvPicPr>
          <p:nvPr>
            <p:ph idx="1"/>
          </p:nvPr>
        </p:nvPicPr>
        <p:blipFill>
          <a:blip r:embed="rId2"/>
          <a:stretch>
            <a:fillRect/>
          </a:stretch>
        </p:blipFill>
        <p:spPr>
          <a:xfrm>
            <a:off x="397" y="3006"/>
            <a:ext cx="12180734" cy="6854243"/>
          </a:xfrm>
          <a:prstGeom prst="rect">
            <a:avLst/>
          </a:prstGeom>
        </p:spPr>
      </p:pic>
    </p:spTree>
    <p:extLst>
      <p:ext uri="{BB962C8B-B14F-4D97-AF65-F5344CB8AC3E}">
        <p14:creationId xmlns:p14="http://schemas.microsoft.com/office/powerpoint/2010/main" val="3419929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149F9F0F-FB8C-5565-247C-BDCC156B5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ABA4FDDF-F59C-428B-8603-3A86D759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ubstituent conținut 3" descr="O imagine care conține text, captură de ecran, afișaj, software&#10;&#10;Conținutul generat de inteligența artificială poate fi incorect.">
            <a:extLst>
              <a:ext uri="{FF2B5EF4-FFF2-40B4-BE49-F238E27FC236}">
                <a16:creationId xmlns:a16="http://schemas.microsoft.com/office/drawing/2014/main" id="{BEA9660A-46FD-4E4C-B6D2-B2A396584B43}"/>
              </a:ext>
            </a:extLst>
          </p:cNvPr>
          <p:cNvPicPr>
            <a:picLocks noGrp="1" noChangeAspect="1"/>
          </p:cNvPicPr>
          <p:nvPr>
            <p:ph idx="1"/>
          </p:nvPr>
        </p:nvPicPr>
        <p:blipFill>
          <a:blip r:embed="rId2"/>
          <a:srcRect t="12783" b="3262"/>
          <a:stretch>
            <a:fillRect/>
          </a:stretch>
        </p:blipFill>
        <p:spPr>
          <a:xfrm>
            <a:off x="1" y="1"/>
            <a:ext cx="12192000" cy="6857988"/>
          </a:xfrm>
          <a:prstGeom prst="rect">
            <a:avLst/>
          </a:prstGeom>
        </p:spPr>
      </p:pic>
    </p:spTree>
    <p:extLst>
      <p:ext uri="{BB962C8B-B14F-4D97-AF65-F5344CB8AC3E}">
        <p14:creationId xmlns:p14="http://schemas.microsoft.com/office/powerpoint/2010/main" val="3117693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E9C93711-F5E3-1455-552E-744C2A224010}"/>
              </a:ext>
            </a:extLst>
          </p:cNvPr>
          <p:cNvSpPr>
            <a:spLocks noGrp="1"/>
          </p:cNvSpPr>
          <p:nvPr>
            <p:ph type="title"/>
          </p:nvPr>
        </p:nvSpPr>
        <p:spPr>
          <a:xfrm>
            <a:off x="438373" y="4484"/>
            <a:ext cx="10890929" cy="593016"/>
          </a:xfrm>
        </p:spPr>
        <p:txBody>
          <a:bodyPr/>
          <a:lstStyle/>
          <a:p>
            <a:r>
              <a:rPr lang="ro-RO" sz="3200" dirty="0">
                <a:ea typeface="+mj-lt"/>
                <a:cs typeface="+mj-lt"/>
              </a:rPr>
              <a:t>Configurarea VLAN pe </a:t>
            </a:r>
            <a:r>
              <a:rPr lang="ro-RO" sz="3200" dirty="0" err="1">
                <a:ea typeface="+mj-lt"/>
                <a:cs typeface="+mj-lt"/>
              </a:rPr>
              <a:t>switch</a:t>
            </a:r>
            <a:r>
              <a:rPr lang="ro-RO" sz="3200" dirty="0">
                <a:ea typeface="+mj-lt"/>
                <a:cs typeface="+mj-lt"/>
              </a:rPr>
              <a:t> (</a:t>
            </a:r>
            <a:r>
              <a:rPr lang="ro-RO" sz="3200" dirty="0" err="1">
                <a:ea typeface="+mj-lt"/>
                <a:cs typeface="+mj-lt"/>
              </a:rPr>
              <a:t>Routerboard</a:t>
            </a:r>
            <a:r>
              <a:rPr lang="ro-RO" sz="3200" dirty="0">
                <a:ea typeface="+mj-lt"/>
                <a:cs typeface="+mj-lt"/>
              </a:rPr>
              <a:t>)</a:t>
            </a:r>
            <a:endParaRPr lang="ro-RO" sz="3200"/>
          </a:p>
        </p:txBody>
      </p:sp>
      <p:sp>
        <p:nvSpPr>
          <p:cNvPr id="3" name="Substituent conținut 2">
            <a:extLst>
              <a:ext uri="{FF2B5EF4-FFF2-40B4-BE49-F238E27FC236}">
                <a16:creationId xmlns:a16="http://schemas.microsoft.com/office/drawing/2014/main" id="{82EE482B-902F-39CB-F073-D10C04A21D38}"/>
              </a:ext>
            </a:extLst>
          </p:cNvPr>
          <p:cNvSpPr>
            <a:spLocks noGrp="1"/>
          </p:cNvSpPr>
          <p:nvPr>
            <p:ph idx="1"/>
          </p:nvPr>
        </p:nvSpPr>
        <p:spPr>
          <a:xfrm>
            <a:off x="1346" y="605208"/>
            <a:ext cx="12190808" cy="6255569"/>
          </a:xfrm>
        </p:spPr>
        <p:txBody>
          <a:bodyPr vert="horz" lIns="91440" tIns="45720" rIns="91440" bIns="45720" rtlCol="0" anchor="t">
            <a:noAutofit/>
          </a:bodyPr>
          <a:lstStyle/>
          <a:p>
            <a:r>
              <a:rPr lang="ro-RO" dirty="0">
                <a:ea typeface="+mn-lt"/>
                <a:cs typeface="+mn-lt"/>
              </a:rPr>
              <a:t>În fila </a:t>
            </a:r>
            <a:r>
              <a:rPr lang="ro-RO" b="1" dirty="0">
                <a:ea typeface="+mn-lt"/>
                <a:cs typeface="+mn-lt"/>
              </a:rPr>
              <a:t>VLAN</a:t>
            </a:r>
            <a:r>
              <a:rPr lang="ro-RO" dirty="0">
                <a:ea typeface="+mn-lt"/>
                <a:cs typeface="+mn-lt"/>
              </a:rPr>
              <a:t> se creează VLAN-urile și se asociază porturile corespunzătoare (</a:t>
            </a:r>
            <a:r>
              <a:rPr lang="ro-RO" b="1" err="1">
                <a:ea typeface="+mn-lt"/>
                <a:cs typeface="+mn-lt"/>
              </a:rPr>
              <a:t>member</a:t>
            </a:r>
            <a:r>
              <a:rPr lang="ro-RO" b="1" dirty="0">
                <a:ea typeface="+mn-lt"/>
                <a:cs typeface="+mn-lt"/>
              </a:rPr>
              <a:t> </a:t>
            </a:r>
            <a:r>
              <a:rPr lang="ro-RO" b="1" err="1">
                <a:ea typeface="+mn-lt"/>
                <a:cs typeface="+mn-lt"/>
              </a:rPr>
              <a:t>ports</a:t>
            </a:r>
            <a:r>
              <a:rPr lang="ro-RO" dirty="0">
                <a:ea typeface="+mn-lt"/>
                <a:cs typeface="+mn-lt"/>
              </a:rPr>
              <a:t>).</a:t>
            </a:r>
            <a:endParaRPr lang="ro-RO" dirty="0"/>
          </a:p>
          <a:p>
            <a:r>
              <a:rPr lang="ro-RO" dirty="0">
                <a:ea typeface="+mn-lt"/>
                <a:cs typeface="+mn-lt"/>
              </a:rPr>
              <a:t>În fila </a:t>
            </a:r>
            <a:r>
              <a:rPr lang="ro-RO" b="1" err="1">
                <a:ea typeface="+mn-lt"/>
                <a:cs typeface="+mn-lt"/>
              </a:rPr>
              <a:t>Ports</a:t>
            </a:r>
            <a:r>
              <a:rPr lang="ro-RO" dirty="0">
                <a:ea typeface="+mn-lt"/>
                <a:cs typeface="+mn-lt"/>
              </a:rPr>
              <a:t> se configurează modul de funcționare al porturilor în raport cu VLAN-urile.</a:t>
            </a:r>
            <a:endParaRPr lang="ro-RO" dirty="0"/>
          </a:p>
          <a:p>
            <a:pPr marL="0" indent="0">
              <a:buNone/>
            </a:pPr>
            <a:r>
              <a:rPr lang="ro-RO" sz="1600" dirty="0">
                <a:ea typeface="+mn-lt"/>
                <a:cs typeface="+mn-lt"/>
              </a:rPr>
              <a:t>🔗 </a:t>
            </a:r>
            <a:r>
              <a:rPr lang="ro-RO" sz="1600" dirty="0">
                <a:ea typeface="+mn-lt"/>
                <a:cs typeface="+mn-lt"/>
                <a:hlinkClick r:id="rId2"/>
              </a:rPr>
              <a:t>https://help.mikrotik.com/docs/display/ROS/Switch+Chip+Features#SwitchChipFeatures-VLANTable</a:t>
            </a:r>
            <a:endParaRPr lang="ro-RO" sz="1600" dirty="0"/>
          </a:p>
          <a:p>
            <a:pPr marL="0" indent="0">
              <a:buNone/>
            </a:pPr>
            <a:r>
              <a:rPr lang="ro-RO" b="1" dirty="0">
                <a:ea typeface="+mn-lt"/>
                <a:cs typeface="+mn-lt"/>
              </a:rPr>
              <a:t>Modurile VLAN (VLAN mode):</a:t>
            </a:r>
            <a:endParaRPr lang="ro-RO" dirty="0"/>
          </a:p>
          <a:p>
            <a:r>
              <a:rPr lang="ro-RO" b="1" err="1">
                <a:ea typeface="+mn-lt"/>
                <a:cs typeface="+mn-lt"/>
              </a:rPr>
              <a:t>disabled</a:t>
            </a:r>
            <a:r>
              <a:rPr lang="ro-RO" dirty="0">
                <a:ea typeface="+mn-lt"/>
                <a:cs typeface="+mn-lt"/>
              </a:rPr>
              <a:t> – VLAN dezactivat</a:t>
            </a:r>
            <a:endParaRPr lang="ro-RO" dirty="0"/>
          </a:p>
          <a:p>
            <a:r>
              <a:rPr lang="ro-RO" b="1" err="1">
                <a:ea typeface="+mn-lt"/>
                <a:cs typeface="+mn-lt"/>
              </a:rPr>
              <a:t>fallback</a:t>
            </a:r>
            <a:r>
              <a:rPr lang="ro-RO" dirty="0">
                <a:ea typeface="+mn-lt"/>
                <a:cs typeface="+mn-lt"/>
              </a:rPr>
              <a:t> – modul de rezervă, permite trecerea cadrelor indiferent de VLAN</a:t>
            </a:r>
            <a:endParaRPr lang="ro-RO" dirty="0"/>
          </a:p>
          <a:p>
            <a:r>
              <a:rPr lang="ro-RO" b="1" err="1">
                <a:ea typeface="+mn-lt"/>
                <a:cs typeface="+mn-lt"/>
              </a:rPr>
              <a:t>check</a:t>
            </a:r>
            <a:r>
              <a:rPr lang="ro-RO" dirty="0">
                <a:ea typeface="+mn-lt"/>
                <a:cs typeface="+mn-lt"/>
              </a:rPr>
              <a:t> – verifică dacă cadrul are VLAN corect</a:t>
            </a:r>
            <a:endParaRPr lang="ro-RO" dirty="0"/>
          </a:p>
          <a:p>
            <a:r>
              <a:rPr lang="ro-RO" b="1" dirty="0">
                <a:ea typeface="+mn-lt"/>
                <a:cs typeface="+mn-lt"/>
              </a:rPr>
              <a:t>secure</a:t>
            </a:r>
            <a:r>
              <a:rPr lang="ro-RO" dirty="0">
                <a:ea typeface="+mn-lt"/>
                <a:cs typeface="+mn-lt"/>
              </a:rPr>
              <a:t> – permite doar cadrele VLAN permise (cel mai sigur mod)</a:t>
            </a:r>
            <a:endParaRPr lang="ro-RO" dirty="0"/>
          </a:p>
          <a:p>
            <a:pPr marL="0" indent="0">
              <a:buNone/>
            </a:pPr>
            <a:r>
              <a:rPr lang="ro-RO" b="1" dirty="0">
                <a:ea typeface="+mn-lt"/>
                <a:cs typeface="+mn-lt"/>
              </a:rPr>
              <a:t>Setări pentru antetul VLAN (VLAN </a:t>
            </a:r>
            <a:r>
              <a:rPr lang="ro-RO" b="1" err="1">
                <a:ea typeface="+mn-lt"/>
                <a:cs typeface="+mn-lt"/>
              </a:rPr>
              <a:t>header</a:t>
            </a:r>
            <a:r>
              <a:rPr lang="ro-RO" b="1" dirty="0">
                <a:ea typeface="+mn-lt"/>
                <a:cs typeface="+mn-lt"/>
              </a:rPr>
              <a:t>):</a:t>
            </a:r>
            <a:endParaRPr lang="ro-RO" dirty="0"/>
          </a:p>
          <a:p>
            <a:r>
              <a:rPr lang="ro-RO" b="1" err="1">
                <a:ea typeface="+mn-lt"/>
                <a:cs typeface="+mn-lt"/>
              </a:rPr>
              <a:t>add</a:t>
            </a:r>
            <a:r>
              <a:rPr lang="ro-RO" b="1" dirty="0">
                <a:ea typeface="+mn-lt"/>
                <a:cs typeface="+mn-lt"/>
              </a:rPr>
              <a:t> </a:t>
            </a:r>
            <a:r>
              <a:rPr lang="ro-RO" b="1" err="1">
                <a:ea typeface="+mn-lt"/>
                <a:cs typeface="+mn-lt"/>
              </a:rPr>
              <a:t>if</a:t>
            </a:r>
            <a:r>
              <a:rPr lang="ro-RO" b="1" dirty="0">
                <a:ea typeface="+mn-lt"/>
                <a:cs typeface="+mn-lt"/>
              </a:rPr>
              <a:t> </a:t>
            </a:r>
            <a:r>
              <a:rPr lang="ro-RO" b="1" err="1">
                <a:ea typeface="+mn-lt"/>
                <a:cs typeface="+mn-lt"/>
              </a:rPr>
              <a:t>missing</a:t>
            </a:r>
            <a:r>
              <a:rPr lang="ro-RO" dirty="0">
                <a:ea typeface="+mn-lt"/>
                <a:cs typeface="+mn-lt"/>
              </a:rPr>
              <a:t> – adaugă eticheta VLAN pentru cadrele care ies din port (pentru porturile </a:t>
            </a:r>
            <a:r>
              <a:rPr lang="ro-RO" err="1">
                <a:ea typeface="+mn-lt"/>
                <a:cs typeface="+mn-lt"/>
              </a:rPr>
              <a:t>trunk</a:t>
            </a:r>
            <a:r>
              <a:rPr lang="ro-RO" dirty="0">
                <a:ea typeface="+mn-lt"/>
                <a:cs typeface="+mn-lt"/>
              </a:rPr>
              <a:t>)</a:t>
            </a:r>
            <a:endParaRPr lang="ro-RO" dirty="0"/>
          </a:p>
          <a:p>
            <a:r>
              <a:rPr lang="ro-RO" b="1" err="1">
                <a:ea typeface="+mn-lt"/>
                <a:cs typeface="+mn-lt"/>
              </a:rPr>
              <a:t>always</a:t>
            </a:r>
            <a:r>
              <a:rPr lang="ro-RO" b="1" dirty="0">
                <a:ea typeface="+mn-lt"/>
                <a:cs typeface="+mn-lt"/>
              </a:rPr>
              <a:t> </a:t>
            </a:r>
            <a:r>
              <a:rPr lang="ro-RO" b="1" err="1">
                <a:ea typeface="+mn-lt"/>
                <a:cs typeface="+mn-lt"/>
              </a:rPr>
              <a:t>strip</a:t>
            </a:r>
            <a:r>
              <a:rPr lang="ro-RO" dirty="0">
                <a:ea typeface="+mn-lt"/>
                <a:cs typeface="+mn-lt"/>
              </a:rPr>
              <a:t> – elimină întotdeauna eticheta VLAN din cadrele care ies (pentru porturile </a:t>
            </a:r>
            <a:r>
              <a:rPr lang="ro-RO" err="1">
                <a:ea typeface="+mn-lt"/>
                <a:cs typeface="+mn-lt"/>
              </a:rPr>
              <a:t>access</a:t>
            </a:r>
            <a:r>
              <a:rPr lang="ro-RO" dirty="0">
                <a:ea typeface="+mn-lt"/>
                <a:cs typeface="+mn-lt"/>
              </a:rPr>
              <a:t>)</a:t>
            </a:r>
            <a:endParaRPr lang="ro-RO" dirty="0"/>
          </a:p>
          <a:p>
            <a:r>
              <a:rPr lang="ro-RO" b="1" err="1">
                <a:ea typeface="+mn-lt"/>
                <a:cs typeface="+mn-lt"/>
              </a:rPr>
              <a:t>leave</a:t>
            </a:r>
            <a:r>
              <a:rPr lang="ro-RO" b="1" dirty="0">
                <a:ea typeface="+mn-lt"/>
                <a:cs typeface="+mn-lt"/>
              </a:rPr>
              <a:t> as </a:t>
            </a:r>
            <a:r>
              <a:rPr lang="ro-RO" b="1" err="1">
                <a:ea typeface="+mn-lt"/>
                <a:cs typeface="+mn-lt"/>
              </a:rPr>
              <a:t>is</a:t>
            </a:r>
            <a:r>
              <a:rPr lang="ro-RO" dirty="0">
                <a:ea typeface="+mn-lt"/>
                <a:cs typeface="+mn-lt"/>
              </a:rPr>
              <a:t> – lasă cadrul neschimbat, în starea în care a intrat în </a:t>
            </a:r>
            <a:r>
              <a:rPr lang="ro-RO" err="1">
                <a:ea typeface="+mn-lt"/>
                <a:cs typeface="+mn-lt"/>
              </a:rPr>
              <a:t>switch</a:t>
            </a:r>
            <a:r>
              <a:rPr lang="ro-RO" dirty="0">
                <a:ea typeface="+mn-lt"/>
                <a:cs typeface="+mn-lt"/>
              </a:rPr>
              <a:t> prin alt port</a:t>
            </a:r>
            <a:endParaRPr lang="ro-RO" dirty="0"/>
          </a:p>
          <a:p>
            <a:pPr marL="0" indent="0">
              <a:buNone/>
            </a:pPr>
            <a:r>
              <a:rPr lang="ro-RO" b="1" err="1">
                <a:ea typeface="+mn-lt"/>
                <a:cs typeface="+mn-lt"/>
              </a:rPr>
              <a:t>Default</a:t>
            </a:r>
            <a:r>
              <a:rPr lang="ro-RO" b="1" dirty="0">
                <a:ea typeface="+mn-lt"/>
                <a:cs typeface="+mn-lt"/>
              </a:rPr>
              <a:t> VLAN ID (PVID)</a:t>
            </a:r>
            <a:r>
              <a:rPr lang="ro-RO" dirty="0">
                <a:ea typeface="+mn-lt"/>
                <a:cs typeface="+mn-lt"/>
              </a:rPr>
              <a:t> – VLAN-</a:t>
            </a:r>
            <a:r>
              <a:rPr lang="ro-RO" err="1">
                <a:ea typeface="+mn-lt"/>
                <a:cs typeface="+mn-lt"/>
              </a:rPr>
              <a:t>ul</a:t>
            </a:r>
            <a:r>
              <a:rPr lang="ro-RO" dirty="0">
                <a:ea typeface="+mn-lt"/>
                <a:cs typeface="+mn-lt"/>
              </a:rPr>
              <a:t> implicit pentru cadrele </a:t>
            </a:r>
            <a:r>
              <a:rPr lang="ro-RO" b="1" dirty="0">
                <a:ea typeface="+mn-lt"/>
                <a:cs typeface="+mn-lt"/>
              </a:rPr>
              <a:t>nemarcate (</a:t>
            </a:r>
            <a:r>
              <a:rPr lang="ro-RO" b="1" err="1">
                <a:ea typeface="+mn-lt"/>
                <a:cs typeface="+mn-lt"/>
              </a:rPr>
              <a:t>untagged</a:t>
            </a:r>
            <a:r>
              <a:rPr lang="ro-RO" b="1" dirty="0">
                <a:ea typeface="+mn-lt"/>
                <a:cs typeface="+mn-lt"/>
              </a:rPr>
              <a:t>)</a:t>
            </a:r>
            <a:r>
              <a:rPr lang="ro-RO" dirty="0">
                <a:ea typeface="+mn-lt"/>
                <a:cs typeface="+mn-lt"/>
              </a:rPr>
              <a:t> care intră pe port.</a:t>
            </a:r>
            <a:endParaRPr lang="ro-RO" dirty="0"/>
          </a:p>
          <a:p>
            <a:endParaRPr lang="ro-RO" dirty="0"/>
          </a:p>
        </p:txBody>
      </p:sp>
    </p:spTree>
    <p:extLst>
      <p:ext uri="{BB962C8B-B14F-4D97-AF65-F5344CB8AC3E}">
        <p14:creationId xmlns:p14="http://schemas.microsoft.com/office/powerpoint/2010/main" val="420393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u 1">
            <a:extLst>
              <a:ext uri="{FF2B5EF4-FFF2-40B4-BE49-F238E27FC236}">
                <a16:creationId xmlns:a16="http://schemas.microsoft.com/office/drawing/2014/main" id="{3E0621AA-6561-FB94-186A-719BBB73A25A}"/>
              </a:ext>
            </a:extLst>
          </p:cNvPr>
          <p:cNvSpPr>
            <a:spLocks noGrp="1"/>
          </p:cNvSpPr>
          <p:nvPr>
            <p:ph type="title"/>
          </p:nvPr>
        </p:nvSpPr>
        <p:spPr>
          <a:xfrm>
            <a:off x="7269904" y="118782"/>
            <a:ext cx="4261104" cy="693869"/>
          </a:xfrm>
        </p:spPr>
        <p:txBody>
          <a:bodyPr anchor="t">
            <a:normAutofit/>
          </a:bodyPr>
          <a:lstStyle/>
          <a:p>
            <a:r>
              <a:rPr lang="ro-RO" sz="3600" b="0">
                <a:ea typeface="+mj-lt"/>
                <a:cs typeface="+mj-lt"/>
              </a:rPr>
              <a:t>Management VLAN</a:t>
            </a:r>
            <a:endParaRPr lang="ro-RO" sz="3600"/>
          </a:p>
        </p:txBody>
      </p:sp>
      <p:pic>
        <p:nvPicPr>
          <p:cNvPr id="4" name="Imagine 3" descr="O imagine care conține text, captură de ecran, diagramă, Font&#10;&#10;Conținutul generat de inteligența artificială poate fi incorect.">
            <a:extLst>
              <a:ext uri="{FF2B5EF4-FFF2-40B4-BE49-F238E27FC236}">
                <a16:creationId xmlns:a16="http://schemas.microsoft.com/office/drawing/2014/main" id="{48866944-BDA5-2D98-A262-D601197B0D16}"/>
              </a:ext>
            </a:extLst>
          </p:cNvPr>
          <p:cNvPicPr>
            <a:picLocks noChangeAspect="1"/>
          </p:cNvPicPr>
          <p:nvPr/>
        </p:nvPicPr>
        <p:blipFill>
          <a:blip r:embed="rId2"/>
          <a:srcRect r="-1" b="8617"/>
          <a:stretch>
            <a:fillRect/>
          </a:stretch>
        </p:blipFill>
        <p:spPr>
          <a:xfrm>
            <a:off x="-1" y="1037663"/>
            <a:ext cx="6500373" cy="5241464"/>
          </a:xfrm>
          <a:prstGeom prst="rect">
            <a:avLst/>
          </a:prstGeom>
        </p:spPr>
      </p:pic>
      <p:cxnSp>
        <p:nvCxnSpPr>
          <p:cNvPr id="11" name="Straight Connector 10">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665683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Substituent conținut 2">
            <a:extLst>
              <a:ext uri="{FF2B5EF4-FFF2-40B4-BE49-F238E27FC236}">
                <a16:creationId xmlns:a16="http://schemas.microsoft.com/office/drawing/2014/main" id="{6CA9BE14-F82F-F7BD-F293-7D980755C8F9}"/>
              </a:ext>
            </a:extLst>
          </p:cNvPr>
          <p:cNvSpPr>
            <a:spLocks noGrp="1"/>
          </p:cNvSpPr>
          <p:nvPr>
            <p:ph idx="1"/>
          </p:nvPr>
        </p:nvSpPr>
        <p:spPr>
          <a:xfrm>
            <a:off x="6664788" y="719272"/>
            <a:ext cx="5527366" cy="6138944"/>
          </a:xfrm>
        </p:spPr>
        <p:txBody>
          <a:bodyPr vert="horz" lIns="91440" tIns="45720" rIns="91440" bIns="45720" rtlCol="0" anchor="t">
            <a:noAutofit/>
          </a:bodyPr>
          <a:lstStyle/>
          <a:p>
            <a:pPr>
              <a:lnSpc>
                <a:spcPct val="110000"/>
              </a:lnSpc>
            </a:pPr>
            <a:r>
              <a:rPr lang="ro-RO" dirty="0">
                <a:ea typeface="+mn-lt"/>
                <a:cs typeface="+mn-lt"/>
              </a:rPr>
              <a:t>VLAN special destinat </a:t>
            </a:r>
            <a:r>
              <a:rPr lang="ro-RO" b="1" dirty="0">
                <a:ea typeface="+mn-lt"/>
                <a:cs typeface="+mn-lt"/>
              </a:rPr>
              <a:t>administrării </a:t>
            </a:r>
            <a:r>
              <a:rPr lang="ro-RO" b="1" err="1">
                <a:ea typeface="+mn-lt"/>
                <a:cs typeface="+mn-lt"/>
              </a:rPr>
              <a:t>switch</a:t>
            </a:r>
            <a:r>
              <a:rPr lang="ro-RO" b="1" dirty="0">
                <a:ea typeface="+mn-lt"/>
                <a:cs typeface="+mn-lt"/>
              </a:rPr>
              <a:t>-ului sau </a:t>
            </a:r>
            <a:r>
              <a:rPr lang="ro-RO" b="1" err="1">
                <a:ea typeface="+mn-lt"/>
                <a:cs typeface="+mn-lt"/>
              </a:rPr>
              <a:t>routerului</a:t>
            </a:r>
            <a:r>
              <a:rPr lang="ro-RO" dirty="0">
                <a:ea typeface="+mn-lt"/>
                <a:cs typeface="+mn-lt"/>
              </a:rPr>
              <a:t>.</a:t>
            </a:r>
            <a:endParaRPr lang="ro-RO" dirty="0"/>
          </a:p>
          <a:p>
            <a:pPr>
              <a:lnSpc>
                <a:spcPct val="110000"/>
              </a:lnSpc>
            </a:pPr>
            <a:r>
              <a:rPr lang="ro-RO" dirty="0">
                <a:ea typeface="+mn-lt"/>
                <a:cs typeface="+mn-lt"/>
              </a:rPr>
              <a:t>De obicei este creat </a:t>
            </a:r>
            <a:r>
              <a:rPr lang="ro-RO" b="1" dirty="0">
                <a:ea typeface="+mn-lt"/>
                <a:cs typeface="+mn-lt"/>
              </a:rPr>
              <a:t>separat de VLAN-urile de lucru</a:t>
            </a:r>
            <a:r>
              <a:rPr lang="ro-RO" dirty="0">
                <a:ea typeface="+mn-lt"/>
                <a:cs typeface="+mn-lt"/>
              </a:rPr>
              <a:t>, i se atribuie o </a:t>
            </a:r>
            <a:r>
              <a:rPr lang="ro-RO" b="1" dirty="0">
                <a:ea typeface="+mn-lt"/>
                <a:cs typeface="+mn-lt"/>
              </a:rPr>
              <a:t>subrețea IP</a:t>
            </a:r>
            <a:r>
              <a:rPr lang="ro-RO" dirty="0">
                <a:ea typeface="+mn-lt"/>
                <a:cs typeface="+mn-lt"/>
              </a:rPr>
              <a:t> proprie și este </a:t>
            </a:r>
            <a:r>
              <a:rPr lang="ro-RO" b="1" dirty="0">
                <a:ea typeface="+mn-lt"/>
                <a:cs typeface="+mn-lt"/>
              </a:rPr>
              <a:t>izolat de rețelele generale</a:t>
            </a:r>
            <a:r>
              <a:rPr lang="ro-RO" dirty="0">
                <a:ea typeface="+mn-lt"/>
                <a:cs typeface="+mn-lt"/>
              </a:rPr>
              <a:t> la nivel L2/L3.</a:t>
            </a:r>
            <a:endParaRPr lang="ro-RO" dirty="0"/>
          </a:p>
          <a:p>
            <a:pPr>
              <a:lnSpc>
                <a:spcPct val="110000"/>
              </a:lnSpc>
            </a:pPr>
            <a:r>
              <a:rPr lang="ro-RO" dirty="0">
                <a:ea typeface="+mn-lt"/>
                <a:cs typeface="+mn-lt"/>
              </a:rPr>
              <a:t>Între </a:t>
            </a:r>
            <a:r>
              <a:rPr lang="ro-RO" b="1" err="1">
                <a:ea typeface="+mn-lt"/>
                <a:cs typeface="+mn-lt"/>
              </a:rPr>
              <a:t>switch</a:t>
            </a:r>
            <a:r>
              <a:rPr lang="ro-RO" dirty="0">
                <a:ea typeface="+mn-lt"/>
                <a:cs typeface="+mn-lt"/>
              </a:rPr>
              <a:t> și </a:t>
            </a:r>
            <a:r>
              <a:rPr lang="ro-RO" b="1" dirty="0">
                <a:ea typeface="+mn-lt"/>
                <a:cs typeface="+mn-lt"/>
              </a:rPr>
              <a:t>router</a:t>
            </a:r>
            <a:r>
              <a:rPr lang="ro-RO" dirty="0">
                <a:ea typeface="+mn-lt"/>
                <a:cs typeface="+mn-lt"/>
              </a:rPr>
              <a:t> trebuie trecut (transportat) VLAN-</a:t>
            </a:r>
            <a:r>
              <a:rPr lang="ro-RO" err="1">
                <a:ea typeface="+mn-lt"/>
                <a:cs typeface="+mn-lt"/>
              </a:rPr>
              <a:t>ul</a:t>
            </a:r>
            <a:r>
              <a:rPr lang="ro-RO" dirty="0">
                <a:ea typeface="+mn-lt"/>
                <a:cs typeface="+mn-lt"/>
              </a:rPr>
              <a:t> de management (</a:t>
            </a:r>
            <a:r>
              <a:rPr lang="ro-RO" b="1" err="1">
                <a:ea typeface="+mn-lt"/>
                <a:cs typeface="+mn-lt"/>
              </a:rPr>
              <a:t>Mgmt</a:t>
            </a:r>
            <a:r>
              <a:rPr lang="ro-RO" b="1" dirty="0">
                <a:ea typeface="+mn-lt"/>
                <a:cs typeface="+mn-lt"/>
              </a:rPr>
              <a:t> VLAN</a:t>
            </a:r>
            <a:r>
              <a:rPr lang="ro-RO" dirty="0">
                <a:ea typeface="+mn-lt"/>
                <a:cs typeface="+mn-lt"/>
              </a:rPr>
              <a:t>), pentru a </a:t>
            </a:r>
            <a:r>
              <a:rPr lang="ro-RO" b="1" dirty="0">
                <a:ea typeface="+mn-lt"/>
                <a:cs typeface="+mn-lt"/>
              </a:rPr>
              <a:t>nu pierde accesul de administrare</a:t>
            </a:r>
            <a:r>
              <a:rPr lang="ro-RO" dirty="0">
                <a:ea typeface="+mn-lt"/>
                <a:cs typeface="+mn-lt"/>
              </a:rPr>
              <a:t> către router.</a:t>
            </a:r>
            <a:endParaRPr lang="ro-RO" dirty="0"/>
          </a:p>
          <a:p>
            <a:pPr>
              <a:lnSpc>
                <a:spcPct val="110000"/>
              </a:lnSpc>
            </a:pPr>
            <a:r>
              <a:rPr lang="ro-RO" dirty="0">
                <a:ea typeface="+mn-lt"/>
                <a:cs typeface="+mn-lt"/>
              </a:rPr>
              <a:t>VLAN-</a:t>
            </a:r>
            <a:r>
              <a:rPr lang="ro-RO" err="1">
                <a:ea typeface="+mn-lt"/>
                <a:cs typeface="+mn-lt"/>
              </a:rPr>
              <a:t>ul</a:t>
            </a:r>
            <a:r>
              <a:rPr lang="ro-RO" dirty="0">
                <a:ea typeface="+mn-lt"/>
                <a:cs typeface="+mn-lt"/>
              </a:rPr>
              <a:t> de management între </a:t>
            </a:r>
            <a:r>
              <a:rPr lang="ro-RO" err="1">
                <a:ea typeface="+mn-lt"/>
                <a:cs typeface="+mn-lt"/>
              </a:rPr>
              <a:t>switch</a:t>
            </a:r>
            <a:r>
              <a:rPr lang="ro-RO" dirty="0">
                <a:ea typeface="+mn-lt"/>
                <a:cs typeface="+mn-lt"/>
              </a:rPr>
              <a:t> și router poate funcționa atât în </a:t>
            </a:r>
            <a:r>
              <a:rPr lang="ro-RO" b="1" dirty="0">
                <a:ea typeface="+mn-lt"/>
                <a:cs typeface="+mn-lt"/>
              </a:rPr>
              <a:t>mod </a:t>
            </a:r>
            <a:r>
              <a:rPr lang="ro-RO" b="1" err="1">
                <a:ea typeface="+mn-lt"/>
                <a:cs typeface="+mn-lt"/>
              </a:rPr>
              <a:t>untagged</a:t>
            </a:r>
            <a:r>
              <a:rPr lang="ro-RO" dirty="0">
                <a:ea typeface="+mn-lt"/>
                <a:cs typeface="+mn-lt"/>
              </a:rPr>
              <a:t>, cât și </a:t>
            </a:r>
            <a:r>
              <a:rPr lang="ro-RO" b="1" err="1">
                <a:ea typeface="+mn-lt"/>
                <a:cs typeface="+mn-lt"/>
              </a:rPr>
              <a:t>tagged</a:t>
            </a:r>
            <a:r>
              <a:rPr lang="ro-RO" dirty="0">
                <a:ea typeface="+mn-lt"/>
                <a:cs typeface="+mn-lt"/>
              </a:rPr>
              <a:t>.</a:t>
            </a:r>
            <a:endParaRPr lang="ro-RO" dirty="0"/>
          </a:p>
          <a:p>
            <a:pPr>
              <a:lnSpc>
                <a:spcPct val="110000"/>
              </a:lnSpc>
            </a:pPr>
            <a:r>
              <a:rPr lang="ro-RO" dirty="0">
                <a:ea typeface="+mn-lt"/>
                <a:cs typeface="+mn-lt"/>
              </a:rPr>
              <a:t>Ca port de urgență (backup), este recomandat să se lase </a:t>
            </a:r>
            <a:r>
              <a:rPr lang="ro-RO" b="1" dirty="0">
                <a:ea typeface="+mn-lt"/>
                <a:cs typeface="+mn-lt"/>
              </a:rPr>
              <a:t>un port în afara bridge-ului</a:t>
            </a:r>
            <a:r>
              <a:rPr lang="ro-RO" dirty="0">
                <a:ea typeface="+mn-lt"/>
                <a:cs typeface="+mn-lt"/>
              </a:rPr>
              <a:t>, pentru acces direct în caz de configurare greșită.</a:t>
            </a:r>
            <a:endParaRPr lang="ro-RO" dirty="0"/>
          </a:p>
          <a:p>
            <a:pPr>
              <a:lnSpc>
                <a:spcPct val="110000"/>
              </a:lnSpc>
            </a:pPr>
            <a:endParaRPr lang="ro-RO" dirty="0"/>
          </a:p>
        </p:txBody>
      </p:sp>
    </p:spTree>
    <p:extLst>
      <p:ext uri="{BB962C8B-B14F-4D97-AF65-F5344CB8AC3E}">
        <p14:creationId xmlns:p14="http://schemas.microsoft.com/office/powerpoint/2010/main" val="1555427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90F83034-87EC-789E-4D84-AFE0C768BE48}"/>
              </a:ext>
            </a:extLst>
          </p:cNvPr>
          <p:cNvSpPr>
            <a:spLocks noGrp="1"/>
          </p:cNvSpPr>
          <p:nvPr>
            <p:ph type="title"/>
          </p:nvPr>
        </p:nvSpPr>
        <p:spPr>
          <a:xfrm>
            <a:off x="1344" y="4483"/>
            <a:ext cx="12190810" cy="940398"/>
          </a:xfrm>
        </p:spPr>
        <p:txBody>
          <a:bodyPr vert="horz" lIns="91440" tIns="45720" rIns="91440" bIns="45720" rtlCol="0" anchor="ctr">
            <a:normAutofit fontScale="90000"/>
          </a:bodyPr>
          <a:lstStyle/>
          <a:p>
            <a:pPr algn="ctr"/>
            <a:r>
              <a:rPr lang="ro-RO" sz="3100" b="0" dirty="0">
                <a:ea typeface="+mj-lt"/>
                <a:cs typeface="+mj-lt"/>
              </a:rPr>
              <a:t>Bridge VLAN cu accelerare hardware (HW </a:t>
            </a:r>
            <a:r>
              <a:rPr lang="ro-RO" sz="3100" b="0" err="1">
                <a:ea typeface="+mj-lt"/>
                <a:cs typeface="+mj-lt"/>
              </a:rPr>
              <a:t>offloading</a:t>
            </a:r>
            <a:r>
              <a:rPr lang="ro-RO" sz="3100" b="0" dirty="0">
                <a:ea typeface="+mj-lt"/>
                <a:cs typeface="+mj-lt"/>
              </a:rPr>
              <a:t>) — RB/CRS3xx/5xx</a:t>
            </a:r>
            <a:endParaRPr lang="ro-RO" sz="3100"/>
          </a:p>
        </p:txBody>
      </p:sp>
      <p:sp>
        <p:nvSpPr>
          <p:cNvPr id="3" name="Substituent conținut 2">
            <a:extLst>
              <a:ext uri="{FF2B5EF4-FFF2-40B4-BE49-F238E27FC236}">
                <a16:creationId xmlns:a16="http://schemas.microsoft.com/office/drawing/2014/main" id="{DB9C6EF0-9994-7110-9735-7AA9B92A5CC4}"/>
              </a:ext>
            </a:extLst>
          </p:cNvPr>
          <p:cNvSpPr>
            <a:spLocks noGrp="1"/>
          </p:cNvSpPr>
          <p:nvPr>
            <p:ph idx="1"/>
          </p:nvPr>
        </p:nvSpPr>
        <p:spPr>
          <a:xfrm>
            <a:off x="640080" y="1479267"/>
            <a:ext cx="10890928" cy="4720365"/>
          </a:xfrm>
        </p:spPr>
        <p:txBody>
          <a:bodyPr vert="horz" lIns="91440" tIns="45720" rIns="91440" bIns="45720" rtlCol="0" anchor="t">
            <a:normAutofit/>
          </a:bodyPr>
          <a:lstStyle/>
          <a:p>
            <a:r>
              <a:rPr lang="ro-RO" dirty="0">
                <a:ea typeface="+mn-lt"/>
                <a:cs typeface="+mn-lt"/>
              </a:rPr>
              <a:t>Pe partea de </a:t>
            </a:r>
            <a:r>
              <a:rPr lang="ro-RO" b="1" dirty="0" err="1">
                <a:ea typeface="+mn-lt"/>
                <a:cs typeface="+mn-lt"/>
              </a:rPr>
              <a:t>switch</a:t>
            </a:r>
            <a:r>
              <a:rPr lang="ro-RO" dirty="0">
                <a:ea typeface="+mn-lt"/>
                <a:cs typeface="+mn-lt"/>
              </a:rPr>
              <a:t>, către </a:t>
            </a:r>
            <a:r>
              <a:rPr lang="ro-RO" b="1" dirty="0">
                <a:ea typeface="+mn-lt"/>
                <a:cs typeface="+mn-lt"/>
              </a:rPr>
              <a:t>router</a:t>
            </a:r>
            <a:r>
              <a:rPr lang="ro-RO" dirty="0">
                <a:ea typeface="+mn-lt"/>
                <a:cs typeface="+mn-lt"/>
              </a:rPr>
              <a:t>, este conectat un </a:t>
            </a:r>
            <a:r>
              <a:rPr lang="ro-RO" b="1" dirty="0">
                <a:ea typeface="+mn-lt"/>
                <a:cs typeface="+mn-lt"/>
              </a:rPr>
              <a:t>port virtual bridge</a:t>
            </a:r>
            <a:r>
              <a:rPr lang="ro-RO" dirty="0">
                <a:ea typeface="+mn-lt"/>
                <a:cs typeface="+mn-lt"/>
              </a:rPr>
              <a:t>.</a:t>
            </a:r>
            <a:br>
              <a:rPr lang="ro-RO" dirty="0">
                <a:ea typeface="+mn-lt"/>
                <a:cs typeface="+mn-lt"/>
              </a:rPr>
            </a:br>
            <a:r>
              <a:rPr lang="ro-RO" dirty="0">
                <a:ea typeface="+mn-lt"/>
                <a:cs typeface="+mn-lt"/>
              </a:rPr>
              <a:t> Pe acest port se configurează VLAN-urile în </a:t>
            </a:r>
            <a:r>
              <a:rPr lang="ro-RO" b="1" dirty="0">
                <a:ea typeface="+mn-lt"/>
                <a:cs typeface="+mn-lt"/>
              </a:rPr>
              <a:t>mod </a:t>
            </a:r>
            <a:r>
              <a:rPr lang="ro-RO" b="1" dirty="0" err="1">
                <a:ea typeface="+mn-lt"/>
                <a:cs typeface="+mn-lt"/>
              </a:rPr>
              <a:t>tagged</a:t>
            </a:r>
            <a:r>
              <a:rPr lang="ro-RO" dirty="0">
                <a:ea typeface="+mn-lt"/>
                <a:cs typeface="+mn-lt"/>
              </a:rPr>
              <a:t> (se poate configura unul și în mod </a:t>
            </a:r>
            <a:r>
              <a:rPr lang="ro-RO" b="1" dirty="0" err="1">
                <a:ea typeface="+mn-lt"/>
                <a:cs typeface="+mn-lt"/>
              </a:rPr>
              <a:t>untagged</a:t>
            </a:r>
            <a:r>
              <a:rPr lang="ro-RO" dirty="0">
                <a:ea typeface="+mn-lt"/>
                <a:cs typeface="+mn-lt"/>
              </a:rPr>
              <a:t>).</a:t>
            </a:r>
            <a:endParaRPr lang="ro-RO" dirty="0"/>
          </a:p>
          <a:p>
            <a:r>
              <a:rPr lang="ro-RO" dirty="0">
                <a:ea typeface="+mn-lt"/>
                <a:cs typeface="+mn-lt"/>
              </a:rPr>
              <a:t>În proprietățile bridge-ului trebuie activată opțiunea </a:t>
            </a:r>
            <a:r>
              <a:rPr lang="ro-RO" b="1" dirty="0">
                <a:ea typeface="+mn-lt"/>
                <a:cs typeface="+mn-lt"/>
              </a:rPr>
              <a:t>VLAN </a:t>
            </a:r>
            <a:r>
              <a:rPr lang="ro-RO" b="1" dirty="0" err="1">
                <a:ea typeface="+mn-lt"/>
                <a:cs typeface="+mn-lt"/>
              </a:rPr>
              <a:t>Filtering</a:t>
            </a:r>
            <a:r>
              <a:rPr lang="ro-RO" dirty="0">
                <a:ea typeface="+mn-lt"/>
                <a:cs typeface="+mn-lt"/>
              </a:rPr>
              <a:t>.</a:t>
            </a:r>
            <a:endParaRPr lang="ro-RO" dirty="0"/>
          </a:p>
          <a:p>
            <a:r>
              <a:rPr lang="ro-RO" dirty="0">
                <a:ea typeface="+mn-lt"/>
                <a:cs typeface="+mn-lt"/>
              </a:rPr>
              <a:t>Funcționează și </a:t>
            </a:r>
            <a:r>
              <a:rPr lang="ro-RO" b="1" dirty="0">
                <a:ea typeface="+mn-lt"/>
                <a:cs typeface="+mn-lt"/>
              </a:rPr>
              <a:t>fără accelerare hardware (HW </a:t>
            </a:r>
            <a:r>
              <a:rPr lang="ro-RO" b="1" dirty="0" err="1">
                <a:ea typeface="+mn-lt"/>
                <a:cs typeface="+mn-lt"/>
              </a:rPr>
              <a:t>offload</a:t>
            </a:r>
            <a:r>
              <a:rPr lang="ro-RO" b="1" dirty="0">
                <a:ea typeface="+mn-lt"/>
                <a:cs typeface="+mn-lt"/>
              </a:rPr>
              <a:t>)</a:t>
            </a:r>
            <a:r>
              <a:rPr lang="ro-RO" dirty="0">
                <a:ea typeface="+mn-lt"/>
                <a:cs typeface="+mn-lt"/>
              </a:rPr>
              <a:t>, cu excepția seriilor </a:t>
            </a:r>
            <a:r>
              <a:rPr lang="ro-RO" b="1" dirty="0">
                <a:ea typeface="+mn-lt"/>
                <a:cs typeface="+mn-lt"/>
              </a:rPr>
              <a:t>CRS3xx / CRS5xx</a:t>
            </a:r>
            <a:r>
              <a:rPr lang="ro-RO" dirty="0">
                <a:ea typeface="+mn-lt"/>
                <a:cs typeface="+mn-lt"/>
              </a:rPr>
              <a:t> și a unor </a:t>
            </a:r>
            <a:r>
              <a:rPr lang="ro-RO" b="1" dirty="0">
                <a:ea typeface="+mn-lt"/>
                <a:cs typeface="+mn-lt"/>
              </a:rPr>
              <a:t>modele RB noi</a:t>
            </a:r>
            <a:r>
              <a:rPr lang="ro-RO" dirty="0">
                <a:ea typeface="+mn-lt"/>
                <a:cs typeface="+mn-lt"/>
              </a:rPr>
              <a:t>, care suportă accelerarea.</a:t>
            </a:r>
            <a:endParaRPr lang="ro-RO" dirty="0"/>
          </a:p>
          <a:p>
            <a:r>
              <a:rPr lang="ro-RO">
                <a:ea typeface="+mn-lt"/>
                <a:cs typeface="+mn-lt"/>
              </a:rPr>
              <a:t>Pe partea </a:t>
            </a:r>
            <a:r>
              <a:rPr lang="ro-RO" b="1" err="1">
                <a:ea typeface="+mn-lt"/>
                <a:cs typeface="+mn-lt"/>
              </a:rPr>
              <a:t>routerului</a:t>
            </a:r>
            <a:r>
              <a:rPr lang="ro-RO">
                <a:ea typeface="+mn-lt"/>
                <a:cs typeface="+mn-lt"/>
              </a:rPr>
              <a:t>, către </a:t>
            </a:r>
            <a:r>
              <a:rPr lang="ro-RO" err="1">
                <a:ea typeface="+mn-lt"/>
                <a:cs typeface="+mn-lt"/>
              </a:rPr>
              <a:t>switch</a:t>
            </a:r>
            <a:r>
              <a:rPr lang="ro-RO">
                <a:ea typeface="+mn-lt"/>
                <a:cs typeface="+mn-lt"/>
              </a:rPr>
              <a:t>, este conectat un </a:t>
            </a:r>
            <a:r>
              <a:rPr lang="ro-RO" b="1">
                <a:ea typeface="+mn-lt"/>
                <a:cs typeface="+mn-lt"/>
              </a:rPr>
              <a:t>port virtual de tip bridge</a:t>
            </a:r>
            <a:r>
              <a:rPr lang="ro-RO">
                <a:ea typeface="+mn-lt"/>
                <a:cs typeface="+mn-lt"/>
              </a:rPr>
              <a:t>.</a:t>
            </a:r>
            <a:endParaRPr lang="ro-RO" dirty="0"/>
          </a:p>
          <a:p>
            <a:r>
              <a:rPr lang="ro-RO">
                <a:ea typeface="+mn-lt"/>
                <a:cs typeface="+mn-lt"/>
              </a:rPr>
              <a:t>Pe acest bridge se configurează </a:t>
            </a:r>
            <a:r>
              <a:rPr lang="ro-RO" b="1" err="1">
                <a:ea typeface="+mn-lt"/>
                <a:cs typeface="+mn-lt"/>
              </a:rPr>
              <a:t>subinterfețele</a:t>
            </a:r>
            <a:r>
              <a:rPr lang="ro-RO" b="1">
                <a:ea typeface="+mn-lt"/>
                <a:cs typeface="+mn-lt"/>
              </a:rPr>
              <a:t> VLAN</a:t>
            </a:r>
            <a:r>
              <a:rPr lang="ro-RO">
                <a:ea typeface="+mn-lt"/>
                <a:cs typeface="+mn-lt"/>
              </a:rPr>
              <a:t>, fiecare cu </a:t>
            </a:r>
            <a:r>
              <a:rPr lang="ro-RO" b="1">
                <a:ea typeface="+mn-lt"/>
                <a:cs typeface="+mn-lt"/>
              </a:rPr>
              <a:t>etichetă VLAN (VLAN </a:t>
            </a:r>
            <a:r>
              <a:rPr lang="ro-RO" b="1" err="1">
                <a:ea typeface="+mn-lt"/>
                <a:cs typeface="+mn-lt"/>
              </a:rPr>
              <a:t>tag</a:t>
            </a:r>
            <a:r>
              <a:rPr lang="ro-RO" b="1">
                <a:ea typeface="+mn-lt"/>
                <a:cs typeface="+mn-lt"/>
              </a:rPr>
              <a:t>)</a:t>
            </a:r>
            <a:r>
              <a:rPr lang="ro-RO">
                <a:ea typeface="+mn-lt"/>
                <a:cs typeface="+mn-lt"/>
              </a:rPr>
              <a:t> și </a:t>
            </a:r>
            <a:r>
              <a:rPr lang="ro-RO" b="1">
                <a:ea typeface="+mn-lt"/>
                <a:cs typeface="+mn-lt"/>
              </a:rPr>
              <a:t>adresă IP</a:t>
            </a:r>
            <a:r>
              <a:rPr lang="ro-RO">
                <a:ea typeface="+mn-lt"/>
                <a:cs typeface="+mn-lt"/>
              </a:rPr>
              <a:t> proprie.</a:t>
            </a:r>
            <a:endParaRPr lang="ro-RO"/>
          </a:p>
          <a:p>
            <a:endParaRPr lang="ro-RO" dirty="0"/>
          </a:p>
        </p:txBody>
      </p:sp>
    </p:spTree>
    <p:extLst>
      <p:ext uri="{BB962C8B-B14F-4D97-AF65-F5344CB8AC3E}">
        <p14:creationId xmlns:p14="http://schemas.microsoft.com/office/powerpoint/2010/main" val="1119518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1150B855-DB0B-19C4-027A-4E59D8940E5F}"/>
              </a:ext>
            </a:extLst>
          </p:cNvPr>
          <p:cNvSpPr>
            <a:spLocks noGrp="1"/>
          </p:cNvSpPr>
          <p:nvPr>
            <p:ph type="title"/>
          </p:nvPr>
        </p:nvSpPr>
        <p:spPr>
          <a:xfrm>
            <a:off x="180638" y="4483"/>
            <a:ext cx="11854634" cy="1097280"/>
          </a:xfrm>
        </p:spPr>
        <p:txBody>
          <a:bodyPr vert="horz" lIns="91440" tIns="45720" rIns="91440" bIns="45720" rtlCol="0" anchor="ctr">
            <a:normAutofit/>
          </a:bodyPr>
          <a:lstStyle/>
          <a:p>
            <a:pPr algn="ctr"/>
            <a:r>
              <a:rPr lang="ro-RO" sz="3100" b="0" dirty="0">
                <a:ea typeface="+mj-lt"/>
                <a:cs typeface="+mj-lt"/>
              </a:rPr>
              <a:t>Configurarea VLAN pe CSS (</a:t>
            </a:r>
            <a:r>
              <a:rPr lang="ro-RO" sz="3100" b="0" dirty="0" err="1">
                <a:ea typeface="+mj-lt"/>
                <a:cs typeface="+mj-lt"/>
              </a:rPr>
              <a:t>MikroTik</a:t>
            </a:r>
            <a:r>
              <a:rPr lang="ro-RO" sz="3100" b="0" dirty="0">
                <a:ea typeface="+mj-lt"/>
                <a:cs typeface="+mj-lt"/>
              </a:rPr>
              <a:t> </a:t>
            </a:r>
            <a:r>
              <a:rPr lang="ro-RO" sz="3100" b="0" dirty="0" err="1">
                <a:ea typeface="+mj-lt"/>
                <a:cs typeface="+mj-lt"/>
              </a:rPr>
              <a:t>Cloud</a:t>
            </a:r>
            <a:r>
              <a:rPr lang="ro-RO" sz="3100" b="0" dirty="0">
                <a:ea typeface="+mj-lt"/>
                <a:cs typeface="+mj-lt"/>
              </a:rPr>
              <a:t> </a:t>
            </a:r>
            <a:r>
              <a:rPr lang="ro-RO" sz="3100" b="0" dirty="0" err="1">
                <a:ea typeface="+mj-lt"/>
                <a:cs typeface="+mj-lt"/>
              </a:rPr>
              <a:t>Smart</a:t>
            </a:r>
            <a:r>
              <a:rPr lang="ro-RO" sz="3100" b="0" dirty="0">
                <a:ea typeface="+mj-lt"/>
                <a:cs typeface="+mj-lt"/>
              </a:rPr>
              <a:t> </a:t>
            </a:r>
            <a:r>
              <a:rPr lang="ro-RO" sz="3100" b="0" dirty="0" err="1">
                <a:ea typeface="+mj-lt"/>
                <a:cs typeface="+mj-lt"/>
              </a:rPr>
              <a:t>Switch</a:t>
            </a:r>
            <a:r>
              <a:rPr lang="ro-RO" sz="3100" b="0" dirty="0">
                <a:ea typeface="+mj-lt"/>
                <a:cs typeface="+mj-lt"/>
              </a:rPr>
              <a:t>)</a:t>
            </a:r>
            <a:endParaRPr lang="ro-RO" sz="3100"/>
          </a:p>
        </p:txBody>
      </p:sp>
      <p:sp>
        <p:nvSpPr>
          <p:cNvPr id="3" name="Substituent conținut 2">
            <a:extLst>
              <a:ext uri="{FF2B5EF4-FFF2-40B4-BE49-F238E27FC236}">
                <a16:creationId xmlns:a16="http://schemas.microsoft.com/office/drawing/2014/main" id="{909A0433-D9DE-9460-9A36-AE4D2500E2F5}"/>
              </a:ext>
            </a:extLst>
          </p:cNvPr>
          <p:cNvSpPr>
            <a:spLocks noGrp="1"/>
          </p:cNvSpPr>
          <p:nvPr>
            <p:ph idx="1"/>
          </p:nvPr>
        </p:nvSpPr>
        <p:spPr>
          <a:xfrm>
            <a:off x="6624020" y="975002"/>
            <a:ext cx="5725017" cy="2591248"/>
          </a:xfrm>
        </p:spPr>
        <p:txBody>
          <a:bodyPr vert="horz" lIns="91440" tIns="45720" rIns="91440" bIns="45720" rtlCol="0" anchor="t">
            <a:noAutofit/>
          </a:bodyPr>
          <a:lstStyle/>
          <a:p>
            <a:pPr marL="0" indent="0">
              <a:buNone/>
            </a:pPr>
            <a:r>
              <a:rPr lang="ro-RO" dirty="0">
                <a:ea typeface="+mn-lt"/>
                <a:cs typeface="+mn-lt"/>
              </a:rPr>
              <a:t>În proprietățile bridge-ului trebuie activată opțiunea </a:t>
            </a:r>
            <a:r>
              <a:rPr lang="ro-RO" b="1" dirty="0">
                <a:ea typeface="+mn-lt"/>
                <a:cs typeface="+mn-lt"/>
              </a:rPr>
              <a:t>VLAN </a:t>
            </a:r>
            <a:r>
              <a:rPr lang="ro-RO" b="1" dirty="0" err="1">
                <a:ea typeface="+mn-lt"/>
                <a:cs typeface="+mn-lt"/>
              </a:rPr>
              <a:t>Filtering</a:t>
            </a:r>
            <a:r>
              <a:rPr lang="ro-RO" dirty="0">
                <a:ea typeface="+mn-lt"/>
                <a:cs typeface="+mn-lt"/>
              </a:rPr>
              <a:t>.</a:t>
            </a:r>
            <a:endParaRPr lang="ro-RO" dirty="0"/>
          </a:p>
          <a:p>
            <a:pPr marL="0" indent="0">
              <a:buNone/>
            </a:pPr>
            <a:r>
              <a:rPr lang="ro-RO" dirty="0">
                <a:ea typeface="+mn-lt"/>
                <a:cs typeface="+mn-lt"/>
              </a:rPr>
              <a:t>Funcționează fără accelerare hardware (</a:t>
            </a:r>
            <a:r>
              <a:rPr lang="ro-RO" b="1" dirty="0">
                <a:ea typeface="+mn-lt"/>
                <a:cs typeface="+mn-lt"/>
              </a:rPr>
              <a:t>HW </a:t>
            </a:r>
            <a:r>
              <a:rPr lang="ro-RO" b="1" dirty="0" err="1">
                <a:ea typeface="+mn-lt"/>
                <a:cs typeface="+mn-lt"/>
              </a:rPr>
              <a:t>offload</a:t>
            </a:r>
            <a:r>
              <a:rPr lang="ro-RO" dirty="0">
                <a:ea typeface="+mn-lt"/>
                <a:cs typeface="+mn-lt"/>
              </a:rPr>
              <a:t>), cu excepția seriilor </a:t>
            </a:r>
            <a:r>
              <a:rPr lang="ro-RO" b="1" dirty="0">
                <a:ea typeface="+mn-lt"/>
                <a:cs typeface="+mn-lt"/>
              </a:rPr>
              <a:t>CRS3xx</a:t>
            </a:r>
            <a:r>
              <a:rPr lang="ro-RO" dirty="0">
                <a:ea typeface="+mn-lt"/>
                <a:cs typeface="+mn-lt"/>
              </a:rPr>
              <a:t> și a unor </a:t>
            </a:r>
            <a:r>
              <a:rPr lang="ro-RO" b="1" dirty="0">
                <a:ea typeface="+mn-lt"/>
                <a:cs typeface="+mn-lt"/>
              </a:rPr>
              <a:t>modele RB mai noi</a:t>
            </a:r>
            <a:r>
              <a:rPr lang="ro-RO" dirty="0">
                <a:ea typeface="+mn-lt"/>
                <a:cs typeface="+mn-lt"/>
              </a:rPr>
              <a:t> care o suportă.</a:t>
            </a:r>
            <a:endParaRPr lang="ro-RO" dirty="0"/>
          </a:p>
          <a:p>
            <a:endParaRPr lang="ro-RO" dirty="0"/>
          </a:p>
        </p:txBody>
      </p:sp>
      <p:pic>
        <p:nvPicPr>
          <p:cNvPr id="4" name="Imagine 3" descr="O imagine care conține text, captură de ecran, număr, software&#10;&#10;Conținutul generat de inteligența artificială poate fi incorect.">
            <a:extLst>
              <a:ext uri="{FF2B5EF4-FFF2-40B4-BE49-F238E27FC236}">
                <a16:creationId xmlns:a16="http://schemas.microsoft.com/office/drawing/2014/main" id="{49E8E5CD-930D-F7D5-FB03-F0A81CBD3F4C}"/>
              </a:ext>
            </a:extLst>
          </p:cNvPr>
          <p:cNvPicPr>
            <a:picLocks noChangeAspect="1"/>
          </p:cNvPicPr>
          <p:nvPr/>
        </p:nvPicPr>
        <p:blipFill>
          <a:blip r:embed="rId2"/>
          <a:stretch>
            <a:fillRect/>
          </a:stretch>
        </p:blipFill>
        <p:spPr>
          <a:xfrm>
            <a:off x="3082" y="951100"/>
            <a:ext cx="6448425" cy="3857625"/>
          </a:xfrm>
          <a:prstGeom prst="rect">
            <a:avLst/>
          </a:prstGeom>
        </p:spPr>
      </p:pic>
      <p:pic>
        <p:nvPicPr>
          <p:cNvPr id="5" name="Imagine 4" descr="O imagine care conține text, captură de ecran, număr, Font&#10;&#10;Conținutul generat de inteligența artificială poate fi incorect.">
            <a:extLst>
              <a:ext uri="{FF2B5EF4-FFF2-40B4-BE49-F238E27FC236}">
                <a16:creationId xmlns:a16="http://schemas.microsoft.com/office/drawing/2014/main" id="{9EBCF99C-94C3-02AA-5650-9F0B10134744}"/>
              </a:ext>
            </a:extLst>
          </p:cNvPr>
          <p:cNvPicPr>
            <a:picLocks noChangeAspect="1"/>
          </p:cNvPicPr>
          <p:nvPr/>
        </p:nvPicPr>
        <p:blipFill>
          <a:blip r:embed="rId3"/>
          <a:stretch>
            <a:fillRect/>
          </a:stretch>
        </p:blipFill>
        <p:spPr>
          <a:xfrm>
            <a:off x="1400" y="4805082"/>
            <a:ext cx="10653992" cy="2055158"/>
          </a:xfrm>
          <a:prstGeom prst="rect">
            <a:avLst/>
          </a:prstGeom>
        </p:spPr>
      </p:pic>
    </p:spTree>
    <p:extLst>
      <p:ext uri="{BB962C8B-B14F-4D97-AF65-F5344CB8AC3E}">
        <p14:creationId xmlns:p14="http://schemas.microsoft.com/office/powerpoint/2010/main" val="906727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149F9F0F-FB8C-5565-247C-BDCC156B5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ABA4FDDF-F59C-428B-8603-3A86D759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ubstituent conținut 3" descr="O imagine care conține text, captură de ecran, software, număr&#10;&#10;Conținutul generat de inteligența artificială poate fi incorect.">
            <a:extLst>
              <a:ext uri="{FF2B5EF4-FFF2-40B4-BE49-F238E27FC236}">
                <a16:creationId xmlns:a16="http://schemas.microsoft.com/office/drawing/2014/main" id="{7310BFA8-D0C0-A092-F3F5-90D85133E537}"/>
              </a:ext>
            </a:extLst>
          </p:cNvPr>
          <p:cNvPicPr>
            <a:picLocks noGrp="1" noChangeAspect="1"/>
          </p:cNvPicPr>
          <p:nvPr>
            <p:ph idx="1"/>
          </p:nvPr>
        </p:nvPicPr>
        <p:blipFill>
          <a:blip r:embed="rId2"/>
          <a:srcRect b="1747"/>
          <a:stretch>
            <a:fillRect/>
          </a:stretch>
        </p:blipFill>
        <p:spPr>
          <a:xfrm>
            <a:off x="1" y="1"/>
            <a:ext cx="12192000" cy="6857988"/>
          </a:xfrm>
          <a:prstGeom prst="rect">
            <a:avLst/>
          </a:prstGeom>
        </p:spPr>
      </p:pic>
    </p:spTree>
    <p:extLst>
      <p:ext uri="{BB962C8B-B14F-4D97-AF65-F5344CB8AC3E}">
        <p14:creationId xmlns:p14="http://schemas.microsoft.com/office/powerpoint/2010/main" val="3372600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u 1">
            <a:extLst>
              <a:ext uri="{FF2B5EF4-FFF2-40B4-BE49-F238E27FC236}">
                <a16:creationId xmlns:a16="http://schemas.microsoft.com/office/drawing/2014/main" id="{6887BDEA-67B7-583B-4B5E-3C1E3B8D13E9}"/>
              </a:ext>
            </a:extLst>
          </p:cNvPr>
          <p:cNvSpPr>
            <a:spLocks noGrp="1"/>
          </p:cNvSpPr>
          <p:nvPr>
            <p:ph type="title"/>
          </p:nvPr>
        </p:nvSpPr>
        <p:spPr>
          <a:xfrm>
            <a:off x="617668" y="105335"/>
            <a:ext cx="5737859" cy="1097280"/>
          </a:xfrm>
        </p:spPr>
        <p:txBody>
          <a:bodyPr>
            <a:normAutofit/>
          </a:bodyPr>
          <a:lstStyle/>
          <a:p>
            <a:r>
              <a:rPr lang="ro-RO" dirty="0"/>
              <a:t>Q-in-Q</a:t>
            </a:r>
          </a:p>
        </p:txBody>
      </p:sp>
      <p:cxnSp>
        <p:nvCxnSpPr>
          <p:cNvPr id="11" name="Straight Connector 10">
            <a:extLst>
              <a:ext uri="{FF2B5EF4-FFF2-40B4-BE49-F238E27FC236}">
                <a16:creationId xmlns:a16="http://schemas.microsoft.com/office/drawing/2014/main" id="{753FE100-D0AB-4AE2-824B-60CFA31EC6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Substituent conținut 2">
            <a:extLst>
              <a:ext uri="{FF2B5EF4-FFF2-40B4-BE49-F238E27FC236}">
                <a16:creationId xmlns:a16="http://schemas.microsoft.com/office/drawing/2014/main" id="{8FDB05DA-7A11-2F26-A572-A372F196B0B7}"/>
              </a:ext>
            </a:extLst>
          </p:cNvPr>
          <p:cNvSpPr>
            <a:spLocks noGrp="1"/>
          </p:cNvSpPr>
          <p:nvPr>
            <p:ph idx="1"/>
          </p:nvPr>
        </p:nvSpPr>
        <p:spPr>
          <a:xfrm>
            <a:off x="180639" y="1210089"/>
            <a:ext cx="5737860" cy="5527156"/>
          </a:xfrm>
        </p:spPr>
        <p:txBody>
          <a:bodyPr vert="horz" lIns="91440" tIns="45720" rIns="91440" bIns="45720" rtlCol="0" anchor="t">
            <a:noAutofit/>
          </a:bodyPr>
          <a:lstStyle/>
          <a:p>
            <a:pPr>
              <a:lnSpc>
                <a:spcPct val="110000"/>
              </a:lnSpc>
            </a:pPr>
            <a:r>
              <a:rPr lang="ro-RO" sz="2200" dirty="0">
                <a:ea typeface="+mn-lt"/>
                <a:cs typeface="+mn-lt"/>
              </a:rPr>
              <a:t>Două anteturi </a:t>
            </a:r>
            <a:r>
              <a:rPr lang="ro-RO" sz="2200" b="1" dirty="0">
                <a:ea typeface="+mn-lt"/>
                <a:cs typeface="+mn-lt"/>
              </a:rPr>
              <a:t>802.1Q</a:t>
            </a:r>
            <a:r>
              <a:rPr lang="ro-RO" sz="2200" dirty="0">
                <a:ea typeface="+mn-lt"/>
                <a:cs typeface="+mn-lt"/>
              </a:rPr>
              <a:t> stivuite (</a:t>
            </a:r>
            <a:r>
              <a:rPr lang="ro-RO" sz="2200" err="1">
                <a:ea typeface="+mn-lt"/>
                <a:cs typeface="+mn-lt"/>
              </a:rPr>
              <a:t>stacked</a:t>
            </a:r>
            <a:r>
              <a:rPr lang="ro-RO" sz="2200" dirty="0">
                <a:ea typeface="+mn-lt"/>
                <a:cs typeface="+mn-lt"/>
              </a:rPr>
              <a:t>)!!!</a:t>
            </a:r>
            <a:endParaRPr lang="ro-RO" sz="2200" dirty="0"/>
          </a:p>
          <a:p>
            <a:pPr>
              <a:lnSpc>
                <a:spcPct val="110000"/>
              </a:lnSpc>
            </a:pPr>
            <a:r>
              <a:rPr lang="ro-RO" sz="2200" dirty="0">
                <a:ea typeface="+mn-lt"/>
                <a:cs typeface="+mn-lt"/>
              </a:rPr>
              <a:t>Sunt create (stivuite) pe </a:t>
            </a:r>
            <a:r>
              <a:rPr lang="ro-RO" sz="2200" b="1" dirty="0">
                <a:ea typeface="+mn-lt"/>
                <a:cs typeface="+mn-lt"/>
              </a:rPr>
              <a:t>router</a:t>
            </a:r>
            <a:r>
              <a:rPr lang="ro-RO" sz="2200" dirty="0">
                <a:ea typeface="+mn-lt"/>
                <a:cs typeface="+mn-lt"/>
              </a:rPr>
              <a:t> sau pe </a:t>
            </a:r>
            <a:r>
              <a:rPr lang="ro-RO" sz="2200" b="1" dirty="0">
                <a:ea typeface="+mn-lt"/>
                <a:cs typeface="+mn-lt"/>
              </a:rPr>
              <a:t>portul bridge</a:t>
            </a:r>
            <a:r>
              <a:rPr lang="ro-RO" sz="2200" dirty="0">
                <a:ea typeface="+mn-lt"/>
                <a:cs typeface="+mn-lt"/>
              </a:rPr>
              <a:t> — proces numit </a:t>
            </a:r>
            <a:r>
              <a:rPr lang="ro-RO" sz="2200" b="1" err="1">
                <a:ea typeface="+mn-lt"/>
                <a:cs typeface="+mn-lt"/>
              </a:rPr>
              <a:t>tag</a:t>
            </a:r>
            <a:r>
              <a:rPr lang="ro-RO" sz="2200" b="1" dirty="0">
                <a:ea typeface="+mn-lt"/>
                <a:cs typeface="+mn-lt"/>
              </a:rPr>
              <a:t> </a:t>
            </a:r>
            <a:r>
              <a:rPr lang="ro-RO" sz="2200" b="1" err="1">
                <a:ea typeface="+mn-lt"/>
                <a:cs typeface="+mn-lt"/>
              </a:rPr>
              <a:t>stacking</a:t>
            </a:r>
            <a:r>
              <a:rPr lang="ro-RO" sz="2200" dirty="0">
                <a:ea typeface="+mn-lt"/>
                <a:cs typeface="+mn-lt"/>
              </a:rPr>
              <a:t>.</a:t>
            </a:r>
            <a:endParaRPr lang="ro-RO" sz="2200" dirty="0"/>
          </a:p>
          <a:p>
            <a:pPr>
              <a:lnSpc>
                <a:spcPct val="110000"/>
              </a:lnSpc>
            </a:pPr>
            <a:r>
              <a:rPr lang="ro-RO" sz="2200" dirty="0">
                <a:ea typeface="+mn-lt"/>
                <a:cs typeface="+mn-lt"/>
              </a:rPr>
              <a:t>Nu este același lucru cu </a:t>
            </a:r>
            <a:r>
              <a:rPr lang="ro-RO" sz="2200" b="1" dirty="0">
                <a:ea typeface="+mn-lt"/>
                <a:cs typeface="+mn-lt"/>
              </a:rPr>
              <a:t>802.1ad</a:t>
            </a:r>
            <a:r>
              <a:rPr lang="ro-RO" sz="2200" dirty="0">
                <a:ea typeface="+mn-lt"/>
                <a:cs typeface="+mn-lt"/>
              </a:rPr>
              <a:t> (standardul oficial pentru </a:t>
            </a:r>
            <a:r>
              <a:rPr lang="ro-RO" sz="2200" err="1">
                <a:ea typeface="+mn-lt"/>
                <a:cs typeface="+mn-lt"/>
              </a:rPr>
              <a:t>Provider</a:t>
            </a:r>
            <a:r>
              <a:rPr lang="ro-RO" sz="2200" dirty="0">
                <a:ea typeface="+mn-lt"/>
                <a:cs typeface="+mn-lt"/>
              </a:rPr>
              <a:t> </a:t>
            </a:r>
            <a:r>
              <a:rPr lang="ro-RO" sz="2200" err="1">
                <a:ea typeface="+mn-lt"/>
                <a:cs typeface="+mn-lt"/>
              </a:rPr>
              <a:t>Bridging</a:t>
            </a:r>
            <a:r>
              <a:rPr lang="ro-RO" sz="2200" dirty="0">
                <a:ea typeface="+mn-lt"/>
                <a:cs typeface="+mn-lt"/>
              </a:rPr>
              <a:t>).</a:t>
            </a:r>
            <a:endParaRPr lang="ro-RO" sz="2200" dirty="0"/>
          </a:p>
          <a:p>
            <a:pPr>
              <a:lnSpc>
                <a:spcPct val="110000"/>
              </a:lnSpc>
            </a:pPr>
            <a:r>
              <a:rPr lang="ro-RO" sz="2200" err="1">
                <a:ea typeface="+mn-lt"/>
                <a:cs typeface="+mn-lt"/>
              </a:rPr>
              <a:t>Switch-ul</a:t>
            </a:r>
            <a:r>
              <a:rPr lang="ro-RO" sz="2200" dirty="0">
                <a:ea typeface="+mn-lt"/>
                <a:cs typeface="+mn-lt"/>
              </a:rPr>
              <a:t> analizează doar </a:t>
            </a:r>
            <a:r>
              <a:rPr lang="ro-RO" sz="2200" b="1" dirty="0">
                <a:ea typeface="+mn-lt"/>
                <a:cs typeface="+mn-lt"/>
              </a:rPr>
              <a:t>eticheta VLAN externă (</a:t>
            </a:r>
            <a:r>
              <a:rPr lang="ro-RO" sz="2200" b="1" err="1">
                <a:ea typeface="+mn-lt"/>
                <a:cs typeface="+mn-lt"/>
              </a:rPr>
              <a:t>Outer</a:t>
            </a:r>
            <a:r>
              <a:rPr lang="ro-RO" sz="2200" b="1" dirty="0">
                <a:ea typeface="+mn-lt"/>
                <a:cs typeface="+mn-lt"/>
              </a:rPr>
              <a:t> VLAN </a:t>
            </a:r>
            <a:r>
              <a:rPr lang="ro-RO" sz="2200" b="1" err="1">
                <a:ea typeface="+mn-lt"/>
                <a:cs typeface="+mn-lt"/>
              </a:rPr>
              <a:t>tag</a:t>
            </a:r>
            <a:r>
              <a:rPr lang="ro-RO" sz="2200" b="1" dirty="0">
                <a:ea typeface="+mn-lt"/>
                <a:cs typeface="+mn-lt"/>
              </a:rPr>
              <a:t>)</a:t>
            </a:r>
            <a:r>
              <a:rPr lang="ro-RO" sz="2200" dirty="0">
                <a:ea typeface="+mn-lt"/>
                <a:cs typeface="+mn-lt"/>
              </a:rPr>
              <a:t>.</a:t>
            </a:r>
            <a:endParaRPr lang="ro-RO" sz="2200" dirty="0"/>
          </a:p>
          <a:p>
            <a:pPr>
              <a:lnSpc>
                <a:spcPct val="110000"/>
              </a:lnSpc>
            </a:pPr>
            <a:r>
              <a:rPr lang="ro-RO" sz="2200" dirty="0">
                <a:ea typeface="+mn-lt"/>
                <a:cs typeface="+mn-lt"/>
              </a:rPr>
              <a:t>Etichetele VLAN interne (</a:t>
            </a:r>
            <a:r>
              <a:rPr lang="ro-RO" sz="2200" b="1" err="1">
                <a:ea typeface="+mn-lt"/>
                <a:cs typeface="+mn-lt"/>
              </a:rPr>
              <a:t>Inner</a:t>
            </a:r>
            <a:r>
              <a:rPr lang="ro-RO" sz="2200" b="1" dirty="0">
                <a:ea typeface="+mn-lt"/>
                <a:cs typeface="+mn-lt"/>
              </a:rPr>
              <a:t> VLAN </a:t>
            </a:r>
            <a:r>
              <a:rPr lang="ro-RO" sz="2200" b="1" err="1">
                <a:ea typeface="+mn-lt"/>
                <a:cs typeface="+mn-lt"/>
              </a:rPr>
              <a:t>tags</a:t>
            </a:r>
            <a:r>
              <a:rPr lang="ro-RO" sz="2200" dirty="0">
                <a:ea typeface="+mn-lt"/>
                <a:cs typeface="+mn-lt"/>
              </a:rPr>
              <a:t>) sunt </a:t>
            </a:r>
            <a:r>
              <a:rPr lang="ro-RO" sz="2200" b="1" dirty="0">
                <a:ea typeface="+mn-lt"/>
                <a:cs typeface="+mn-lt"/>
              </a:rPr>
              <a:t>invizibile pentru </a:t>
            </a:r>
            <a:r>
              <a:rPr lang="ro-RO" sz="2200" b="1" err="1">
                <a:ea typeface="+mn-lt"/>
                <a:cs typeface="+mn-lt"/>
              </a:rPr>
              <a:t>switch</a:t>
            </a:r>
            <a:r>
              <a:rPr lang="ro-RO" sz="2200" dirty="0">
                <a:ea typeface="+mn-lt"/>
                <a:cs typeface="+mn-lt"/>
              </a:rPr>
              <a:t>, fiind tratate ca </a:t>
            </a:r>
            <a:r>
              <a:rPr lang="ro-RO" sz="2200" b="1" dirty="0">
                <a:ea typeface="+mn-lt"/>
                <a:cs typeface="+mn-lt"/>
              </a:rPr>
              <a:t>pachete </a:t>
            </a:r>
            <a:r>
              <a:rPr lang="ro-RO" sz="2200" b="1" err="1">
                <a:ea typeface="+mn-lt"/>
                <a:cs typeface="+mn-lt"/>
              </a:rPr>
              <a:t>untagged</a:t>
            </a:r>
            <a:r>
              <a:rPr lang="ro-RO" sz="2200" dirty="0">
                <a:ea typeface="+mn-lt"/>
                <a:cs typeface="+mn-lt"/>
              </a:rPr>
              <a:t>.</a:t>
            </a:r>
            <a:endParaRPr lang="ro-RO" sz="2200" dirty="0"/>
          </a:p>
          <a:p>
            <a:pPr>
              <a:lnSpc>
                <a:spcPct val="110000"/>
              </a:lnSpc>
            </a:pPr>
            <a:r>
              <a:rPr lang="ro-RO" sz="2200" dirty="0">
                <a:ea typeface="+mn-lt"/>
                <a:cs typeface="+mn-lt"/>
              </a:rPr>
              <a:t>Această metodă este </a:t>
            </a:r>
            <a:r>
              <a:rPr lang="ro-RO" sz="2200" b="1" dirty="0">
                <a:ea typeface="+mn-lt"/>
                <a:cs typeface="+mn-lt"/>
              </a:rPr>
              <a:t>nestandardizată</a:t>
            </a:r>
            <a:r>
              <a:rPr lang="ro-RO" sz="2200" dirty="0">
                <a:ea typeface="+mn-lt"/>
                <a:cs typeface="+mn-lt"/>
              </a:rPr>
              <a:t> și </a:t>
            </a:r>
            <a:r>
              <a:rPr lang="ro-RO" sz="2200" b="1" dirty="0">
                <a:ea typeface="+mn-lt"/>
                <a:cs typeface="+mn-lt"/>
              </a:rPr>
              <a:t>nu este recomandată pentru utilizare</a:t>
            </a:r>
            <a:r>
              <a:rPr lang="ro-RO" sz="2200" dirty="0">
                <a:ea typeface="+mn-lt"/>
                <a:cs typeface="+mn-lt"/>
              </a:rPr>
              <a:t>.</a:t>
            </a:r>
            <a:endParaRPr lang="ro-RO" sz="2200" dirty="0"/>
          </a:p>
          <a:p>
            <a:pPr>
              <a:lnSpc>
                <a:spcPct val="110000"/>
              </a:lnSpc>
            </a:pPr>
            <a:endParaRPr lang="ro-RO" sz="2200" dirty="0"/>
          </a:p>
        </p:txBody>
      </p:sp>
      <p:pic>
        <p:nvPicPr>
          <p:cNvPr id="4" name="Imagine 3" descr="O imagine care conține text, captură de ecran, număr, Font&#10;&#10;Conținutul generat de inteligența artificială poate fi incorect.">
            <a:extLst>
              <a:ext uri="{FF2B5EF4-FFF2-40B4-BE49-F238E27FC236}">
                <a16:creationId xmlns:a16="http://schemas.microsoft.com/office/drawing/2014/main" id="{73CE9FF9-57F5-D1E4-8672-BAEFC81D33AA}"/>
              </a:ext>
            </a:extLst>
          </p:cNvPr>
          <p:cNvPicPr>
            <a:picLocks noChangeAspect="1"/>
          </p:cNvPicPr>
          <p:nvPr/>
        </p:nvPicPr>
        <p:blipFill>
          <a:blip r:embed="rId2"/>
          <a:stretch>
            <a:fillRect/>
          </a:stretch>
        </p:blipFill>
        <p:spPr>
          <a:xfrm>
            <a:off x="6101827" y="653372"/>
            <a:ext cx="6090327" cy="6027843"/>
          </a:xfrm>
          <a:prstGeom prst="rect">
            <a:avLst/>
          </a:prstGeom>
        </p:spPr>
      </p:pic>
    </p:spTree>
    <p:extLst>
      <p:ext uri="{BB962C8B-B14F-4D97-AF65-F5344CB8AC3E}">
        <p14:creationId xmlns:p14="http://schemas.microsoft.com/office/powerpoint/2010/main" val="3951297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149F9F0F-FB8C-5565-247C-BDCC156B5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ABA4FDDF-F59C-428B-8603-3A86D759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01323A-3BD4-99D2-F90B-51E5AB342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0311"/>
            <a:ext cx="10887542" cy="5577378"/>
          </a:xfrm>
          <a:prstGeom prst="rect">
            <a:avLst/>
          </a:prstGeom>
          <a:solidFill>
            <a:schemeClr val="bg1">
              <a:lumMod val="9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ubstituent conținut 3" descr="O imagine care conține text, captură de ecran, număr, diagramă&#10;&#10;Conținutul generat de inteligența artificială poate fi incorect.">
            <a:extLst>
              <a:ext uri="{FF2B5EF4-FFF2-40B4-BE49-F238E27FC236}">
                <a16:creationId xmlns:a16="http://schemas.microsoft.com/office/drawing/2014/main" id="{975754E7-BD9E-9D7A-8F31-0EEB6F43742C}"/>
              </a:ext>
            </a:extLst>
          </p:cNvPr>
          <p:cNvPicPr>
            <a:picLocks noGrp="1" noChangeAspect="1"/>
          </p:cNvPicPr>
          <p:nvPr>
            <p:ph idx="1"/>
          </p:nvPr>
        </p:nvPicPr>
        <p:blipFill>
          <a:blip r:embed="rId2"/>
          <a:srcRect r="1812" b="1"/>
          <a:stretch>
            <a:fillRect/>
          </a:stretch>
        </p:blipFill>
        <p:spPr>
          <a:xfrm>
            <a:off x="643467" y="640311"/>
            <a:ext cx="10902365" cy="5579514"/>
          </a:xfrm>
          <a:prstGeom prst="rect">
            <a:avLst/>
          </a:prstGeom>
        </p:spPr>
      </p:pic>
      <p:cxnSp>
        <p:nvCxnSpPr>
          <p:cNvPr id="17" name="Straight Connector 16">
            <a:extLst>
              <a:ext uri="{FF2B5EF4-FFF2-40B4-BE49-F238E27FC236}">
                <a16:creationId xmlns:a16="http://schemas.microsoft.com/office/drawing/2014/main" id="{9AE2764D-E1C7-4C0E-A5A4-12411550AB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537289" y="640311"/>
            <a:ext cx="0" cy="5579514"/>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902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F20B181E-8768-56E6-8F3F-0C7ABB0C6C4F}"/>
              </a:ext>
            </a:extLst>
          </p:cNvPr>
          <p:cNvSpPr>
            <a:spLocks noGrp="1"/>
          </p:cNvSpPr>
          <p:nvPr>
            <p:ph type="title"/>
          </p:nvPr>
        </p:nvSpPr>
        <p:spPr>
          <a:xfrm>
            <a:off x="640080" y="138954"/>
            <a:ext cx="10890929" cy="850751"/>
          </a:xfrm>
        </p:spPr>
        <p:txBody>
          <a:bodyPr/>
          <a:lstStyle/>
          <a:p>
            <a:r>
              <a:rPr lang="ro-RO" b="0">
                <a:latin typeface="Times New Roman"/>
                <a:cs typeface="Times New Roman"/>
              </a:rPr>
              <a:t>VLAN - </a:t>
            </a:r>
            <a:r>
              <a:rPr lang="ro-RO" b="0">
                <a:latin typeface="Times New Roman"/>
                <a:ea typeface="+mj-lt"/>
                <a:cs typeface="+mj-lt"/>
              </a:rPr>
              <a:t> Virtual Local </a:t>
            </a:r>
            <a:r>
              <a:rPr lang="ro-RO" b="0" err="1">
                <a:latin typeface="Times New Roman"/>
                <a:ea typeface="+mj-lt"/>
                <a:cs typeface="+mj-lt"/>
              </a:rPr>
              <a:t>Area</a:t>
            </a:r>
            <a:r>
              <a:rPr lang="ro-RO" b="0">
                <a:latin typeface="Times New Roman"/>
                <a:ea typeface="+mj-lt"/>
                <a:cs typeface="+mj-lt"/>
              </a:rPr>
              <a:t> </a:t>
            </a:r>
            <a:r>
              <a:rPr lang="ro-RO" b="0" err="1">
                <a:latin typeface="Times New Roman"/>
                <a:ea typeface="+mj-lt"/>
                <a:cs typeface="+mj-lt"/>
              </a:rPr>
              <a:t>Network</a:t>
            </a:r>
            <a:endParaRPr lang="ro-RO" err="1">
              <a:latin typeface="Times New Roman"/>
            </a:endParaRPr>
          </a:p>
        </p:txBody>
      </p:sp>
      <p:sp>
        <p:nvSpPr>
          <p:cNvPr id="3" name="Substituent conținut 2">
            <a:extLst>
              <a:ext uri="{FF2B5EF4-FFF2-40B4-BE49-F238E27FC236}">
                <a16:creationId xmlns:a16="http://schemas.microsoft.com/office/drawing/2014/main" id="{12CFF2ED-C93D-AF5A-DF9C-B924E3EB3201}"/>
              </a:ext>
            </a:extLst>
          </p:cNvPr>
          <p:cNvSpPr>
            <a:spLocks noGrp="1"/>
          </p:cNvSpPr>
          <p:nvPr>
            <p:ph idx="1"/>
          </p:nvPr>
        </p:nvSpPr>
        <p:spPr>
          <a:xfrm>
            <a:off x="12552" y="1109472"/>
            <a:ext cx="12179603" cy="3924748"/>
          </a:xfrm>
        </p:spPr>
        <p:txBody>
          <a:bodyPr vert="horz" lIns="91440" tIns="45720" rIns="91440" bIns="45720" rtlCol="0" anchor="t">
            <a:noAutofit/>
          </a:bodyPr>
          <a:lstStyle/>
          <a:p>
            <a:r>
              <a:rPr lang="ro-RO" sz="1800" b="1">
                <a:ea typeface="+mn-lt"/>
                <a:cs typeface="+mn-lt"/>
              </a:rPr>
              <a:t>Tehnologie</a:t>
            </a:r>
            <a:r>
              <a:rPr lang="ro-RO" sz="1800">
                <a:ea typeface="+mn-lt"/>
                <a:cs typeface="+mn-lt"/>
              </a:rPr>
              <a:t> de separare a segmentelor fizice de nivel 2 (L2) în segmente virtuale de nivel 2.</a:t>
            </a:r>
            <a:endParaRPr lang="ro-RO" sz="1800"/>
          </a:p>
          <a:p>
            <a:r>
              <a:rPr lang="ro-RO" sz="1800" b="1">
                <a:ea typeface="+mn-lt"/>
                <a:cs typeface="+mn-lt"/>
              </a:rPr>
              <a:t>Avantaje:</a:t>
            </a:r>
            <a:endParaRPr lang="ro-RO" sz="1800"/>
          </a:p>
          <a:p>
            <a:r>
              <a:rPr lang="ro-RO" sz="1800">
                <a:ea typeface="+mn-lt"/>
                <a:cs typeface="+mn-lt"/>
              </a:rPr>
              <a:t>creșterea nivelului de securitate în rețea (izolarea departamentelor din companie sau a clienților ISP unii de alții);</a:t>
            </a:r>
            <a:endParaRPr lang="ro-RO" sz="1800"/>
          </a:p>
          <a:p>
            <a:r>
              <a:rPr lang="ro-RO" sz="1800">
                <a:ea typeface="+mn-lt"/>
                <a:cs typeface="+mn-lt"/>
              </a:rPr>
              <a:t>reducerea volumului de trafic </a:t>
            </a:r>
            <a:r>
              <a:rPr lang="ro-RO" sz="1800" err="1">
                <a:ea typeface="+mn-lt"/>
                <a:cs typeface="+mn-lt"/>
              </a:rPr>
              <a:t>broadcast</a:t>
            </a:r>
            <a:r>
              <a:rPr lang="ro-RO" sz="1800">
                <a:ea typeface="+mn-lt"/>
                <a:cs typeface="+mn-lt"/>
              </a:rPr>
              <a:t> prin diminuarea dimensiunii domeniilor de </a:t>
            </a:r>
            <a:r>
              <a:rPr lang="ro-RO" sz="1800" err="1">
                <a:ea typeface="+mn-lt"/>
                <a:cs typeface="+mn-lt"/>
              </a:rPr>
              <a:t>broadcast</a:t>
            </a:r>
            <a:r>
              <a:rPr lang="ro-RO" sz="1800">
                <a:ea typeface="+mn-lt"/>
                <a:cs typeface="+mn-lt"/>
              </a:rPr>
              <a:t>.</a:t>
            </a:r>
            <a:endParaRPr lang="ro-RO" sz="1800"/>
          </a:p>
          <a:p>
            <a:r>
              <a:rPr lang="ro-RO" sz="1800">
                <a:ea typeface="+mn-lt"/>
                <a:cs typeface="+mn-lt"/>
              </a:rPr>
              <a:t>Funcționează la </a:t>
            </a:r>
            <a:r>
              <a:rPr lang="ro-RO" sz="1800" b="1">
                <a:ea typeface="+mn-lt"/>
                <a:cs typeface="+mn-lt"/>
              </a:rPr>
              <a:t>nivelul 2 (L2)</a:t>
            </a:r>
            <a:r>
              <a:rPr lang="ro-RO" sz="1800">
                <a:ea typeface="+mn-lt"/>
                <a:cs typeface="+mn-lt"/>
              </a:rPr>
              <a:t>.</a:t>
            </a:r>
            <a:endParaRPr lang="ro-RO" sz="1800"/>
          </a:p>
          <a:p>
            <a:r>
              <a:rPr lang="ro-RO" sz="1800" b="1">
                <a:ea typeface="+mn-lt"/>
                <a:cs typeface="+mn-lt"/>
              </a:rPr>
              <a:t>Tipuri de VLAN:</a:t>
            </a:r>
            <a:r>
              <a:rPr lang="ro-RO" sz="1800">
                <a:ea typeface="+mn-lt"/>
                <a:cs typeface="+mn-lt"/>
              </a:rPr>
              <a:t> bazat pe etichete (</a:t>
            </a:r>
            <a:r>
              <a:rPr lang="ro-RO" sz="1800" err="1">
                <a:ea typeface="+mn-lt"/>
                <a:cs typeface="+mn-lt"/>
              </a:rPr>
              <a:t>tag-based</a:t>
            </a:r>
            <a:r>
              <a:rPr lang="ro-RO" sz="1800">
                <a:ea typeface="+mn-lt"/>
                <a:cs typeface="+mn-lt"/>
              </a:rPr>
              <a:t> / port-</a:t>
            </a:r>
            <a:r>
              <a:rPr lang="ro-RO" sz="1800" err="1">
                <a:ea typeface="+mn-lt"/>
                <a:cs typeface="+mn-lt"/>
              </a:rPr>
              <a:t>based</a:t>
            </a:r>
            <a:r>
              <a:rPr lang="ro-RO" sz="1800">
                <a:ea typeface="+mn-lt"/>
                <a:cs typeface="+mn-lt"/>
              </a:rPr>
              <a:t> / 802.1q), bazat pe MAC (MAC-</a:t>
            </a:r>
            <a:r>
              <a:rPr lang="ro-RO" sz="1800" err="1">
                <a:ea typeface="+mn-lt"/>
                <a:cs typeface="+mn-lt"/>
              </a:rPr>
              <a:t>based</a:t>
            </a:r>
            <a:r>
              <a:rPr lang="ro-RO" sz="1800">
                <a:ea typeface="+mn-lt"/>
                <a:cs typeface="+mn-lt"/>
              </a:rPr>
              <a:t>), bazat pe protocol (protocol-</a:t>
            </a:r>
            <a:r>
              <a:rPr lang="ro-RO" sz="1800" err="1">
                <a:ea typeface="+mn-lt"/>
                <a:cs typeface="+mn-lt"/>
              </a:rPr>
              <a:t>based</a:t>
            </a:r>
            <a:r>
              <a:rPr lang="ro-RO" sz="1800">
                <a:ea typeface="+mn-lt"/>
                <a:cs typeface="+mn-lt"/>
              </a:rPr>
              <a:t>).</a:t>
            </a:r>
            <a:endParaRPr lang="ro-RO" sz="1800"/>
          </a:p>
          <a:p>
            <a:r>
              <a:rPr lang="ro-RO" sz="1800">
                <a:ea typeface="+mn-lt"/>
                <a:cs typeface="+mn-lt"/>
              </a:rPr>
              <a:t>În </a:t>
            </a:r>
            <a:r>
              <a:rPr lang="ro-RO" sz="1800" b="1">
                <a:ea typeface="+mn-lt"/>
                <a:cs typeface="+mn-lt"/>
              </a:rPr>
              <a:t>802.1q</a:t>
            </a:r>
            <a:r>
              <a:rPr lang="ro-RO" sz="1800">
                <a:ea typeface="+mn-lt"/>
                <a:cs typeface="+mn-lt"/>
              </a:rPr>
              <a:t>, în antetul Ethernet se adaugă un câmp suplimentar </a:t>
            </a:r>
            <a:r>
              <a:rPr lang="ro-RO" sz="1800" b="1">
                <a:ea typeface="+mn-lt"/>
                <a:cs typeface="+mn-lt"/>
              </a:rPr>
              <a:t>802.1q</a:t>
            </a:r>
            <a:r>
              <a:rPr lang="ro-RO" sz="1800">
                <a:ea typeface="+mn-lt"/>
                <a:cs typeface="+mn-lt"/>
              </a:rPr>
              <a:t> care conține </a:t>
            </a:r>
            <a:r>
              <a:rPr lang="ro-RO" sz="1800" b="1">
                <a:ea typeface="+mn-lt"/>
                <a:cs typeface="+mn-lt"/>
              </a:rPr>
              <a:t>VLAN ID-ul</a:t>
            </a:r>
            <a:r>
              <a:rPr lang="ro-RO" sz="1800">
                <a:ea typeface="+mn-lt"/>
                <a:cs typeface="+mn-lt"/>
              </a:rPr>
              <a:t>.</a:t>
            </a:r>
            <a:endParaRPr lang="ro-RO" sz="1800"/>
          </a:p>
          <a:p>
            <a:r>
              <a:rPr lang="ro-RO" sz="1800" b="1">
                <a:ea typeface="+mn-lt"/>
                <a:cs typeface="+mn-lt"/>
              </a:rPr>
              <a:t>Dimensiunea câmpului 802.1q:</a:t>
            </a:r>
            <a:r>
              <a:rPr lang="ro-RO" sz="1800">
                <a:ea typeface="+mn-lt"/>
                <a:cs typeface="+mn-lt"/>
              </a:rPr>
              <a:t> 4 octeți (</a:t>
            </a:r>
            <a:r>
              <a:rPr lang="ro-RO" sz="1800" err="1">
                <a:ea typeface="+mn-lt"/>
                <a:cs typeface="+mn-lt"/>
              </a:rPr>
              <a:t>bytes</a:t>
            </a:r>
            <a:r>
              <a:rPr lang="ro-RO" sz="1800">
                <a:ea typeface="+mn-lt"/>
                <a:cs typeface="+mn-lt"/>
              </a:rPr>
              <a:t>).</a:t>
            </a:r>
            <a:endParaRPr lang="ro-RO" sz="1800"/>
          </a:p>
          <a:p>
            <a:endParaRPr lang="ro-RO" sz="1800"/>
          </a:p>
        </p:txBody>
      </p:sp>
      <p:pic>
        <p:nvPicPr>
          <p:cNvPr id="4" name="Imagine 3" descr="O imagine care conține text, captură de ecran, Font, linie&#10;&#10;Conținutul generat de inteligența artificială poate fi incorect.">
            <a:extLst>
              <a:ext uri="{FF2B5EF4-FFF2-40B4-BE49-F238E27FC236}">
                <a16:creationId xmlns:a16="http://schemas.microsoft.com/office/drawing/2014/main" id="{B413DB46-BB1B-F3EB-6787-4DAB479B4C49}"/>
              </a:ext>
            </a:extLst>
          </p:cNvPr>
          <p:cNvPicPr>
            <a:picLocks noChangeAspect="1"/>
          </p:cNvPicPr>
          <p:nvPr/>
        </p:nvPicPr>
        <p:blipFill>
          <a:blip r:embed="rId2"/>
          <a:stretch>
            <a:fillRect/>
          </a:stretch>
        </p:blipFill>
        <p:spPr>
          <a:xfrm>
            <a:off x="8685" y="5130891"/>
            <a:ext cx="12185835" cy="1728510"/>
          </a:xfrm>
          <a:prstGeom prst="rect">
            <a:avLst/>
          </a:prstGeom>
        </p:spPr>
      </p:pic>
    </p:spTree>
    <p:extLst>
      <p:ext uri="{BB962C8B-B14F-4D97-AF65-F5344CB8AC3E}">
        <p14:creationId xmlns:p14="http://schemas.microsoft.com/office/powerpoint/2010/main" val="1066353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149F9F0F-FB8C-5565-247C-BDCC156B5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ABA4FDDF-F59C-428B-8603-3A86D759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ubstituent conținut 3" descr="O imagine care conține text, captură de ecran, diagramă, Font&#10;&#10;Conținutul generat de inteligența artificială poate fi incorect.">
            <a:extLst>
              <a:ext uri="{FF2B5EF4-FFF2-40B4-BE49-F238E27FC236}">
                <a16:creationId xmlns:a16="http://schemas.microsoft.com/office/drawing/2014/main" id="{5C471783-F3BF-C92D-6A6B-4A464CD86CE3}"/>
              </a:ext>
            </a:extLst>
          </p:cNvPr>
          <p:cNvPicPr>
            <a:picLocks noGrp="1" noChangeAspect="1"/>
          </p:cNvPicPr>
          <p:nvPr>
            <p:ph idx="1"/>
          </p:nvPr>
        </p:nvPicPr>
        <p:blipFill>
          <a:blip r:embed="rId2"/>
          <a:srcRect r="4445" b="1"/>
          <a:stretch>
            <a:fillRect/>
          </a:stretch>
        </p:blipFill>
        <p:spPr>
          <a:xfrm>
            <a:off x="1" y="1"/>
            <a:ext cx="12192000" cy="6857988"/>
          </a:xfrm>
          <a:prstGeom prst="rect">
            <a:avLst/>
          </a:prstGeom>
        </p:spPr>
      </p:pic>
    </p:spTree>
    <p:extLst>
      <p:ext uri="{BB962C8B-B14F-4D97-AF65-F5344CB8AC3E}">
        <p14:creationId xmlns:p14="http://schemas.microsoft.com/office/powerpoint/2010/main" val="1001342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149F9F0F-FB8C-5565-247C-BDCC156B5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ABA4FDDF-F59C-428B-8603-3A86D759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BAA4D9-7A8D-CE7B-3756-485ACF18A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48533" cy="6219811"/>
          </a:xfrm>
          <a:prstGeom prst="rect">
            <a:avLst/>
          </a:prstGeom>
          <a:solidFill>
            <a:schemeClr val="bg1">
              <a:lumMod val="9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ubstituent conținut 3" descr="O imagine care conține text, diagramă, captură de ecran, Plan&#10;&#10;Conținutul generat de inteligența artificială poate fi incorect.">
            <a:extLst>
              <a:ext uri="{FF2B5EF4-FFF2-40B4-BE49-F238E27FC236}">
                <a16:creationId xmlns:a16="http://schemas.microsoft.com/office/drawing/2014/main" id="{4BA71A05-B0C9-DD57-2E68-E85AA68C4196}"/>
              </a:ext>
            </a:extLst>
          </p:cNvPr>
          <p:cNvPicPr>
            <a:picLocks noGrp="1" noChangeAspect="1"/>
          </p:cNvPicPr>
          <p:nvPr>
            <p:ph idx="1"/>
          </p:nvPr>
        </p:nvPicPr>
        <p:blipFill>
          <a:blip r:embed="rId2"/>
          <a:srcRect r="6698" b="-1"/>
          <a:stretch>
            <a:fillRect/>
          </a:stretch>
        </p:blipFill>
        <p:spPr>
          <a:xfrm>
            <a:off x="20" y="14"/>
            <a:ext cx="11548513" cy="6219811"/>
          </a:xfrm>
          <a:prstGeom prst="rect">
            <a:avLst/>
          </a:prstGeom>
        </p:spPr>
      </p:pic>
      <p:cxnSp>
        <p:nvCxnSpPr>
          <p:cNvPr id="17" name="Straight Connector 16">
            <a:extLst>
              <a:ext uri="{FF2B5EF4-FFF2-40B4-BE49-F238E27FC236}">
                <a16:creationId xmlns:a16="http://schemas.microsoft.com/office/drawing/2014/main" id="{9AE2764D-E1C7-4C0E-A5A4-12411550AB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211766"/>
            <a:ext cx="1154853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347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ubstituent conținut 3" descr="O imagine care conține text, captură de ecran, diagramă, Font&#10;&#10;Conținutul generat de inteligența artificială poate fi incorect.">
            <a:extLst>
              <a:ext uri="{FF2B5EF4-FFF2-40B4-BE49-F238E27FC236}">
                <a16:creationId xmlns:a16="http://schemas.microsoft.com/office/drawing/2014/main" id="{1C10427E-8F3E-80FF-9527-CE89F3DA72C0}"/>
              </a:ext>
            </a:extLst>
          </p:cNvPr>
          <p:cNvPicPr>
            <a:picLocks noGrp="1" noChangeAspect="1"/>
          </p:cNvPicPr>
          <p:nvPr>
            <p:ph idx="1"/>
          </p:nvPr>
        </p:nvPicPr>
        <p:blipFill>
          <a:blip r:embed="rId2"/>
          <a:stretch>
            <a:fillRect/>
          </a:stretch>
        </p:blipFill>
        <p:spPr>
          <a:xfrm>
            <a:off x="1630702" y="90"/>
            <a:ext cx="8483861" cy="6860689"/>
          </a:xfrm>
          <a:prstGeom prst="rect">
            <a:avLst/>
          </a:prstGeom>
        </p:spPr>
      </p:pic>
    </p:spTree>
    <p:extLst>
      <p:ext uri="{BB962C8B-B14F-4D97-AF65-F5344CB8AC3E}">
        <p14:creationId xmlns:p14="http://schemas.microsoft.com/office/powerpoint/2010/main" val="371985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D965A227-3232-E99B-A982-F5F032C67069}"/>
              </a:ext>
            </a:extLst>
          </p:cNvPr>
          <p:cNvSpPr>
            <a:spLocks noGrp="1"/>
          </p:cNvSpPr>
          <p:nvPr>
            <p:ph idx="1"/>
          </p:nvPr>
        </p:nvSpPr>
        <p:spPr>
          <a:xfrm>
            <a:off x="3342" y="3006"/>
            <a:ext cx="12185283" cy="7303090"/>
          </a:xfrm>
        </p:spPr>
        <p:txBody>
          <a:bodyPr vert="horz" lIns="91440" tIns="45720" rIns="91440" bIns="45720" rtlCol="0" anchor="ctr">
            <a:noAutofit/>
          </a:bodyPr>
          <a:lstStyle/>
          <a:p>
            <a:pPr algn="just"/>
            <a:r>
              <a:rPr lang="ro-RO" sz="1900" dirty="0">
                <a:ea typeface="+mn-lt"/>
                <a:cs typeface="+mn-lt"/>
              </a:rPr>
              <a:t>Segmentul este împărțit în grupuri – VLAN-uri.</a:t>
            </a:r>
            <a:endParaRPr lang="ro-RO" sz="1900" dirty="0"/>
          </a:p>
          <a:p>
            <a:pPr algn="just"/>
            <a:r>
              <a:rPr lang="ro-RO" sz="1900" dirty="0">
                <a:ea typeface="+mn-lt"/>
                <a:cs typeface="+mn-lt"/>
              </a:rPr>
              <a:t>Fiecare VLAN reprezintă un segment L2 separat (o rețea IP separată).</a:t>
            </a:r>
            <a:endParaRPr lang="ro-RO" sz="1900" dirty="0"/>
          </a:p>
          <a:p>
            <a:pPr algn="just"/>
            <a:r>
              <a:rPr lang="ro-RO" sz="1900" dirty="0">
                <a:ea typeface="+mn-lt"/>
                <a:cs typeface="+mn-lt"/>
              </a:rPr>
              <a:t>Fiecărui VLAN i se atribuie un identificator – </a:t>
            </a:r>
            <a:r>
              <a:rPr lang="ro-RO" sz="1900" b="1" dirty="0">
                <a:ea typeface="+mn-lt"/>
                <a:cs typeface="+mn-lt"/>
              </a:rPr>
              <a:t>VLAN ID</a:t>
            </a:r>
            <a:r>
              <a:rPr lang="ro-RO" sz="1900" dirty="0">
                <a:ea typeface="+mn-lt"/>
                <a:cs typeface="+mn-lt"/>
              </a:rPr>
              <a:t> (de la 1 la 4095, 12 biți în antet).</a:t>
            </a:r>
            <a:endParaRPr lang="ro-RO" sz="1900" dirty="0"/>
          </a:p>
          <a:p>
            <a:pPr algn="just"/>
            <a:r>
              <a:rPr lang="ro-RO" sz="1900" dirty="0">
                <a:ea typeface="+mn-lt"/>
                <a:cs typeface="+mn-lt"/>
              </a:rPr>
              <a:t>Pe un comutator pot exista simultan un număr limitat de VLAN-uri, în funcție de model (64, 250, 512, 1024, 4095).</a:t>
            </a:r>
            <a:endParaRPr lang="ro-RO" sz="1900" dirty="0"/>
          </a:p>
          <a:p>
            <a:pPr algn="just"/>
            <a:r>
              <a:rPr lang="ro-RO" sz="1900" dirty="0">
                <a:ea typeface="+mn-lt"/>
                <a:cs typeface="+mn-lt"/>
              </a:rPr>
              <a:t>Fiecare port este membru al unuia sau mai multor VLAN-uri.</a:t>
            </a:r>
            <a:endParaRPr lang="ro-RO" sz="1900" dirty="0"/>
          </a:p>
          <a:p>
            <a:pPr marL="0" indent="0" algn="just">
              <a:buNone/>
            </a:pPr>
            <a:r>
              <a:rPr lang="ro-RO" sz="1900" b="1" dirty="0">
                <a:ea typeface="+mn-lt"/>
                <a:cs typeface="+mn-lt"/>
              </a:rPr>
              <a:t>Modurile de funcționare ale portului în raport cu fiecare VLAN:</a:t>
            </a:r>
            <a:endParaRPr lang="ro-RO" sz="1900" dirty="0"/>
          </a:p>
          <a:p>
            <a:pPr algn="just"/>
            <a:r>
              <a:rPr lang="ro-RO" sz="1900" b="1" err="1">
                <a:ea typeface="+mn-lt"/>
                <a:cs typeface="+mn-lt"/>
              </a:rPr>
              <a:t>Untagged</a:t>
            </a:r>
            <a:r>
              <a:rPr lang="ro-RO" sz="1900" dirty="0">
                <a:ea typeface="+mn-lt"/>
                <a:cs typeface="+mn-lt"/>
              </a:rPr>
              <a:t> – în antetul pachetelor care ies din port nu se adaugă antet VLAN.</a:t>
            </a:r>
            <a:endParaRPr lang="ro-RO" sz="1900" dirty="0"/>
          </a:p>
          <a:p>
            <a:pPr algn="just"/>
            <a:r>
              <a:rPr lang="ro-RO" sz="1900" b="1" err="1">
                <a:ea typeface="+mn-lt"/>
                <a:cs typeface="+mn-lt"/>
              </a:rPr>
              <a:t>Tagged</a:t>
            </a:r>
            <a:r>
              <a:rPr lang="ro-RO" sz="1900" dirty="0">
                <a:ea typeface="+mn-lt"/>
                <a:cs typeface="+mn-lt"/>
              </a:rPr>
              <a:t> – în antetul pachetelor se adaugă antet VLAN.</a:t>
            </a:r>
            <a:endParaRPr lang="ro-RO" sz="1900" dirty="0"/>
          </a:p>
          <a:p>
            <a:pPr algn="just"/>
            <a:r>
              <a:rPr lang="ro-RO" sz="1900" b="1" err="1">
                <a:ea typeface="+mn-lt"/>
                <a:cs typeface="+mn-lt"/>
              </a:rPr>
              <a:t>Not</a:t>
            </a:r>
            <a:r>
              <a:rPr lang="ro-RO" sz="1900" b="1" dirty="0">
                <a:ea typeface="+mn-lt"/>
                <a:cs typeface="+mn-lt"/>
              </a:rPr>
              <a:t> </a:t>
            </a:r>
            <a:r>
              <a:rPr lang="ro-RO" sz="1900" b="1" err="1">
                <a:ea typeface="+mn-lt"/>
                <a:cs typeface="+mn-lt"/>
              </a:rPr>
              <a:t>member</a:t>
            </a:r>
            <a:r>
              <a:rPr lang="ro-RO" sz="1900" dirty="0">
                <a:ea typeface="+mn-lt"/>
                <a:cs typeface="+mn-lt"/>
              </a:rPr>
              <a:t> – portul nu participă în VLAN.</a:t>
            </a:r>
            <a:endParaRPr lang="ro-RO" sz="1900" dirty="0"/>
          </a:p>
          <a:p>
            <a:pPr marL="0" indent="0" algn="just">
              <a:buNone/>
            </a:pPr>
            <a:r>
              <a:rPr lang="ro-RO" sz="1900" b="1" err="1">
                <a:ea typeface="+mn-lt"/>
                <a:cs typeface="+mn-lt"/>
              </a:rPr>
              <a:t>Untagged</a:t>
            </a:r>
            <a:r>
              <a:rPr lang="ro-RO" sz="1900" b="1" dirty="0">
                <a:ea typeface="+mn-lt"/>
                <a:cs typeface="+mn-lt"/>
              </a:rPr>
              <a:t>/Access </a:t>
            </a:r>
            <a:r>
              <a:rPr lang="ro-RO" sz="1900" dirty="0">
                <a:ea typeface="+mn-lt"/>
                <a:cs typeface="+mn-lt"/>
              </a:rPr>
              <a:t>– pentru conectarea dispozitivelor simple (PC, </a:t>
            </a:r>
            <a:r>
              <a:rPr lang="ro-RO" sz="1900" err="1">
                <a:ea typeface="+mn-lt"/>
                <a:cs typeface="+mn-lt"/>
              </a:rPr>
              <a:t>switch</a:t>
            </a:r>
            <a:r>
              <a:rPr lang="ro-RO" sz="1900" dirty="0">
                <a:ea typeface="+mn-lt"/>
                <a:cs typeface="+mn-lt"/>
              </a:rPr>
              <a:t> neadministrabil etc.)</a:t>
            </a:r>
            <a:br>
              <a:rPr lang="ro-RO" sz="1900" dirty="0">
                <a:ea typeface="+mn-lt"/>
                <a:cs typeface="+mn-lt"/>
              </a:rPr>
            </a:br>
            <a:r>
              <a:rPr lang="ro-RO" sz="1900" b="1" err="1">
                <a:ea typeface="+mn-lt"/>
                <a:cs typeface="+mn-lt"/>
              </a:rPr>
              <a:t>Tagged</a:t>
            </a:r>
            <a:r>
              <a:rPr lang="ro-RO" sz="1900" b="1" dirty="0">
                <a:ea typeface="+mn-lt"/>
                <a:cs typeface="+mn-lt"/>
              </a:rPr>
              <a:t> / </a:t>
            </a:r>
            <a:r>
              <a:rPr lang="ro-RO" sz="1900" b="1" err="1">
                <a:ea typeface="+mn-lt"/>
                <a:cs typeface="+mn-lt"/>
              </a:rPr>
              <a:t>Trunk</a:t>
            </a:r>
            <a:r>
              <a:rPr lang="ro-RO" sz="1900" dirty="0">
                <a:ea typeface="+mn-lt"/>
                <a:cs typeface="+mn-lt"/>
              </a:rPr>
              <a:t> – pentru conectarea dispozitivelor care înțeleg etichetele VLAN (</a:t>
            </a:r>
            <a:r>
              <a:rPr lang="ro-RO" sz="1900" err="1">
                <a:ea typeface="+mn-lt"/>
                <a:cs typeface="+mn-lt"/>
              </a:rPr>
              <a:t>switch</a:t>
            </a:r>
            <a:r>
              <a:rPr lang="ro-RO" sz="1900" dirty="0">
                <a:ea typeface="+mn-lt"/>
                <a:cs typeface="+mn-lt"/>
              </a:rPr>
              <a:t> administrabil, router, server).</a:t>
            </a:r>
          </a:p>
          <a:p>
            <a:pPr marL="0" indent="0" algn="just">
              <a:buNone/>
            </a:pPr>
            <a:r>
              <a:rPr lang="ro-RO" sz="1900" b="1" dirty="0">
                <a:ea typeface="+mn-lt"/>
                <a:cs typeface="+mn-lt"/>
              </a:rPr>
              <a:t>PVID (Port VLAN ID)</a:t>
            </a:r>
            <a:r>
              <a:rPr lang="ro-RO" sz="1900" dirty="0">
                <a:ea typeface="+mn-lt"/>
                <a:cs typeface="+mn-lt"/>
              </a:rPr>
              <a:t> – VLAN-</a:t>
            </a:r>
            <a:r>
              <a:rPr lang="ro-RO" sz="1900" err="1">
                <a:ea typeface="+mn-lt"/>
                <a:cs typeface="+mn-lt"/>
              </a:rPr>
              <a:t>ul</a:t>
            </a:r>
            <a:r>
              <a:rPr lang="ro-RO" sz="1900" dirty="0">
                <a:ea typeface="+mn-lt"/>
                <a:cs typeface="+mn-lt"/>
              </a:rPr>
              <a:t> implicit în care sunt plasate cadrele (</a:t>
            </a:r>
            <a:r>
              <a:rPr lang="ro-RO" sz="1900" err="1">
                <a:ea typeface="+mn-lt"/>
                <a:cs typeface="+mn-lt"/>
              </a:rPr>
              <a:t>frames</a:t>
            </a:r>
            <a:r>
              <a:rPr lang="ro-RO" sz="1900" dirty="0">
                <a:ea typeface="+mn-lt"/>
                <a:cs typeface="+mn-lt"/>
              </a:rPr>
              <a:t>) primite pe port fără etichetă VLAN; este VLAN-</a:t>
            </a:r>
            <a:r>
              <a:rPr lang="ro-RO" sz="1900" err="1">
                <a:ea typeface="+mn-lt"/>
                <a:cs typeface="+mn-lt"/>
              </a:rPr>
              <a:t>ul</a:t>
            </a:r>
            <a:r>
              <a:rPr lang="ro-RO" sz="1900" dirty="0">
                <a:ea typeface="+mn-lt"/>
                <a:cs typeface="+mn-lt"/>
              </a:rPr>
              <a:t> implicit (</a:t>
            </a:r>
            <a:r>
              <a:rPr lang="ro-RO" sz="1900" err="1">
                <a:ea typeface="+mn-lt"/>
                <a:cs typeface="+mn-lt"/>
              </a:rPr>
              <a:t>default</a:t>
            </a:r>
            <a:r>
              <a:rPr lang="ro-RO" sz="1900" dirty="0">
                <a:ea typeface="+mn-lt"/>
                <a:cs typeface="+mn-lt"/>
              </a:rPr>
              <a:t> VLAN).</a:t>
            </a:r>
            <a:endParaRPr lang="ro-RO" sz="1900" dirty="0"/>
          </a:p>
          <a:p>
            <a:pPr algn="just"/>
            <a:endParaRPr lang="ro-RO" sz="1900" dirty="0"/>
          </a:p>
        </p:txBody>
      </p:sp>
    </p:spTree>
    <p:extLst>
      <p:ext uri="{BB962C8B-B14F-4D97-AF65-F5344CB8AC3E}">
        <p14:creationId xmlns:p14="http://schemas.microsoft.com/office/powerpoint/2010/main" val="3885834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u 1">
            <a:extLst>
              <a:ext uri="{FF2B5EF4-FFF2-40B4-BE49-F238E27FC236}">
                <a16:creationId xmlns:a16="http://schemas.microsoft.com/office/drawing/2014/main" id="{80998AF0-9CF8-C44D-A8EF-638A849C7807}"/>
              </a:ext>
            </a:extLst>
          </p:cNvPr>
          <p:cNvSpPr>
            <a:spLocks noGrp="1"/>
          </p:cNvSpPr>
          <p:nvPr>
            <p:ph type="title"/>
          </p:nvPr>
        </p:nvSpPr>
        <p:spPr>
          <a:xfrm>
            <a:off x="203051" y="1557703"/>
            <a:ext cx="2983229" cy="2612976"/>
          </a:xfrm>
        </p:spPr>
        <p:txBody>
          <a:bodyPr vert="horz" lIns="91440" tIns="45720" rIns="91440" bIns="45720" rtlCol="0" anchor="t">
            <a:normAutofit/>
          </a:bodyPr>
          <a:lstStyle/>
          <a:p>
            <a:pPr>
              <a:lnSpc>
                <a:spcPct val="90000"/>
              </a:lnSpc>
            </a:pPr>
            <a:r>
              <a:rPr lang="en-US" sz="4400"/>
              <a:t>Port în regim tagged – trunk port</a:t>
            </a:r>
          </a:p>
        </p:txBody>
      </p:sp>
      <p:pic>
        <p:nvPicPr>
          <p:cNvPr id="4" name="Substituent conținut 3" descr="O imagine care conține text, captură de ecran, diagramă, Plan&#10;&#10;Conținutul generat de inteligența artificială poate fi incorect.">
            <a:extLst>
              <a:ext uri="{FF2B5EF4-FFF2-40B4-BE49-F238E27FC236}">
                <a16:creationId xmlns:a16="http://schemas.microsoft.com/office/drawing/2014/main" id="{08B68BF9-88D3-87F4-C582-E7ED727F7112}"/>
              </a:ext>
            </a:extLst>
          </p:cNvPr>
          <p:cNvPicPr>
            <a:picLocks noGrp="1" noChangeAspect="1"/>
          </p:cNvPicPr>
          <p:nvPr>
            <p:ph idx="1"/>
          </p:nvPr>
        </p:nvPicPr>
        <p:blipFill>
          <a:blip r:embed="rId2"/>
          <a:stretch>
            <a:fillRect/>
          </a:stretch>
        </p:blipFill>
        <p:spPr>
          <a:xfrm>
            <a:off x="3052483" y="523610"/>
            <a:ext cx="9285294" cy="5392620"/>
          </a:xfrm>
          <a:prstGeom prst="rect">
            <a:avLst/>
          </a:prstGeom>
        </p:spPr>
      </p:pic>
      <p:cxnSp>
        <p:nvCxnSpPr>
          <p:cNvPr id="13" name="Straight Connector 12">
            <a:extLst>
              <a:ext uri="{FF2B5EF4-FFF2-40B4-BE49-F238E27FC236}">
                <a16:creationId xmlns:a16="http://schemas.microsoft.com/office/drawing/2014/main" id="{426B4E86-32C4-273A-1ADF-6B44243549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2253" y="6272784"/>
            <a:ext cx="10847495"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0902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u 1">
            <a:extLst>
              <a:ext uri="{FF2B5EF4-FFF2-40B4-BE49-F238E27FC236}">
                <a16:creationId xmlns:a16="http://schemas.microsoft.com/office/drawing/2014/main" id="{A615B86B-C54A-DEEE-6EBF-24935C79321C}"/>
              </a:ext>
            </a:extLst>
          </p:cNvPr>
          <p:cNvSpPr>
            <a:spLocks noGrp="1"/>
          </p:cNvSpPr>
          <p:nvPr>
            <p:ph type="title"/>
          </p:nvPr>
        </p:nvSpPr>
        <p:spPr>
          <a:xfrm>
            <a:off x="662491" y="275664"/>
            <a:ext cx="10847494" cy="1809804"/>
          </a:xfrm>
        </p:spPr>
        <p:txBody>
          <a:bodyPr vert="horz" lIns="91440" tIns="45720" rIns="91440" bIns="45720" rtlCol="0" anchor="t">
            <a:normAutofit/>
          </a:bodyPr>
          <a:lstStyle/>
          <a:p>
            <a:pPr>
              <a:lnSpc>
                <a:spcPct val="90000"/>
              </a:lnSpc>
            </a:pPr>
            <a:r>
              <a:rPr lang="ro-RO" sz="2400" b="0" dirty="0">
                <a:ea typeface="+mj-lt"/>
                <a:cs typeface="+mj-lt"/>
              </a:rPr>
              <a:t>Pentru a </a:t>
            </a:r>
            <a:r>
              <a:rPr lang="ro-RO" sz="2400" err="1">
                <a:ea typeface="+mj-lt"/>
                <a:cs typeface="+mj-lt"/>
              </a:rPr>
              <a:t>diferencia</a:t>
            </a:r>
            <a:r>
              <a:rPr lang="ro-RO" sz="2400" dirty="0">
                <a:ea typeface="+mj-lt"/>
                <a:cs typeface="+mj-lt"/>
              </a:rPr>
              <a:t> corect cadrele (</a:t>
            </a:r>
            <a:r>
              <a:rPr lang="ro-RO" sz="2400" err="1">
                <a:ea typeface="+mj-lt"/>
                <a:cs typeface="+mj-lt"/>
              </a:rPr>
              <a:t>frames</a:t>
            </a:r>
            <a:r>
              <a:rPr lang="ro-RO" sz="2400" dirty="0">
                <a:ea typeface="+mj-lt"/>
                <a:cs typeface="+mj-lt"/>
              </a:rPr>
              <a:t>) VLAN</a:t>
            </a:r>
            <a:r>
              <a:rPr lang="ro-RO" sz="2400" b="0" dirty="0">
                <a:ea typeface="+mj-lt"/>
                <a:cs typeface="+mj-lt"/>
              </a:rPr>
              <a:t> pe porturile de tip </a:t>
            </a:r>
            <a:r>
              <a:rPr lang="ro-RO" sz="2400" err="1">
                <a:ea typeface="+mj-lt"/>
                <a:cs typeface="+mj-lt"/>
              </a:rPr>
              <a:t>trunk</a:t>
            </a:r>
            <a:r>
              <a:rPr lang="ro-RO" sz="2400" b="0" dirty="0">
                <a:ea typeface="+mj-lt"/>
                <a:cs typeface="+mj-lt"/>
              </a:rPr>
              <a:t>, este obligatoriu ca în antetul pachetelor să fie adăugată </a:t>
            </a:r>
            <a:r>
              <a:rPr lang="ro-RO" sz="2400" dirty="0">
                <a:ea typeface="+mj-lt"/>
                <a:cs typeface="+mj-lt"/>
              </a:rPr>
              <a:t>eticheta VLAN (VLAN </a:t>
            </a:r>
            <a:r>
              <a:rPr lang="ro-RO" sz="2400" err="1">
                <a:ea typeface="+mj-lt"/>
                <a:cs typeface="+mj-lt"/>
              </a:rPr>
              <a:t>tag</a:t>
            </a:r>
            <a:r>
              <a:rPr lang="ro-RO" sz="2400" dirty="0">
                <a:ea typeface="+mj-lt"/>
                <a:cs typeface="+mj-lt"/>
              </a:rPr>
              <a:t>)</a:t>
            </a:r>
            <a:r>
              <a:rPr lang="ro-RO" sz="2400" b="0" dirty="0">
                <a:ea typeface="+mj-lt"/>
                <a:cs typeface="+mj-lt"/>
              </a:rPr>
              <a:t>.</a:t>
            </a:r>
            <a:br>
              <a:rPr lang="ro-RO" sz="2400" b="0" dirty="0">
                <a:ea typeface="+mj-lt"/>
                <a:cs typeface="+mj-lt"/>
              </a:rPr>
            </a:br>
            <a:r>
              <a:rPr lang="ro-RO" sz="2400" b="0" dirty="0">
                <a:ea typeface="+mj-lt"/>
                <a:cs typeface="+mj-lt"/>
              </a:rPr>
              <a:t>În caz contrar, comutatorul care primește pachetul </a:t>
            </a:r>
            <a:r>
              <a:rPr lang="ro-RO" sz="2400" dirty="0">
                <a:ea typeface="+mj-lt"/>
                <a:cs typeface="+mj-lt"/>
              </a:rPr>
              <a:t>nu va ști în ce VLAN să plaseze cadrul primit</a:t>
            </a:r>
            <a:r>
              <a:rPr lang="ro-RO" sz="2400" b="0" dirty="0">
                <a:ea typeface="+mj-lt"/>
                <a:cs typeface="+mj-lt"/>
              </a:rPr>
              <a:t>.</a:t>
            </a:r>
            <a:endParaRPr lang="ro-RO" sz="2400"/>
          </a:p>
        </p:txBody>
      </p:sp>
      <p:pic>
        <p:nvPicPr>
          <p:cNvPr id="4" name="Substituent conținut 3" descr="O imagine care conține text, captură de ecran, diagramă, proiectare&#10;&#10;Conținutul generat de inteligența artificială poate fi incorect.">
            <a:extLst>
              <a:ext uri="{FF2B5EF4-FFF2-40B4-BE49-F238E27FC236}">
                <a16:creationId xmlns:a16="http://schemas.microsoft.com/office/drawing/2014/main" id="{890C6F76-7424-4817-827E-B9913C282EC6}"/>
              </a:ext>
            </a:extLst>
          </p:cNvPr>
          <p:cNvPicPr>
            <a:picLocks noChangeAspect="1"/>
          </p:cNvPicPr>
          <p:nvPr/>
        </p:nvPicPr>
        <p:blipFill>
          <a:blip r:embed="rId2"/>
          <a:stretch>
            <a:fillRect/>
          </a:stretch>
        </p:blipFill>
        <p:spPr>
          <a:xfrm>
            <a:off x="-3942" y="2273574"/>
            <a:ext cx="12192425" cy="3950005"/>
          </a:xfrm>
          <a:prstGeom prst="rect">
            <a:avLst/>
          </a:prstGeom>
        </p:spPr>
      </p:pic>
      <p:cxnSp>
        <p:nvCxnSpPr>
          <p:cNvPr id="13" name="Straight Connector 12">
            <a:extLst>
              <a:ext uri="{FF2B5EF4-FFF2-40B4-BE49-F238E27FC236}">
                <a16:creationId xmlns:a16="http://schemas.microsoft.com/office/drawing/2014/main" id="{2EA0F4A6-3CC9-C9E2-BA02-58FA29F7DD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2253" y="6272784"/>
            <a:ext cx="10847495"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3389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u 1">
            <a:extLst>
              <a:ext uri="{FF2B5EF4-FFF2-40B4-BE49-F238E27FC236}">
                <a16:creationId xmlns:a16="http://schemas.microsoft.com/office/drawing/2014/main" id="{757BB134-7E61-4A83-FA0D-B3B8D8AC2CFD}"/>
              </a:ext>
            </a:extLst>
          </p:cNvPr>
          <p:cNvSpPr>
            <a:spLocks noGrp="1"/>
          </p:cNvSpPr>
          <p:nvPr>
            <p:ph type="title"/>
          </p:nvPr>
        </p:nvSpPr>
        <p:spPr>
          <a:xfrm>
            <a:off x="640080" y="914399"/>
            <a:ext cx="10847494" cy="1171069"/>
          </a:xfrm>
        </p:spPr>
        <p:txBody>
          <a:bodyPr vert="horz" lIns="91440" tIns="45720" rIns="91440" bIns="45720" rtlCol="0" anchor="t">
            <a:normAutofit/>
          </a:bodyPr>
          <a:lstStyle/>
          <a:p>
            <a:pPr marL="285750" indent="-285750">
              <a:lnSpc>
                <a:spcPct val="90000"/>
              </a:lnSpc>
              <a:buFont typeface="Arial"/>
              <a:buChar char="•"/>
            </a:pPr>
            <a:r>
              <a:rPr lang="ro-RO" sz="2500" b="0">
                <a:ea typeface="+mj-lt"/>
                <a:cs typeface="+mj-lt"/>
              </a:rPr>
              <a:t>Porturile pot funcționa în </a:t>
            </a:r>
            <a:r>
              <a:rPr lang="ro-RO" sz="2500">
                <a:ea typeface="+mj-lt"/>
                <a:cs typeface="+mj-lt"/>
              </a:rPr>
              <a:t>mod hibrid</a:t>
            </a:r>
            <a:r>
              <a:rPr lang="ro-RO" sz="2500" b="0">
                <a:ea typeface="+mj-lt"/>
                <a:cs typeface="+mj-lt"/>
              </a:rPr>
              <a:t> (hybrid port): pot primi atât cadre </a:t>
            </a:r>
            <a:r>
              <a:rPr lang="ro-RO" sz="2500">
                <a:ea typeface="+mj-lt"/>
                <a:cs typeface="+mj-lt"/>
              </a:rPr>
              <a:t>tagged</a:t>
            </a:r>
            <a:r>
              <a:rPr lang="ro-RO" sz="2500" b="0">
                <a:ea typeface="+mj-lt"/>
                <a:cs typeface="+mj-lt"/>
              </a:rPr>
              <a:t>, cât și </a:t>
            </a:r>
            <a:r>
              <a:rPr lang="ro-RO" sz="2500">
                <a:ea typeface="+mj-lt"/>
                <a:cs typeface="+mj-lt"/>
              </a:rPr>
              <a:t>untagged</a:t>
            </a:r>
            <a:r>
              <a:rPr lang="ro-RO" sz="2500" b="0">
                <a:ea typeface="+mj-lt"/>
                <a:cs typeface="+mj-lt"/>
              </a:rPr>
              <a:t>.</a:t>
            </a:r>
            <a:endParaRPr lang="ro-RO" sz="2500"/>
          </a:p>
          <a:p>
            <a:pPr marL="285750" indent="-285750">
              <a:lnSpc>
                <a:spcPct val="90000"/>
              </a:lnSpc>
              <a:buFont typeface="Arial"/>
              <a:buChar char="•"/>
            </a:pPr>
            <a:r>
              <a:rPr lang="ro-RO" sz="2500">
                <a:ea typeface="+mj-lt"/>
                <a:cs typeface="+mj-lt"/>
              </a:rPr>
              <a:t>Untagged VLAN = VLAN nativ (native VLAN)</a:t>
            </a:r>
            <a:endParaRPr lang="ro-RO" sz="2500"/>
          </a:p>
          <a:p>
            <a:pPr>
              <a:lnSpc>
                <a:spcPct val="90000"/>
              </a:lnSpc>
            </a:pPr>
            <a:endParaRPr lang="ro-RO" sz="2500"/>
          </a:p>
        </p:txBody>
      </p:sp>
      <p:pic>
        <p:nvPicPr>
          <p:cNvPr id="4" name="Substituent conținut 3" descr="O imagine care conține text, captură de ecran, Font, proiectare&#10;&#10;Conținutul generat de inteligența artificială poate fi incorect.">
            <a:extLst>
              <a:ext uri="{FF2B5EF4-FFF2-40B4-BE49-F238E27FC236}">
                <a16:creationId xmlns:a16="http://schemas.microsoft.com/office/drawing/2014/main" id="{3D8DA88B-8426-8273-F477-F43AA6852EA2}"/>
              </a:ext>
            </a:extLst>
          </p:cNvPr>
          <p:cNvPicPr>
            <a:picLocks noChangeAspect="1"/>
          </p:cNvPicPr>
          <p:nvPr/>
        </p:nvPicPr>
        <p:blipFill>
          <a:blip r:embed="rId2"/>
          <a:stretch>
            <a:fillRect/>
          </a:stretch>
        </p:blipFill>
        <p:spPr>
          <a:xfrm>
            <a:off x="623586" y="2917483"/>
            <a:ext cx="11071838" cy="2931124"/>
          </a:xfrm>
          <a:prstGeom prst="rect">
            <a:avLst/>
          </a:prstGeom>
        </p:spPr>
      </p:pic>
      <p:cxnSp>
        <p:nvCxnSpPr>
          <p:cNvPr id="16" name="Straight Connector 12">
            <a:extLst>
              <a:ext uri="{FF2B5EF4-FFF2-40B4-BE49-F238E27FC236}">
                <a16:creationId xmlns:a16="http://schemas.microsoft.com/office/drawing/2014/main" id="{2EA0F4A6-3CC9-C9E2-BA02-58FA29F7DD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2253" y="6272784"/>
            <a:ext cx="10847495"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553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D04E38C1-3BE3-D8B6-3DAC-2D6DC1B715CC}"/>
              </a:ext>
            </a:extLst>
          </p:cNvPr>
          <p:cNvSpPr>
            <a:spLocks noGrp="1"/>
          </p:cNvSpPr>
          <p:nvPr>
            <p:ph idx="1"/>
          </p:nvPr>
        </p:nvSpPr>
        <p:spPr>
          <a:xfrm>
            <a:off x="-7098" y="107390"/>
            <a:ext cx="12185283" cy="3566160"/>
          </a:xfrm>
        </p:spPr>
        <p:txBody>
          <a:bodyPr vert="horz" lIns="91440" tIns="45720" rIns="91440" bIns="45720" rtlCol="0" anchor="t">
            <a:normAutofit/>
          </a:bodyPr>
          <a:lstStyle/>
          <a:p>
            <a:r>
              <a:rPr lang="ro-RO" dirty="0">
                <a:ea typeface="+mn-lt"/>
                <a:cs typeface="+mn-lt"/>
              </a:rPr>
              <a:t>Fiecare </a:t>
            </a:r>
            <a:r>
              <a:rPr lang="ro-RO" b="1" dirty="0">
                <a:ea typeface="+mn-lt"/>
                <a:cs typeface="+mn-lt"/>
              </a:rPr>
              <a:t>VLAN</a:t>
            </a:r>
            <a:r>
              <a:rPr lang="ro-RO" dirty="0">
                <a:ea typeface="+mn-lt"/>
                <a:cs typeface="+mn-lt"/>
              </a:rPr>
              <a:t> reprezintă o rețea IP separată.</a:t>
            </a:r>
            <a:endParaRPr lang="ro-RO" dirty="0"/>
          </a:p>
          <a:p>
            <a:r>
              <a:rPr lang="ro-RO" b="1">
                <a:ea typeface="+mn-lt"/>
                <a:cs typeface="+mn-lt"/>
              </a:rPr>
              <a:t>Comunicarea între VLAN-uri</a:t>
            </a:r>
            <a:r>
              <a:rPr lang="ro-RO">
                <a:ea typeface="+mn-lt"/>
                <a:cs typeface="+mn-lt"/>
              </a:rPr>
              <a:t> se realizează prin intermediul unui </a:t>
            </a:r>
            <a:r>
              <a:rPr lang="ro-RO" b="1">
                <a:ea typeface="+mn-lt"/>
                <a:cs typeface="+mn-lt"/>
              </a:rPr>
              <a:t>router</a:t>
            </a:r>
            <a:r>
              <a:rPr lang="ro-RO">
                <a:ea typeface="+mn-lt"/>
                <a:cs typeface="+mn-lt"/>
              </a:rPr>
              <a:t>.</a:t>
            </a:r>
            <a:endParaRPr lang="ro-RO"/>
          </a:p>
          <a:p>
            <a:r>
              <a:rPr lang="ro-RO">
                <a:ea typeface="+mn-lt"/>
                <a:cs typeface="+mn-lt"/>
              </a:rPr>
              <a:t>Pe router sunt create </a:t>
            </a:r>
            <a:r>
              <a:rPr lang="ro-RO" b="1">
                <a:ea typeface="+mn-lt"/>
                <a:cs typeface="+mn-lt"/>
              </a:rPr>
              <a:t>interfețe VLAN (L3)</a:t>
            </a:r>
            <a:r>
              <a:rPr lang="ro-RO">
                <a:ea typeface="+mn-lt"/>
                <a:cs typeface="+mn-lt"/>
              </a:rPr>
              <a:t> – interfețe virtuale sau </a:t>
            </a:r>
            <a:r>
              <a:rPr lang="ro-RO" err="1">
                <a:ea typeface="+mn-lt"/>
                <a:cs typeface="+mn-lt"/>
              </a:rPr>
              <a:t>subinterfețe</a:t>
            </a:r>
            <a:r>
              <a:rPr lang="ro-RO">
                <a:ea typeface="+mn-lt"/>
                <a:cs typeface="+mn-lt"/>
              </a:rPr>
              <a:t> care acționează ca </a:t>
            </a:r>
            <a:r>
              <a:rPr lang="ro-RO" b="1">
                <a:ea typeface="+mn-lt"/>
                <a:cs typeface="+mn-lt"/>
              </a:rPr>
              <a:t>gateway</a:t>
            </a:r>
            <a:r>
              <a:rPr lang="ro-RO">
                <a:ea typeface="+mn-lt"/>
                <a:cs typeface="+mn-lt"/>
              </a:rPr>
              <a:t> pentru fiecare VLAN, având atribuită o adresă IP.</a:t>
            </a:r>
            <a:endParaRPr lang="ro-RO"/>
          </a:p>
          <a:p>
            <a:r>
              <a:rPr lang="ro-RO" dirty="0">
                <a:ea typeface="+mn-lt"/>
                <a:cs typeface="+mn-lt"/>
              </a:rPr>
              <a:t>VLAN-urile sunt </a:t>
            </a:r>
            <a:r>
              <a:rPr lang="ro-RO" b="1" dirty="0">
                <a:ea typeface="+mn-lt"/>
                <a:cs typeface="+mn-lt"/>
              </a:rPr>
              <a:t>terminate pe router</a:t>
            </a:r>
            <a:r>
              <a:rPr lang="ro-RO" dirty="0">
                <a:ea typeface="+mn-lt"/>
                <a:cs typeface="+mn-lt"/>
              </a:rPr>
              <a:t> (acolo se face rutarea între ele).</a:t>
            </a:r>
            <a:endParaRPr lang="ro-RO" dirty="0"/>
          </a:p>
          <a:p>
            <a:r>
              <a:rPr lang="ro-RO" dirty="0">
                <a:ea typeface="+mn-lt"/>
                <a:cs typeface="+mn-lt"/>
              </a:rPr>
              <a:t>Cadrele Ethernet dintre router și comutator sunt </a:t>
            </a:r>
            <a:r>
              <a:rPr lang="ro-RO" b="1" dirty="0">
                <a:ea typeface="+mn-lt"/>
                <a:cs typeface="+mn-lt"/>
              </a:rPr>
              <a:t>etichetate (</a:t>
            </a:r>
            <a:r>
              <a:rPr lang="ro-RO" b="1" dirty="0" err="1">
                <a:ea typeface="+mn-lt"/>
                <a:cs typeface="+mn-lt"/>
              </a:rPr>
              <a:t>tagged</a:t>
            </a:r>
            <a:r>
              <a:rPr lang="ro-RO" b="1" dirty="0">
                <a:ea typeface="+mn-lt"/>
                <a:cs typeface="+mn-lt"/>
              </a:rPr>
              <a:t>)</a:t>
            </a:r>
            <a:r>
              <a:rPr lang="ro-RO" dirty="0">
                <a:ea typeface="+mn-lt"/>
                <a:cs typeface="+mn-lt"/>
              </a:rPr>
              <a:t>.</a:t>
            </a:r>
            <a:endParaRPr lang="ro-RO" dirty="0"/>
          </a:p>
          <a:p>
            <a:r>
              <a:rPr lang="ro-RO" dirty="0">
                <a:ea typeface="+mn-lt"/>
                <a:cs typeface="+mn-lt"/>
              </a:rPr>
              <a:t>Acest mecanism se numește </a:t>
            </a:r>
            <a:r>
              <a:rPr lang="ro-RO" b="1" dirty="0">
                <a:ea typeface="+mn-lt"/>
                <a:cs typeface="+mn-lt"/>
              </a:rPr>
              <a:t>Inter-VLAN </a:t>
            </a:r>
            <a:r>
              <a:rPr lang="ro-RO" b="1" dirty="0" err="1">
                <a:ea typeface="+mn-lt"/>
                <a:cs typeface="+mn-lt"/>
              </a:rPr>
              <a:t>Routing</a:t>
            </a:r>
            <a:r>
              <a:rPr lang="ro-RO" dirty="0">
                <a:ea typeface="+mn-lt"/>
                <a:cs typeface="+mn-lt"/>
              </a:rPr>
              <a:t> (rutare între VLAN-uri).</a:t>
            </a:r>
            <a:endParaRPr lang="ro-RO" dirty="0"/>
          </a:p>
          <a:p>
            <a:endParaRPr lang="ro-RO" dirty="0"/>
          </a:p>
        </p:txBody>
      </p:sp>
      <p:pic>
        <p:nvPicPr>
          <p:cNvPr id="4" name="Imagine 3" descr="O imagine care conține text, diagramă, captură de ecran, proiectare&#10;&#10;Conținutul generat de inteligența artificială poate fi incorect.">
            <a:extLst>
              <a:ext uri="{FF2B5EF4-FFF2-40B4-BE49-F238E27FC236}">
                <a16:creationId xmlns:a16="http://schemas.microsoft.com/office/drawing/2014/main" id="{8A30861A-7AFE-F04C-39D4-47CD74858E1B}"/>
              </a:ext>
            </a:extLst>
          </p:cNvPr>
          <p:cNvPicPr>
            <a:picLocks noChangeAspect="1"/>
          </p:cNvPicPr>
          <p:nvPr/>
        </p:nvPicPr>
        <p:blipFill>
          <a:blip r:embed="rId2"/>
          <a:stretch>
            <a:fillRect/>
          </a:stretch>
        </p:blipFill>
        <p:spPr>
          <a:xfrm>
            <a:off x="-10438" y="3790506"/>
            <a:ext cx="12192000" cy="3368825"/>
          </a:xfrm>
          <a:prstGeom prst="rect">
            <a:avLst/>
          </a:prstGeom>
        </p:spPr>
      </p:pic>
    </p:spTree>
    <p:extLst>
      <p:ext uri="{BB962C8B-B14F-4D97-AF65-F5344CB8AC3E}">
        <p14:creationId xmlns:p14="http://schemas.microsoft.com/office/powerpoint/2010/main" val="1379402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FB27DBBF-E349-B666-FE6A-73287D9A6666}"/>
              </a:ext>
            </a:extLst>
          </p:cNvPr>
          <p:cNvSpPr>
            <a:spLocks noGrp="1"/>
          </p:cNvSpPr>
          <p:nvPr>
            <p:ph type="title"/>
          </p:nvPr>
        </p:nvSpPr>
        <p:spPr/>
        <p:txBody>
          <a:bodyPr/>
          <a:lstStyle/>
          <a:p>
            <a:r>
              <a:rPr lang="ro-RO" b="0" dirty="0">
                <a:ea typeface="+mj-lt"/>
                <a:cs typeface="+mj-lt"/>
              </a:rPr>
              <a:t>Configurarea VLAN pe </a:t>
            </a:r>
            <a:r>
              <a:rPr lang="ro-RO" b="0" dirty="0" err="1">
                <a:ea typeface="+mj-lt"/>
                <a:cs typeface="+mj-lt"/>
              </a:rPr>
              <a:t>Routerboard</a:t>
            </a:r>
            <a:endParaRPr lang="ro-RO" dirty="0" err="1"/>
          </a:p>
        </p:txBody>
      </p:sp>
      <p:sp>
        <p:nvSpPr>
          <p:cNvPr id="3" name="Substituent conținut 2">
            <a:extLst>
              <a:ext uri="{FF2B5EF4-FFF2-40B4-BE49-F238E27FC236}">
                <a16:creationId xmlns:a16="http://schemas.microsoft.com/office/drawing/2014/main" id="{2B18DA9B-A1C1-5565-5906-A0EA404273C0}"/>
              </a:ext>
            </a:extLst>
          </p:cNvPr>
          <p:cNvSpPr>
            <a:spLocks noGrp="1"/>
          </p:cNvSpPr>
          <p:nvPr>
            <p:ph idx="1"/>
          </p:nvPr>
        </p:nvSpPr>
        <p:spPr/>
        <p:txBody>
          <a:bodyPr vert="horz" lIns="91440" tIns="45720" rIns="91440" bIns="45720" rtlCol="0" anchor="t">
            <a:normAutofit/>
          </a:bodyPr>
          <a:lstStyle/>
          <a:p>
            <a:r>
              <a:rPr lang="ro-RO" b="1" dirty="0">
                <a:ea typeface="+mn-lt"/>
                <a:cs typeface="+mn-lt"/>
              </a:rPr>
              <a:t>3 metode de configurare VLAN pe </a:t>
            </a:r>
            <a:r>
              <a:rPr lang="ro-RO" b="1" dirty="0" err="1">
                <a:ea typeface="+mn-lt"/>
                <a:cs typeface="+mn-lt"/>
              </a:rPr>
              <a:t>Mikrotik</a:t>
            </a:r>
            <a:r>
              <a:rPr lang="ro-RO" b="1" dirty="0">
                <a:ea typeface="+mn-lt"/>
                <a:cs typeface="+mn-lt"/>
              </a:rPr>
              <a:t> CRS/RB:</a:t>
            </a:r>
            <a:endParaRPr lang="ro-RO" dirty="0"/>
          </a:p>
          <a:p>
            <a:r>
              <a:rPr lang="ro-RO" b="1" strike="sngStrike" dirty="0">
                <a:ea typeface="+mn-lt"/>
                <a:cs typeface="+mn-lt"/>
              </a:rPr>
              <a:t>Software VLAN</a:t>
            </a:r>
            <a:r>
              <a:rPr lang="ro-RO" strike="sngStrike" dirty="0">
                <a:ea typeface="+mn-lt"/>
                <a:cs typeface="+mn-lt"/>
              </a:rPr>
              <a:t> – interfețe VLAN L3 marcate (</a:t>
            </a:r>
            <a:r>
              <a:rPr lang="ro-RO" strike="sngStrike" dirty="0" err="1">
                <a:ea typeface="+mn-lt"/>
                <a:cs typeface="+mn-lt"/>
              </a:rPr>
              <a:t>tagged</a:t>
            </a:r>
            <a:r>
              <a:rPr lang="ro-RO" strike="sngStrike" dirty="0">
                <a:ea typeface="+mn-lt"/>
                <a:cs typeface="+mn-lt"/>
              </a:rPr>
              <a:t>) + interfețe fizice + bridge software</a:t>
            </a:r>
            <a:endParaRPr lang="ro-RO" dirty="0"/>
          </a:p>
          <a:p>
            <a:r>
              <a:rPr lang="ro-RO" b="1" strike="sngStrike" dirty="0">
                <a:ea typeface="+mn-lt"/>
                <a:cs typeface="+mn-lt"/>
              </a:rPr>
              <a:t>Hardware (</a:t>
            </a:r>
            <a:r>
              <a:rPr lang="ro-RO" b="1" strike="sngStrike" dirty="0" err="1">
                <a:ea typeface="+mn-lt"/>
                <a:cs typeface="+mn-lt"/>
              </a:rPr>
              <a:t>switch</a:t>
            </a:r>
            <a:r>
              <a:rPr lang="ro-RO" b="1" strike="sngStrike" dirty="0">
                <a:ea typeface="+mn-lt"/>
                <a:cs typeface="+mn-lt"/>
              </a:rPr>
              <a:t>) VLAN</a:t>
            </a:r>
            <a:r>
              <a:rPr lang="ro-RO" strike="sngStrike" dirty="0">
                <a:ea typeface="+mn-lt"/>
                <a:cs typeface="+mn-lt"/>
              </a:rPr>
              <a:t> – VLAN hardware în meniul </a:t>
            </a:r>
            <a:r>
              <a:rPr lang="ro-RO" strike="sngStrike" dirty="0" err="1">
                <a:ea typeface="+mn-lt"/>
                <a:cs typeface="+mn-lt"/>
              </a:rPr>
              <a:t>switch</a:t>
            </a:r>
            <a:r>
              <a:rPr lang="ro-RO" strike="sngStrike" dirty="0">
                <a:ea typeface="+mn-lt"/>
                <a:cs typeface="+mn-lt"/>
              </a:rPr>
              <a:t> (doar pentru unele modele RB)</a:t>
            </a:r>
            <a:endParaRPr lang="ro-RO" dirty="0"/>
          </a:p>
          <a:p>
            <a:r>
              <a:rPr lang="ro-RO" b="1" dirty="0">
                <a:ea typeface="+mn-lt"/>
                <a:cs typeface="+mn-lt"/>
              </a:rPr>
              <a:t>Bridge VLAN cu accelerare hardware (hardware </a:t>
            </a:r>
            <a:r>
              <a:rPr lang="ro-RO" b="1" dirty="0" err="1">
                <a:ea typeface="+mn-lt"/>
                <a:cs typeface="+mn-lt"/>
              </a:rPr>
              <a:t>switch</a:t>
            </a:r>
            <a:r>
              <a:rPr lang="ro-RO" b="1" dirty="0">
                <a:ea typeface="+mn-lt"/>
                <a:cs typeface="+mn-lt"/>
              </a:rPr>
              <a:t> </a:t>
            </a:r>
            <a:r>
              <a:rPr lang="ro-RO" b="1" dirty="0" err="1">
                <a:ea typeface="+mn-lt"/>
                <a:cs typeface="+mn-lt"/>
              </a:rPr>
              <a:t>offloading</a:t>
            </a:r>
            <a:r>
              <a:rPr lang="ro-RO" b="1" dirty="0">
                <a:ea typeface="+mn-lt"/>
                <a:cs typeface="+mn-lt"/>
              </a:rPr>
              <a:t>)</a:t>
            </a:r>
            <a:r>
              <a:rPr lang="ro-RO" dirty="0">
                <a:ea typeface="+mn-lt"/>
                <a:cs typeface="+mn-lt"/>
              </a:rPr>
              <a:t> – disponibil doar pentru modelele </a:t>
            </a:r>
            <a:r>
              <a:rPr lang="ro-RO" b="1" dirty="0">
                <a:ea typeface="+mn-lt"/>
                <a:cs typeface="+mn-lt"/>
              </a:rPr>
              <a:t>CRS3xx / CRS5xx, CCR2116 / CCR2216, L009, RB5009 și multe modele RB moderne</a:t>
            </a:r>
            <a:endParaRPr lang="ro-RO" dirty="0"/>
          </a:p>
          <a:p>
            <a:endParaRPr lang="ro-RO" dirty="0"/>
          </a:p>
        </p:txBody>
      </p:sp>
    </p:spTree>
    <p:extLst>
      <p:ext uri="{BB962C8B-B14F-4D97-AF65-F5344CB8AC3E}">
        <p14:creationId xmlns:p14="http://schemas.microsoft.com/office/powerpoint/2010/main" val="2323577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ine 3" descr="O imagine care conține text, captură de ecran, proiectare&#10;&#10;Conținutul generat de inteligența artificială poate fi incorect.">
            <a:extLst>
              <a:ext uri="{FF2B5EF4-FFF2-40B4-BE49-F238E27FC236}">
                <a16:creationId xmlns:a16="http://schemas.microsoft.com/office/drawing/2014/main" id="{726FE982-3FF0-E0A5-70C0-00150A8AC527}"/>
              </a:ext>
            </a:extLst>
          </p:cNvPr>
          <p:cNvPicPr>
            <a:picLocks noChangeAspect="1"/>
          </p:cNvPicPr>
          <p:nvPr/>
        </p:nvPicPr>
        <p:blipFill>
          <a:blip r:embed="rId2"/>
          <a:stretch>
            <a:fillRect/>
          </a:stretch>
        </p:blipFill>
        <p:spPr>
          <a:xfrm>
            <a:off x="-3943" y="798891"/>
            <a:ext cx="5856191" cy="5826295"/>
          </a:xfrm>
          <a:prstGeom prst="rect">
            <a:avLst/>
          </a:prstGeom>
        </p:spPr>
      </p:pic>
      <p:cxnSp>
        <p:nvCxnSpPr>
          <p:cNvPr id="11" name="Straight Connector 10">
            <a:extLst>
              <a:ext uri="{FF2B5EF4-FFF2-40B4-BE49-F238E27FC236}">
                <a16:creationId xmlns:a16="http://schemas.microsoft.com/office/drawing/2014/main" id="{753FE100-D0AB-4AE2-824B-60CFA31EC6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66301"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Substituent conținut 2">
            <a:extLst>
              <a:ext uri="{FF2B5EF4-FFF2-40B4-BE49-F238E27FC236}">
                <a16:creationId xmlns:a16="http://schemas.microsoft.com/office/drawing/2014/main" id="{C1F1F83A-E096-734C-4B0B-0ED11260154F}"/>
              </a:ext>
            </a:extLst>
          </p:cNvPr>
          <p:cNvSpPr>
            <a:spLocks noGrp="1"/>
          </p:cNvSpPr>
          <p:nvPr>
            <p:ph idx="1"/>
          </p:nvPr>
        </p:nvSpPr>
        <p:spPr>
          <a:xfrm>
            <a:off x="5860383" y="100707"/>
            <a:ext cx="6130067" cy="6748597"/>
          </a:xfrm>
        </p:spPr>
        <p:txBody>
          <a:bodyPr vert="horz" lIns="91440" tIns="45720" rIns="91440" bIns="45720" rtlCol="0" anchor="t">
            <a:noAutofit/>
          </a:bodyPr>
          <a:lstStyle/>
          <a:p>
            <a:pPr>
              <a:lnSpc>
                <a:spcPct val="110000"/>
              </a:lnSpc>
            </a:pPr>
            <a:r>
              <a:rPr lang="ro-RO" sz="1800" b="1" err="1">
                <a:ea typeface="+mn-lt"/>
                <a:cs typeface="+mn-lt"/>
              </a:rPr>
              <a:t>Mikrotik</a:t>
            </a:r>
            <a:r>
              <a:rPr lang="ro-RO" sz="1800" b="1" dirty="0">
                <a:ea typeface="+mn-lt"/>
                <a:cs typeface="+mn-lt"/>
              </a:rPr>
              <a:t> </a:t>
            </a:r>
            <a:r>
              <a:rPr lang="ro-RO" sz="1800" b="1" err="1">
                <a:ea typeface="+mn-lt"/>
                <a:cs typeface="+mn-lt"/>
              </a:rPr>
              <a:t>Routerboard</a:t>
            </a:r>
            <a:r>
              <a:rPr lang="ro-RO" sz="1800" dirty="0">
                <a:ea typeface="+mn-lt"/>
                <a:cs typeface="+mn-lt"/>
              </a:rPr>
              <a:t> și </a:t>
            </a:r>
            <a:r>
              <a:rPr lang="ro-RO" sz="1800" b="1" dirty="0">
                <a:ea typeface="+mn-lt"/>
                <a:cs typeface="+mn-lt"/>
              </a:rPr>
              <a:t>CRS</a:t>
            </a:r>
            <a:r>
              <a:rPr lang="ro-RO" sz="1800" dirty="0">
                <a:ea typeface="+mn-lt"/>
                <a:cs typeface="+mn-lt"/>
              </a:rPr>
              <a:t> au suport pentru </a:t>
            </a:r>
            <a:r>
              <a:rPr lang="ro-RO" sz="1800" b="1" dirty="0">
                <a:ea typeface="+mn-lt"/>
                <a:cs typeface="+mn-lt"/>
              </a:rPr>
              <a:t>VLAN</a:t>
            </a:r>
            <a:r>
              <a:rPr lang="ro-RO" sz="1800" dirty="0">
                <a:ea typeface="+mn-lt"/>
                <a:cs typeface="+mn-lt"/>
              </a:rPr>
              <a:t> la nivel de hardware, în propriul lor </a:t>
            </a:r>
            <a:r>
              <a:rPr lang="ro-RO" sz="1800" err="1">
                <a:ea typeface="+mn-lt"/>
                <a:cs typeface="+mn-lt"/>
              </a:rPr>
              <a:t>switch</a:t>
            </a:r>
            <a:r>
              <a:rPr lang="ro-RO" sz="1800" dirty="0">
                <a:ea typeface="+mn-lt"/>
                <a:cs typeface="+mn-lt"/>
              </a:rPr>
              <a:t> intern.</a:t>
            </a:r>
            <a:endParaRPr lang="ro-RO" sz="1800" dirty="0"/>
          </a:p>
          <a:p>
            <a:pPr>
              <a:lnSpc>
                <a:spcPct val="110000"/>
              </a:lnSpc>
            </a:pPr>
            <a:r>
              <a:rPr lang="ro-RO" sz="1800" b="1" dirty="0">
                <a:ea typeface="+mn-lt"/>
                <a:cs typeface="+mn-lt"/>
              </a:rPr>
              <a:t>RB/CRS</a:t>
            </a:r>
            <a:r>
              <a:rPr lang="ro-RO" sz="1800" dirty="0">
                <a:ea typeface="+mn-lt"/>
                <a:cs typeface="+mn-lt"/>
              </a:rPr>
              <a:t> sunt dispozitive hibride – combină într-o singură carcasă </a:t>
            </a:r>
            <a:r>
              <a:rPr lang="ro-RO" sz="1800" b="1" err="1">
                <a:ea typeface="+mn-lt"/>
                <a:cs typeface="+mn-lt"/>
              </a:rPr>
              <a:t>routerul</a:t>
            </a:r>
            <a:r>
              <a:rPr lang="ro-RO" sz="1800" dirty="0">
                <a:ea typeface="+mn-lt"/>
                <a:cs typeface="+mn-lt"/>
              </a:rPr>
              <a:t> și </a:t>
            </a:r>
            <a:r>
              <a:rPr lang="ro-RO" sz="1800" b="1" err="1">
                <a:ea typeface="+mn-lt"/>
                <a:cs typeface="+mn-lt"/>
              </a:rPr>
              <a:t>switch-ul</a:t>
            </a:r>
            <a:r>
              <a:rPr lang="ro-RO" sz="1800" dirty="0">
                <a:ea typeface="+mn-lt"/>
                <a:cs typeface="+mn-lt"/>
              </a:rPr>
              <a:t>.</a:t>
            </a:r>
            <a:endParaRPr lang="ro-RO" sz="1800" dirty="0"/>
          </a:p>
          <a:p>
            <a:pPr>
              <a:lnSpc>
                <a:spcPct val="110000"/>
              </a:lnSpc>
            </a:pPr>
            <a:r>
              <a:rPr lang="ro-RO" sz="1800" dirty="0">
                <a:ea typeface="+mn-lt"/>
                <a:cs typeface="+mn-lt"/>
              </a:rPr>
              <a:t>Documentație oficială </a:t>
            </a:r>
            <a:r>
              <a:rPr lang="ro-RO" sz="1800" err="1">
                <a:ea typeface="+mn-lt"/>
                <a:cs typeface="+mn-lt"/>
              </a:rPr>
              <a:t>Mikrotik</a:t>
            </a:r>
            <a:r>
              <a:rPr lang="ro-RO" sz="1800" dirty="0">
                <a:ea typeface="+mn-lt"/>
                <a:cs typeface="+mn-lt"/>
              </a:rPr>
              <a:t>:</a:t>
            </a:r>
            <a:br>
              <a:rPr lang="ro-RO" sz="1800" dirty="0">
                <a:ea typeface="+mn-lt"/>
                <a:cs typeface="+mn-lt"/>
              </a:rPr>
            </a:br>
            <a:r>
              <a:rPr lang="ro-RO" sz="1800" dirty="0">
                <a:ea typeface="+mn-lt"/>
                <a:cs typeface="+mn-lt"/>
              </a:rPr>
              <a:t> 🔗 </a:t>
            </a:r>
            <a:r>
              <a:rPr lang="ro-RO" sz="1800" dirty="0">
                <a:ea typeface="+mn-lt"/>
                <a:cs typeface="+mn-lt"/>
                <a:hlinkClick r:id="rId3"/>
              </a:rPr>
              <a:t>https://help.mikrotik.com/docs/spaces/ROS/pages/15302988/Switch+Chip+Features</a:t>
            </a:r>
            <a:endParaRPr lang="ro-RO" sz="1800" dirty="0"/>
          </a:p>
          <a:p>
            <a:pPr>
              <a:lnSpc>
                <a:spcPct val="110000"/>
              </a:lnSpc>
            </a:pPr>
            <a:r>
              <a:rPr lang="ro-RO" sz="1800" dirty="0">
                <a:ea typeface="+mn-lt"/>
                <a:cs typeface="+mn-lt"/>
              </a:rPr>
              <a:t>Este necesar să fie creat un </a:t>
            </a:r>
            <a:r>
              <a:rPr lang="ro-RO" sz="1800" b="1" dirty="0">
                <a:ea typeface="+mn-lt"/>
                <a:cs typeface="+mn-lt"/>
              </a:rPr>
              <a:t>bridge hardware</a:t>
            </a:r>
            <a:r>
              <a:rPr lang="ro-RO" sz="1800" dirty="0">
                <a:ea typeface="+mn-lt"/>
                <a:cs typeface="+mn-lt"/>
              </a:rPr>
              <a:t>.</a:t>
            </a:r>
            <a:endParaRPr lang="ro-RO" sz="1800" dirty="0"/>
          </a:p>
          <a:p>
            <a:pPr>
              <a:lnSpc>
                <a:spcPct val="110000"/>
              </a:lnSpc>
            </a:pPr>
            <a:r>
              <a:rPr lang="ro-RO" sz="1800" dirty="0">
                <a:ea typeface="+mn-lt"/>
                <a:cs typeface="+mn-lt"/>
              </a:rPr>
              <a:t>În meniul </a:t>
            </a:r>
            <a:r>
              <a:rPr lang="ro-RO" sz="1800" b="1" dirty="0">
                <a:ea typeface="+mn-lt"/>
                <a:cs typeface="+mn-lt"/>
              </a:rPr>
              <a:t>/</a:t>
            </a:r>
            <a:r>
              <a:rPr lang="ro-RO" sz="1800" b="1" err="1">
                <a:ea typeface="+mn-lt"/>
                <a:cs typeface="+mn-lt"/>
              </a:rPr>
              <a:t>interface</a:t>
            </a:r>
            <a:r>
              <a:rPr lang="ro-RO" sz="1800" b="1" dirty="0">
                <a:ea typeface="+mn-lt"/>
                <a:cs typeface="+mn-lt"/>
              </a:rPr>
              <a:t> </a:t>
            </a:r>
            <a:r>
              <a:rPr lang="ro-RO" sz="1800" b="1" err="1">
                <a:ea typeface="+mn-lt"/>
                <a:cs typeface="+mn-lt"/>
              </a:rPr>
              <a:t>vlan</a:t>
            </a:r>
            <a:r>
              <a:rPr lang="ro-RO" sz="1800" dirty="0">
                <a:ea typeface="+mn-lt"/>
                <a:cs typeface="+mn-lt"/>
              </a:rPr>
              <a:t> se creează interfețele VLAN de nivel 3 (L3) – interfețe virtuale/</a:t>
            </a:r>
            <a:r>
              <a:rPr lang="ro-RO" sz="1800" err="1">
                <a:ea typeface="+mn-lt"/>
                <a:cs typeface="+mn-lt"/>
              </a:rPr>
              <a:t>subinterfețe</a:t>
            </a:r>
            <a:r>
              <a:rPr lang="ro-RO" sz="1800" dirty="0">
                <a:ea typeface="+mn-lt"/>
                <a:cs typeface="+mn-lt"/>
              </a:rPr>
              <a:t> ale </a:t>
            </a:r>
            <a:r>
              <a:rPr lang="ro-RO" sz="1800" err="1">
                <a:ea typeface="+mn-lt"/>
                <a:cs typeface="+mn-lt"/>
              </a:rPr>
              <a:t>routerului</a:t>
            </a:r>
            <a:r>
              <a:rPr lang="ro-RO" sz="1800" dirty="0">
                <a:ea typeface="+mn-lt"/>
                <a:cs typeface="+mn-lt"/>
              </a:rPr>
              <a:t>, fiecare servind ca </a:t>
            </a:r>
            <a:r>
              <a:rPr lang="ro-RO" sz="1800" b="1" dirty="0">
                <a:ea typeface="+mn-lt"/>
                <a:cs typeface="+mn-lt"/>
              </a:rPr>
              <a:t>gateway</a:t>
            </a:r>
            <a:r>
              <a:rPr lang="ro-RO" sz="1800" dirty="0">
                <a:ea typeface="+mn-lt"/>
                <a:cs typeface="+mn-lt"/>
              </a:rPr>
              <a:t> pentru VLAN-</a:t>
            </a:r>
            <a:r>
              <a:rPr lang="ro-RO" sz="1800" err="1">
                <a:ea typeface="+mn-lt"/>
                <a:cs typeface="+mn-lt"/>
              </a:rPr>
              <a:t>ul</a:t>
            </a:r>
            <a:r>
              <a:rPr lang="ro-RO" sz="1800" dirty="0">
                <a:ea typeface="+mn-lt"/>
                <a:cs typeface="+mn-lt"/>
              </a:rPr>
              <a:t> respectiv.</a:t>
            </a:r>
            <a:endParaRPr lang="ro-RO" sz="1800" dirty="0"/>
          </a:p>
          <a:p>
            <a:pPr>
              <a:lnSpc>
                <a:spcPct val="110000"/>
              </a:lnSpc>
            </a:pPr>
            <a:r>
              <a:rPr lang="ro-RO" sz="1800" dirty="0">
                <a:ea typeface="+mn-lt"/>
                <a:cs typeface="+mn-lt"/>
              </a:rPr>
              <a:t>În meniul </a:t>
            </a:r>
            <a:r>
              <a:rPr lang="ro-RO" sz="1800" b="1" dirty="0">
                <a:ea typeface="+mn-lt"/>
                <a:cs typeface="+mn-lt"/>
              </a:rPr>
              <a:t>/</a:t>
            </a:r>
            <a:r>
              <a:rPr lang="ro-RO" sz="1800" b="1" dirty="0" err="1">
                <a:ea typeface="+mn-lt"/>
                <a:cs typeface="+mn-lt"/>
              </a:rPr>
              <a:t>interface</a:t>
            </a:r>
            <a:r>
              <a:rPr lang="ro-RO" sz="1800" b="1" dirty="0">
                <a:ea typeface="+mn-lt"/>
                <a:cs typeface="+mn-lt"/>
              </a:rPr>
              <a:t> bridge</a:t>
            </a:r>
            <a:r>
              <a:rPr lang="ro-RO" sz="1800" dirty="0">
                <a:ea typeface="+mn-lt"/>
                <a:cs typeface="+mn-lt"/>
              </a:rPr>
              <a:t> (L2 VLAN) se configurează apartenența porturilor la VLAN, </a:t>
            </a:r>
            <a:r>
              <a:rPr lang="ro-RO" sz="1800" b="1" dirty="0">
                <a:ea typeface="+mn-lt"/>
                <a:cs typeface="+mn-lt"/>
              </a:rPr>
              <a:t>PVID</a:t>
            </a:r>
            <a:r>
              <a:rPr lang="ro-RO" sz="1800" dirty="0">
                <a:ea typeface="+mn-lt"/>
                <a:cs typeface="+mn-lt"/>
              </a:rPr>
              <a:t>, modurile </a:t>
            </a:r>
            <a:r>
              <a:rPr lang="ro-RO" sz="1800" b="1" dirty="0" err="1">
                <a:ea typeface="+mn-lt"/>
                <a:cs typeface="+mn-lt"/>
              </a:rPr>
              <a:t>tagged</a:t>
            </a:r>
            <a:r>
              <a:rPr lang="ro-RO" sz="1800" dirty="0">
                <a:ea typeface="+mn-lt"/>
                <a:cs typeface="+mn-lt"/>
              </a:rPr>
              <a:t>, </a:t>
            </a:r>
            <a:r>
              <a:rPr lang="ro-RO" sz="1800" b="1" dirty="0" err="1">
                <a:ea typeface="+mn-lt"/>
                <a:cs typeface="+mn-lt"/>
              </a:rPr>
              <a:t>untagged</a:t>
            </a:r>
            <a:r>
              <a:rPr lang="ro-RO" sz="1800" dirty="0">
                <a:ea typeface="+mn-lt"/>
                <a:cs typeface="+mn-lt"/>
              </a:rPr>
              <a:t> etc.</a:t>
            </a:r>
            <a:endParaRPr lang="ro-RO" sz="1800" dirty="0"/>
          </a:p>
          <a:p>
            <a:pPr>
              <a:lnSpc>
                <a:spcPct val="110000"/>
              </a:lnSpc>
            </a:pPr>
            <a:r>
              <a:rPr lang="ro-RO" sz="1800" dirty="0">
                <a:ea typeface="+mn-lt"/>
                <a:cs typeface="+mn-lt"/>
              </a:rPr>
              <a:t>Portul virtual care realizează conexiunea între router și </a:t>
            </a:r>
            <a:r>
              <a:rPr lang="ro-RO" sz="1800" err="1">
                <a:ea typeface="+mn-lt"/>
                <a:cs typeface="+mn-lt"/>
              </a:rPr>
              <a:t>switch</a:t>
            </a:r>
            <a:r>
              <a:rPr lang="ro-RO" sz="1800" dirty="0">
                <a:ea typeface="+mn-lt"/>
                <a:cs typeface="+mn-lt"/>
              </a:rPr>
              <a:t> este </a:t>
            </a:r>
            <a:r>
              <a:rPr lang="ro-RO" sz="1800" b="1" dirty="0">
                <a:ea typeface="+mn-lt"/>
                <a:cs typeface="+mn-lt"/>
              </a:rPr>
              <a:t>bridge-ul</a:t>
            </a:r>
            <a:r>
              <a:rPr lang="ro-RO" sz="1800" dirty="0">
                <a:ea typeface="+mn-lt"/>
                <a:cs typeface="+mn-lt"/>
              </a:rPr>
              <a:t>, configurat ca </a:t>
            </a:r>
            <a:r>
              <a:rPr lang="ro-RO" sz="1800" b="1" err="1">
                <a:ea typeface="+mn-lt"/>
                <a:cs typeface="+mn-lt"/>
              </a:rPr>
              <a:t>trunk</a:t>
            </a:r>
            <a:r>
              <a:rPr lang="ro-RO" sz="1800" b="1" dirty="0">
                <a:ea typeface="+mn-lt"/>
                <a:cs typeface="+mn-lt"/>
              </a:rPr>
              <a:t> port</a:t>
            </a:r>
            <a:r>
              <a:rPr lang="ro-RO" sz="1800" dirty="0">
                <a:ea typeface="+mn-lt"/>
                <a:cs typeface="+mn-lt"/>
              </a:rPr>
              <a:t>. Pe acest port, cadrele trebuie să fie </a:t>
            </a:r>
            <a:r>
              <a:rPr lang="ro-RO" sz="1800" b="1" dirty="0">
                <a:ea typeface="+mn-lt"/>
                <a:cs typeface="+mn-lt"/>
              </a:rPr>
              <a:t>etichetate (</a:t>
            </a:r>
            <a:r>
              <a:rPr lang="ro-RO" sz="1800" b="1" err="1">
                <a:ea typeface="+mn-lt"/>
                <a:cs typeface="+mn-lt"/>
              </a:rPr>
              <a:t>tagged</a:t>
            </a:r>
            <a:r>
              <a:rPr lang="ro-RO" sz="1800" b="1" dirty="0">
                <a:ea typeface="+mn-lt"/>
                <a:cs typeface="+mn-lt"/>
              </a:rPr>
              <a:t>)</a:t>
            </a:r>
            <a:r>
              <a:rPr lang="ro-RO" sz="1800" dirty="0">
                <a:ea typeface="+mn-lt"/>
                <a:cs typeface="+mn-lt"/>
              </a:rPr>
              <a:t>.</a:t>
            </a:r>
            <a:endParaRPr lang="ro-RO" sz="1800" dirty="0"/>
          </a:p>
          <a:p>
            <a:pPr>
              <a:lnSpc>
                <a:spcPct val="110000"/>
              </a:lnSpc>
            </a:pPr>
            <a:endParaRPr lang="ro-RO" sz="1800" dirty="0"/>
          </a:p>
        </p:txBody>
      </p:sp>
    </p:spTree>
    <p:extLst>
      <p:ext uri="{BB962C8B-B14F-4D97-AF65-F5344CB8AC3E}">
        <p14:creationId xmlns:p14="http://schemas.microsoft.com/office/powerpoint/2010/main" val="417088589"/>
      </p:ext>
    </p:extLst>
  </p:cSld>
  <p:clrMapOvr>
    <a:masterClrMapping/>
  </p:clrMapOvr>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Ecran lat</PresentationFormat>
  <Slides>22</Slides>
  <Notes>0</Notes>
  <HiddenSlides>0</HiddenSlides>
  <ScaleCrop>false</ScaleCrop>
  <HeadingPairs>
    <vt:vector size="4" baseType="variant">
      <vt:variant>
        <vt:lpstr>Temă</vt:lpstr>
      </vt:variant>
      <vt:variant>
        <vt:i4>1</vt:i4>
      </vt:variant>
      <vt:variant>
        <vt:lpstr>Titluri diapozitive</vt:lpstr>
      </vt:variant>
      <vt:variant>
        <vt:i4>22</vt:i4>
      </vt:variant>
    </vt:vector>
  </HeadingPairs>
  <TitlesOfParts>
    <vt:vector size="23" baseType="lpstr">
      <vt:lpstr>DashVTI</vt:lpstr>
      <vt:lpstr>Tema 4: VLAN – Virtual Local Area Network</vt:lpstr>
      <vt:lpstr>VLAN -  Virtual Local Area Network</vt:lpstr>
      <vt:lpstr>Prezentare PowerPoint</vt:lpstr>
      <vt:lpstr>Port în regim tagged – trunk port</vt:lpstr>
      <vt:lpstr>Pentru a diferencia corect cadrele (frames) VLAN pe porturile de tip trunk, este obligatoriu ca în antetul pachetelor să fie adăugată eticheta VLAN (VLAN tag). În caz contrar, comutatorul care primește pachetul nu va ști în ce VLAN să plaseze cadrul primit.</vt:lpstr>
      <vt:lpstr>Porturile pot funcționa în mod hibrid (hybrid port): pot primi atât cadre tagged, cât și untagged. Untagged VLAN = VLAN nativ (native VLAN) </vt:lpstr>
      <vt:lpstr>Prezentare PowerPoint</vt:lpstr>
      <vt:lpstr>Configurarea VLAN pe Routerboard</vt:lpstr>
      <vt:lpstr>Prezentare PowerPoint</vt:lpstr>
      <vt:lpstr>Prezentare PowerPoint</vt:lpstr>
      <vt:lpstr>Prezentare PowerPoint</vt:lpstr>
      <vt:lpstr>Prezentare PowerPoint</vt:lpstr>
      <vt:lpstr>Configurarea VLAN pe switch (Routerboard)</vt:lpstr>
      <vt:lpstr>Management VLAN</vt:lpstr>
      <vt:lpstr>Bridge VLAN cu accelerare hardware (HW offloading) — RB/CRS3xx/5xx</vt:lpstr>
      <vt:lpstr>Configurarea VLAN pe CSS (MikroTik Cloud Smart Switch)</vt:lpstr>
      <vt:lpstr>Prezentare PowerPoint</vt:lpstr>
      <vt:lpstr>Q-in-Q</vt:lpstr>
      <vt:lpstr>Prezentare PowerPoint</vt:lpstr>
      <vt:lpstr>Prezentare PowerPoint</vt:lpstr>
      <vt:lpstr>Prezentare PowerPoint</vt:lpstr>
      <vt:lpstr>Prezentare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181</cp:revision>
  <dcterms:created xsi:type="dcterms:W3CDTF">2025-10-17T12:00:32Z</dcterms:created>
  <dcterms:modified xsi:type="dcterms:W3CDTF">2025-10-17T20:57:31Z</dcterms:modified>
</cp:coreProperties>
</file>