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4E30C-12C7-4DC5-BFBE-A53FBD0217D7}" v="314" dt="2025-11-01T09:08:52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1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5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1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4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9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9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mikrotik.com/wiki/Manual:Maximum_Transmission_Unit_on_RouterBoard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B12E9E-0882-B45B-2DE2-471784891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5B105CC-0184-9ECF-BC13-854EF32DF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60" y="569627"/>
            <a:ext cx="10308941" cy="43284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7200" dirty="0"/>
              <a:t>VPN – Virtual Private </a:t>
            </a:r>
            <a:r>
              <a:rPr lang="ro-RO" sz="7200" err="1"/>
              <a:t>Network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834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2DFF3F5-7663-AFFC-811F-CE88E84E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5965"/>
            <a:ext cx="4361686" cy="559895"/>
          </a:xfrm>
        </p:spPr>
        <p:txBody>
          <a:bodyPr anchor="b">
            <a:normAutofit fontScale="90000"/>
          </a:bodyPr>
          <a:lstStyle/>
          <a:p>
            <a:r>
              <a:rPr lang="ro-RO" b="0" dirty="0">
                <a:ea typeface="+mj-lt"/>
                <a:cs typeface="+mj-lt"/>
              </a:rPr>
              <a:t>Protocolul IPIP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F3BEC55-B1EF-2348-39D6-F5BFB0AF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67" y="1047868"/>
            <a:ext cx="5255570" cy="56644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ro-RO" sz="1600" dirty="0">
                <a:ea typeface="+mn-lt"/>
                <a:cs typeface="+mn-lt"/>
              </a:rPr>
              <a:t>Încapsulează pachetele IP în IP</a:t>
            </a:r>
            <a:endParaRPr lang="ro-RO" sz="1600" dirty="0"/>
          </a:p>
          <a:p>
            <a:pPr>
              <a:lnSpc>
                <a:spcPct val="110000"/>
              </a:lnSpc>
            </a:pPr>
            <a:r>
              <a:rPr lang="ro-RO" sz="1600" dirty="0">
                <a:ea typeface="+mn-lt"/>
                <a:cs typeface="+mn-lt"/>
              </a:rPr>
              <a:t>Protocol deschis (</a:t>
            </a:r>
            <a:r>
              <a:rPr lang="ro-RO" sz="1600" b="1" dirty="0">
                <a:ea typeface="+mn-lt"/>
                <a:cs typeface="+mn-lt"/>
              </a:rPr>
              <a:t>RFC 2003</a:t>
            </a:r>
            <a:r>
              <a:rPr lang="ro-RO" sz="1600" dirty="0">
                <a:ea typeface="+mn-lt"/>
                <a:cs typeface="+mn-lt"/>
              </a:rPr>
              <a:t>)</a:t>
            </a:r>
            <a:endParaRPr lang="ro-RO" sz="1600" dirty="0"/>
          </a:p>
          <a:p>
            <a:pPr>
              <a:lnSpc>
                <a:spcPct val="110000"/>
              </a:lnSpc>
            </a:pPr>
            <a:r>
              <a:rPr lang="ro-RO" sz="1600" dirty="0">
                <a:ea typeface="+mn-lt"/>
                <a:cs typeface="+mn-lt"/>
              </a:rPr>
              <a:t>Poate fi folosit pentru conectarea cu dispozitive terțe (</a:t>
            </a:r>
            <a:r>
              <a:rPr lang="ro-RO" sz="1600" err="1">
                <a:ea typeface="+mn-lt"/>
                <a:cs typeface="+mn-lt"/>
              </a:rPr>
              <a:t>Cisco</a:t>
            </a:r>
            <a:r>
              <a:rPr lang="ro-RO" sz="1600" dirty="0">
                <a:ea typeface="+mn-lt"/>
                <a:cs typeface="+mn-lt"/>
              </a:rPr>
              <a:t>, Linux etc.)</a:t>
            </a:r>
            <a:endParaRPr lang="ro-RO" sz="1600" dirty="0"/>
          </a:p>
          <a:p>
            <a:pPr>
              <a:lnSpc>
                <a:spcPct val="110000"/>
              </a:lnSpc>
            </a:pPr>
            <a:r>
              <a:rPr lang="ro-RO" sz="1600" b="1" err="1">
                <a:ea typeface="+mn-lt"/>
                <a:cs typeface="+mn-lt"/>
              </a:rPr>
              <a:t>Layer</a:t>
            </a:r>
            <a:r>
              <a:rPr lang="ro-RO" sz="1600" b="1" dirty="0">
                <a:ea typeface="+mn-lt"/>
                <a:cs typeface="+mn-lt"/>
              </a:rPr>
              <a:t> 3</a:t>
            </a:r>
            <a:r>
              <a:rPr lang="ro-RO" sz="1600" dirty="0">
                <a:ea typeface="+mn-lt"/>
                <a:cs typeface="+mn-lt"/>
              </a:rPr>
              <a:t> – transportă doar IP; nu poate fi inclus într-un bridge</a:t>
            </a:r>
            <a:endParaRPr lang="ro-RO" sz="1600" dirty="0"/>
          </a:p>
          <a:p>
            <a:pPr>
              <a:lnSpc>
                <a:spcPct val="110000"/>
              </a:lnSpc>
            </a:pPr>
            <a:r>
              <a:rPr lang="ro-RO" sz="1600" dirty="0">
                <a:ea typeface="+mn-lt"/>
                <a:cs typeface="+mn-lt"/>
              </a:rPr>
              <a:t>Există o versiune pentru IPv6 – </a:t>
            </a:r>
            <a:r>
              <a:rPr lang="ro-RO" sz="1600" b="1" dirty="0">
                <a:ea typeface="+mn-lt"/>
                <a:cs typeface="+mn-lt"/>
              </a:rPr>
              <a:t>IPIPv6</a:t>
            </a:r>
            <a:endParaRPr lang="ro-RO" sz="1600" dirty="0"/>
          </a:p>
          <a:p>
            <a:pPr>
              <a:lnSpc>
                <a:spcPct val="110000"/>
              </a:lnSpc>
            </a:pPr>
            <a:r>
              <a:rPr lang="ro-RO" sz="1600" dirty="0">
                <a:ea typeface="+mn-lt"/>
                <a:cs typeface="+mn-lt"/>
              </a:rPr>
              <a:t>Interfața se creează în </a:t>
            </a:r>
            <a:r>
              <a:rPr lang="ro-RO" sz="1600" b="1" err="1">
                <a:ea typeface="+mn-lt"/>
                <a:cs typeface="+mn-lt"/>
              </a:rPr>
              <a:t>Interface</a:t>
            </a:r>
            <a:r>
              <a:rPr lang="ro-RO" sz="1600" b="1" dirty="0">
                <a:ea typeface="+mn-lt"/>
                <a:cs typeface="+mn-lt"/>
              </a:rPr>
              <a:t> → IP </a:t>
            </a:r>
            <a:r>
              <a:rPr lang="ro-RO" sz="1600" b="1" err="1">
                <a:ea typeface="+mn-lt"/>
                <a:cs typeface="+mn-lt"/>
              </a:rPr>
              <a:t>Tunnel</a:t>
            </a:r>
            <a:endParaRPr lang="ro-RO" sz="1600" dirty="0"/>
          </a:p>
          <a:p>
            <a:pPr>
              <a:lnSpc>
                <a:spcPct val="110000"/>
              </a:lnSpc>
            </a:pPr>
            <a:r>
              <a:rPr lang="ro-RO" sz="1600" dirty="0">
                <a:ea typeface="+mn-lt"/>
                <a:cs typeface="+mn-lt"/>
              </a:rPr>
              <a:t>Este necesară specificarea adreselor IP ale </a:t>
            </a:r>
            <a:r>
              <a:rPr lang="ro-RO" sz="1600" err="1">
                <a:ea typeface="+mn-lt"/>
                <a:cs typeface="+mn-lt"/>
              </a:rPr>
              <a:t>routerului</a:t>
            </a:r>
            <a:r>
              <a:rPr lang="ro-RO" sz="1600" dirty="0">
                <a:ea typeface="+mn-lt"/>
                <a:cs typeface="+mn-lt"/>
              </a:rPr>
              <a:t> local și celui de la distanță la ambele capete</a:t>
            </a:r>
            <a:endParaRPr lang="ro-RO" sz="1600" dirty="0"/>
          </a:p>
          <a:p>
            <a:pPr>
              <a:lnSpc>
                <a:spcPct val="110000"/>
              </a:lnSpc>
            </a:pPr>
            <a:r>
              <a:rPr lang="ro-RO" sz="1600" dirty="0">
                <a:ea typeface="+mn-lt"/>
                <a:cs typeface="+mn-lt"/>
              </a:rPr>
              <a:t>Nu are criptare, dar se poate activa </a:t>
            </a:r>
            <a:r>
              <a:rPr lang="ro-RO" sz="1600" b="1" err="1">
                <a:ea typeface="+mn-lt"/>
                <a:cs typeface="+mn-lt"/>
              </a:rPr>
              <a:t>IPSec</a:t>
            </a:r>
            <a:r>
              <a:rPr lang="ro-RO" sz="1600" dirty="0">
                <a:ea typeface="+mn-lt"/>
                <a:cs typeface="+mn-lt"/>
              </a:rPr>
              <a:t> în modul </a:t>
            </a:r>
            <a:r>
              <a:rPr lang="ro-RO" sz="1600" i="1" dirty="0">
                <a:ea typeface="+mn-lt"/>
                <a:cs typeface="+mn-lt"/>
              </a:rPr>
              <a:t>transport</a:t>
            </a:r>
            <a:endParaRPr lang="ro-RO" sz="1600" dirty="0"/>
          </a:p>
          <a:p>
            <a:pPr>
              <a:lnSpc>
                <a:spcPct val="110000"/>
              </a:lnSpc>
            </a:pPr>
            <a:r>
              <a:rPr lang="ro-RO" sz="1600" b="1" err="1">
                <a:ea typeface="+mn-lt"/>
                <a:cs typeface="+mn-lt"/>
              </a:rPr>
              <a:t>Keepalive</a:t>
            </a:r>
            <a:r>
              <a:rPr lang="ro-RO" sz="1600" dirty="0">
                <a:ea typeface="+mn-lt"/>
                <a:cs typeface="+mn-lt"/>
              </a:rPr>
              <a:t> – verifică disponibilitatea </a:t>
            </a:r>
            <a:r>
              <a:rPr lang="ro-RO" sz="1600" err="1">
                <a:ea typeface="+mn-lt"/>
                <a:cs typeface="+mn-lt"/>
              </a:rPr>
              <a:t>routerului</a:t>
            </a:r>
            <a:r>
              <a:rPr lang="ro-RO" sz="1600" dirty="0">
                <a:ea typeface="+mn-lt"/>
                <a:cs typeface="+mn-lt"/>
              </a:rPr>
              <a:t> de la distanță; dacă nu primește răspuns, interfața „cade”</a:t>
            </a:r>
            <a:endParaRPr lang="ro-RO" sz="1600" dirty="0"/>
          </a:p>
          <a:p>
            <a:pPr>
              <a:lnSpc>
                <a:spcPct val="110000"/>
              </a:lnSpc>
            </a:pPr>
            <a:r>
              <a:rPr lang="ro-RO" sz="1600" dirty="0">
                <a:ea typeface="+mn-lt"/>
                <a:cs typeface="+mn-lt"/>
              </a:rPr>
              <a:t>Suportă </a:t>
            </a:r>
            <a:r>
              <a:rPr lang="ro-RO" sz="1600" b="1" err="1">
                <a:ea typeface="+mn-lt"/>
                <a:cs typeface="+mn-lt"/>
              </a:rPr>
              <a:t>FastPath</a:t>
            </a:r>
            <a:endParaRPr lang="ro-RO" sz="1600" dirty="0"/>
          </a:p>
          <a:p>
            <a:pPr>
              <a:lnSpc>
                <a:spcPct val="110000"/>
              </a:lnSpc>
            </a:pPr>
            <a:endParaRPr lang="ro-RO" sz="1600" dirty="0"/>
          </a:p>
        </p:txBody>
      </p:sp>
      <p:pic>
        <p:nvPicPr>
          <p:cNvPr id="4" name="Imagine 3" descr="O imagine care conține text, captură de ecran, număr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23833B84-5ABE-71A6-0231-B96DF8C3C5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1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296269AC-70A5-8E3E-9EDC-0F5F02A7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ro-RO" b="0" dirty="0">
                <a:ea typeface="+mj-lt"/>
                <a:cs typeface="+mj-lt"/>
              </a:rPr>
              <a:t>Protocolul GRE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632A0A4-777A-DB55-646C-826184C1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o-RO" sz="1100" b="1">
                <a:ea typeface="+mn-lt"/>
                <a:cs typeface="+mn-lt"/>
              </a:rPr>
              <a:t>Generic Routing Encapsulation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Încapsulează pachetele IP în protocolul GRE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Creat de compania </a:t>
            </a:r>
            <a:r>
              <a:rPr lang="ro-RO" sz="1100" b="1">
                <a:ea typeface="+mn-lt"/>
                <a:cs typeface="+mn-lt"/>
              </a:rPr>
              <a:t>Cisco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Poate fi folosit pentru conectare cu dispozitive terțe (Cisco, Linux etc.)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 b="1">
                <a:ea typeface="+mn-lt"/>
                <a:cs typeface="+mn-lt"/>
              </a:rPr>
              <a:t>Layer 3</a:t>
            </a:r>
            <a:r>
              <a:rPr lang="ro-RO" sz="1100">
                <a:ea typeface="+mn-lt"/>
                <a:cs typeface="+mn-lt"/>
              </a:rPr>
              <a:t> – transportă doar IP; nu poate fi inclus într-un bridge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Există versiune pentru IPv6 – </a:t>
            </a:r>
            <a:r>
              <a:rPr lang="ro-RO" sz="1100" b="1">
                <a:ea typeface="+mn-lt"/>
                <a:cs typeface="+mn-lt"/>
              </a:rPr>
              <a:t>GRE6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Interfața se creează în </a:t>
            </a:r>
            <a:r>
              <a:rPr lang="ro-RO" sz="1100" b="1">
                <a:ea typeface="+mn-lt"/>
                <a:cs typeface="+mn-lt"/>
              </a:rPr>
              <a:t>Interface → GRE Tunnel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Este necesară specificarea adreselor IP ale routerului local și celui de la distanță la ambele capete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Nu are criptare, dar se poate activa </a:t>
            </a:r>
            <a:r>
              <a:rPr lang="ro-RO" sz="1100" b="1">
                <a:ea typeface="+mn-lt"/>
                <a:cs typeface="+mn-lt"/>
              </a:rPr>
              <a:t>IPSec</a:t>
            </a:r>
            <a:r>
              <a:rPr lang="ro-RO" sz="1100">
                <a:ea typeface="+mn-lt"/>
                <a:cs typeface="+mn-lt"/>
              </a:rPr>
              <a:t> în modul </a:t>
            </a:r>
            <a:r>
              <a:rPr lang="ro-RO" sz="1100" i="1">
                <a:ea typeface="+mn-lt"/>
                <a:cs typeface="+mn-lt"/>
              </a:rPr>
              <a:t>transport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 b="1">
                <a:ea typeface="+mn-lt"/>
                <a:cs typeface="+mn-lt"/>
              </a:rPr>
              <a:t>Keepalive</a:t>
            </a:r>
            <a:r>
              <a:rPr lang="ro-RO" sz="1100">
                <a:ea typeface="+mn-lt"/>
                <a:cs typeface="+mn-lt"/>
              </a:rPr>
              <a:t> – verifică disponibilitatea routerului de la distanță; dacă nu primește răspuns, interfața „cade”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Suportă </a:t>
            </a:r>
            <a:r>
              <a:rPr lang="ro-RO" sz="1100" b="1">
                <a:ea typeface="+mn-lt"/>
                <a:cs typeface="+mn-lt"/>
              </a:rPr>
              <a:t>FastPath</a:t>
            </a:r>
            <a:endParaRPr lang="ro-RO" sz="1100"/>
          </a:p>
          <a:p>
            <a:pPr>
              <a:lnSpc>
                <a:spcPct val="110000"/>
              </a:lnSpc>
            </a:pPr>
            <a:endParaRPr lang="ro-RO" sz="1100"/>
          </a:p>
        </p:txBody>
      </p:sp>
      <p:pic>
        <p:nvPicPr>
          <p:cNvPr id="4" name="Imagine 3" descr="O imagine care conține text, captură de ecran, număr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E7A2314C-F62E-B554-AA80-DB5C6C37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95" y="946390"/>
            <a:ext cx="4681506" cy="49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2A92D52-3F9C-F117-3EC5-18652789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ro-RO" b="0" dirty="0">
                <a:ea typeface="+mj-lt"/>
                <a:cs typeface="+mj-lt"/>
              </a:rPr>
              <a:t>Particularitățile adresării în tuneluri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C7837B9-1E42-4AD7-518B-3650F459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o-RO" sz="1500">
                <a:ea typeface="+mn-lt"/>
                <a:cs typeface="+mn-lt"/>
              </a:rPr>
              <a:t>Schema standard de adresare în tuneluri – subrețea </a:t>
            </a:r>
            <a:r>
              <a:rPr lang="ro-RO" sz="1500" b="1">
                <a:ea typeface="+mn-lt"/>
                <a:cs typeface="+mn-lt"/>
              </a:rPr>
              <a:t>/30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>
                <a:ea typeface="+mn-lt"/>
                <a:cs typeface="+mn-lt"/>
              </a:rPr>
              <a:t>Tunelurile funcționează pe principiul </a:t>
            </a:r>
            <a:r>
              <a:rPr lang="ro-RO" sz="1500" b="1">
                <a:ea typeface="+mn-lt"/>
                <a:cs typeface="+mn-lt"/>
              </a:rPr>
              <a:t>punct-la-punct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>
                <a:ea typeface="+mn-lt"/>
                <a:cs typeface="+mn-lt"/>
              </a:rPr>
              <a:t>La ele sunt conectate doar </a:t>
            </a:r>
            <a:r>
              <a:rPr lang="ro-RO" sz="1500" b="1">
                <a:ea typeface="+mn-lt"/>
                <a:cs typeface="+mn-lt"/>
              </a:rPr>
              <a:t>2 dispozitive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>
                <a:ea typeface="+mn-lt"/>
                <a:cs typeface="+mn-lt"/>
              </a:rPr>
              <a:t>Un tunel are doar </a:t>
            </a:r>
            <a:r>
              <a:rPr lang="ro-RO" sz="1500" b="1">
                <a:ea typeface="+mn-lt"/>
                <a:cs typeface="+mn-lt"/>
              </a:rPr>
              <a:t>un punct de intrare</a:t>
            </a:r>
            <a:r>
              <a:rPr lang="ro-RO" sz="1500">
                <a:ea typeface="+mn-lt"/>
                <a:cs typeface="+mn-lt"/>
              </a:rPr>
              <a:t> și </a:t>
            </a:r>
            <a:r>
              <a:rPr lang="ro-RO" sz="1500" b="1">
                <a:ea typeface="+mn-lt"/>
                <a:cs typeface="+mn-lt"/>
              </a:rPr>
              <a:t>un punct de ieșire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>
                <a:ea typeface="+mn-lt"/>
                <a:cs typeface="+mn-lt"/>
              </a:rPr>
              <a:t>Nu este necesară utilizarea </a:t>
            </a:r>
            <a:r>
              <a:rPr lang="ro-RO" sz="1500" b="1">
                <a:ea typeface="+mn-lt"/>
                <a:cs typeface="+mn-lt"/>
              </a:rPr>
              <a:t>broadcast-ului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>
                <a:ea typeface="+mn-lt"/>
                <a:cs typeface="+mn-lt"/>
              </a:rPr>
              <a:t>Se poate reduce numărul de adrese IP la </a:t>
            </a:r>
            <a:r>
              <a:rPr lang="ro-RO" sz="1500" b="1">
                <a:ea typeface="+mn-lt"/>
                <a:cs typeface="+mn-lt"/>
              </a:rPr>
              <a:t>două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>
                <a:ea typeface="+mn-lt"/>
                <a:cs typeface="+mn-lt"/>
              </a:rPr>
              <a:t>La adăugarea unei adrese IP ca rețea, trebuie folosit IP-ul dispozitivului de la distanță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>
                <a:ea typeface="+mn-lt"/>
                <a:cs typeface="+mn-lt"/>
              </a:rPr>
              <a:t>Dacă pe router există mai multe tuneluri, se poate folosi aceeași adresă IP pentru fiecare dintre ele</a:t>
            </a:r>
            <a:endParaRPr lang="ro-RO" sz="1500"/>
          </a:p>
          <a:p>
            <a:pPr>
              <a:lnSpc>
                <a:spcPct val="110000"/>
              </a:lnSpc>
            </a:pPr>
            <a:endParaRPr lang="ro-RO" sz="1500"/>
          </a:p>
        </p:txBody>
      </p:sp>
      <p:pic>
        <p:nvPicPr>
          <p:cNvPr id="4" name="Imagine 3" descr="O imagine care conține text, captură de ecran, software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F6CDCB7E-335F-7BB9-AB40-F204B42AE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38" y="433384"/>
            <a:ext cx="3626819" cy="60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3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A57B90-B92C-2765-7DEE-ADAF6DEF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ubstituent conținut 3" descr="O imagine care conține text, diagramă, Font, captură de ecran&#10;&#10;Conținutul generat de inteligența artificială poate fi incorect.">
            <a:extLst>
              <a:ext uri="{FF2B5EF4-FFF2-40B4-BE49-F238E27FC236}">
                <a16:creationId xmlns:a16="http://schemas.microsoft.com/office/drawing/2014/main" id="{BF47AFB8-4684-34A1-8A55-5B486FF58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253" b="1"/>
          <a:stretch>
            <a:fillRect/>
          </a:stretch>
        </p:blipFill>
        <p:spPr>
          <a:xfrm>
            <a:off x="1394460" y="419100"/>
            <a:ext cx="9410700" cy="603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8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4EF712-742D-DA3C-BB9B-7D1AF91A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0" dirty="0" err="1">
                <a:ea typeface="+mj-lt"/>
                <a:cs typeface="+mj-lt"/>
              </a:rPr>
              <a:t>IPSec</a:t>
            </a:r>
            <a:endParaRPr lang="ro-RO" dirty="0" err="1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45A60BF-6E0B-B48F-E1DF-9F374E8F6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ro-RO" b="1" dirty="0" err="1">
                <a:ea typeface="+mn-lt"/>
                <a:cs typeface="+mn-lt"/>
              </a:rPr>
              <a:t>IPSec</a:t>
            </a:r>
            <a:r>
              <a:rPr lang="ro-RO" b="1" dirty="0">
                <a:ea typeface="+mn-lt"/>
                <a:cs typeface="+mn-lt"/>
              </a:rPr>
              <a:t> – Internet Protocol </a:t>
            </a:r>
            <a:r>
              <a:rPr lang="ro-RO" b="1" dirty="0" err="1">
                <a:ea typeface="+mn-lt"/>
                <a:cs typeface="+mn-lt"/>
              </a:rPr>
              <a:t>Security</a:t>
            </a:r>
            <a:r>
              <a:rPr lang="ro-RO" dirty="0">
                <a:ea typeface="+mn-lt"/>
                <a:cs typeface="+mn-lt"/>
              </a:rPr>
              <a:t> – set de protocoale pentru asigurarea securității în rețelele IP</a:t>
            </a:r>
            <a:endParaRPr lang="ro-RO" dirty="0"/>
          </a:p>
          <a:p>
            <a:r>
              <a:rPr lang="ro-RO">
                <a:ea typeface="+mn-lt"/>
                <a:cs typeface="+mn-lt"/>
              </a:rPr>
              <a:t>Inițial a fost dezvoltat pentru </a:t>
            </a:r>
            <a:r>
              <a:rPr lang="ro-RO" b="1">
                <a:ea typeface="+mn-lt"/>
                <a:cs typeface="+mn-lt"/>
              </a:rPr>
              <a:t>IPv6</a:t>
            </a:r>
            <a:r>
              <a:rPr lang="ro-RO">
                <a:ea typeface="+mn-lt"/>
                <a:cs typeface="+mn-lt"/>
              </a:rPr>
              <a:t>, apoi </a:t>
            </a:r>
            <a:r>
              <a:rPr lang="ro-RO" err="1">
                <a:ea typeface="+mn-lt"/>
                <a:cs typeface="+mn-lt"/>
              </a:rPr>
              <a:t>portat</a:t>
            </a:r>
            <a:r>
              <a:rPr lang="ro-RO">
                <a:ea typeface="+mn-lt"/>
                <a:cs typeface="+mn-lt"/>
              </a:rPr>
              <a:t> pe </a:t>
            </a:r>
            <a:r>
              <a:rPr lang="ro-RO" b="1">
                <a:ea typeface="+mn-lt"/>
                <a:cs typeface="+mn-lt"/>
              </a:rPr>
              <a:t>IPv4</a:t>
            </a:r>
            <a:endParaRPr lang="ro-RO"/>
          </a:p>
          <a:p>
            <a:r>
              <a:rPr lang="ro-RO" dirty="0">
                <a:ea typeface="+mn-lt"/>
                <a:cs typeface="+mn-lt"/>
              </a:rPr>
              <a:t>A fost obligatoriu în IPv6, iar în prezent este </a:t>
            </a:r>
            <a:r>
              <a:rPr lang="ro-RO" b="1" dirty="0">
                <a:ea typeface="+mn-lt"/>
                <a:cs typeface="+mn-lt"/>
              </a:rPr>
              <a:t>recomandat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Este parte a stivei de rețea, funcționează la nivelul </a:t>
            </a:r>
            <a:r>
              <a:rPr lang="ro-RO" b="1" dirty="0">
                <a:ea typeface="+mn-lt"/>
                <a:cs typeface="+mn-lt"/>
              </a:rPr>
              <a:t>L3</a:t>
            </a:r>
            <a:r>
              <a:rPr lang="ro-RO" dirty="0">
                <a:ea typeface="+mn-lt"/>
                <a:cs typeface="+mn-lt"/>
              </a:rPr>
              <a:t>, nu necesită funcționarea unor demoni separați (</a:t>
            </a:r>
            <a:r>
              <a:rPr lang="ro-RO" dirty="0" err="1">
                <a:ea typeface="+mn-lt"/>
                <a:cs typeface="+mn-lt"/>
              </a:rPr>
              <a:t>pptp</a:t>
            </a:r>
            <a:r>
              <a:rPr lang="ro-RO" dirty="0">
                <a:ea typeface="+mn-lt"/>
                <a:cs typeface="+mn-lt"/>
              </a:rPr>
              <a:t>, l2tp, </a:t>
            </a:r>
            <a:r>
              <a:rPr lang="ro-RO" dirty="0" err="1">
                <a:ea typeface="+mn-lt"/>
                <a:cs typeface="+mn-lt"/>
              </a:rPr>
              <a:t>openvpn</a:t>
            </a:r>
            <a:r>
              <a:rPr lang="ro-RO" dirty="0">
                <a:ea typeface="+mn-lt"/>
                <a:cs typeface="+mn-lt"/>
              </a:rPr>
              <a:t>)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Asigură </a:t>
            </a:r>
            <a:r>
              <a:rPr lang="ro-RO" b="1" dirty="0">
                <a:ea typeface="+mn-lt"/>
                <a:cs typeface="+mn-lt"/>
              </a:rPr>
              <a:t>autentificare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b="1" dirty="0">
                <a:ea typeface="+mn-lt"/>
                <a:cs typeface="+mn-lt"/>
              </a:rPr>
              <a:t>verificarea autenticității</a:t>
            </a:r>
            <a:r>
              <a:rPr lang="ro-RO" dirty="0">
                <a:ea typeface="+mn-lt"/>
                <a:cs typeface="+mn-lt"/>
              </a:rPr>
              <a:t> (</a:t>
            </a:r>
            <a:r>
              <a:rPr lang="ro-RO" dirty="0" err="1">
                <a:ea typeface="+mn-lt"/>
                <a:cs typeface="+mn-lt"/>
              </a:rPr>
              <a:t>integrity</a:t>
            </a:r>
            <a:r>
              <a:rPr lang="ro-RO" dirty="0">
                <a:ea typeface="+mn-lt"/>
                <a:cs typeface="+mn-lt"/>
              </a:rPr>
              <a:t>) și </a:t>
            </a:r>
            <a:r>
              <a:rPr lang="ro-RO" b="1" dirty="0">
                <a:ea typeface="+mn-lt"/>
                <a:cs typeface="+mn-lt"/>
              </a:rPr>
              <a:t>criptare</a:t>
            </a:r>
            <a:r>
              <a:rPr lang="ro-RO" dirty="0">
                <a:ea typeface="+mn-lt"/>
                <a:cs typeface="+mn-lt"/>
              </a:rPr>
              <a:t> (</a:t>
            </a:r>
            <a:r>
              <a:rPr lang="ro-RO" dirty="0" err="1">
                <a:ea typeface="+mn-lt"/>
                <a:cs typeface="+mn-lt"/>
              </a:rPr>
              <a:t>encryption</a:t>
            </a:r>
            <a:r>
              <a:rPr lang="ro-RO" dirty="0">
                <a:ea typeface="+mn-lt"/>
                <a:cs typeface="+mn-lt"/>
              </a:rPr>
              <a:t>)</a:t>
            </a:r>
            <a:endParaRPr lang="ro-RO" dirty="0"/>
          </a:p>
          <a:p>
            <a:r>
              <a:rPr lang="ro-RO" dirty="0"/>
              <a:t>Include protocoalele:</a:t>
            </a:r>
          </a:p>
          <a:p>
            <a:r>
              <a:rPr lang="ro-RO" b="1" dirty="0">
                <a:ea typeface="+mn-lt"/>
                <a:cs typeface="+mn-lt"/>
              </a:rPr>
              <a:t>AH (</a:t>
            </a:r>
            <a:r>
              <a:rPr lang="ro-RO" b="1" dirty="0" err="1">
                <a:ea typeface="+mn-lt"/>
                <a:cs typeface="+mn-lt"/>
              </a:rPr>
              <a:t>Authentication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Header</a:t>
            </a:r>
            <a:r>
              <a:rPr lang="ro-RO" b="1" dirty="0">
                <a:ea typeface="+mn-lt"/>
                <a:cs typeface="+mn-lt"/>
              </a:rPr>
              <a:t>)</a:t>
            </a:r>
            <a:r>
              <a:rPr lang="ro-RO" dirty="0">
                <a:ea typeface="+mn-lt"/>
                <a:cs typeface="+mn-lt"/>
              </a:rPr>
              <a:t> – autentificarea pachetului, verificarea integrității, fără criptare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ESP (</a:t>
            </a:r>
            <a:r>
              <a:rPr lang="ro-RO" b="1" dirty="0" err="1">
                <a:ea typeface="+mn-lt"/>
                <a:cs typeface="+mn-lt"/>
              </a:rPr>
              <a:t>Encapsulating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Security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Payload</a:t>
            </a:r>
            <a:r>
              <a:rPr lang="ro-RO" b="1" dirty="0">
                <a:ea typeface="+mn-lt"/>
                <a:cs typeface="+mn-lt"/>
              </a:rPr>
              <a:t>)</a:t>
            </a:r>
            <a:r>
              <a:rPr lang="ro-RO" dirty="0">
                <a:ea typeface="+mn-lt"/>
                <a:cs typeface="+mn-lt"/>
              </a:rPr>
              <a:t> – autentificarea pachetului, verificarea integrității, criptare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IKE (Internet </a:t>
            </a:r>
            <a:r>
              <a:rPr lang="ro-RO" b="1" dirty="0" err="1">
                <a:ea typeface="+mn-lt"/>
                <a:cs typeface="+mn-lt"/>
              </a:rPr>
              <a:t>Key</a:t>
            </a:r>
            <a:r>
              <a:rPr lang="ro-RO" b="1" dirty="0">
                <a:ea typeface="+mn-lt"/>
                <a:cs typeface="+mn-lt"/>
              </a:rPr>
              <a:t> Exchange)</a:t>
            </a:r>
            <a:r>
              <a:rPr lang="ro-RO" dirty="0">
                <a:ea typeface="+mn-lt"/>
                <a:cs typeface="+mn-lt"/>
              </a:rPr>
              <a:t> – generarea și schimbul cheilor de securitate</a:t>
            </a:r>
            <a:endParaRPr lang="ro-RO" dirty="0"/>
          </a:p>
          <a:p>
            <a:r>
              <a:rPr lang="ro-RO" dirty="0"/>
              <a:t>Poate fi utilizat în următoarele combinații:</a:t>
            </a:r>
          </a:p>
          <a:p>
            <a:r>
              <a:rPr lang="ro-RO" dirty="0">
                <a:ea typeface="+mn-lt"/>
                <a:cs typeface="+mn-lt"/>
              </a:rPr>
              <a:t>AH, ESP, AH+ESP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De obicei, este suficient să se folosească doar </a:t>
            </a:r>
            <a:r>
              <a:rPr lang="ro-RO" b="1" dirty="0">
                <a:ea typeface="+mn-lt"/>
                <a:cs typeface="+mn-lt"/>
              </a:rPr>
              <a:t>ESP</a:t>
            </a:r>
            <a:r>
              <a:rPr lang="ro-RO" dirty="0">
                <a:ea typeface="+mn-lt"/>
                <a:cs typeface="+mn-lt"/>
              </a:rPr>
              <a:t>.</a:t>
            </a:r>
            <a:br>
              <a:rPr lang="ro-RO" dirty="0">
                <a:ea typeface="+mn-lt"/>
                <a:cs typeface="+mn-lt"/>
              </a:rPr>
            </a:br>
            <a:r>
              <a:rPr lang="ro-RO" dirty="0">
                <a:ea typeface="+mn-lt"/>
                <a:cs typeface="+mn-lt"/>
              </a:rPr>
              <a:t> Combinația </a:t>
            </a:r>
            <a:r>
              <a:rPr lang="ro-RO" b="1" dirty="0">
                <a:ea typeface="+mn-lt"/>
                <a:cs typeface="+mn-lt"/>
              </a:rPr>
              <a:t>AH + ESP</a:t>
            </a:r>
            <a:r>
              <a:rPr lang="ro-RO" dirty="0">
                <a:ea typeface="+mn-lt"/>
                <a:cs typeface="+mn-lt"/>
              </a:rPr>
              <a:t> este redundantă și consumatoare de resurse.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5418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670896B-F41D-A6EB-A60F-1E836AF4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0" dirty="0" err="1">
                <a:ea typeface="+mj-lt"/>
                <a:cs typeface="+mj-lt"/>
              </a:rPr>
              <a:t>IPSec</a:t>
            </a:r>
            <a:r>
              <a:rPr lang="ro-RO" b="0" dirty="0">
                <a:ea typeface="+mj-lt"/>
                <a:cs typeface="+mj-lt"/>
              </a:rPr>
              <a:t> în </a:t>
            </a:r>
            <a:r>
              <a:rPr lang="ro-RO" b="0" dirty="0" err="1">
                <a:ea typeface="+mj-lt"/>
                <a:cs typeface="+mj-lt"/>
              </a:rPr>
              <a:t>RouterOS</a:t>
            </a:r>
            <a:endParaRPr lang="ro-RO" dirty="0" err="1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B7A39D4-1650-1DF1-DE26-309E8140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o-RO" b="1" dirty="0">
                <a:ea typeface="+mn-lt"/>
                <a:cs typeface="+mn-lt"/>
              </a:rPr>
              <a:t>AH</a:t>
            </a:r>
            <a:r>
              <a:rPr lang="ro-RO" dirty="0">
                <a:ea typeface="+mn-lt"/>
                <a:cs typeface="+mn-lt"/>
              </a:rPr>
              <a:t> suportă următoarele protocoale:</a:t>
            </a:r>
            <a:endParaRPr lang="ro-RO" dirty="0"/>
          </a:p>
          <a:p>
            <a:r>
              <a:rPr lang="ro-RO" i="1" err="1">
                <a:ea typeface="+mn-lt"/>
                <a:cs typeface="+mn-lt"/>
              </a:rPr>
              <a:t>Authentication</a:t>
            </a:r>
            <a:r>
              <a:rPr lang="ro-RO" i="1">
                <a:ea typeface="+mn-lt"/>
                <a:cs typeface="+mn-lt"/>
              </a:rPr>
              <a:t>:</a:t>
            </a:r>
            <a:r>
              <a:rPr lang="ro-RO">
                <a:ea typeface="+mn-lt"/>
                <a:cs typeface="+mn-lt"/>
              </a:rPr>
              <a:t> sha1, sha2 (256, 512), md5</a:t>
            </a:r>
            <a:endParaRPr lang="ro-RO"/>
          </a:p>
          <a:p>
            <a:r>
              <a:rPr lang="ro-RO" b="1" dirty="0">
                <a:ea typeface="+mn-lt"/>
                <a:cs typeface="+mn-lt"/>
              </a:rPr>
              <a:t>ESP</a:t>
            </a:r>
            <a:r>
              <a:rPr lang="ro-RO" dirty="0">
                <a:ea typeface="+mn-lt"/>
                <a:cs typeface="+mn-lt"/>
              </a:rPr>
              <a:t> suportă următoarele protocoale:</a:t>
            </a:r>
            <a:endParaRPr lang="ro-RO" dirty="0"/>
          </a:p>
          <a:p>
            <a:r>
              <a:rPr lang="ro-RO" i="1" dirty="0" err="1">
                <a:ea typeface="+mn-lt"/>
                <a:cs typeface="+mn-lt"/>
              </a:rPr>
              <a:t>Authentication</a:t>
            </a:r>
            <a:r>
              <a:rPr lang="ro-RO" i="1" dirty="0">
                <a:ea typeface="+mn-lt"/>
                <a:cs typeface="+mn-lt"/>
              </a:rPr>
              <a:t>:</a:t>
            </a:r>
            <a:r>
              <a:rPr lang="ro-RO" dirty="0">
                <a:ea typeface="+mn-lt"/>
                <a:cs typeface="+mn-lt"/>
              </a:rPr>
              <a:t> sha1, sha2 (256, 512), md5</a:t>
            </a:r>
            <a:endParaRPr lang="ro-RO" dirty="0"/>
          </a:p>
          <a:p>
            <a:r>
              <a:rPr lang="ro-RO" i="1" dirty="0" err="1">
                <a:ea typeface="+mn-lt"/>
                <a:cs typeface="+mn-lt"/>
              </a:rPr>
              <a:t>Encryption</a:t>
            </a:r>
            <a:r>
              <a:rPr lang="ro-RO" i="1" dirty="0">
                <a:ea typeface="+mn-lt"/>
                <a:cs typeface="+mn-lt"/>
              </a:rPr>
              <a:t>:</a:t>
            </a:r>
            <a:r>
              <a:rPr lang="ro-RO" dirty="0">
                <a:ea typeface="+mn-lt"/>
                <a:cs typeface="+mn-lt"/>
              </a:rPr>
              <a:t> des, 3des, </a:t>
            </a:r>
            <a:r>
              <a:rPr lang="ro-RO" dirty="0" err="1">
                <a:ea typeface="+mn-lt"/>
                <a:cs typeface="+mn-lt"/>
              </a:rPr>
              <a:t>aes</a:t>
            </a:r>
            <a:r>
              <a:rPr lang="ro-RO" dirty="0">
                <a:ea typeface="+mn-lt"/>
                <a:cs typeface="+mn-lt"/>
              </a:rPr>
              <a:t> (128, 192, 256 biți), </a:t>
            </a:r>
            <a:r>
              <a:rPr lang="ro-RO" dirty="0" err="1">
                <a:ea typeface="+mn-lt"/>
                <a:cs typeface="+mn-lt"/>
              </a:rPr>
              <a:t>blowfish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dirty="0" err="1">
                <a:ea typeface="+mn-lt"/>
                <a:cs typeface="+mn-lt"/>
              </a:rPr>
              <a:t>twofish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dirty="0" err="1">
                <a:ea typeface="+mn-lt"/>
                <a:cs typeface="+mn-lt"/>
              </a:rPr>
              <a:t>camellia</a:t>
            </a:r>
            <a:r>
              <a:rPr lang="ro-RO" dirty="0">
                <a:ea typeface="+mn-lt"/>
                <a:cs typeface="+mn-lt"/>
              </a:rPr>
              <a:t>, chacha20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Accelerația hardware pentru </a:t>
            </a:r>
            <a:r>
              <a:rPr lang="ro-RO" b="1" dirty="0" err="1">
                <a:ea typeface="+mn-lt"/>
                <a:cs typeface="+mn-lt"/>
              </a:rPr>
              <a:t>IPSec</a:t>
            </a:r>
            <a:r>
              <a:rPr lang="ro-RO" dirty="0">
                <a:ea typeface="+mn-lt"/>
                <a:cs typeface="+mn-lt"/>
              </a:rPr>
              <a:t> este disponibilă pe multe modele cu procesoare </a:t>
            </a:r>
            <a:r>
              <a:rPr lang="ro-RO" b="1" dirty="0">
                <a:ea typeface="+mn-lt"/>
                <a:cs typeface="+mn-lt"/>
              </a:rPr>
              <a:t>ARM CPU</a:t>
            </a:r>
            <a:r>
              <a:rPr lang="ro-RO" dirty="0">
                <a:ea typeface="+mn-lt"/>
                <a:cs typeface="+mn-lt"/>
              </a:rPr>
              <a:t> și </a:t>
            </a:r>
            <a:r>
              <a:rPr lang="ro-RO" b="1" dirty="0">
                <a:ea typeface="+mn-lt"/>
                <a:cs typeface="+mn-lt"/>
              </a:rPr>
              <a:t>x86</a:t>
            </a:r>
            <a:r>
              <a:rPr lang="ro-RO" dirty="0">
                <a:ea typeface="+mn-lt"/>
                <a:cs typeface="+mn-lt"/>
              </a:rPr>
              <a:t> cu </a:t>
            </a:r>
            <a:r>
              <a:rPr lang="ro-RO" b="1" dirty="0">
                <a:ea typeface="+mn-lt"/>
                <a:cs typeface="+mn-lt"/>
              </a:rPr>
              <a:t>AES-NI</a:t>
            </a:r>
            <a:r>
              <a:rPr lang="ro-RO" dirty="0">
                <a:ea typeface="+mn-lt"/>
                <a:cs typeface="+mn-lt"/>
              </a:rPr>
              <a:t>, dar nu pentru </a:t>
            </a:r>
            <a:r>
              <a:rPr lang="ro-RO" b="1" dirty="0">
                <a:ea typeface="+mn-lt"/>
                <a:cs typeface="+mn-lt"/>
              </a:rPr>
              <a:t>CHR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Documentație </a:t>
            </a:r>
            <a:r>
              <a:rPr lang="ro-RO" dirty="0" err="1">
                <a:ea typeface="+mn-lt"/>
                <a:cs typeface="+mn-lt"/>
              </a:rPr>
              <a:t>Mikrotik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IPSec</a:t>
            </a:r>
            <a:r>
              <a:rPr lang="ro-RO" dirty="0">
                <a:ea typeface="+mn-lt"/>
                <a:cs typeface="+mn-lt"/>
              </a:rPr>
              <a:t> Hardware </a:t>
            </a:r>
            <a:r>
              <a:rPr lang="ro-RO" dirty="0" err="1">
                <a:ea typeface="+mn-lt"/>
                <a:cs typeface="+mn-lt"/>
              </a:rPr>
              <a:t>Acceleration</a:t>
            </a:r>
            <a:endParaRPr lang="ro-RO" dirty="0" err="1"/>
          </a:p>
          <a:p>
            <a:r>
              <a:rPr lang="ro-RO" dirty="0">
                <a:ea typeface="+mn-lt"/>
                <a:cs typeface="+mn-lt"/>
              </a:rPr>
              <a:t>Pentru </a:t>
            </a:r>
            <a:r>
              <a:rPr lang="ro-RO" b="1" dirty="0">
                <a:ea typeface="+mn-lt"/>
                <a:cs typeface="+mn-lt"/>
              </a:rPr>
              <a:t>VPN site-</a:t>
            </a:r>
            <a:r>
              <a:rPr lang="ro-RO" b="1" dirty="0" err="1">
                <a:ea typeface="+mn-lt"/>
                <a:cs typeface="+mn-lt"/>
              </a:rPr>
              <a:t>to</a:t>
            </a:r>
            <a:r>
              <a:rPr lang="ro-RO" b="1" dirty="0">
                <a:ea typeface="+mn-lt"/>
                <a:cs typeface="+mn-lt"/>
              </a:rPr>
              <a:t>-site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dirty="0" err="1">
                <a:ea typeface="+mn-lt"/>
                <a:cs typeface="+mn-lt"/>
              </a:rPr>
              <a:t>IPSec</a:t>
            </a:r>
            <a:r>
              <a:rPr lang="ro-RO" dirty="0">
                <a:ea typeface="+mn-lt"/>
                <a:cs typeface="+mn-lt"/>
              </a:rPr>
              <a:t> poate fi folosit împreună cu </a:t>
            </a:r>
            <a:r>
              <a:rPr lang="ro-RO" b="1" dirty="0">
                <a:ea typeface="+mn-lt"/>
                <a:cs typeface="+mn-lt"/>
              </a:rPr>
              <a:t>IPIP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b="1" dirty="0" err="1">
                <a:ea typeface="+mn-lt"/>
                <a:cs typeface="+mn-lt"/>
              </a:rPr>
              <a:t>EoIP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b="1" dirty="0">
                <a:ea typeface="+mn-lt"/>
                <a:cs typeface="+mn-lt"/>
              </a:rPr>
              <a:t>GRE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Pentru </a:t>
            </a:r>
            <a:r>
              <a:rPr lang="ro-RO" b="1" dirty="0">
                <a:ea typeface="+mn-lt"/>
                <a:cs typeface="+mn-lt"/>
              </a:rPr>
              <a:t>VPN de tip </a:t>
            </a:r>
            <a:r>
              <a:rPr lang="ro-RO" b="1" dirty="0" err="1">
                <a:ea typeface="+mn-lt"/>
                <a:cs typeface="+mn-lt"/>
              </a:rPr>
              <a:t>end-user</a:t>
            </a:r>
            <a:r>
              <a:rPr lang="ro-RO" dirty="0">
                <a:ea typeface="+mn-lt"/>
                <a:cs typeface="+mn-lt"/>
              </a:rPr>
              <a:t>, se recomandă utilizarea </a:t>
            </a:r>
            <a:r>
              <a:rPr lang="ro-RO" b="1" dirty="0">
                <a:ea typeface="+mn-lt"/>
                <a:cs typeface="+mn-lt"/>
              </a:rPr>
              <a:t>L2TP/</a:t>
            </a:r>
            <a:r>
              <a:rPr lang="ro-RO" b="1" dirty="0" err="1">
                <a:ea typeface="+mn-lt"/>
                <a:cs typeface="+mn-lt"/>
              </a:rPr>
              <a:t>IPSec</a:t>
            </a:r>
            <a:r>
              <a:rPr lang="ro-RO" dirty="0">
                <a:ea typeface="+mn-lt"/>
                <a:cs typeface="+mn-lt"/>
              </a:rPr>
              <a:t> sau </a:t>
            </a:r>
            <a:r>
              <a:rPr lang="ro-RO" b="1" dirty="0">
                <a:ea typeface="+mn-lt"/>
                <a:cs typeface="+mn-lt"/>
              </a:rPr>
              <a:t>IKEv2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79347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D3817B-01DA-DCDA-FA18-49D6FF00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ubstituent conținut 3" descr="O imagine care conține text, captură de ecran, număr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998DB099-E386-DB22-8F49-9BB617385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06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97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853153B-C055-BCF9-39B3-D7A5D1D1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5" cy="1132258"/>
          </a:xfrm>
        </p:spPr>
        <p:txBody>
          <a:bodyPr>
            <a:normAutofit/>
          </a:bodyPr>
          <a:lstStyle/>
          <a:p>
            <a:r>
              <a:rPr lang="ro-RO" b="0" dirty="0" err="1">
                <a:ea typeface="+mj-lt"/>
                <a:cs typeface="+mj-lt"/>
              </a:rPr>
              <a:t>IPSec</a:t>
            </a:r>
            <a:endParaRPr lang="ro-RO" dirty="0" err="1"/>
          </a:p>
        </p:txBody>
      </p:sp>
      <p:pic>
        <p:nvPicPr>
          <p:cNvPr id="4" name="Imagine 3" descr="O imagine care conține text, captură de ecran, Font, linie&#10;&#10;Conținutul generat de inteligența artificială poate fi incorect.">
            <a:extLst>
              <a:ext uri="{FF2B5EF4-FFF2-40B4-BE49-F238E27FC236}">
                <a16:creationId xmlns:a16="http://schemas.microsoft.com/office/drawing/2014/main" id="{23CBE954-5CF0-3223-EE2F-DC578C6593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2" r="3165" b="3"/>
          <a:stretch>
            <a:fillRect/>
          </a:stretch>
        </p:blipFill>
        <p:spPr>
          <a:xfrm>
            <a:off x="731520" y="1775012"/>
            <a:ext cx="6355080" cy="4534348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E74432D-AE33-637D-2128-3CA3A5DA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29" y="1775012"/>
            <a:ext cx="3999334" cy="45343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o-RO" sz="1500" b="1">
                <a:ea typeface="+mn-lt"/>
                <a:cs typeface="+mn-lt"/>
              </a:rPr>
              <a:t>IKE</a:t>
            </a:r>
            <a:r>
              <a:rPr lang="ro-RO" sz="1500">
                <a:ea typeface="+mn-lt"/>
                <a:cs typeface="+mn-lt"/>
              </a:rPr>
              <a:t> este responsabil pentru schimbul de parametri și stabilirea conexiunii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>
                <a:ea typeface="+mn-lt"/>
                <a:cs typeface="+mn-lt"/>
              </a:rPr>
              <a:t>Ascultă cererile pe portul </a:t>
            </a:r>
            <a:r>
              <a:rPr lang="ro-RO" sz="1500" b="1">
                <a:ea typeface="+mn-lt"/>
                <a:cs typeface="+mn-lt"/>
              </a:rPr>
              <a:t>500/UDP</a:t>
            </a:r>
            <a:r>
              <a:rPr lang="ro-RO" sz="1500">
                <a:ea typeface="+mn-lt"/>
                <a:cs typeface="+mn-lt"/>
              </a:rPr>
              <a:t> (trebuie permis în firewall)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>
                <a:ea typeface="+mn-lt"/>
                <a:cs typeface="+mn-lt"/>
              </a:rPr>
              <a:t>Conexiunea este stabilită în </a:t>
            </a:r>
            <a:r>
              <a:rPr lang="ro-RO" sz="1500" b="1">
                <a:ea typeface="+mn-lt"/>
                <a:cs typeface="+mn-lt"/>
              </a:rPr>
              <a:t>două faze: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 b="1">
                <a:ea typeface="+mn-lt"/>
                <a:cs typeface="+mn-lt"/>
              </a:rPr>
              <a:t>Faza 1 – IKE SA (IKE Security Association):</a:t>
            </a:r>
            <a:br>
              <a:rPr lang="ro-RO" sz="1500" b="1">
                <a:ea typeface="+mn-lt"/>
                <a:cs typeface="+mn-lt"/>
              </a:rPr>
            </a:br>
            <a:r>
              <a:rPr lang="ro-RO" sz="1500" b="1">
                <a:ea typeface="+mn-lt"/>
                <a:cs typeface="+mn-lt"/>
              </a:rPr>
              <a:t> verificarea identității, stabilirea conexiunii IKE securizate, negocierea algoritmilor de criptare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 b="1">
                <a:ea typeface="+mn-lt"/>
                <a:cs typeface="+mn-lt"/>
              </a:rPr>
              <a:t>Faza 2 – IPSec SA:</a:t>
            </a:r>
            <a:br>
              <a:rPr lang="ro-RO" sz="1500" b="1">
                <a:ea typeface="+mn-lt"/>
                <a:cs typeface="+mn-lt"/>
              </a:rPr>
            </a:br>
            <a:r>
              <a:rPr lang="ro-RO" sz="1500" b="1">
                <a:ea typeface="+mn-lt"/>
                <a:cs typeface="+mn-lt"/>
              </a:rPr>
              <a:t> schimb de chei, alegerea protocolului (AH, ESP, AH+ESP)</a:t>
            </a:r>
            <a:endParaRPr lang="ro-RO" sz="1500"/>
          </a:p>
          <a:p>
            <a:pPr>
              <a:lnSpc>
                <a:spcPct val="110000"/>
              </a:lnSpc>
            </a:pPr>
            <a:endParaRPr lang="ro-RO" sz="1500"/>
          </a:p>
        </p:txBody>
      </p:sp>
    </p:spTree>
    <p:extLst>
      <p:ext uri="{BB962C8B-B14F-4D97-AF65-F5344CB8AC3E}">
        <p14:creationId xmlns:p14="http://schemas.microsoft.com/office/powerpoint/2010/main" val="458334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8C29DBD-A7ED-4301-BB2D-B2B9F3E7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0" dirty="0">
                <a:ea typeface="+mj-lt"/>
                <a:cs typeface="+mj-lt"/>
              </a:rPr>
              <a:t>Moduri de funcționare </a:t>
            </a:r>
            <a:r>
              <a:rPr lang="ro-RO" b="0" dirty="0" err="1">
                <a:ea typeface="+mj-lt"/>
                <a:cs typeface="+mj-lt"/>
              </a:rPr>
              <a:t>IPSec</a:t>
            </a:r>
            <a:endParaRPr lang="ro-RO" dirty="0" err="1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5C86047-302B-5F39-61B5-68B96C838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678898"/>
            <a:ext cx="10653579" cy="1406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b="1" dirty="0">
                <a:ea typeface="+mn-lt"/>
                <a:cs typeface="+mn-lt"/>
              </a:rPr>
              <a:t>Transport mode</a:t>
            </a:r>
            <a:r>
              <a:rPr lang="ro-RO" dirty="0">
                <a:ea typeface="+mn-lt"/>
                <a:cs typeface="+mn-lt"/>
              </a:rPr>
              <a:t> – este criptat doar conținutul (corpul) pachetului IP, antetul nu este modificat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Se utilizează pentru criptarea între gazdele finale sau împreună cu tunelurile </a:t>
            </a:r>
            <a:r>
              <a:rPr lang="ro-RO" b="1" dirty="0">
                <a:ea typeface="+mn-lt"/>
                <a:cs typeface="+mn-lt"/>
              </a:rPr>
              <a:t>L2TP</a:t>
            </a:r>
            <a:endParaRPr lang="ro-RO" dirty="0"/>
          </a:p>
          <a:p>
            <a:endParaRPr lang="ro-RO" dirty="0"/>
          </a:p>
        </p:txBody>
      </p:sp>
      <p:pic>
        <p:nvPicPr>
          <p:cNvPr id="4" name="Imagine 3" descr="O imagine care conține text, captură de ecran, Font, linie&#10;&#10;Conținutul generat de inteligența artificială poate fi incorect.">
            <a:extLst>
              <a:ext uri="{FF2B5EF4-FFF2-40B4-BE49-F238E27FC236}">
                <a16:creationId xmlns:a16="http://schemas.microsoft.com/office/drawing/2014/main" id="{637AE9CC-4819-32F1-33FB-384FA115F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3086100"/>
            <a:ext cx="111823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5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F1B8405-98B7-8ED3-C82D-E7A888F7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0" dirty="0"/>
              <a:t>Moduri de funcționare </a:t>
            </a:r>
            <a:r>
              <a:rPr lang="ro-RO" b="0" dirty="0" err="1"/>
              <a:t>IPSec</a:t>
            </a:r>
            <a:endParaRPr lang="ro-RO" dirty="0" err="1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6E6ADD3-B46A-5B8A-EB4A-A88411730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o-RO" b="1" err="1"/>
              <a:t>Tunnel</a:t>
            </a:r>
            <a:r>
              <a:rPr lang="ro-RO" b="1" dirty="0"/>
              <a:t> mode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În modul </a:t>
            </a:r>
            <a:r>
              <a:rPr lang="ro-RO" b="1" dirty="0" err="1">
                <a:ea typeface="+mn-lt"/>
                <a:cs typeface="+mn-lt"/>
              </a:rPr>
              <a:t>Tunnel</a:t>
            </a:r>
            <a:r>
              <a:rPr lang="ro-RO" dirty="0">
                <a:ea typeface="+mn-lt"/>
                <a:cs typeface="+mn-lt"/>
              </a:rPr>
              <a:t>, întregul pachet IP este criptat și încapsulat într-un alt pachet IP cu un antet diferit</a:t>
            </a:r>
            <a:endParaRPr lang="ro-RO" dirty="0"/>
          </a:p>
          <a:p>
            <a:endParaRPr lang="ro-RO" dirty="0"/>
          </a:p>
        </p:txBody>
      </p:sp>
      <p:pic>
        <p:nvPicPr>
          <p:cNvPr id="4" name="Imagine 3" descr="O imagine care conține text, captură de ecran, Font, linie&#10;&#10;Conținutul generat de inteligența artificială poate fi incorect.">
            <a:extLst>
              <a:ext uri="{FF2B5EF4-FFF2-40B4-BE49-F238E27FC236}">
                <a16:creationId xmlns:a16="http://schemas.microsoft.com/office/drawing/2014/main" id="{D81193A7-EC7E-C194-0D9D-0926D3AAC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90" y="3370009"/>
            <a:ext cx="12024311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8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11223-F73D-772B-6D44-F64267F3B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008A3A5-CFEE-6C46-1790-319CDA5C6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53D82A9-C04C-1449-63F6-98F6824C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1396999"/>
            <a:ext cx="2786388" cy="2032001"/>
          </a:xfrm>
        </p:spPr>
        <p:txBody>
          <a:bodyPr anchor="t">
            <a:normAutofit/>
          </a:bodyPr>
          <a:lstStyle/>
          <a:p>
            <a:r>
              <a:rPr lang="ro-RO" sz="2800"/>
              <a:t>Cuprins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9B1C218-F5C6-1331-1D11-646328177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408" y="1483360"/>
            <a:ext cx="7013171" cy="44300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 sz="2400">
                <a:ea typeface="+mn-lt"/>
                <a:cs typeface="+mn-lt"/>
              </a:rPr>
              <a:t>VPN</a:t>
            </a:r>
            <a:endParaRPr lang="ro-RO" sz="2400"/>
          </a:p>
          <a:p>
            <a:r>
              <a:rPr lang="ro-RO" sz="2400">
                <a:ea typeface="+mn-lt"/>
                <a:cs typeface="+mn-lt"/>
              </a:rPr>
              <a:t>Tipuri de protocoale VPN: L2, L3, BCP</a:t>
            </a:r>
            <a:endParaRPr lang="ro-RO" sz="2400"/>
          </a:p>
          <a:p>
            <a:r>
              <a:rPr lang="ro-RO" sz="2400">
                <a:ea typeface="+mn-lt"/>
                <a:cs typeface="+mn-lt"/>
              </a:rPr>
              <a:t>PPTP, L2TP, SSTP, IPIP, EoIP, GRE, OpenVPN</a:t>
            </a:r>
            <a:endParaRPr lang="ro-RO" sz="2400"/>
          </a:p>
          <a:p>
            <a:r>
              <a:rPr lang="ro-RO" sz="2400">
                <a:ea typeface="+mn-lt"/>
                <a:cs typeface="+mn-lt"/>
              </a:rPr>
              <a:t>Scenarii de interconectare a rețelelor prin protocoale VPN</a:t>
            </a:r>
            <a:endParaRPr lang="ro-RO" sz="2400"/>
          </a:p>
          <a:p>
            <a:r>
              <a:rPr lang="ro-RO" sz="2400">
                <a:ea typeface="+mn-lt"/>
                <a:cs typeface="+mn-lt"/>
              </a:rPr>
              <a:t>Particularitățile adresării IP în tuneluri</a:t>
            </a:r>
            <a:endParaRPr lang="ro-RO" sz="2400"/>
          </a:p>
          <a:p>
            <a:r>
              <a:rPr lang="ro-RO" sz="2400">
                <a:ea typeface="+mn-lt"/>
                <a:cs typeface="+mn-lt"/>
              </a:rPr>
              <a:t>IPSec</a:t>
            </a:r>
            <a:endParaRPr lang="ro-RO" sz="2400"/>
          </a:p>
          <a:p>
            <a:endParaRPr lang="ro-RO" sz="2400"/>
          </a:p>
        </p:txBody>
      </p:sp>
    </p:spTree>
    <p:extLst>
      <p:ext uri="{BB962C8B-B14F-4D97-AF65-F5344CB8AC3E}">
        <p14:creationId xmlns:p14="http://schemas.microsoft.com/office/powerpoint/2010/main" val="3857481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48EA17-F2CF-2F98-FC06-DBB6A2AEC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D4267-6754-E656-C65D-257297D4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Substituent conținut 3" descr="O imagine care conține text, captură de ecran, diagramă, linie&#10;&#10;Conținutul generat de inteligența artificială poate fi incorect.">
            <a:extLst>
              <a:ext uri="{FF2B5EF4-FFF2-40B4-BE49-F238E27FC236}">
                <a16:creationId xmlns:a16="http://schemas.microsoft.com/office/drawing/2014/main" id="{9FD1CF4C-58E7-064C-8AA2-3E4730D2A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328" r="-1" b="-1"/>
          <a:stretch>
            <a:fillRect/>
          </a:stretch>
        </p:blipFill>
        <p:spPr>
          <a:xfrm>
            <a:off x="-1" y="544068"/>
            <a:ext cx="12191999" cy="5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50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88D2E844-6EC5-2BF6-6779-060669B4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8461"/>
            <a:ext cx="4621553" cy="606055"/>
          </a:xfrm>
        </p:spPr>
        <p:txBody>
          <a:bodyPr anchor="b">
            <a:normAutofit/>
          </a:bodyPr>
          <a:lstStyle/>
          <a:p>
            <a:r>
              <a:rPr lang="ro-RO" b="0" dirty="0">
                <a:ea typeface="+mj-lt"/>
                <a:cs typeface="+mj-lt"/>
              </a:rPr>
              <a:t>MTU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C434D6B-1E17-1F20-44A5-D092EDB1D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99" y="964809"/>
            <a:ext cx="5097802" cy="55988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ro-RO" b="1" dirty="0">
                <a:ea typeface="+mn-lt"/>
                <a:cs typeface="+mn-lt"/>
              </a:rPr>
              <a:t>MTU (Maximum </a:t>
            </a:r>
            <a:r>
              <a:rPr lang="ro-RO" b="1" err="1">
                <a:ea typeface="+mn-lt"/>
                <a:cs typeface="+mn-lt"/>
              </a:rPr>
              <a:t>Transmission</a:t>
            </a:r>
            <a:r>
              <a:rPr lang="ro-RO" b="1" dirty="0">
                <a:ea typeface="+mn-lt"/>
                <a:cs typeface="+mn-lt"/>
              </a:rPr>
              <a:t> Unit)</a:t>
            </a:r>
            <a:r>
              <a:rPr lang="ro-RO" dirty="0">
                <a:ea typeface="+mn-lt"/>
                <a:cs typeface="+mn-lt"/>
              </a:rPr>
              <a:t> – dimensiunea maximă a blocului de date care poate fi transmis prin rețea</a:t>
            </a:r>
            <a:endParaRPr lang="ro-RO" dirty="0"/>
          </a:p>
          <a:p>
            <a:pPr>
              <a:lnSpc>
                <a:spcPct val="110000"/>
              </a:lnSpc>
            </a:pPr>
            <a:r>
              <a:rPr lang="ro-RO" b="1" dirty="0">
                <a:ea typeface="+mn-lt"/>
                <a:cs typeface="+mn-lt"/>
              </a:rPr>
              <a:t>L3 MTU</a:t>
            </a:r>
            <a:r>
              <a:rPr lang="ro-RO" dirty="0">
                <a:ea typeface="+mn-lt"/>
                <a:cs typeface="+mn-lt"/>
              </a:rPr>
              <a:t> (de obicei numit simplu MTU) – dimensiunea pachetului L3 împreună cu antetul nivelului de rețea (</a:t>
            </a:r>
            <a:r>
              <a:rPr lang="ro-RO" i="1" dirty="0">
                <a:ea typeface="+mn-lt"/>
                <a:cs typeface="+mn-lt"/>
              </a:rPr>
              <a:t>IP MTU</a:t>
            </a:r>
            <a:r>
              <a:rPr lang="ro-RO" dirty="0">
                <a:ea typeface="+mn-lt"/>
                <a:cs typeface="+mn-lt"/>
              </a:rPr>
              <a:t>);</a:t>
            </a:r>
            <a:br>
              <a:rPr lang="ro-RO" dirty="0">
                <a:ea typeface="+mn-lt"/>
                <a:cs typeface="+mn-lt"/>
              </a:rPr>
            </a:br>
            <a:r>
              <a:rPr lang="ro-RO" dirty="0">
                <a:ea typeface="+mn-lt"/>
                <a:cs typeface="+mn-lt"/>
              </a:rPr>
              <a:t> pentru Ethernet, </a:t>
            </a:r>
            <a:r>
              <a:rPr lang="ro-RO" b="1" dirty="0">
                <a:ea typeface="+mn-lt"/>
                <a:cs typeface="+mn-lt"/>
              </a:rPr>
              <a:t>L3 MTU = 1500 </a:t>
            </a:r>
            <a:r>
              <a:rPr lang="ro-RO" b="1" err="1">
                <a:ea typeface="+mn-lt"/>
                <a:cs typeface="+mn-lt"/>
              </a:rPr>
              <a:t>bytes</a:t>
            </a:r>
            <a:r>
              <a:rPr lang="ro-RO" dirty="0">
                <a:ea typeface="+mn-lt"/>
                <a:cs typeface="+mn-lt"/>
              </a:rPr>
              <a:t>, iar </a:t>
            </a:r>
            <a:r>
              <a:rPr lang="ro-RO" b="1" err="1">
                <a:ea typeface="+mn-lt"/>
                <a:cs typeface="+mn-lt"/>
              </a:rPr>
              <a:t>Jumbo</a:t>
            </a:r>
            <a:r>
              <a:rPr lang="ro-RO" b="1" dirty="0">
                <a:ea typeface="+mn-lt"/>
                <a:cs typeface="+mn-lt"/>
              </a:rPr>
              <a:t> MTU = 9000 </a:t>
            </a:r>
            <a:r>
              <a:rPr lang="ro-RO" b="1" err="1">
                <a:ea typeface="+mn-lt"/>
                <a:cs typeface="+mn-lt"/>
              </a:rPr>
              <a:t>bytes</a:t>
            </a:r>
            <a:endParaRPr lang="ro-RO" dirty="0"/>
          </a:p>
          <a:p>
            <a:pPr>
              <a:lnSpc>
                <a:spcPct val="110000"/>
              </a:lnSpc>
            </a:pPr>
            <a:r>
              <a:rPr lang="ro-RO" b="1" dirty="0">
                <a:ea typeface="+mn-lt"/>
                <a:cs typeface="+mn-lt"/>
              </a:rPr>
              <a:t>L2 MTU</a:t>
            </a:r>
            <a:r>
              <a:rPr lang="ro-RO" dirty="0">
                <a:ea typeface="+mn-lt"/>
                <a:cs typeface="+mn-lt"/>
              </a:rPr>
              <a:t> – dimensiunea cadrului L2 fără antetul L2</a:t>
            </a:r>
            <a:endParaRPr lang="ro-RO" dirty="0"/>
          </a:p>
          <a:p>
            <a:pPr>
              <a:lnSpc>
                <a:spcPct val="110000"/>
              </a:lnSpc>
            </a:pPr>
            <a:r>
              <a:rPr lang="ro-RO" b="1" dirty="0">
                <a:ea typeface="+mn-lt"/>
                <a:cs typeface="+mn-lt"/>
              </a:rPr>
              <a:t>Full </a:t>
            </a:r>
            <a:r>
              <a:rPr lang="ro-RO" b="1" err="1">
                <a:ea typeface="+mn-lt"/>
                <a:cs typeface="+mn-lt"/>
              </a:rPr>
              <a:t>frame</a:t>
            </a:r>
            <a:r>
              <a:rPr lang="ro-RO" b="1" dirty="0">
                <a:ea typeface="+mn-lt"/>
                <a:cs typeface="+mn-lt"/>
              </a:rPr>
              <a:t> MTU (</a:t>
            </a:r>
            <a:r>
              <a:rPr lang="ro-RO" b="1" err="1">
                <a:ea typeface="+mn-lt"/>
                <a:cs typeface="+mn-lt"/>
              </a:rPr>
              <a:t>physical</a:t>
            </a:r>
            <a:r>
              <a:rPr lang="ro-RO" b="1" dirty="0">
                <a:ea typeface="+mn-lt"/>
                <a:cs typeface="+mn-lt"/>
              </a:rPr>
              <a:t> MTU)</a:t>
            </a:r>
            <a:r>
              <a:rPr lang="ro-RO" dirty="0">
                <a:ea typeface="+mn-lt"/>
                <a:cs typeface="+mn-lt"/>
              </a:rPr>
              <a:t> – dimensiunea cadrului L2 împreună cu antetul L2</a:t>
            </a:r>
            <a:endParaRPr lang="ro-RO" dirty="0"/>
          </a:p>
          <a:p>
            <a:pPr>
              <a:lnSpc>
                <a:spcPct val="110000"/>
              </a:lnSpc>
            </a:pPr>
            <a:endParaRPr lang="ro-RO" dirty="0"/>
          </a:p>
        </p:txBody>
      </p:sp>
      <p:pic>
        <p:nvPicPr>
          <p:cNvPr id="4" name="Imagine 3" descr="O imagine care conține text, Font, captură de ecran, linie&#10;&#10;Conținutul generat de inteligența artificială poate fi incorect.">
            <a:extLst>
              <a:ext uri="{FF2B5EF4-FFF2-40B4-BE49-F238E27FC236}">
                <a16:creationId xmlns:a16="http://schemas.microsoft.com/office/drawing/2014/main" id="{ADC8CC58-124D-D12E-ACB8-C7EAFAC07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61" y="1787124"/>
            <a:ext cx="5837780" cy="32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2AADA2B-CE46-97A4-C6DB-877ACEE8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0" dirty="0">
                <a:ea typeface="+mj-lt"/>
                <a:cs typeface="+mj-lt"/>
              </a:rPr>
              <a:t>MTU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C45AF5B-B43F-DD5E-80BC-697C4474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o-RO" dirty="0">
                <a:ea typeface="+mn-lt"/>
                <a:cs typeface="+mn-lt"/>
              </a:rPr>
              <a:t>Valoarea </a:t>
            </a:r>
            <a:r>
              <a:rPr lang="ro-RO" b="1" dirty="0">
                <a:ea typeface="+mn-lt"/>
                <a:cs typeface="+mn-lt"/>
              </a:rPr>
              <a:t>Max L2 MTU</a:t>
            </a:r>
            <a:r>
              <a:rPr lang="ro-RO" dirty="0">
                <a:ea typeface="+mn-lt"/>
                <a:cs typeface="+mn-lt"/>
              </a:rPr>
              <a:t> este determinată de tipul interfeței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L2 MTU ≥ L3 MTU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L2 MTU = L3 MTU</a:t>
            </a:r>
            <a:r>
              <a:rPr lang="ro-RO" dirty="0">
                <a:ea typeface="+mn-lt"/>
                <a:cs typeface="+mn-lt"/>
              </a:rPr>
              <a:t> în cazul lipsei antetelor </a:t>
            </a:r>
            <a:r>
              <a:rPr lang="ro-RO" b="1" dirty="0">
                <a:ea typeface="+mn-lt"/>
                <a:cs typeface="+mn-lt"/>
              </a:rPr>
              <a:t>VLAN</a:t>
            </a:r>
            <a:r>
              <a:rPr lang="ro-RO" dirty="0">
                <a:ea typeface="+mn-lt"/>
                <a:cs typeface="+mn-lt"/>
              </a:rPr>
              <a:t> sau </a:t>
            </a:r>
            <a:r>
              <a:rPr lang="ro-RO" b="1" dirty="0">
                <a:ea typeface="+mn-lt"/>
                <a:cs typeface="+mn-lt"/>
              </a:rPr>
              <a:t>MPLS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Lista valorilor MTU suportate de dispozitivele </a:t>
            </a:r>
            <a:r>
              <a:rPr lang="ro-RO" b="1" dirty="0" err="1">
                <a:ea typeface="+mn-lt"/>
                <a:cs typeface="+mn-lt"/>
              </a:rPr>
              <a:t>RouterBOARD</a:t>
            </a:r>
            <a:r>
              <a:rPr lang="ro-RO" dirty="0">
                <a:ea typeface="+mn-lt"/>
                <a:cs typeface="+mn-lt"/>
              </a:rPr>
              <a:t>:</a:t>
            </a:r>
            <a:br>
              <a:rPr lang="ro-RO" dirty="0">
                <a:ea typeface="+mn-lt"/>
                <a:cs typeface="+mn-lt"/>
              </a:rPr>
            </a:b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>
                <a:ea typeface="+mn-lt"/>
                <a:cs typeface="+mn-lt"/>
                <a:hlinkClick r:id="rId2"/>
              </a:rPr>
              <a:t>https://wiki.mikrotik.com/wiki/Manual:Maximum_Transmission_Unit_on_RouterBoards</a:t>
            </a:r>
            <a:endParaRPr lang="ro-RO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07080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A8E7503-EAB1-C6AE-1F1B-F70B346F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55" y="2696"/>
            <a:ext cx="1496806" cy="611183"/>
          </a:xfrm>
        </p:spPr>
        <p:txBody>
          <a:bodyPr anchor="b">
            <a:normAutofit/>
          </a:bodyPr>
          <a:lstStyle/>
          <a:p>
            <a:r>
              <a:rPr lang="ro-RO" dirty="0"/>
              <a:t>MTU</a:t>
            </a:r>
          </a:p>
        </p:txBody>
      </p:sp>
      <p:pic>
        <p:nvPicPr>
          <p:cNvPr id="4" name="Imagine 3" descr="O imagine care conține text, captură de ecran, Font, linie&#10;&#10;Conținutul generat de inteligența artificială poate fi incorect.">
            <a:extLst>
              <a:ext uri="{FF2B5EF4-FFF2-40B4-BE49-F238E27FC236}">
                <a16:creationId xmlns:a16="http://schemas.microsoft.com/office/drawing/2014/main" id="{E5F942A2-E2B8-EBFF-D913-5F3F0768B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341" y="3819789"/>
            <a:ext cx="8029909" cy="2785709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6720C13-F1C0-1D87-09D7-6FD13B816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" y="784098"/>
            <a:ext cx="11483401" cy="28582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o-RO" sz="1400">
                <a:ea typeface="+mn-lt"/>
                <a:cs typeface="+mn-lt"/>
              </a:rPr>
              <a:t>Dacă MTU-ul pachetului primit este mai mare decât MTU-ul interfeței de ieșire, pachetul este automat împărțit în fragmente (segmentat) la nivelul de transport</a:t>
            </a:r>
          </a:p>
          <a:p>
            <a:pPr>
              <a:lnSpc>
                <a:spcPct val="110000"/>
              </a:lnSpc>
            </a:pPr>
            <a:r>
              <a:rPr lang="ro-RO" sz="1400">
                <a:ea typeface="+mn-lt"/>
                <a:cs typeface="+mn-lt"/>
              </a:rPr>
              <a:t>Se modifică </a:t>
            </a:r>
            <a:r>
              <a:rPr lang="ro-RO" sz="1400" b="1">
                <a:ea typeface="+mn-lt"/>
                <a:cs typeface="+mn-lt"/>
              </a:rPr>
              <a:t>TCP MSS</a:t>
            </a:r>
            <a:r>
              <a:rPr lang="ro-RO" sz="1400">
                <a:ea typeface="+mn-lt"/>
                <a:cs typeface="+mn-lt"/>
              </a:rPr>
              <a:t> – </a:t>
            </a:r>
            <a:r>
              <a:rPr lang="ro-RO" sz="1400" i="1">
                <a:ea typeface="+mn-lt"/>
                <a:cs typeface="+mn-lt"/>
              </a:rPr>
              <a:t>TCP Maximum Segment Size</a:t>
            </a:r>
          </a:p>
          <a:p>
            <a:pPr>
              <a:lnSpc>
                <a:spcPct val="110000"/>
              </a:lnSpc>
            </a:pPr>
            <a:r>
              <a:rPr lang="ro-RO" sz="1400">
                <a:ea typeface="+mn-lt"/>
                <a:cs typeface="+mn-lt"/>
              </a:rPr>
              <a:t>Modificarea valorii </a:t>
            </a:r>
            <a:r>
              <a:rPr lang="ro-RO" sz="1400" b="1">
                <a:ea typeface="+mn-lt"/>
                <a:cs typeface="+mn-lt"/>
              </a:rPr>
              <a:t>TCP MSS</a:t>
            </a:r>
            <a:r>
              <a:rPr lang="ro-RO" sz="1400">
                <a:ea typeface="+mn-lt"/>
                <a:cs typeface="+mn-lt"/>
              </a:rPr>
              <a:t> poate încărca routerele</a:t>
            </a:r>
          </a:p>
          <a:p>
            <a:pPr>
              <a:lnSpc>
                <a:spcPct val="110000"/>
              </a:lnSpc>
            </a:pPr>
            <a:r>
              <a:rPr lang="ro-RO" sz="1400" b="1">
                <a:ea typeface="+mn-lt"/>
                <a:cs typeface="+mn-lt"/>
              </a:rPr>
              <a:t>Clamp TCP MSS</a:t>
            </a:r>
            <a:r>
              <a:rPr lang="ro-RO" sz="1400">
                <a:ea typeface="+mn-lt"/>
                <a:cs typeface="+mn-lt"/>
              </a:rPr>
              <a:t> – ajustarea automată a MSS pentru a evita fragmentarea</a:t>
            </a:r>
          </a:p>
          <a:p>
            <a:pPr>
              <a:lnSpc>
                <a:spcPct val="110000"/>
              </a:lnSpc>
            </a:pPr>
            <a:r>
              <a:rPr lang="ro-RO" sz="1400">
                <a:ea typeface="+mn-lt"/>
                <a:cs typeface="+mn-lt"/>
              </a:rPr>
              <a:t>Dacă segmentarea este dezactivată, pachetul va fi respins cu eroarea </a:t>
            </a:r>
            <a:r>
              <a:rPr lang="ro-RO" sz="1400" b="1">
                <a:ea typeface="+mn-lt"/>
                <a:cs typeface="+mn-lt"/>
              </a:rPr>
              <a:t>ICMP Needed Fragmentation</a:t>
            </a:r>
            <a:endParaRPr lang="ro-RO" sz="14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ro-RO" sz="1400">
                <a:ea typeface="+mn-lt"/>
                <a:cs typeface="+mn-lt"/>
              </a:rPr>
              <a:t>Alternativă: </a:t>
            </a:r>
            <a:r>
              <a:rPr lang="ro-RO" sz="1400" b="1">
                <a:ea typeface="+mn-lt"/>
                <a:cs typeface="+mn-lt"/>
              </a:rPr>
              <a:t>Path MTU Discovery</a:t>
            </a:r>
            <a:r>
              <a:rPr lang="ro-RO" sz="1400">
                <a:ea typeface="+mn-lt"/>
                <a:cs typeface="+mn-lt"/>
              </a:rPr>
              <a:t> – determinarea MTU-ului de la adresa IP sursă până la destinație</a:t>
            </a:r>
          </a:p>
          <a:p>
            <a:pPr>
              <a:lnSpc>
                <a:spcPct val="110000"/>
              </a:lnSpc>
            </a:pPr>
            <a:r>
              <a:rPr lang="ro-RO" sz="1400">
                <a:ea typeface="+mn-lt"/>
                <a:cs typeface="+mn-lt"/>
              </a:rPr>
              <a:t>În </a:t>
            </a:r>
            <a:r>
              <a:rPr lang="ro-RO" sz="1400" b="1">
                <a:ea typeface="+mn-lt"/>
                <a:cs typeface="+mn-lt"/>
              </a:rPr>
              <a:t>IPv6</a:t>
            </a:r>
            <a:r>
              <a:rPr lang="ro-RO" sz="1400">
                <a:ea typeface="+mn-lt"/>
                <a:cs typeface="+mn-lt"/>
              </a:rPr>
              <a:t>, nu există segmentare – se folosește doar </a:t>
            </a:r>
            <a:r>
              <a:rPr lang="ro-RO" sz="1400" b="1">
                <a:ea typeface="+mn-lt"/>
                <a:cs typeface="+mn-lt"/>
              </a:rPr>
              <a:t>PMTU Discovery</a:t>
            </a:r>
            <a:endParaRPr lang="ro-RO" sz="14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ro-RO" sz="1400"/>
          </a:p>
        </p:txBody>
      </p:sp>
    </p:spTree>
    <p:extLst>
      <p:ext uri="{BB962C8B-B14F-4D97-AF65-F5344CB8AC3E}">
        <p14:creationId xmlns:p14="http://schemas.microsoft.com/office/powerpoint/2010/main" val="242305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68BFB1CD-75F2-02CF-2DEA-25F6E8FE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ro-RO" b="0" dirty="0">
                <a:ea typeface="+mj-lt"/>
                <a:cs typeface="+mj-lt"/>
              </a:rPr>
              <a:t>VPN MTU</a:t>
            </a:r>
            <a:endParaRPr lang="ro-RO" dirty="0"/>
          </a:p>
        </p:txBody>
      </p:sp>
      <p:pic>
        <p:nvPicPr>
          <p:cNvPr id="4" name="Imagine 3" descr="O imagine care conține text, captură de ecran, număr, Font&#10;&#10;Conținutul generat de inteligența artificială poate fi incorect.">
            <a:extLst>
              <a:ext uri="{FF2B5EF4-FFF2-40B4-BE49-F238E27FC236}">
                <a16:creationId xmlns:a16="http://schemas.microsoft.com/office/drawing/2014/main" id="{689C7343-61FB-7ED2-6874-E5B0B9AD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184367"/>
            <a:ext cx="4681506" cy="4517652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56B8CFF-F11E-0802-0269-9C8A976DF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 sz="1800">
                <a:ea typeface="+mn-lt"/>
                <a:cs typeface="+mn-lt"/>
              </a:rPr>
              <a:t>Protocoalele VPN adaugă propriile antete de serviciu, mărind dimensiunea pachetului</a:t>
            </a:r>
            <a:endParaRPr lang="ro-RO" sz="1800"/>
          </a:p>
          <a:p>
            <a:r>
              <a:rPr lang="ro-RO" sz="1800">
                <a:ea typeface="+mn-lt"/>
                <a:cs typeface="+mn-lt"/>
              </a:rPr>
              <a:t>Pachetul modificat poate avea o dimensiune mai mare decât </a:t>
            </a:r>
            <a:r>
              <a:rPr lang="ro-RO" sz="1800" b="1">
                <a:ea typeface="+mn-lt"/>
                <a:cs typeface="+mn-lt"/>
              </a:rPr>
              <a:t>MTU-ul interfeței de ieșire</a:t>
            </a:r>
            <a:endParaRPr lang="ro-RO" sz="1800"/>
          </a:p>
          <a:p>
            <a:r>
              <a:rPr lang="ro-RO" sz="1800">
                <a:ea typeface="+mn-lt"/>
                <a:cs typeface="+mn-lt"/>
              </a:rPr>
              <a:t>Pentru VPN prin Internet, este recomandat ca dimensiunea </a:t>
            </a:r>
            <a:r>
              <a:rPr lang="ro-RO" sz="1800" b="1">
                <a:ea typeface="+mn-lt"/>
                <a:cs typeface="+mn-lt"/>
              </a:rPr>
              <a:t>VPN MTU</a:t>
            </a:r>
            <a:r>
              <a:rPr lang="ro-RO" sz="1800">
                <a:ea typeface="+mn-lt"/>
                <a:cs typeface="+mn-lt"/>
              </a:rPr>
              <a:t> să nu depășească valoarea:</a:t>
            </a:r>
            <a:br>
              <a:rPr lang="ro-RO" sz="1800">
                <a:ea typeface="+mn-lt"/>
                <a:cs typeface="+mn-lt"/>
              </a:rPr>
            </a:br>
            <a:r>
              <a:rPr lang="ro-RO" sz="1800">
                <a:ea typeface="+mn-lt"/>
                <a:cs typeface="+mn-lt"/>
              </a:rPr>
              <a:t> </a:t>
            </a:r>
            <a:r>
              <a:rPr lang="ro-RO" sz="1800" b="1">
                <a:ea typeface="+mn-lt"/>
                <a:cs typeface="+mn-lt"/>
              </a:rPr>
              <a:t>(1500 – dimensiunea antetului VPN)</a:t>
            </a:r>
            <a:r>
              <a:rPr lang="ro-RO" sz="1800">
                <a:ea typeface="+mn-lt"/>
                <a:cs typeface="+mn-lt"/>
              </a:rPr>
              <a:t>,</a:t>
            </a:r>
            <a:br>
              <a:rPr lang="ro-RO" sz="1800">
                <a:ea typeface="+mn-lt"/>
                <a:cs typeface="+mn-lt"/>
              </a:rPr>
            </a:br>
            <a:r>
              <a:rPr lang="ro-RO" sz="1800">
                <a:ea typeface="+mn-lt"/>
                <a:cs typeface="+mn-lt"/>
              </a:rPr>
              <a:t> deoarece nu există garanția că pachetele cu </a:t>
            </a:r>
            <a:r>
              <a:rPr lang="ro-RO" sz="1800" b="1">
                <a:ea typeface="+mn-lt"/>
                <a:cs typeface="+mn-lt"/>
              </a:rPr>
              <a:t>MTU total &gt; 1500</a:t>
            </a:r>
            <a:r>
              <a:rPr lang="ro-RO" sz="1800">
                <a:ea typeface="+mn-lt"/>
                <a:cs typeface="+mn-lt"/>
              </a:rPr>
              <a:t> vor ajunge la destinație</a:t>
            </a:r>
            <a:endParaRPr lang="ro-RO" sz="1800"/>
          </a:p>
          <a:p>
            <a:endParaRPr lang="ro-RO" sz="1800"/>
          </a:p>
        </p:txBody>
      </p:sp>
    </p:spTree>
    <p:extLst>
      <p:ext uri="{BB962C8B-B14F-4D97-AF65-F5344CB8AC3E}">
        <p14:creationId xmlns:p14="http://schemas.microsoft.com/office/powerpoint/2010/main" val="40223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ubstituent conținut 3" descr="O imagine care conține text, Font, captură de ecran, linie&#10;&#10;Conținutul generat de inteligența artificială poate fi incorect.">
            <a:extLst>
              <a:ext uri="{FF2B5EF4-FFF2-40B4-BE49-F238E27FC236}">
                <a16:creationId xmlns:a16="http://schemas.microsoft.com/office/drawing/2014/main" id="{22AFDBCE-1F07-98DC-82B1-EA52BDD41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" y="1416318"/>
            <a:ext cx="12188012" cy="33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00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7933CFC-ABC1-2F04-B7A7-CD064ED9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ro-RO" b="0" dirty="0">
                <a:ea typeface="+mj-lt"/>
                <a:cs typeface="+mj-lt"/>
              </a:rPr>
              <a:t>VPN MTU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B50750C-2106-71E0-76E5-86D61871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o-RO" sz="1500">
                <a:ea typeface="+mn-lt"/>
                <a:cs typeface="+mn-lt"/>
              </a:rPr>
              <a:t>Pe tunelurile VPN se poate dezactiva fragmentarea pachetelor – </a:t>
            </a:r>
            <a:r>
              <a:rPr lang="ro-RO" sz="1500" b="1">
                <a:ea typeface="+mn-lt"/>
                <a:cs typeface="+mn-lt"/>
              </a:rPr>
              <a:t>clamp TCP MSS = no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 b="1">
                <a:ea typeface="+mn-lt"/>
                <a:cs typeface="+mn-lt"/>
              </a:rPr>
              <a:t>Clamp TCP MSS</a:t>
            </a:r>
            <a:r>
              <a:rPr lang="ro-RO" sz="1500">
                <a:ea typeface="+mn-lt"/>
                <a:cs typeface="+mn-lt"/>
              </a:rPr>
              <a:t> – routerul intervine în stabilirea conexiunii TCP și înlocuiește valoarea </a:t>
            </a:r>
            <a:r>
              <a:rPr lang="ro-RO" sz="1500" b="1">
                <a:ea typeface="+mn-lt"/>
                <a:cs typeface="+mn-lt"/>
              </a:rPr>
              <a:t>TCP MSS</a:t>
            </a:r>
            <a:r>
              <a:rPr lang="ro-RO" sz="1500">
                <a:ea typeface="+mn-lt"/>
                <a:cs typeface="+mn-lt"/>
              </a:rPr>
              <a:t> în pachetele </a:t>
            </a:r>
            <a:r>
              <a:rPr lang="ro-RO" sz="1500" b="1">
                <a:ea typeface="+mn-lt"/>
                <a:cs typeface="+mn-lt"/>
              </a:rPr>
              <a:t>TCP SYN</a:t>
            </a:r>
            <a:endParaRPr lang="ro-RO" sz="1500"/>
          </a:p>
          <a:p>
            <a:pPr>
              <a:lnSpc>
                <a:spcPct val="110000"/>
              </a:lnSpc>
            </a:pPr>
            <a:r>
              <a:rPr lang="ro-RO" sz="1500">
                <a:ea typeface="+mn-lt"/>
                <a:cs typeface="+mn-lt"/>
              </a:rPr>
              <a:t>Opțiunea </a:t>
            </a:r>
            <a:r>
              <a:rPr lang="ro-RO" sz="1500" b="1">
                <a:ea typeface="+mn-lt"/>
                <a:cs typeface="+mn-lt"/>
              </a:rPr>
              <a:t>Don’t Fragment</a:t>
            </a:r>
            <a:r>
              <a:rPr lang="ro-RO" sz="1500">
                <a:ea typeface="+mn-lt"/>
                <a:cs typeface="+mn-lt"/>
              </a:rPr>
              <a:t> indică dacă trebuie sau nu interpretat marcajul </a:t>
            </a:r>
            <a:r>
              <a:rPr lang="ro-RO" sz="1500" i="1">
                <a:ea typeface="+mn-lt"/>
                <a:cs typeface="+mn-lt"/>
              </a:rPr>
              <a:t>don’t fragment flag</a:t>
            </a:r>
            <a:r>
              <a:rPr lang="ro-RO" sz="1500">
                <a:ea typeface="+mn-lt"/>
                <a:cs typeface="+mn-lt"/>
              </a:rPr>
              <a:t> din antetul pachetului IP de transport</a:t>
            </a:r>
            <a:endParaRPr lang="ro-RO" sz="1500"/>
          </a:p>
          <a:p>
            <a:pPr>
              <a:lnSpc>
                <a:spcPct val="110000"/>
              </a:lnSpc>
            </a:pPr>
            <a:endParaRPr lang="ro-RO" sz="1500"/>
          </a:p>
        </p:txBody>
      </p:sp>
      <p:pic>
        <p:nvPicPr>
          <p:cNvPr id="4" name="Imagine 3" descr="O imagine care conține text, captură de ecran, număr, Font&#10;&#10;Conținutul generat de inteligența artificială poate fi incorect.">
            <a:extLst>
              <a:ext uri="{FF2B5EF4-FFF2-40B4-BE49-F238E27FC236}">
                <a16:creationId xmlns:a16="http://schemas.microsoft.com/office/drawing/2014/main" id="{91F8661E-1DD1-0FA7-553A-A41B2595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55" y="1114923"/>
            <a:ext cx="4820992" cy="46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62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8B78CEB2-D431-1AF5-253A-5FA5A56D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25" y="96480"/>
            <a:ext cx="7215283" cy="664671"/>
          </a:xfrm>
        </p:spPr>
        <p:txBody>
          <a:bodyPr anchor="b">
            <a:normAutofit/>
          </a:bodyPr>
          <a:lstStyle/>
          <a:p>
            <a:r>
              <a:rPr lang="ro-RO" b="0" dirty="0">
                <a:ea typeface="+mj-lt"/>
                <a:cs typeface="+mj-lt"/>
              </a:rPr>
              <a:t>Problema MTU + L2 VPN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E642BE8-9D4D-06B9-CE7B-1ED521BD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067385"/>
            <a:ext cx="10849437" cy="3063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 sz="1800">
                <a:ea typeface="+mn-lt"/>
                <a:cs typeface="+mn-lt"/>
              </a:rPr>
              <a:t>Atunci când se adaugă un tunel VPN cu un </a:t>
            </a:r>
            <a:r>
              <a:rPr lang="ro-RO" sz="1800" b="1">
                <a:ea typeface="+mn-lt"/>
                <a:cs typeface="+mn-lt"/>
              </a:rPr>
              <a:t>MTU mic</a:t>
            </a:r>
            <a:r>
              <a:rPr lang="ro-RO" sz="1800">
                <a:ea typeface="+mn-lt"/>
                <a:cs typeface="+mn-lt"/>
              </a:rPr>
              <a:t> într-un </a:t>
            </a:r>
            <a:r>
              <a:rPr lang="ro-RO" sz="1800" b="1">
                <a:ea typeface="+mn-lt"/>
                <a:cs typeface="+mn-lt"/>
              </a:rPr>
              <a:t>L2 bridge</a:t>
            </a:r>
            <a:r>
              <a:rPr lang="ro-RO" sz="1800">
                <a:ea typeface="+mn-lt"/>
                <a:cs typeface="+mn-lt"/>
              </a:rPr>
              <a:t>, MTU-ul total al bridge-ului scade</a:t>
            </a:r>
            <a:endParaRPr lang="ro-RO" sz="1800"/>
          </a:p>
          <a:p>
            <a:r>
              <a:rPr lang="ro-RO" sz="1800">
                <a:ea typeface="+mn-lt"/>
                <a:cs typeface="+mn-lt"/>
              </a:rPr>
              <a:t>Acest lucru poate duce la probleme în procesarea pachetelor cu </a:t>
            </a:r>
            <a:r>
              <a:rPr lang="ro-RO" sz="1800" b="1">
                <a:ea typeface="+mn-lt"/>
                <a:cs typeface="+mn-lt"/>
              </a:rPr>
              <a:t>MTU 1500</a:t>
            </a:r>
            <a:r>
              <a:rPr lang="ro-RO" sz="1800">
                <a:ea typeface="+mn-lt"/>
                <a:cs typeface="+mn-lt"/>
              </a:rPr>
              <a:t> provenite de la calculatoarele conectate la bridge</a:t>
            </a:r>
            <a:endParaRPr lang="ro-RO" sz="1800"/>
          </a:p>
          <a:p>
            <a:endParaRPr lang="ro-RO" sz="1800"/>
          </a:p>
        </p:txBody>
      </p:sp>
      <p:pic>
        <p:nvPicPr>
          <p:cNvPr id="4" name="Imagine 3" descr="O imagine care conține text, captură de ecran, număr, Font&#10;&#10;Conținutul generat de inteligența artificială poate fi incorect.">
            <a:extLst>
              <a:ext uri="{FF2B5EF4-FFF2-40B4-BE49-F238E27FC236}">
                <a16:creationId xmlns:a16="http://schemas.microsoft.com/office/drawing/2014/main" id="{ED99DC94-CEAF-A333-F59B-E7D93822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8" y="3636678"/>
            <a:ext cx="11713972" cy="24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1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8C712FC-6425-948A-26D9-F2CD7EF7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r>
              <a:rPr lang="ro-RO" dirty="0"/>
              <a:t>VPN</a:t>
            </a:r>
          </a:p>
        </p:txBody>
      </p:sp>
      <p:pic>
        <p:nvPicPr>
          <p:cNvPr id="4" name="Imagine 3" descr="O imagine care conține text, captură de ecran, diagramă, cerc&#10;&#10;Conținutul generat de inteligența artificială poate fi incorect.">
            <a:extLst>
              <a:ext uri="{FF2B5EF4-FFF2-40B4-BE49-F238E27FC236}">
                <a16:creationId xmlns:a16="http://schemas.microsoft.com/office/drawing/2014/main" id="{D0351DB7-8714-3E07-0C50-16547DCFA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792223"/>
            <a:ext cx="6113926" cy="3515507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0620266-AEFC-F0C7-D520-71544D578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176" y="1792224"/>
            <a:ext cx="4307527" cy="45171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ro-RO" sz="1800" b="1" dirty="0">
                <a:ea typeface="+mn-lt"/>
                <a:cs typeface="+mn-lt"/>
              </a:rPr>
              <a:t>Virtual Private </a:t>
            </a:r>
            <a:r>
              <a:rPr lang="ro-RO" sz="1800" b="1" dirty="0" err="1">
                <a:ea typeface="+mn-lt"/>
                <a:cs typeface="+mn-lt"/>
              </a:rPr>
              <a:t>Network</a:t>
            </a:r>
            <a:r>
              <a:rPr lang="ro-RO" sz="1800" b="1" dirty="0">
                <a:ea typeface="+mn-lt"/>
                <a:cs typeface="+mn-lt"/>
              </a:rPr>
              <a:t> – Rețea privată virtuală</a:t>
            </a:r>
            <a:endParaRPr lang="ro-RO" sz="1800" dirty="0"/>
          </a:p>
          <a:p>
            <a:pPr>
              <a:lnSpc>
                <a:spcPct val="110000"/>
              </a:lnSpc>
            </a:pPr>
            <a:r>
              <a:rPr lang="ro-RO" sz="1800" dirty="0">
                <a:ea typeface="+mn-lt"/>
                <a:cs typeface="+mn-lt"/>
              </a:rPr>
              <a:t>Rețea logică organizată peste o altă rețea existentă (Internet)</a:t>
            </a:r>
            <a:endParaRPr lang="ro-RO" sz="1800" dirty="0"/>
          </a:p>
          <a:p>
            <a:pPr>
              <a:lnSpc>
                <a:spcPct val="110000"/>
              </a:lnSpc>
            </a:pPr>
            <a:r>
              <a:rPr lang="ro-RO" sz="1800" dirty="0">
                <a:ea typeface="+mn-lt"/>
                <a:cs typeface="+mn-lt"/>
              </a:rPr>
              <a:t>Permite unificarea într-o singură rețea a rețelelor dispersate geografic</a:t>
            </a:r>
            <a:endParaRPr lang="ro-RO" sz="1800"/>
          </a:p>
          <a:p>
            <a:pPr>
              <a:lnSpc>
                <a:spcPct val="110000"/>
              </a:lnSpc>
            </a:pPr>
            <a:r>
              <a:rPr lang="ro-RO" sz="1800" dirty="0">
                <a:ea typeface="+mn-lt"/>
                <a:cs typeface="+mn-lt"/>
              </a:rPr>
              <a:t>Permite criptarea datelor pentru transmiterea sigură printr-o rețea „străină”</a:t>
            </a:r>
            <a:endParaRPr lang="ro-RO" sz="1800"/>
          </a:p>
          <a:p>
            <a:pPr>
              <a:lnSpc>
                <a:spcPct val="110000"/>
              </a:lnSpc>
            </a:pPr>
            <a:r>
              <a:rPr lang="ro-RO" sz="1800" dirty="0">
                <a:ea typeface="+mn-lt"/>
                <a:cs typeface="+mn-lt"/>
              </a:rPr>
              <a:t>Datele rețelei virtuale sunt încapsulate în pachetele rețelei reale</a:t>
            </a:r>
            <a:endParaRPr lang="ro-RO" sz="1800" dirty="0"/>
          </a:p>
          <a:p>
            <a:pPr>
              <a:lnSpc>
                <a:spcPct val="110000"/>
              </a:lnSpc>
            </a:pPr>
            <a:endParaRPr lang="ro-RO" sz="1800"/>
          </a:p>
        </p:txBody>
      </p:sp>
    </p:spTree>
    <p:extLst>
      <p:ext uri="{BB962C8B-B14F-4D97-AF65-F5344CB8AC3E}">
        <p14:creationId xmlns:p14="http://schemas.microsoft.com/office/powerpoint/2010/main" val="310879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747283-DE57-08DC-AC48-F496A8FC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0" dirty="0">
                <a:ea typeface="+mj-lt"/>
                <a:cs typeface="+mj-lt"/>
              </a:rPr>
              <a:t>Principiul de funcționare al VPN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99C9172-1C56-7123-AB35-6475E36E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817987"/>
            <a:ext cx="10653579" cy="1065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dirty="0">
                <a:ea typeface="+mn-lt"/>
                <a:cs typeface="+mn-lt"/>
              </a:rPr>
              <a:t>Pachetele sunt completate cu antete – sunt încapsulate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Autentificare, verificarea autenticității, criptare</a:t>
            </a:r>
            <a:endParaRPr lang="ro-RO" dirty="0"/>
          </a:p>
          <a:p>
            <a:endParaRPr lang="ro-RO" dirty="0"/>
          </a:p>
        </p:txBody>
      </p:sp>
      <p:pic>
        <p:nvPicPr>
          <p:cNvPr id="4" name="Imagine 3" descr="O imagine care conține text, captură de ecran, diagramă, Font&#10;&#10;Conținutul generat de inteligența artificială poate fi incorect.">
            <a:extLst>
              <a:ext uri="{FF2B5EF4-FFF2-40B4-BE49-F238E27FC236}">
                <a16:creationId xmlns:a16="http://schemas.microsoft.com/office/drawing/2014/main" id="{CC275136-EBB7-7B55-A296-61D0D06A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0" y="3099267"/>
            <a:ext cx="12194881" cy="34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3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DDABA6-FEF3-0322-CB6D-19A9D3F9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32" y="183648"/>
            <a:ext cx="10653578" cy="594376"/>
          </a:xfrm>
        </p:spPr>
        <p:txBody>
          <a:bodyPr/>
          <a:lstStyle/>
          <a:p>
            <a:pPr algn="ctr"/>
            <a:r>
              <a:rPr lang="ro-RO" b="0" dirty="0">
                <a:ea typeface="+mj-lt"/>
                <a:cs typeface="+mj-lt"/>
              </a:rPr>
              <a:t>Tipuri de VPN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877A8D8-896E-41E1-92A4-CC1122BA8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5" y="729415"/>
            <a:ext cx="12196788" cy="60025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o-RO" sz="1100" b="1" err="1">
                <a:ea typeface="+mn-lt"/>
                <a:cs typeface="+mn-lt"/>
              </a:rPr>
              <a:t>Layer</a:t>
            </a:r>
            <a:r>
              <a:rPr lang="ro-RO" sz="1100" b="1" dirty="0">
                <a:ea typeface="+mn-lt"/>
                <a:cs typeface="+mn-lt"/>
              </a:rPr>
              <a:t> 2</a:t>
            </a:r>
            <a:r>
              <a:rPr lang="ro-RO" sz="1100" dirty="0">
                <a:ea typeface="+mn-lt"/>
                <a:cs typeface="+mn-lt"/>
              </a:rPr>
              <a:t> – permite unirea rețelelor la nivelul 2 al modelului OSI (încapsularea cadrelor Ethernet)</a:t>
            </a:r>
            <a:endParaRPr lang="ro-RO" sz="1100" dirty="0"/>
          </a:p>
          <a:p>
            <a:r>
              <a:rPr lang="ro-RO" sz="1100" b="1" err="1">
                <a:ea typeface="+mn-lt"/>
                <a:cs typeface="+mn-lt"/>
              </a:rPr>
              <a:t>Layer</a:t>
            </a:r>
            <a:r>
              <a:rPr lang="ro-RO" sz="1100" b="1" dirty="0">
                <a:ea typeface="+mn-lt"/>
                <a:cs typeface="+mn-lt"/>
              </a:rPr>
              <a:t> 3</a:t>
            </a:r>
            <a:r>
              <a:rPr lang="ro-RO" sz="1100" dirty="0">
                <a:ea typeface="+mn-lt"/>
                <a:cs typeface="+mn-lt"/>
              </a:rPr>
              <a:t> – permite unirea rețelelor doar la nivelul 3 al modelului OSI (încapsularea doar a pachetelor IP)</a:t>
            </a:r>
            <a:endParaRPr lang="ro-RO" sz="1100" dirty="0"/>
          </a:p>
          <a:p>
            <a:pPr marL="0" indent="0">
              <a:buNone/>
            </a:pPr>
            <a:r>
              <a:rPr lang="ro-RO" sz="1100" b="1" dirty="0"/>
              <a:t>Protocoale VPN:</a:t>
            </a:r>
            <a:endParaRPr lang="ro-RO" sz="1100" dirty="0"/>
          </a:p>
          <a:p>
            <a:pPr algn="just"/>
            <a:r>
              <a:rPr lang="ro-RO" sz="1100" b="1" dirty="0">
                <a:ea typeface="+mn-lt"/>
                <a:cs typeface="+mn-lt"/>
              </a:rPr>
              <a:t>PPTP</a:t>
            </a:r>
            <a:r>
              <a:rPr lang="ro-RO" sz="1100" dirty="0">
                <a:ea typeface="+mn-lt"/>
                <a:cs typeface="+mn-lt"/>
              </a:rPr>
              <a:t> – Point </a:t>
            </a:r>
            <a:r>
              <a:rPr lang="ro-RO" sz="1100" err="1">
                <a:ea typeface="+mn-lt"/>
                <a:cs typeface="+mn-lt"/>
              </a:rPr>
              <a:t>to</a:t>
            </a:r>
            <a:r>
              <a:rPr lang="ro-RO" sz="1100" dirty="0">
                <a:ea typeface="+mn-lt"/>
                <a:cs typeface="+mn-lt"/>
              </a:rPr>
              <a:t> Point </a:t>
            </a:r>
            <a:r>
              <a:rPr lang="ro-RO" sz="1100" err="1">
                <a:ea typeface="+mn-lt"/>
                <a:cs typeface="+mn-lt"/>
              </a:rPr>
              <a:t>Tunneling</a:t>
            </a:r>
            <a:r>
              <a:rPr lang="ro-RO" sz="1100" dirty="0">
                <a:ea typeface="+mn-lt"/>
                <a:cs typeface="+mn-lt"/>
              </a:rPr>
              <a:t> Protocol (criptare MPPE)</a:t>
            </a:r>
            <a:endParaRPr lang="ro-RO" sz="1100" dirty="0"/>
          </a:p>
          <a:p>
            <a:pPr algn="just"/>
            <a:r>
              <a:rPr lang="ro-RO" sz="1100" b="1" dirty="0">
                <a:ea typeface="+mn-lt"/>
                <a:cs typeface="+mn-lt"/>
              </a:rPr>
              <a:t>L2TP</a:t>
            </a:r>
            <a:r>
              <a:rPr lang="ro-RO" sz="1100" dirty="0">
                <a:ea typeface="+mn-lt"/>
                <a:cs typeface="+mn-lt"/>
              </a:rPr>
              <a:t> – </a:t>
            </a:r>
            <a:r>
              <a:rPr lang="ro-RO" sz="1100" err="1">
                <a:ea typeface="+mn-lt"/>
                <a:cs typeface="+mn-lt"/>
              </a:rPr>
              <a:t>Layer</a:t>
            </a:r>
            <a:r>
              <a:rPr lang="ro-RO" sz="1100" dirty="0">
                <a:ea typeface="+mn-lt"/>
                <a:cs typeface="+mn-lt"/>
              </a:rPr>
              <a:t> 2 </a:t>
            </a:r>
            <a:r>
              <a:rPr lang="ro-RO" sz="1100" err="1">
                <a:ea typeface="+mn-lt"/>
                <a:cs typeface="+mn-lt"/>
              </a:rPr>
              <a:t>Tunneling</a:t>
            </a:r>
            <a:r>
              <a:rPr lang="ro-RO" sz="1100" dirty="0">
                <a:ea typeface="+mn-lt"/>
                <a:cs typeface="+mn-lt"/>
              </a:rPr>
              <a:t> Protocol (criptare MPPE, IPSEC)</a:t>
            </a:r>
            <a:endParaRPr lang="ro-RO" sz="1100" dirty="0"/>
          </a:p>
          <a:p>
            <a:pPr algn="just"/>
            <a:r>
              <a:rPr lang="ro-RO" sz="1100" b="1" err="1">
                <a:ea typeface="+mn-lt"/>
                <a:cs typeface="+mn-lt"/>
              </a:rPr>
              <a:t>PPPoE</a:t>
            </a:r>
            <a:r>
              <a:rPr lang="ro-RO" sz="1100" dirty="0">
                <a:ea typeface="+mn-lt"/>
                <a:cs typeface="+mn-lt"/>
              </a:rPr>
              <a:t> – Point </a:t>
            </a:r>
            <a:r>
              <a:rPr lang="ro-RO" sz="1100" err="1">
                <a:ea typeface="+mn-lt"/>
                <a:cs typeface="+mn-lt"/>
              </a:rPr>
              <a:t>to</a:t>
            </a:r>
            <a:r>
              <a:rPr lang="ro-RO" sz="1100" dirty="0">
                <a:ea typeface="+mn-lt"/>
                <a:cs typeface="+mn-lt"/>
              </a:rPr>
              <a:t> Point Protocol over Ethernet (criptare MPPE)</a:t>
            </a:r>
            <a:endParaRPr lang="ro-RO" sz="1100" dirty="0"/>
          </a:p>
          <a:p>
            <a:pPr algn="just"/>
            <a:r>
              <a:rPr lang="ro-RO" sz="1100" b="1" dirty="0">
                <a:ea typeface="+mn-lt"/>
                <a:cs typeface="+mn-lt"/>
              </a:rPr>
              <a:t>SSTP</a:t>
            </a:r>
            <a:r>
              <a:rPr lang="ro-RO" sz="1100" dirty="0">
                <a:ea typeface="+mn-lt"/>
                <a:cs typeface="+mn-lt"/>
              </a:rPr>
              <a:t> – Secure </a:t>
            </a:r>
            <a:r>
              <a:rPr lang="ro-RO" sz="1100" err="1">
                <a:ea typeface="+mn-lt"/>
                <a:cs typeface="+mn-lt"/>
              </a:rPr>
              <a:t>Socket</a:t>
            </a:r>
            <a:r>
              <a:rPr lang="ro-RO" sz="1100" dirty="0">
                <a:ea typeface="+mn-lt"/>
                <a:cs typeface="+mn-lt"/>
              </a:rPr>
              <a:t> </a:t>
            </a:r>
            <a:r>
              <a:rPr lang="ro-RO" sz="1100" err="1">
                <a:ea typeface="+mn-lt"/>
                <a:cs typeface="+mn-lt"/>
              </a:rPr>
              <a:t>Tunneling</a:t>
            </a:r>
            <a:r>
              <a:rPr lang="ro-RO" sz="1100" dirty="0">
                <a:ea typeface="+mn-lt"/>
                <a:cs typeface="+mn-lt"/>
              </a:rPr>
              <a:t> Protocol (criptare SSL, TLS)</a:t>
            </a:r>
            <a:endParaRPr lang="ro-RO" sz="1100" dirty="0"/>
          </a:p>
          <a:p>
            <a:pPr algn="just"/>
            <a:r>
              <a:rPr lang="ro-RO" sz="1100" b="1" dirty="0">
                <a:ea typeface="+mn-lt"/>
                <a:cs typeface="+mn-lt"/>
              </a:rPr>
              <a:t>IPIP</a:t>
            </a:r>
            <a:r>
              <a:rPr lang="ro-RO" sz="1100" dirty="0">
                <a:ea typeface="+mn-lt"/>
                <a:cs typeface="+mn-lt"/>
              </a:rPr>
              <a:t> – IP </a:t>
            </a:r>
            <a:r>
              <a:rPr lang="ro-RO" sz="1100" err="1">
                <a:ea typeface="+mn-lt"/>
                <a:cs typeface="+mn-lt"/>
              </a:rPr>
              <a:t>to</a:t>
            </a:r>
            <a:r>
              <a:rPr lang="ro-RO" sz="1100" dirty="0">
                <a:ea typeface="+mn-lt"/>
                <a:cs typeface="+mn-lt"/>
              </a:rPr>
              <a:t> IP</a:t>
            </a:r>
            <a:endParaRPr lang="ro-RO" sz="1100" dirty="0"/>
          </a:p>
          <a:p>
            <a:pPr algn="just"/>
            <a:r>
              <a:rPr lang="ro-RO" sz="1100" b="1" err="1">
                <a:ea typeface="+mn-lt"/>
                <a:cs typeface="+mn-lt"/>
              </a:rPr>
              <a:t>EoIP</a:t>
            </a:r>
            <a:r>
              <a:rPr lang="ro-RO" sz="1100" dirty="0">
                <a:ea typeface="+mn-lt"/>
                <a:cs typeface="+mn-lt"/>
              </a:rPr>
              <a:t> – Ethernet over IP Protocol</a:t>
            </a:r>
            <a:endParaRPr lang="ro-RO" sz="1100" dirty="0"/>
          </a:p>
          <a:p>
            <a:pPr algn="just"/>
            <a:r>
              <a:rPr lang="ro-RO" sz="1100" b="1" err="1">
                <a:ea typeface="+mn-lt"/>
                <a:cs typeface="+mn-lt"/>
              </a:rPr>
              <a:t>OpenVPN</a:t>
            </a:r>
            <a:r>
              <a:rPr lang="ro-RO" sz="1100" dirty="0">
                <a:ea typeface="+mn-lt"/>
                <a:cs typeface="+mn-lt"/>
              </a:rPr>
              <a:t> (criptare SSL)</a:t>
            </a:r>
            <a:endParaRPr lang="ro-RO" sz="1100" dirty="0"/>
          </a:p>
          <a:p>
            <a:pPr algn="just"/>
            <a:r>
              <a:rPr lang="ro-RO" sz="1100" b="1" dirty="0">
                <a:ea typeface="+mn-lt"/>
                <a:cs typeface="+mn-lt"/>
              </a:rPr>
              <a:t>GRE</a:t>
            </a:r>
            <a:r>
              <a:rPr lang="ro-RO" sz="1100" dirty="0">
                <a:ea typeface="+mn-lt"/>
                <a:cs typeface="+mn-lt"/>
              </a:rPr>
              <a:t> – Generic </a:t>
            </a:r>
            <a:r>
              <a:rPr lang="ro-RO" sz="1100" err="1">
                <a:ea typeface="+mn-lt"/>
                <a:cs typeface="+mn-lt"/>
              </a:rPr>
              <a:t>Routing</a:t>
            </a:r>
            <a:r>
              <a:rPr lang="ro-RO" sz="1100" dirty="0">
                <a:ea typeface="+mn-lt"/>
                <a:cs typeface="+mn-lt"/>
              </a:rPr>
              <a:t> </a:t>
            </a:r>
            <a:r>
              <a:rPr lang="ro-RO" sz="1100" err="1">
                <a:ea typeface="+mn-lt"/>
                <a:cs typeface="+mn-lt"/>
              </a:rPr>
              <a:t>Encapsulation</a:t>
            </a:r>
            <a:endParaRPr lang="ro-RO" sz="1100" dirty="0"/>
          </a:p>
          <a:p>
            <a:pPr algn="just"/>
            <a:r>
              <a:rPr lang="ro-RO" sz="1100" b="1" dirty="0">
                <a:ea typeface="+mn-lt"/>
                <a:cs typeface="+mn-lt"/>
              </a:rPr>
              <a:t>VPLS</a:t>
            </a:r>
            <a:r>
              <a:rPr lang="ro-RO" sz="1100" dirty="0">
                <a:ea typeface="+mn-lt"/>
                <a:cs typeface="+mn-lt"/>
              </a:rPr>
              <a:t> – Virtual Private LAN Service</a:t>
            </a:r>
            <a:endParaRPr lang="ro-RO" sz="1100" dirty="0"/>
          </a:p>
          <a:p>
            <a:pPr algn="just"/>
            <a:r>
              <a:rPr lang="ro-RO" sz="1100" b="1" dirty="0">
                <a:ea typeface="+mn-lt"/>
                <a:cs typeface="+mn-lt"/>
              </a:rPr>
              <a:t>IPSEC</a:t>
            </a:r>
            <a:r>
              <a:rPr lang="ro-RO" sz="1100" dirty="0">
                <a:ea typeface="+mn-lt"/>
                <a:cs typeface="+mn-lt"/>
              </a:rPr>
              <a:t> (criptare 3DES, AES)</a:t>
            </a:r>
            <a:endParaRPr lang="ro-RO" sz="1100" dirty="0"/>
          </a:p>
          <a:p>
            <a:pPr marL="0" indent="0">
              <a:buNone/>
            </a:pPr>
            <a:r>
              <a:rPr lang="ro-RO" sz="1100" b="1" dirty="0"/>
              <a:t>Protocoale de criptare:</a:t>
            </a:r>
            <a:endParaRPr lang="ro-RO" sz="1100" dirty="0"/>
          </a:p>
          <a:p>
            <a:r>
              <a:rPr lang="ro-RO" sz="1100" dirty="0">
                <a:ea typeface="+mn-lt"/>
                <a:cs typeface="+mn-lt"/>
              </a:rPr>
              <a:t>MPPE, SSL, TLS, 3DES, AES</a:t>
            </a:r>
            <a:endParaRPr lang="ro-RO" sz="1100" dirty="0"/>
          </a:p>
          <a:p>
            <a:pPr marL="0" indent="0">
              <a:buNone/>
            </a:pPr>
            <a:r>
              <a:rPr lang="ro-RO" sz="1100" b="1" dirty="0"/>
              <a:t>Moduri de funcționare:</a:t>
            </a:r>
            <a:endParaRPr lang="ro-RO" sz="1100" dirty="0"/>
          </a:p>
          <a:p>
            <a:r>
              <a:rPr lang="ro-RO" sz="1100" b="1" dirty="0">
                <a:ea typeface="+mn-lt"/>
                <a:cs typeface="+mn-lt"/>
              </a:rPr>
              <a:t>Client–server, </a:t>
            </a:r>
            <a:r>
              <a:rPr lang="ro-RO" sz="1100" b="1" err="1">
                <a:ea typeface="+mn-lt"/>
                <a:cs typeface="+mn-lt"/>
              </a:rPr>
              <a:t>stateful</a:t>
            </a:r>
            <a:r>
              <a:rPr lang="ro-RO" sz="1100" dirty="0">
                <a:ea typeface="+mn-lt"/>
                <a:cs typeface="+mn-lt"/>
              </a:rPr>
              <a:t> – clientul stabilește conexiunea cu serverul; conexiunea poate fi întreruptă (</a:t>
            </a:r>
            <a:r>
              <a:rPr lang="ro-RO" sz="1100" err="1">
                <a:ea typeface="+mn-lt"/>
                <a:cs typeface="+mn-lt"/>
              </a:rPr>
              <a:t>PPPoE</a:t>
            </a:r>
            <a:r>
              <a:rPr lang="ro-RO" sz="1100" dirty="0">
                <a:ea typeface="+mn-lt"/>
                <a:cs typeface="+mn-lt"/>
              </a:rPr>
              <a:t>, PPTP, L2TP, </a:t>
            </a:r>
            <a:r>
              <a:rPr lang="ro-RO" sz="1100" err="1">
                <a:ea typeface="+mn-lt"/>
                <a:cs typeface="+mn-lt"/>
              </a:rPr>
              <a:t>OpenVPN</a:t>
            </a:r>
            <a:r>
              <a:rPr lang="ro-RO" sz="1100" dirty="0">
                <a:ea typeface="+mn-lt"/>
                <a:cs typeface="+mn-lt"/>
              </a:rPr>
              <a:t>, SSTP)</a:t>
            </a:r>
            <a:endParaRPr lang="ro-RO" sz="1100" dirty="0"/>
          </a:p>
          <a:p>
            <a:r>
              <a:rPr lang="ro-RO" sz="1100" b="1" err="1">
                <a:ea typeface="+mn-lt"/>
                <a:cs typeface="+mn-lt"/>
              </a:rPr>
              <a:t>Stateless</a:t>
            </a:r>
            <a:r>
              <a:rPr lang="ro-RO" sz="1100" dirty="0">
                <a:ea typeface="+mn-lt"/>
                <a:cs typeface="+mn-lt"/>
              </a:rPr>
              <a:t> – fără stabilirea unei conexiuni, tunelul există permanent (IPIP, GRE, VPLS, </a:t>
            </a:r>
            <a:r>
              <a:rPr lang="ro-RO" sz="1100" err="1">
                <a:ea typeface="+mn-lt"/>
                <a:cs typeface="+mn-lt"/>
              </a:rPr>
              <a:t>EoIP</a:t>
            </a:r>
            <a:r>
              <a:rPr lang="ro-RO" sz="1100" dirty="0">
                <a:ea typeface="+mn-lt"/>
                <a:cs typeface="+mn-lt"/>
              </a:rPr>
              <a:t>)</a:t>
            </a:r>
            <a:endParaRPr lang="ro-RO" sz="1100" dirty="0"/>
          </a:p>
          <a:p>
            <a:endParaRPr lang="ro-RO" sz="1100" dirty="0"/>
          </a:p>
        </p:txBody>
      </p:sp>
    </p:spTree>
    <p:extLst>
      <p:ext uri="{BB962C8B-B14F-4D97-AF65-F5344CB8AC3E}">
        <p14:creationId xmlns:p14="http://schemas.microsoft.com/office/powerpoint/2010/main" val="127820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5CC56FD-B031-B9E7-423C-70D3E437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38"/>
            <a:ext cx="4621553" cy="1360728"/>
          </a:xfrm>
        </p:spPr>
        <p:txBody>
          <a:bodyPr anchor="b">
            <a:normAutofit/>
          </a:bodyPr>
          <a:lstStyle/>
          <a:p>
            <a:r>
              <a:rPr lang="ro-RO"/>
              <a:t>Tuneluri Layer 2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6868D54-019D-0FE0-DDF5-795B75514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86" y="1623554"/>
            <a:ext cx="5121015" cy="4964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ro-RO" b="1" err="1">
                <a:ea typeface="+mn-lt"/>
                <a:cs typeface="+mn-lt"/>
              </a:rPr>
              <a:t>Layer</a:t>
            </a:r>
            <a:r>
              <a:rPr lang="ro-RO" b="1" dirty="0">
                <a:ea typeface="+mn-lt"/>
                <a:cs typeface="+mn-lt"/>
              </a:rPr>
              <a:t> 2</a:t>
            </a:r>
            <a:r>
              <a:rPr lang="ro-RO" dirty="0">
                <a:ea typeface="+mn-lt"/>
                <a:cs typeface="+mn-lt"/>
              </a:rPr>
              <a:t> – permite unirea rețelelor la nivelul 2 al modelului OSI (încapsularea cadrelor Ethernet)</a:t>
            </a:r>
            <a:endParaRPr lang="ro-RO" dirty="0"/>
          </a:p>
          <a:p>
            <a:pPr>
              <a:lnSpc>
                <a:spcPct val="110000"/>
              </a:lnSpc>
            </a:pPr>
            <a:r>
              <a:rPr lang="ro-RO" dirty="0">
                <a:ea typeface="+mn-lt"/>
                <a:cs typeface="+mn-lt"/>
              </a:rPr>
              <a:t>Toate dispozitivele se află în același segment L2</a:t>
            </a:r>
            <a:endParaRPr lang="ro-RO" dirty="0"/>
          </a:p>
          <a:p>
            <a:pPr>
              <a:lnSpc>
                <a:spcPct val="110000"/>
              </a:lnSpc>
            </a:pPr>
            <a:r>
              <a:rPr lang="ro-RO" dirty="0">
                <a:ea typeface="+mn-lt"/>
                <a:cs typeface="+mn-lt"/>
              </a:rPr>
              <a:t>În rețelele mari pot apărea probleme din cauza traficului de tip </a:t>
            </a:r>
            <a:r>
              <a:rPr lang="ro-RO" err="1">
                <a:ea typeface="+mn-lt"/>
                <a:cs typeface="+mn-lt"/>
              </a:rPr>
              <a:t>broadcast</a:t>
            </a:r>
            <a:endParaRPr lang="ro-RO" dirty="0"/>
          </a:p>
          <a:p>
            <a:pPr>
              <a:lnSpc>
                <a:spcPct val="110000"/>
              </a:lnSpc>
            </a:pPr>
            <a:r>
              <a:rPr lang="ro-RO" dirty="0">
                <a:ea typeface="+mn-lt"/>
                <a:cs typeface="+mn-lt"/>
              </a:rPr>
              <a:t>Prin </a:t>
            </a:r>
            <a:r>
              <a:rPr lang="ro-RO" b="1" dirty="0">
                <a:ea typeface="+mn-lt"/>
                <a:cs typeface="+mn-lt"/>
              </a:rPr>
              <a:t>software bridge</a:t>
            </a:r>
            <a:r>
              <a:rPr lang="ro-RO" dirty="0">
                <a:ea typeface="+mn-lt"/>
                <a:cs typeface="+mn-lt"/>
              </a:rPr>
              <a:t> – </a:t>
            </a:r>
            <a:r>
              <a:rPr lang="ro-RO" err="1">
                <a:ea typeface="+mn-lt"/>
                <a:cs typeface="+mn-lt"/>
              </a:rPr>
              <a:t>EoIP</a:t>
            </a:r>
            <a:r>
              <a:rPr lang="ro-RO" dirty="0">
                <a:ea typeface="+mn-lt"/>
                <a:cs typeface="+mn-lt"/>
              </a:rPr>
              <a:t>, VPLS, </a:t>
            </a:r>
            <a:r>
              <a:rPr lang="ro-RO" err="1">
                <a:ea typeface="+mn-lt"/>
                <a:cs typeface="+mn-lt"/>
              </a:rPr>
              <a:t>OpenVPN</a:t>
            </a:r>
            <a:endParaRPr lang="ro-RO" dirty="0"/>
          </a:p>
          <a:p>
            <a:pPr>
              <a:lnSpc>
                <a:spcPct val="110000"/>
              </a:lnSpc>
            </a:pPr>
            <a:r>
              <a:rPr lang="ro-RO" dirty="0">
                <a:ea typeface="+mn-lt"/>
                <a:cs typeface="+mn-lt"/>
              </a:rPr>
              <a:t>Prin </a:t>
            </a:r>
            <a:r>
              <a:rPr lang="ro-RO" b="1" dirty="0">
                <a:ea typeface="+mn-lt"/>
                <a:cs typeface="+mn-lt"/>
              </a:rPr>
              <a:t>Bridge Control Protocol</a:t>
            </a:r>
            <a:r>
              <a:rPr lang="ro-RO" dirty="0">
                <a:ea typeface="+mn-lt"/>
                <a:cs typeface="+mn-lt"/>
              </a:rPr>
              <a:t> – PPTP, L2TP, SSTP, </a:t>
            </a:r>
            <a:r>
              <a:rPr lang="ro-RO" err="1">
                <a:ea typeface="+mn-lt"/>
                <a:cs typeface="+mn-lt"/>
              </a:rPr>
              <a:t>PPPoE</a:t>
            </a:r>
            <a:endParaRPr lang="ro-RO" dirty="0"/>
          </a:p>
          <a:p>
            <a:pPr>
              <a:lnSpc>
                <a:spcPct val="110000"/>
              </a:lnSpc>
            </a:pPr>
            <a:endParaRPr lang="ro-RO" dirty="0"/>
          </a:p>
        </p:txBody>
      </p:sp>
      <p:pic>
        <p:nvPicPr>
          <p:cNvPr id="4" name="Imagine 3" descr="O imagine care conține text, captură de ecran, diagramă, proiectare&#10;&#10;Conținutul generat de inteligența artificială poate fi incorect.">
            <a:extLst>
              <a:ext uri="{FF2B5EF4-FFF2-40B4-BE49-F238E27FC236}">
                <a16:creationId xmlns:a16="http://schemas.microsoft.com/office/drawing/2014/main" id="{720C5E00-E515-C934-B353-98FFDC9B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61" y="2027933"/>
            <a:ext cx="5837780" cy="28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1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2EA00CAA-D48E-A0E4-EA1C-C6281219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56872"/>
            <a:ext cx="4621553" cy="534695"/>
          </a:xfrm>
        </p:spPr>
        <p:txBody>
          <a:bodyPr anchor="b">
            <a:normAutofit fontScale="90000"/>
          </a:bodyPr>
          <a:lstStyle/>
          <a:p>
            <a:r>
              <a:rPr lang="ro-RO" b="0" dirty="0">
                <a:ea typeface="+mj-lt"/>
                <a:cs typeface="+mj-lt"/>
              </a:rPr>
              <a:t>Tuneluri </a:t>
            </a:r>
            <a:r>
              <a:rPr lang="ro-RO" b="0" dirty="0" err="1">
                <a:ea typeface="+mj-lt"/>
                <a:cs typeface="+mj-lt"/>
              </a:rPr>
              <a:t>Layer</a:t>
            </a:r>
            <a:r>
              <a:rPr lang="ro-RO" b="0" dirty="0">
                <a:ea typeface="+mj-lt"/>
                <a:cs typeface="+mj-lt"/>
              </a:rPr>
              <a:t> 3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67CD0EE-0274-6823-3302-CC3A7DE3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20" y="1348210"/>
            <a:ext cx="5255485" cy="52529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ro-RO" sz="2400" b="1" err="1">
                <a:ea typeface="+mn-lt"/>
                <a:cs typeface="+mn-lt"/>
              </a:rPr>
              <a:t>Layer</a:t>
            </a:r>
            <a:r>
              <a:rPr lang="ro-RO" sz="2400" b="1" dirty="0">
                <a:ea typeface="+mn-lt"/>
                <a:cs typeface="+mn-lt"/>
              </a:rPr>
              <a:t> 3</a:t>
            </a:r>
            <a:r>
              <a:rPr lang="ro-RO" sz="2400" dirty="0">
                <a:ea typeface="+mn-lt"/>
                <a:cs typeface="+mn-lt"/>
              </a:rPr>
              <a:t> – permite unirea rețelelor la nivelul 3 al modelului OSI (încapsularea pachetelor IP)</a:t>
            </a:r>
            <a:endParaRPr lang="ro-RO" sz="2400" dirty="0"/>
          </a:p>
          <a:p>
            <a:pPr>
              <a:lnSpc>
                <a:spcPct val="110000"/>
              </a:lnSpc>
            </a:pPr>
            <a:r>
              <a:rPr lang="ro-RO" sz="2400" dirty="0">
                <a:ea typeface="+mn-lt"/>
                <a:cs typeface="+mn-lt"/>
              </a:rPr>
              <a:t>Dispozitivele se află în segmente L2 diferite, prin urmare rețeaua este împărțită în subrețele; conexiunea se realizează prin rutare</a:t>
            </a:r>
            <a:endParaRPr lang="ro-RO" sz="2400" dirty="0"/>
          </a:p>
          <a:p>
            <a:pPr>
              <a:lnSpc>
                <a:spcPct val="110000"/>
              </a:lnSpc>
            </a:pPr>
            <a:r>
              <a:rPr lang="ro-RO" sz="2400" b="1" dirty="0">
                <a:ea typeface="+mn-lt"/>
                <a:cs typeface="+mn-lt"/>
              </a:rPr>
              <a:t>Protocoale:</a:t>
            </a:r>
            <a:r>
              <a:rPr lang="ro-RO" sz="2400" dirty="0">
                <a:ea typeface="+mn-lt"/>
                <a:cs typeface="+mn-lt"/>
              </a:rPr>
              <a:t> IPIP, GRE, IPSEC</a:t>
            </a:r>
            <a:endParaRPr lang="ro-RO" sz="2400" dirty="0"/>
          </a:p>
          <a:p>
            <a:pPr>
              <a:lnSpc>
                <a:spcPct val="110000"/>
              </a:lnSpc>
            </a:pPr>
            <a:r>
              <a:rPr lang="ro-RO" sz="2400" dirty="0">
                <a:ea typeface="+mn-lt"/>
                <a:cs typeface="+mn-lt"/>
              </a:rPr>
              <a:t>Protocoalele L2 VPN pot fi folosite și pentru crearea unui L3 VPN</a:t>
            </a:r>
            <a:endParaRPr lang="ro-RO" sz="2400" dirty="0"/>
          </a:p>
          <a:p>
            <a:pPr>
              <a:lnSpc>
                <a:spcPct val="110000"/>
              </a:lnSpc>
            </a:pPr>
            <a:endParaRPr lang="ro-RO" sz="2400" dirty="0"/>
          </a:p>
        </p:txBody>
      </p:sp>
      <p:pic>
        <p:nvPicPr>
          <p:cNvPr id="4" name="Imagine 3" descr="O imagine care conține text, captură de ecran, desen animat, proiectare&#10;&#10;Conținutul generat de inteligența artificială poate fi incorect.">
            <a:extLst>
              <a:ext uri="{FF2B5EF4-FFF2-40B4-BE49-F238E27FC236}">
                <a16:creationId xmlns:a16="http://schemas.microsoft.com/office/drawing/2014/main" id="{F568FD75-4774-892F-073B-5899E774B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61" y="2079013"/>
            <a:ext cx="5837780" cy="269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5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374FC5D-6054-E8F9-0021-92AA9FE6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0" dirty="0" err="1">
                <a:ea typeface="+mj-lt"/>
                <a:cs typeface="+mj-lt"/>
              </a:rPr>
              <a:t>PPPoE</a:t>
            </a:r>
            <a:r>
              <a:rPr lang="ro-RO" b="0" dirty="0">
                <a:ea typeface="+mj-lt"/>
                <a:cs typeface="+mj-lt"/>
              </a:rPr>
              <a:t>, PPTP, L2TP, SSTP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44155D0-8D69-EB02-4A1F-47577D102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o-RO" dirty="0">
                <a:ea typeface="+mn-lt"/>
                <a:cs typeface="+mn-lt"/>
              </a:rPr>
              <a:t>Bazate pe protocolul </a:t>
            </a:r>
            <a:r>
              <a:rPr lang="ro-RO" b="1" dirty="0">
                <a:ea typeface="+mn-lt"/>
                <a:cs typeface="+mn-lt"/>
              </a:rPr>
              <a:t>PPP (Point-</a:t>
            </a:r>
            <a:r>
              <a:rPr lang="ro-RO" b="1" dirty="0" err="1">
                <a:ea typeface="+mn-lt"/>
                <a:cs typeface="+mn-lt"/>
              </a:rPr>
              <a:t>to</a:t>
            </a:r>
            <a:r>
              <a:rPr lang="ro-RO" b="1" dirty="0">
                <a:ea typeface="+mn-lt"/>
                <a:cs typeface="+mn-lt"/>
              </a:rPr>
              <a:t>-Point Protocol)</a:t>
            </a:r>
            <a:endParaRPr lang="ro-RO" dirty="0"/>
          </a:p>
          <a:p>
            <a:r>
              <a:rPr lang="ro-RO">
                <a:ea typeface="+mn-lt"/>
                <a:cs typeface="+mn-lt"/>
              </a:rPr>
              <a:t>Revedeți modulul 8 din cursul </a:t>
            </a:r>
            <a:r>
              <a:rPr lang="ro-RO" b="1">
                <a:ea typeface="+mn-lt"/>
                <a:cs typeface="+mn-lt"/>
              </a:rPr>
              <a:t>MTCNA</a:t>
            </a:r>
            <a:endParaRPr lang="ro-RO"/>
          </a:p>
          <a:p>
            <a:r>
              <a:rPr lang="ro-RO" b="1" err="1">
                <a:ea typeface="+mn-lt"/>
                <a:cs typeface="+mn-lt"/>
              </a:rPr>
              <a:t>PPPoE</a:t>
            </a:r>
            <a:r>
              <a:rPr lang="ro-RO">
                <a:ea typeface="+mn-lt"/>
                <a:cs typeface="+mn-lt"/>
              </a:rPr>
              <a:t> – este încapsulat în Ethernet, funcționează doar într-un singur segment L2</a:t>
            </a:r>
            <a:endParaRPr lang="ro-RO"/>
          </a:p>
          <a:p>
            <a:r>
              <a:rPr lang="ro-RO" b="1">
                <a:ea typeface="+mn-lt"/>
                <a:cs typeface="+mn-lt"/>
              </a:rPr>
              <a:t>PPTP</a:t>
            </a:r>
            <a:r>
              <a:rPr lang="ro-RO">
                <a:ea typeface="+mn-lt"/>
                <a:cs typeface="+mn-lt"/>
              </a:rPr>
              <a:t> – TCP/1723 pentru control și GRE/47 pentru transmiterea datelor; nu trece prin toate firewall-urile, este nesigur (MPPE 128 bit)</a:t>
            </a:r>
            <a:endParaRPr lang="ro-RO"/>
          </a:p>
          <a:p>
            <a:r>
              <a:rPr lang="ro-RO" b="1">
                <a:ea typeface="+mn-lt"/>
                <a:cs typeface="+mn-lt"/>
              </a:rPr>
              <a:t>L2TP</a:t>
            </a:r>
            <a:r>
              <a:rPr lang="ro-RO">
                <a:ea typeface="+mn-lt"/>
                <a:cs typeface="+mn-lt"/>
              </a:rPr>
              <a:t> – UDP/1701 ⇒ mai rapid, poate fi combinat cu IPSEC pentru securitate sporită, trece mai ușor prin firewall-uri</a:t>
            </a:r>
            <a:endParaRPr lang="ro-RO"/>
          </a:p>
          <a:p>
            <a:r>
              <a:rPr lang="ro-RO" b="1" dirty="0">
                <a:ea typeface="+mn-lt"/>
                <a:cs typeface="+mn-lt"/>
              </a:rPr>
              <a:t>SSTP</a:t>
            </a:r>
            <a:r>
              <a:rPr lang="ro-RO" dirty="0">
                <a:ea typeface="+mn-lt"/>
                <a:cs typeface="+mn-lt"/>
              </a:rPr>
              <a:t> – TCP/443 (poate fi modificat) ⇒ trece mai ușor prin firewall-uri, este mai sigur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Se recomandă trecerea la </a:t>
            </a:r>
            <a:r>
              <a:rPr lang="ro-RO" b="1" dirty="0">
                <a:ea typeface="+mn-lt"/>
                <a:cs typeface="+mn-lt"/>
              </a:rPr>
              <a:t>L2TP/</a:t>
            </a:r>
            <a:r>
              <a:rPr lang="ro-RO" b="1" dirty="0" err="1">
                <a:ea typeface="+mn-lt"/>
                <a:cs typeface="+mn-lt"/>
              </a:rPr>
              <a:t>IPSec</a:t>
            </a:r>
            <a:r>
              <a:rPr lang="ro-RO" dirty="0">
                <a:ea typeface="+mn-lt"/>
                <a:cs typeface="+mn-lt"/>
              </a:rPr>
              <a:t> sau </a:t>
            </a:r>
            <a:r>
              <a:rPr lang="ro-RO" b="1" dirty="0">
                <a:ea typeface="+mn-lt"/>
                <a:cs typeface="+mn-lt"/>
              </a:rPr>
              <a:t>SSTP</a:t>
            </a:r>
            <a:r>
              <a:rPr lang="ro-RO" dirty="0">
                <a:ea typeface="+mn-lt"/>
                <a:cs typeface="+mn-lt"/>
              </a:rPr>
              <a:t> – sunt mai sigure și compatibile cu Windows și alte sisteme de operare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946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165860E-A812-95CF-40F8-CC0BEA71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ro-RO" b="0" dirty="0">
                <a:ea typeface="+mj-lt"/>
                <a:cs typeface="+mj-lt"/>
              </a:rPr>
              <a:t>Protocolul </a:t>
            </a:r>
            <a:r>
              <a:rPr lang="ro-RO" b="0" dirty="0" err="1">
                <a:ea typeface="+mj-lt"/>
                <a:cs typeface="+mj-lt"/>
              </a:rPr>
              <a:t>EoIP</a:t>
            </a:r>
            <a:endParaRPr lang="ro-RO" dirty="0" err="1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61EEC74-758B-2DC9-061E-A6B04ADCC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Protocol proprietar (închis) Mikrotik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 b="1">
                <a:ea typeface="+mn-lt"/>
                <a:cs typeface="+mn-lt"/>
              </a:rPr>
              <a:t>Layer 2</a:t>
            </a:r>
            <a:r>
              <a:rPr lang="ro-RO" sz="1100">
                <a:ea typeface="+mn-lt"/>
                <a:cs typeface="+mn-lt"/>
              </a:rPr>
              <a:t> – transportă cadre Ethernet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Poate fi combinat într-un </a:t>
            </a:r>
            <a:r>
              <a:rPr lang="ro-RO" sz="1100" b="1">
                <a:ea typeface="+mn-lt"/>
                <a:cs typeface="+mn-lt"/>
              </a:rPr>
              <a:t>software bridge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Utilizează protocolul </a:t>
            </a:r>
            <a:r>
              <a:rPr lang="ro-RO" sz="1100" b="1">
                <a:ea typeface="+mn-lt"/>
                <a:cs typeface="+mn-lt"/>
              </a:rPr>
              <a:t>GRE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Simplu de configurat, dar creează încărcare pe router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Creare: </a:t>
            </a:r>
            <a:r>
              <a:rPr lang="ro-RO" sz="1100" b="1">
                <a:ea typeface="+mn-lt"/>
                <a:cs typeface="+mn-lt"/>
              </a:rPr>
              <a:t>Interface → EoIP Tunnel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La creare se specifică adresa IP locală și cea a routerului la distanță, între care se stabilește tunelul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 b="1">
                <a:ea typeface="+mn-lt"/>
                <a:cs typeface="+mn-lt"/>
              </a:rPr>
              <a:t>Tunnel ID</a:t>
            </a:r>
            <a:r>
              <a:rPr lang="ro-RO" sz="1100">
                <a:ea typeface="+mn-lt"/>
                <a:cs typeface="+mn-lt"/>
              </a:rPr>
              <a:t> trebuie să fie unic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Nu are criptare, dar se poate activa </a:t>
            </a:r>
            <a:r>
              <a:rPr lang="ro-RO" sz="1100" b="1">
                <a:ea typeface="+mn-lt"/>
                <a:cs typeface="+mn-lt"/>
              </a:rPr>
              <a:t>IPSec</a:t>
            </a:r>
            <a:r>
              <a:rPr lang="ro-RO" sz="1100">
                <a:ea typeface="+mn-lt"/>
                <a:cs typeface="+mn-lt"/>
              </a:rPr>
              <a:t> în modul </a:t>
            </a:r>
            <a:r>
              <a:rPr lang="ro-RO" sz="1100" i="1">
                <a:ea typeface="+mn-lt"/>
                <a:cs typeface="+mn-lt"/>
              </a:rPr>
              <a:t>transport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 b="1">
                <a:ea typeface="+mn-lt"/>
                <a:cs typeface="+mn-lt"/>
              </a:rPr>
              <a:t>Keepalive</a:t>
            </a:r>
            <a:r>
              <a:rPr lang="ro-RO" sz="1100">
                <a:ea typeface="+mn-lt"/>
                <a:cs typeface="+mn-lt"/>
              </a:rPr>
              <a:t> – verifică disponibilitatea routerului la distanță; dacă nu primește răspuns, interfața „cade”</a:t>
            </a:r>
            <a:endParaRPr lang="ro-RO" sz="1100"/>
          </a:p>
          <a:p>
            <a:pPr>
              <a:lnSpc>
                <a:spcPct val="110000"/>
              </a:lnSpc>
            </a:pPr>
            <a:r>
              <a:rPr lang="ro-RO" sz="1100">
                <a:ea typeface="+mn-lt"/>
                <a:cs typeface="+mn-lt"/>
              </a:rPr>
              <a:t>Suportă </a:t>
            </a:r>
            <a:r>
              <a:rPr lang="ro-RO" sz="1100" b="1">
                <a:ea typeface="+mn-lt"/>
                <a:cs typeface="+mn-lt"/>
              </a:rPr>
              <a:t>FastPath</a:t>
            </a:r>
            <a:endParaRPr lang="ro-RO" sz="1100"/>
          </a:p>
          <a:p>
            <a:pPr>
              <a:lnSpc>
                <a:spcPct val="110000"/>
              </a:lnSpc>
            </a:pPr>
            <a:endParaRPr lang="ro-RO" sz="1100"/>
          </a:p>
        </p:txBody>
      </p:sp>
      <p:pic>
        <p:nvPicPr>
          <p:cNvPr id="4" name="Imagine 3" descr="O imagine care conține text, captură de ecran, software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A4979F53-CF7E-031B-D3F5-9788B2688A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29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666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Ecran lat</PresentationFormat>
  <Paragraphs>0</Paragraphs>
  <Slides>27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27</vt:i4>
      </vt:variant>
    </vt:vector>
  </HeadingPairs>
  <TitlesOfParts>
    <vt:vector size="28" baseType="lpstr">
      <vt:lpstr>VanillaVTI</vt:lpstr>
      <vt:lpstr>VPN – Virtual Private Network</vt:lpstr>
      <vt:lpstr>Cuprins</vt:lpstr>
      <vt:lpstr>VPN</vt:lpstr>
      <vt:lpstr>Principiul de funcționare al VPN</vt:lpstr>
      <vt:lpstr>Tipuri de VPN</vt:lpstr>
      <vt:lpstr>Tuneluri Layer 2</vt:lpstr>
      <vt:lpstr>Tuneluri Layer 3</vt:lpstr>
      <vt:lpstr>PPPoE, PPTP, L2TP, SSTP</vt:lpstr>
      <vt:lpstr>Protocolul EoIP</vt:lpstr>
      <vt:lpstr>Protocolul IPIP</vt:lpstr>
      <vt:lpstr>Protocolul GRE</vt:lpstr>
      <vt:lpstr>Particularitățile adresării în tuneluri</vt:lpstr>
      <vt:lpstr>Prezentare PowerPoint</vt:lpstr>
      <vt:lpstr>IPSec</vt:lpstr>
      <vt:lpstr>IPSec în RouterOS</vt:lpstr>
      <vt:lpstr>Prezentare PowerPoint</vt:lpstr>
      <vt:lpstr>IPSec</vt:lpstr>
      <vt:lpstr>Moduri de funcționare IPSec</vt:lpstr>
      <vt:lpstr>Moduri de funcționare IPSec</vt:lpstr>
      <vt:lpstr>Prezentare PowerPoint</vt:lpstr>
      <vt:lpstr>MTU</vt:lpstr>
      <vt:lpstr>MTU</vt:lpstr>
      <vt:lpstr>MTU</vt:lpstr>
      <vt:lpstr>VPN MTU</vt:lpstr>
      <vt:lpstr>Prezentare PowerPoint</vt:lpstr>
      <vt:lpstr>VPN MTU</vt:lpstr>
      <vt:lpstr>Problema MTU + L2 VPN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160</cp:revision>
  <dcterms:created xsi:type="dcterms:W3CDTF">2025-11-01T07:41:57Z</dcterms:created>
  <dcterms:modified xsi:type="dcterms:W3CDTF">2025-11-01T09:26:08Z</dcterms:modified>
</cp:coreProperties>
</file>