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1" r:id="rId4"/>
    <p:sldId id="262" r:id="rId5"/>
    <p:sldId id="263" r:id="rId6"/>
    <p:sldId id="265" r:id="rId7"/>
    <p:sldId id="266" r:id="rId8"/>
    <p:sldId id="267" r:id="rId9"/>
    <p:sldId id="268" r:id="rId10"/>
  </p:sldIdLst>
  <p:sldSz cx="18288000" cy="10287000"/>
  <p:notesSz cx="6858000" cy="9144000"/>
  <p:embeddedFontLst>
    <p:embeddedFont>
      <p:font typeface="Abril Fatface" panose="02000503000000020003" pitchFamily="2" charset="0"/>
      <p:regular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Oswald" panose="00000500000000000000" pitchFamily="2" charset="0"/>
      <p:regular r:id="rId17"/>
      <p:bold r:id="rId18"/>
    </p:embeddedFont>
    <p:embeddedFont>
      <p:font typeface="Oswald Bold" panose="00000800000000000000" charset="0"/>
      <p:regular r:id="rId19"/>
      <p:bold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Roboto Bold" panose="02000000000000000000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5256" autoAdjust="0"/>
  </p:normalViewPr>
  <p:slideViewPr>
    <p:cSldViewPr>
      <p:cViewPr varScale="1">
        <p:scale>
          <a:sx n="55" d="100"/>
          <a:sy n="55" d="100"/>
        </p:scale>
        <p:origin x="667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MD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49142-EBBC-4872-92D0-EE5506D4A1A0}" type="datetimeFigureOut">
              <a:rPr lang="ro-MD" smtClean="0"/>
              <a:t>09.11.2025</a:t>
            </a:fld>
            <a:endParaRPr lang="ro-MD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MD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o-MD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MD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94F4E-A2AC-417E-92FA-C858E9C64F48}" type="slidenum">
              <a:rPr lang="ro-MD" smtClean="0"/>
              <a:t>‹#›</a:t>
            </a:fld>
            <a:endParaRPr lang="ro-MD"/>
          </a:p>
        </p:txBody>
      </p:sp>
    </p:spTree>
    <p:extLst>
      <p:ext uri="{BB962C8B-B14F-4D97-AF65-F5344CB8AC3E}">
        <p14:creationId xmlns:p14="http://schemas.microsoft.com/office/powerpoint/2010/main" val="3293752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.jpeg"/><Relationship Id="rId5" Type="http://schemas.openxmlformats.org/officeDocument/2006/relationships/image" Target="../media/image12.svg"/><Relationship Id="rId10" Type="http://schemas.openxmlformats.org/officeDocument/2006/relationships/image" Target="../media/image4.jpeg"/><Relationship Id="rId4" Type="http://schemas.openxmlformats.org/officeDocument/2006/relationships/image" Target="../media/image11.png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arl.europa.eu/news/en/press-room/20250331IPR27557/sustainability-and-due-diligence-meps-agree-to-delay-application-of-new-rules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7322102" y="-53340"/>
            <a:ext cx="10965898" cy="10248900"/>
            <a:chOff x="0" y="0"/>
            <a:chExt cx="3220743" cy="45467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20743" cy="4546795"/>
            </a:xfrm>
            <a:custGeom>
              <a:avLst/>
              <a:gdLst/>
              <a:ahLst/>
              <a:cxnLst/>
              <a:rect l="l" t="t" r="r" b="b"/>
              <a:pathLst>
                <a:path w="3220743" h="4546795">
                  <a:moveTo>
                    <a:pt x="0" y="0"/>
                  </a:moveTo>
                  <a:lnTo>
                    <a:pt x="3220743" y="0"/>
                  </a:lnTo>
                  <a:lnTo>
                    <a:pt x="3220743" y="4546795"/>
                  </a:lnTo>
                  <a:lnTo>
                    <a:pt x="0" y="4546795"/>
                  </a:lnTo>
                  <a:close/>
                </a:path>
              </a:pathLst>
            </a:custGeom>
            <a:solidFill>
              <a:srgbClr val="2B6C12">
                <a:alpha val="7843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220743" cy="4575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-31912" y="0"/>
            <a:ext cx="7376475" cy="10287000"/>
            <a:chOff x="0" y="0"/>
            <a:chExt cx="3355052" cy="3863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55053" cy="3863399"/>
            </a:xfrm>
            <a:custGeom>
              <a:avLst/>
              <a:gdLst/>
              <a:ahLst/>
              <a:cxnLst/>
              <a:rect l="l" t="t" r="r" b="b"/>
              <a:pathLst>
                <a:path w="3355053" h="3863399">
                  <a:moveTo>
                    <a:pt x="0" y="0"/>
                  </a:moveTo>
                  <a:lnTo>
                    <a:pt x="3355053" y="0"/>
                  </a:lnTo>
                  <a:lnTo>
                    <a:pt x="3355053" y="3863399"/>
                  </a:lnTo>
                  <a:lnTo>
                    <a:pt x="0" y="3863399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4000"/>
                  </a:srgbClr>
                </a:gs>
                <a:gs pos="100000">
                  <a:srgbClr val="FFDE59">
                    <a:alpha val="14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355052" cy="3891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277934" y="-3397103"/>
            <a:ext cx="16245966" cy="1757376"/>
          </a:xfrm>
          <a:custGeom>
            <a:avLst/>
            <a:gdLst/>
            <a:ahLst/>
            <a:cxnLst/>
            <a:rect l="l" t="t" r="r" b="b"/>
            <a:pathLst>
              <a:path w="10290653" h="4078986">
                <a:moveTo>
                  <a:pt x="0" y="0"/>
                </a:moveTo>
                <a:lnTo>
                  <a:pt x="10290654" y="0"/>
                </a:lnTo>
                <a:lnTo>
                  <a:pt x="10290654" y="4078986"/>
                </a:lnTo>
                <a:lnTo>
                  <a:pt x="0" y="4078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 l="-7151" t="-2011" r="-7151"/>
            </a:stretch>
          </a:blipFill>
        </p:spPr>
        <p:txBody>
          <a:bodyPr/>
          <a:lstStyle/>
          <a:p>
            <a:endParaRPr lang="ro-MD" dirty="0"/>
          </a:p>
        </p:txBody>
      </p:sp>
      <p:grpSp>
        <p:nvGrpSpPr>
          <p:cNvPr id="6" name="Group 6"/>
          <p:cNvGrpSpPr/>
          <p:nvPr/>
        </p:nvGrpSpPr>
        <p:grpSpPr>
          <a:xfrm>
            <a:off x="10034157" y="1785223"/>
            <a:ext cx="8183464" cy="8093156"/>
            <a:chOff x="0" y="0"/>
            <a:chExt cx="756200" cy="7537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6200" cy="753707"/>
            </a:xfrm>
            <a:custGeom>
              <a:avLst/>
              <a:gdLst/>
              <a:ahLst/>
              <a:cxnLst/>
              <a:rect l="l" t="t" r="r" b="b"/>
              <a:pathLst>
                <a:path w="756200" h="753707">
                  <a:moveTo>
                    <a:pt x="378100" y="0"/>
                  </a:moveTo>
                  <a:cubicBezTo>
                    <a:pt x="169281" y="0"/>
                    <a:pt x="0" y="168723"/>
                    <a:pt x="0" y="376853"/>
                  </a:cubicBezTo>
                  <a:cubicBezTo>
                    <a:pt x="0" y="584984"/>
                    <a:pt x="169281" y="753707"/>
                    <a:pt x="378100" y="753707"/>
                  </a:cubicBezTo>
                  <a:cubicBezTo>
                    <a:pt x="586919" y="753707"/>
                    <a:pt x="756200" y="584984"/>
                    <a:pt x="756200" y="376853"/>
                  </a:cubicBezTo>
                  <a:cubicBezTo>
                    <a:pt x="756200" y="168723"/>
                    <a:pt x="586919" y="0"/>
                    <a:pt x="378100" y="0"/>
                  </a:cubicBezTo>
                  <a:close/>
                </a:path>
              </a:pathLst>
            </a:custGeom>
            <a:solidFill>
              <a:srgbClr val="2B6C12">
                <a:alpha val="2862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0894" y="42085"/>
              <a:ext cx="614413" cy="640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4078986"/>
            <a:ext cx="12568932" cy="2676730"/>
            <a:chOff x="0" y="0"/>
            <a:chExt cx="3310336" cy="7049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10336" cy="704982"/>
            </a:xfrm>
            <a:custGeom>
              <a:avLst/>
              <a:gdLst/>
              <a:ahLst/>
              <a:cxnLst/>
              <a:rect l="l" t="t" r="r" b="b"/>
              <a:pathLst>
                <a:path w="3310336" h="704982">
                  <a:moveTo>
                    <a:pt x="0" y="0"/>
                  </a:moveTo>
                  <a:lnTo>
                    <a:pt x="3310336" y="0"/>
                  </a:lnTo>
                  <a:lnTo>
                    <a:pt x="3310336" y="704982"/>
                  </a:lnTo>
                  <a:lnTo>
                    <a:pt x="0" y="704982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21000"/>
                  </a:srgbClr>
                </a:gs>
                <a:gs pos="50000">
                  <a:srgbClr val="7ED957">
                    <a:alpha val="21000"/>
                  </a:srgbClr>
                </a:gs>
                <a:gs pos="100000">
                  <a:srgbClr val="90F863">
                    <a:alpha val="21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310336" cy="733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0" y="9126991"/>
            <a:ext cx="7704425" cy="1905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diamond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0034155" y="2008472"/>
            <a:ext cx="8151553" cy="7869906"/>
            <a:chOff x="0" y="0"/>
            <a:chExt cx="7645207" cy="762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646477" cy="7620000"/>
            </a:xfrm>
            <a:custGeom>
              <a:avLst/>
              <a:gdLst/>
              <a:ahLst/>
              <a:cxnLst/>
              <a:rect l="l" t="t" r="r" b="b"/>
              <a:pathLst>
                <a:path w="7646477" h="7620000">
                  <a:moveTo>
                    <a:pt x="3823410" y="0"/>
                  </a:moveTo>
                  <a:cubicBezTo>
                    <a:pt x="1711799" y="0"/>
                    <a:pt x="0" y="1705795"/>
                    <a:pt x="0" y="3810000"/>
                  </a:cubicBezTo>
                  <a:cubicBezTo>
                    <a:pt x="0" y="5914205"/>
                    <a:pt x="1711799" y="7620000"/>
                    <a:pt x="3823410" y="7620000"/>
                  </a:cubicBezTo>
                  <a:cubicBezTo>
                    <a:pt x="5935021" y="7620000"/>
                    <a:pt x="7646477" y="5914205"/>
                    <a:pt x="7646477" y="3810000"/>
                  </a:cubicBezTo>
                  <a:cubicBezTo>
                    <a:pt x="7646477" y="1705795"/>
                    <a:pt x="5935021" y="0"/>
                    <a:pt x="3823410" y="0"/>
                  </a:cubicBezTo>
                  <a:close/>
                </a:path>
              </a:pathLst>
            </a:custGeom>
            <a:blipFill>
              <a:blip r:embed="rId3">
                <a:alphaModFix amt="99000"/>
              </a:blip>
              <a:stretch>
                <a:fillRect l="-24646" r="-24646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2901325" y="8402687"/>
            <a:ext cx="3862388" cy="623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  <a:spcBef>
                <a:spcPct val="0"/>
              </a:spcBef>
            </a:pPr>
            <a:r>
              <a:rPr lang="en-US" sz="3593" b="1">
                <a:solidFill>
                  <a:srgbClr val="2A3E14"/>
                </a:solidFill>
                <a:latin typeface="Oswald Bold"/>
                <a:ea typeface="Oswald Bold"/>
                <a:cs typeface="Oswald Bold"/>
                <a:sym typeface="Oswald Bold"/>
              </a:rPr>
              <a:t>Galina</a:t>
            </a:r>
            <a:r>
              <a:rPr lang="en-US" sz="3593">
                <a:solidFill>
                  <a:srgbClr val="2A3E14"/>
                </a:solidFill>
                <a:latin typeface="Oswald"/>
                <a:ea typeface="Oswald"/>
                <a:cs typeface="Oswald"/>
                <a:sym typeface="Oswald"/>
              </a:rPr>
              <a:t>, dr., conf. univ. 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67325" y="9191625"/>
            <a:ext cx="7501057" cy="50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1"/>
              </a:lnSpc>
              <a:spcBef>
                <a:spcPct val="0"/>
              </a:spcBef>
            </a:pPr>
            <a:r>
              <a:rPr lang="en-US" sz="3093" dirty="0" err="1">
                <a:solidFill>
                  <a:srgbClr val="2A3E14"/>
                </a:solidFill>
                <a:latin typeface="Oswald"/>
                <a:ea typeface="Oswald"/>
                <a:cs typeface="Oswald"/>
                <a:sym typeface="Oswald"/>
              </a:rPr>
              <a:t>Facultatea</a:t>
            </a:r>
            <a:r>
              <a:rPr lang="en-US" sz="3093" dirty="0">
                <a:solidFill>
                  <a:srgbClr val="2A3E14"/>
                </a:solidFill>
                <a:latin typeface="Oswald"/>
                <a:ea typeface="Oswald"/>
                <a:cs typeface="Oswald"/>
                <a:sym typeface="Oswald"/>
              </a:rPr>
              <a:t> de </a:t>
            </a:r>
            <a:r>
              <a:rPr lang="en-US" sz="3093" dirty="0" err="1">
                <a:solidFill>
                  <a:srgbClr val="2A3E14"/>
                </a:solidFill>
                <a:latin typeface="Oswald"/>
                <a:ea typeface="Oswald"/>
                <a:cs typeface="Oswald"/>
                <a:sym typeface="Oswald"/>
              </a:rPr>
              <a:t>Științe</a:t>
            </a:r>
            <a:r>
              <a:rPr lang="en-US" sz="3093" dirty="0">
                <a:solidFill>
                  <a:srgbClr val="2A3E14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3093" dirty="0" err="1">
                <a:solidFill>
                  <a:srgbClr val="2A3E14"/>
                </a:solidFill>
                <a:latin typeface="Oswald"/>
                <a:ea typeface="Oswald"/>
                <a:cs typeface="Oswald"/>
                <a:sym typeface="Oswald"/>
              </a:rPr>
              <a:t>Economice</a:t>
            </a:r>
            <a:r>
              <a:rPr lang="en-US" sz="3093" dirty="0">
                <a:solidFill>
                  <a:srgbClr val="2A3E14"/>
                </a:solidFill>
                <a:latin typeface="Oswald"/>
                <a:ea typeface="Oswald"/>
                <a:cs typeface="Oswald"/>
                <a:sym typeface="Oswald"/>
              </a:rPr>
              <a:t>,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15389" y="8402687"/>
            <a:ext cx="2651641" cy="623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  <a:spcBef>
                <a:spcPct val="0"/>
              </a:spcBef>
            </a:pPr>
            <a:r>
              <a:rPr lang="en-US" sz="3593" b="1">
                <a:solidFill>
                  <a:srgbClr val="2A3E14"/>
                </a:solidFill>
                <a:latin typeface="Oswald Bold"/>
                <a:ea typeface="Oswald Bold"/>
                <a:cs typeface="Oswald Bold"/>
                <a:sym typeface="Oswald Bold"/>
              </a:rPr>
              <a:t>LUȘMANSCHI </a:t>
            </a:r>
            <a:r>
              <a:rPr lang="en-US" sz="3593">
                <a:solidFill>
                  <a:srgbClr val="2A3E14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072472" y="1775761"/>
            <a:ext cx="8145148" cy="809315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D00">
                <a:alpha val="1490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30" name="Таблица 29">
            <a:extLst>
              <a:ext uri="{FF2B5EF4-FFF2-40B4-BE49-F238E27FC236}">
                <a16:creationId xmlns:a16="http://schemas.microsoft.com/office/drawing/2014/main" id="{32C11893-F0C6-6152-11E4-6FFDE61CD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510095"/>
              </p:ext>
            </p:extLst>
          </p:nvPr>
        </p:nvGraphicFramePr>
        <p:xfrm>
          <a:off x="315389" y="4417353"/>
          <a:ext cx="9648385" cy="2722586"/>
        </p:xfrm>
        <a:graphic>
          <a:graphicData uri="http://schemas.openxmlformats.org/drawingml/2006/table">
            <a:tbl>
              <a:tblPr/>
              <a:tblGrid>
                <a:gridCol w="9648385">
                  <a:extLst>
                    <a:ext uri="{9D8B030D-6E8A-4147-A177-3AD203B41FA5}">
                      <a16:colId xmlns:a16="http://schemas.microsoft.com/office/drawing/2014/main" val="153200"/>
                    </a:ext>
                  </a:extLst>
                </a:gridCol>
              </a:tblGrid>
              <a:tr h="2722586">
                <a:tc>
                  <a:txBody>
                    <a:bodyPr/>
                    <a:lstStyle/>
                    <a:p>
                      <a:pPr algn="ctr" rtl="0" fontAlgn="t">
                        <a:spcAft>
                          <a:spcPts val="1000"/>
                        </a:spcAft>
                        <a:buNone/>
                      </a:pPr>
                      <a:r>
                        <a:rPr lang="ro-MD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Cadrul conceptual al raportării integrate, raportării de sustenabilitate</a:t>
                      </a:r>
                      <a:r>
                        <a:rPr lang="ro-MD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. </a:t>
                      </a:r>
                    </a:p>
                    <a:p>
                      <a:pPr algn="ctr" rtl="0" fontAlgn="t">
                        <a:spcAft>
                          <a:spcPts val="1000"/>
                        </a:spcAft>
                        <a:buNone/>
                      </a:pPr>
                      <a:r>
                        <a:rPr lang="ro-M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ro-MD" dirty="0">
                        <a:effectLst/>
                      </a:endParaRPr>
                    </a:p>
                  </a:txBody>
                  <a:tcPr marL="68580" marR="6858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915607"/>
                  </a:ext>
                </a:extLst>
              </a:tr>
            </a:tbl>
          </a:graphicData>
        </a:graphic>
      </p:graphicFrame>
      <p:sp>
        <p:nvSpPr>
          <p:cNvPr id="31" name="Rectangle 2">
            <a:extLst>
              <a:ext uri="{FF2B5EF4-FFF2-40B4-BE49-F238E27FC236}">
                <a16:creationId xmlns:a16="http://schemas.microsoft.com/office/drawing/2014/main" id="{A2EC6572-748A-9EAD-D2C0-CA1BA5513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773996" y="2996278"/>
            <a:ext cx="1013412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MD"/>
          </a:p>
        </p:txBody>
      </p:sp>
      <p:grpSp>
        <p:nvGrpSpPr>
          <p:cNvPr id="34" name="Group 11">
            <a:extLst>
              <a:ext uri="{FF2B5EF4-FFF2-40B4-BE49-F238E27FC236}">
                <a16:creationId xmlns:a16="http://schemas.microsoft.com/office/drawing/2014/main" id="{A4D99A5D-F237-7651-EEC4-D1478F19E7AE}"/>
              </a:ext>
            </a:extLst>
          </p:cNvPr>
          <p:cNvGrpSpPr/>
          <p:nvPr/>
        </p:nvGrpSpPr>
        <p:grpSpPr>
          <a:xfrm>
            <a:off x="1066800" y="847828"/>
            <a:ext cx="16352726" cy="1156918"/>
            <a:chOff x="62893" y="-17507"/>
            <a:chExt cx="11885267" cy="822960"/>
          </a:xfrm>
        </p:grpSpPr>
        <p:sp>
          <p:nvSpPr>
            <p:cNvPr id="35" name="Freeform 2">
              <a:extLst>
                <a:ext uri="{FF2B5EF4-FFF2-40B4-BE49-F238E27FC236}">
                  <a16:creationId xmlns:a16="http://schemas.microsoft.com/office/drawing/2014/main" id="{6F57F1A4-2049-7253-6D1E-3C017DDF6ECB}"/>
                </a:ext>
              </a:extLst>
            </p:cNvPr>
            <p:cNvSpPr/>
            <p:nvPr/>
          </p:nvSpPr>
          <p:spPr>
            <a:xfrm>
              <a:off x="2789171" y="-17507"/>
              <a:ext cx="1554480" cy="822960"/>
            </a:xfrm>
            <a:custGeom>
              <a:avLst/>
              <a:gdLst/>
              <a:ahLst/>
              <a:cxnLst/>
              <a:rect l="l" t="t" r="r" b="b"/>
              <a:pathLst>
                <a:path w="11728552" h="6465740">
                  <a:moveTo>
                    <a:pt x="0" y="0"/>
                  </a:moveTo>
                  <a:lnTo>
                    <a:pt x="11728552" y="0"/>
                  </a:lnTo>
                  <a:lnTo>
                    <a:pt x="11728552" y="6465740"/>
                  </a:lnTo>
                  <a:lnTo>
                    <a:pt x="0" y="6465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93EC85D4-9D20-9F94-5989-53DD41944623}"/>
                </a:ext>
              </a:extLst>
            </p:cNvPr>
            <p:cNvSpPr/>
            <p:nvPr/>
          </p:nvSpPr>
          <p:spPr>
            <a:xfrm>
              <a:off x="6514532" y="148797"/>
              <a:ext cx="2743200" cy="548640"/>
            </a:xfrm>
            <a:custGeom>
              <a:avLst/>
              <a:gdLst/>
              <a:ahLst/>
              <a:cxnLst/>
              <a:rect l="l" t="t" r="r" b="b"/>
              <a:pathLst>
                <a:path w="6135692" h="1288495">
                  <a:moveTo>
                    <a:pt x="0" y="0"/>
                  </a:moveTo>
                  <a:lnTo>
                    <a:pt x="6135692" y="0"/>
                  </a:lnTo>
                  <a:lnTo>
                    <a:pt x="6135692" y="1288496"/>
                  </a:lnTo>
                  <a:lnTo>
                    <a:pt x="0" y="1288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7137E1C0-55CD-CE87-374C-D0FE474B64CF}"/>
                </a:ext>
              </a:extLst>
            </p:cNvPr>
            <p:cNvSpPr/>
            <p:nvPr/>
          </p:nvSpPr>
          <p:spPr>
            <a:xfrm>
              <a:off x="9387840" y="-17507"/>
              <a:ext cx="2560320" cy="822960"/>
            </a:xfrm>
            <a:custGeom>
              <a:avLst/>
              <a:gdLst/>
              <a:ahLst/>
              <a:cxnLst/>
              <a:rect l="l" t="t" r="r" b="b"/>
              <a:pathLst>
                <a:path w="5554126" h="1722147">
                  <a:moveTo>
                    <a:pt x="0" y="0"/>
                  </a:moveTo>
                  <a:lnTo>
                    <a:pt x="5554126" y="0"/>
                  </a:lnTo>
                  <a:lnTo>
                    <a:pt x="5554126" y="1722147"/>
                  </a:lnTo>
                  <a:lnTo>
                    <a:pt x="0" y="172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9485" b="-518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C24888B2-78CC-6CED-F20A-916FD40DB1A0}"/>
                </a:ext>
              </a:extLst>
            </p:cNvPr>
            <p:cNvSpPr/>
            <p:nvPr/>
          </p:nvSpPr>
          <p:spPr>
            <a:xfrm>
              <a:off x="88669" y="148797"/>
              <a:ext cx="2468880" cy="274320"/>
            </a:xfrm>
            <a:custGeom>
              <a:avLst/>
              <a:gdLst/>
              <a:ahLst/>
              <a:cxnLst/>
              <a:rect l="l" t="t" r="r" b="b"/>
              <a:pathLst>
                <a:path w="7359451" h="968994">
                  <a:moveTo>
                    <a:pt x="0" y="0"/>
                  </a:moveTo>
                  <a:lnTo>
                    <a:pt x="7359451" y="0"/>
                  </a:lnTo>
                  <a:lnTo>
                    <a:pt x="7359451" y="968995"/>
                  </a:lnTo>
                  <a:lnTo>
                    <a:pt x="0" y="968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E15AAEA2-F390-4EC8-1092-A34CC352B3D3}"/>
                </a:ext>
              </a:extLst>
            </p:cNvPr>
            <p:cNvSpPr/>
            <p:nvPr/>
          </p:nvSpPr>
          <p:spPr>
            <a:xfrm>
              <a:off x="62893" y="423117"/>
              <a:ext cx="2286000" cy="365760"/>
            </a:xfrm>
            <a:custGeom>
              <a:avLst/>
              <a:gdLst/>
              <a:ahLst/>
              <a:cxnLst/>
              <a:rect l="l" t="t" r="r" b="b"/>
              <a:pathLst>
                <a:path w="7359451" h="1462604">
                  <a:moveTo>
                    <a:pt x="0" y="0"/>
                  </a:moveTo>
                  <a:lnTo>
                    <a:pt x="7359451" y="0"/>
                  </a:lnTo>
                  <a:lnTo>
                    <a:pt x="7359451" y="1462604"/>
                  </a:lnTo>
                  <a:lnTo>
                    <a:pt x="0" y="1462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028" name="Picture 4" descr="A green shield with a bull head and a star&#10;&#10;AI-generated content may be incorrect.">
            <a:extLst>
              <a:ext uri="{FF2B5EF4-FFF2-40B4-BE49-F238E27FC236}">
                <a16:creationId xmlns:a16="http://schemas.microsoft.com/office/drawing/2014/main" id="{F3BD1D3F-5AF5-8F20-D4A9-A42F4681D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744" y="647530"/>
            <a:ext cx="1021592" cy="155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">
            <a:extLst>
              <a:ext uri="{FF2B5EF4-FFF2-40B4-BE49-F238E27FC236}">
                <a16:creationId xmlns:a16="http://schemas.microsoft.com/office/drawing/2014/main" id="{146ABB63-EE2C-EFF3-F276-5F08D411EE9E}"/>
              </a:ext>
            </a:extLst>
          </p:cNvPr>
          <p:cNvSpPr txBox="1"/>
          <p:nvPr/>
        </p:nvSpPr>
        <p:spPr>
          <a:xfrm>
            <a:off x="8248651" y="956324"/>
            <a:ext cx="151583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6">
                    <a:lumMod val="49000"/>
                  </a:schemeClr>
                </a:solidFill>
              </a:rPr>
              <a:t>Moldova State University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456" y="286661"/>
            <a:ext cx="18001656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2000"/>
                  </a:srgbClr>
                </a:gs>
                <a:gs pos="100000">
                  <a:srgbClr val="FFDE59">
                    <a:alpha val="12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824503">
            <a:off x="3241456" y="5873034"/>
            <a:ext cx="3951800" cy="4150169"/>
          </a:xfrm>
          <a:custGeom>
            <a:avLst/>
            <a:gdLst/>
            <a:ahLst/>
            <a:cxnLst/>
            <a:rect l="l" t="t" r="r" b="b"/>
            <a:pathLst>
              <a:path w="3951800" h="4150169">
                <a:moveTo>
                  <a:pt x="0" y="0"/>
                </a:moveTo>
                <a:lnTo>
                  <a:pt x="3951799" y="0"/>
                </a:lnTo>
                <a:lnTo>
                  <a:pt x="3951799" y="4150169"/>
                </a:lnTo>
                <a:lnTo>
                  <a:pt x="0" y="4150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45" r="-1054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164686" y="8106848"/>
            <a:ext cx="2604410" cy="767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1"/>
              </a:lnSpc>
            </a:pPr>
            <a:r>
              <a:rPr lang="en-US" sz="2336" spc="4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Partea  </a:t>
            </a:r>
          </a:p>
          <a:p>
            <a:pPr algn="ctr">
              <a:lnSpc>
                <a:spcPts val="3061"/>
              </a:lnSpc>
            </a:pPr>
            <a:r>
              <a:rPr lang="en-US" sz="2336" b="1" u="sng" spc="49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NEFINANCIARĂ</a:t>
            </a:r>
          </a:p>
        </p:txBody>
      </p:sp>
      <p:sp>
        <p:nvSpPr>
          <p:cNvPr id="13" name="Freeform 13"/>
          <p:cNvSpPr/>
          <p:nvPr/>
        </p:nvSpPr>
        <p:spPr>
          <a:xfrm rot="3590508">
            <a:off x="953829" y="5488144"/>
            <a:ext cx="4056218" cy="4055247"/>
          </a:xfrm>
          <a:custGeom>
            <a:avLst/>
            <a:gdLst/>
            <a:ahLst/>
            <a:cxnLst/>
            <a:rect l="l" t="t" r="r" b="b"/>
            <a:pathLst>
              <a:path w="4056218" h="4055247">
                <a:moveTo>
                  <a:pt x="0" y="0"/>
                </a:moveTo>
                <a:lnTo>
                  <a:pt x="4056217" y="0"/>
                </a:lnTo>
                <a:lnTo>
                  <a:pt x="4056217" y="4055247"/>
                </a:lnTo>
                <a:lnTo>
                  <a:pt x="0" y="4055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38" r="-7638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975011" y="7266793"/>
            <a:ext cx="2013853" cy="112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2"/>
              </a:lnSpc>
            </a:pPr>
            <a:r>
              <a:rPr lang="en-US" sz="2261" spc="4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Partea </a:t>
            </a:r>
          </a:p>
          <a:p>
            <a:pPr algn="ctr">
              <a:lnSpc>
                <a:spcPts val="2962"/>
              </a:lnSpc>
            </a:pPr>
            <a:r>
              <a:rPr lang="en-US" sz="2261" spc="4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tradițională </a:t>
            </a:r>
          </a:p>
          <a:p>
            <a:pPr algn="ctr">
              <a:lnSpc>
                <a:spcPts val="2962"/>
              </a:lnSpc>
            </a:pPr>
            <a:r>
              <a:rPr lang="en-US" sz="2261" b="1" u="sng" spc="47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FINANCIARĂ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48020" y="494696"/>
            <a:ext cx="17171117" cy="964648"/>
            <a:chOff x="0" y="0"/>
            <a:chExt cx="2824868" cy="2540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824868" cy="254064"/>
            </a:xfrm>
            <a:custGeom>
              <a:avLst/>
              <a:gdLst/>
              <a:ahLst/>
              <a:cxnLst/>
              <a:rect l="l" t="t" r="r" b="b"/>
              <a:pathLst>
                <a:path w="2824868" h="254064">
                  <a:moveTo>
                    <a:pt x="72181" y="0"/>
                  </a:moveTo>
                  <a:lnTo>
                    <a:pt x="2752687" y="0"/>
                  </a:lnTo>
                  <a:cubicBezTo>
                    <a:pt x="2792551" y="0"/>
                    <a:pt x="2824868" y="32317"/>
                    <a:pt x="2824868" y="72181"/>
                  </a:cubicBezTo>
                  <a:lnTo>
                    <a:pt x="2824868" y="181882"/>
                  </a:lnTo>
                  <a:cubicBezTo>
                    <a:pt x="2824868" y="221747"/>
                    <a:pt x="2792551" y="254064"/>
                    <a:pt x="2752687" y="254064"/>
                  </a:cubicBezTo>
                  <a:lnTo>
                    <a:pt x="72181" y="254064"/>
                  </a:lnTo>
                  <a:cubicBezTo>
                    <a:pt x="32317" y="254064"/>
                    <a:pt x="0" y="221747"/>
                    <a:pt x="0" y="181882"/>
                  </a:cubicBezTo>
                  <a:lnTo>
                    <a:pt x="0" y="72181"/>
                  </a:lnTo>
                  <a:cubicBezTo>
                    <a:pt x="0" y="32317"/>
                    <a:pt x="32317" y="0"/>
                    <a:pt x="7218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25000"/>
                  </a:srgbClr>
                </a:gs>
                <a:gs pos="50000">
                  <a:srgbClr val="7ED957">
                    <a:alpha val="25000"/>
                  </a:srgbClr>
                </a:gs>
                <a:gs pos="100000">
                  <a:srgbClr val="90F863">
                    <a:alpha val="25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2824868" cy="28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9586374" y="3935491"/>
            <a:ext cx="3554292" cy="1738372"/>
          </a:xfrm>
          <a:custGeom>
            <a:avLst/>
            <a:gdLst/>
            <a:ahLst/>
            <a:cxnLst/>
            <a:rect l="l" t="t" r="r" b="b"/>
            <a:pathLst>
              <a:path w="3554292" h="1738372">
                <a:moveTo>
                  <a:pt x="0" y="0"/>
                </a:moveTo>
                <a:lnTo>
                  <a:pt x="3554292" y="0"/>
                </a:lnTo>
                <a:lnTo>
                  <a:pt x="3554292" y="1738372"/>
                </a:lnTo>
                <a:lnTo>
                  <a:pt x="0" y="17383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9832705" y="4379908"/>
            <a:ext cx="3120229" cy="852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</a:pPr>
            <a:r>
              <a:rPr lang="en-US" sz="2582" spc="54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sustenabilitatea şi </a:t>
            </a:r>
          </a:p>
          <a:p>
            <a:pPr algn="ctr">
              <a:lnSpc>
                <a:spcPts val="3383"/>
              </a:lnSpc>
            </a:pPr>
            <a:r>
              <a:rPr lang="en-US" sz="2582" spc="54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dezvoltarea durabilă</a:t>
            </a:r>
          </a:p>
        </p:txBody>
      </p:sp>
      <p:sp>
        <p:nvSpPr>
          <p:cNvPr id="20" name="Freeform 20"/>
          <p:cNvSpPr/>
          <p:nvPr/>
        </p:nvSpPr>
        <p:spPr>
          <a:xfrm>
            <a:off x="7390898" y="5943862"/>
            <a:ext cx="3554292" cy="1738372"/>
          </a:xfrm>
          <a:custGeom>
            <a:avLst/>
            <a:gdLst/>
            <a:ahLst/>
            <a:cxnLst/>
            <a:rect l="l" t="t" r="r" b="b"/>
            <a:pathLst>
              <a:path w="3554292" h="1738372">
                <a:moveTo>
                  <a:pt x="0" y="0"/>
                </a:moveTo>
                <a:lnTo>
                  <a:pt x="3554292" y="0"/>
                </a:lnTo>
                <a:lnTo>
                  <a:pt x="3554292" y="1738372"/>
                </a:lnTo>
                <a:lnTo>
                  <a:pt x="0" y="17383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743737" y="6385209"/>
            <a:ext cx="2848614" cy="852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</a:pPr>
            <a:r>
              <a:rPr lang="en-US" sz="2582" spc="54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impactul activităţii </a:t>
            </a:r>
          </a:p>
          <a:p>
            <a:pPr algn="ctr">
              <a:lnSpc>
                <a:spcPts val="3383"/>
              </a:lnSpc>
            </a:pPr>
            <a:r>
              <a:rPr lang="en-US" sz="2582" spc="54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asupra mediului</a:t>
            </a:r>
          </a:p>
        </p:txBody>
      </p:sp>
      <p:sp>
        <p:nvSpPr>
          <p:cNvPr id="22" name="Freeform 22"/>
          <p:cNvSpPr/>
          <p:nvPr/>
        </p:nvSpPr>
        <p:spPr>
          <a:xfrm>
            <a:off x="9720970" y="7957451"/>
            <a:ext cx="3554292" cy="1738372"/>
          </a:xfrm>
          <a:custGeom>
            <a:avLst/>
            <a:gdLst/>
            <a:ahLst/>
            <a:cxnLst/>
            <a:rect l="l" t="t" r="r" b="b"/>
            <a:pathLst>
              <a:path w="3554292" h="1738372">
                <a:moveTo>
                  <a:pt x="0" y="0"/>
                </a:moveTo>
                <a:lnTo>
                  <a:pt x="3554292" y="0"/>
                </a:lnTo>
                <a:lnTo>
                  <a:pt x="3554292" y="1738372"/>
                </a:lnTo>
                <a:lnTo>
                  <a:pt x="0" y="17383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326270" y="8467685"/>
            <a:ext cx="2133099" cy="852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</a:pPr>
            <a:r>
              <a:rPr lang="en-US" sz="2582" spc="54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capitalul uman</a:t>
            </a:r>
          </a:p>
        </p:txBody>
      </p:sp>
      <p:sp>
        <p:nvSpPr>
          <p:cNvPr id="24" name="AutoShape 24"/>
          <p:cNvSpPr/>
          <p:nvPr/>
        </p:nvSpPr>
        <p:spPr>
          <a:xfrm flipH="1">
            <a:off x="9168044" y="4804677"/>
            <a:ext cx="418330" cy="1139185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11710693" y="5943862"/>
            <a:ext cx="3554292" cy="1738372"/>
          </a:xfrm>
          <a:custGeom>
            <a:avLst/>
            <a:gdLst/>
            <a:ahLst/>
            <a:cxnLst/>
            <a:rect l="l" t="t" r="r" b="b"/>
            <a:pathLst>
              <a:path w="3554292" h="1738372">
                <a:moveTo>
                  <a:pt x="0" y="0"/>
                </a:moveTo>
                <a:lnTo>
                  <a:pt x="3554292" y="0"/>
                </a:lnTo>
                <a:lnTo>
                  <a:pt x="3554292" y="1738372"/>
                </a:lnTo>
                <a:lnTo>
                  <a:pt x="0" y="17383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2094740" y="6385202"/>
            <a:ext cx="2786197" cy="852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</a:pPr>
            <a:r>
              <a:rPr lang="en-US" sz="2582" spc="54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responsabilitatea </a:t>
            </a:r>
          </a:p>
          <a:p>
            <a:pPr algn="ctr">
              <a:lnSpc>
                <a:spcPts val="3383"/>
              </a:lnSpc>
            </a:pPr>
            <a:r>
              <a:rPr lang="en-US" sz="2582" spc="54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socială</a:t>
            </a:r>
          </a:p>
        </p:txBody>
      </p:sp>
      <p:sp>
        <p:nvSpPr>
          <p:cNvPr id="27" name="AutoShape 27"/>
          <p:cNvSpPr/>
          <p:nvPr/>
        </p:nvSpPr>
        <p:spPr>
          <a:xfrm>
            <a:off x="9168044" y="7682234"/>
            <a:ext cx="552926" cy="114440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 flipH="1" flipV="1">
            <a:off x="13140666" y="4804677"/>
            <a:ext cx="347173" cy="1139185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flipV="1">
            <a:off x="13275262" y="7682234"/>
            <a:ext cx="212576" cy="114440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>
            <a:off x="8271897" y="3198413"/>
            <a:ext cx="37387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34" name="Group 34"/>
          <p:cNvGrpSpPr/>
          <p:nvPr/>
        </p:nvGrpSpPr>
        <p:grpSpPr>
          <a:xfrm>
            <a:off x="14499482" y="6471955"/>
            <a:ext cx="3766870" cy="3863275"/>
            <a:chOff x="0" y="0"/>
            <a:chExt cx="6117104" cy="6133894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6117104" cy="6133894"/>
              <a:chOff x="0" y="0"/>
              <a:chExt cx="845205" cy="847524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26980" y="35452"/>
                <a:ext cx="791244" cy="776620"/>
              </a:xfrm>
              <a:custGeom>
                <a:avLst/>
                <a:gdLst/>
                <a:ahLst/>
                <a:cxnLst/>
                <a:rect l="l" t="t" r="r" b="b"/>
                <a:pathLst>
                  <a:path w="791244" h="776620">
                    <a:moveTo>
                      <a:pt x="455943" y="25035"/>
                    </a:moveTo>
                    <a:lnTo>
                      <a:pt x="757903" y="327823"/>
                    </a:lnTo>
                    <a:cubicBezTo>
                      <a:pt x="791244" y="361256"/>
                      <a:pt x="791244" y="415364"/>
                      <a:pt x="757903" y="448797"/>
                    </a:cubicBezTo>
                    <a:lnTo>
                      <a:pt x="455943" y="751586"/>
                    </a:lnTo>
                    <a:cubicBezTo>
                      <a:pt x="439960" y="767612"/>
                      <a:pt x="418257" y="776620"/>
                      <a:pt x="395622" y="776620"/>
                    </a:cubicBezTo>
                    <a:cubicBezTo>
                      <a:pt x="372988" y="776620"/>
                      <a:pt x="351284" y="767612"/>
                      <a:pt x="335301" y="751586"/>
                    </a:cubicBezTo>
                    <a:lnTo>
                      <a:pt x="33341" y="448797"/>
                    </a:lnTo>
                    <a:cubicBezTo>
                      <a:pt x="0" y="415364"/>
                      <a:pt x="0" y="361256"/>
                      <a:pt x="33341" y="327823"/>
                    </a:cubicBezTo>
                    <a:lnTo>
                      <a:pt x="335301" y="25035"/>
                    </a:lnTo>
                    <a:cubicBezTo>
                      <a:pt x="351284" y="9008"/>
                      <a:pt x="372988" y="0"/>
                      <a:pt x="395622" y="0"/>
                    </a:cubicBezTo>
                    <a:cubicBezTo>
                      <a:pt x="418257" y="0"/>
                      <a:pt x="439960" y="9008"/>
                      <a:pt x="455943" y="25035"/>
                    </a:cubicBezTo>
                    <a:close/>
                  </a:path>
                </a:pathLst>
              </a:custGeom>
              <a:blipFill>
                <a:blip r:embed="rId6">
                  <a:alphaModFix amt="92000"/>
                </a:blip>
                <a:stretch>
                  <a:fillRect l="-108004" t="-4564" r="-108004" b="-4564"/>
                </a:stretch>
              </a:blipFill>
              <a:ln cap="rnd">
                <a:noFill/>
                <a:prstDash val="solid"/>
                <a:round/>
              </a:ln>
            </p:spPr>
          </p:sp>
        </p:grpSp>
        <p:grpSp>
          <p:nvGrpSpPr>
            <p:cNvPr id="37" name="Group 37"/>
            <p:cNvGrpSpPr/>
            <p:nvPr/>
          </p:nvGrpSpPr>
          <p:grpSpPr>
            <a:xfrm>
              <a:off x="2046" y="0"/>
              <a:ext cx="6115058" cy="6131843"/>
              <a:chOff x="0" y="0"/>
              <a:chExt cx="832612" cy="834898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27471" y="36098"/>
                <a:ext cx="777670" cy="762702"/>
              </a:xfrm>
              <a:custGeom>
                <a:avLst/>
                <a:gdLst/>
                <a:ahLst/>
                <a:cxnLst/>
                <a:rect l="l" t="t" r="r" b="b"/>
                <a:pathLst>
                  <a:path w="777670" h="762702">
                    <a:moveTo>
                      <a:pt x="450254" y="25489"/>
                    </a:moveTo>
                    <a:lnTo>
                      <a:pt x="743722" y="319763"/>
                    </a:lnTo>
                    <a:cubicBezTo>
                      <a:pt x="777670" y="353804"/>
                      <a:pt x="777670" y="408897"/>
                      <a:pt x="743722" y="442938"/>
                    </a:cubicBezTo>
                    <a:lnTo>
                      <a:pt x="450254" y="737212"/>
                    </a:lnTo>
                    <a:cubicBezTo>
                      <a:pt x="433980" y="753530"/>
                      <a:pt x="411881" y="762702"/>
                      <a:pt x="388835" y="762702"/>
                    </a:cubicBezTo>
                    <a:cubicBezTo>
                      <a:pt x="365789" y="762702"/>
                      <a:pt x="343690" y="753530"/>
                      <a:pt x="327416" y="737212"/>
                    </a:cubicBezTo>
                    <a:lnTo>
                      <a:pt x="33948" y="442938"/>
                    </a:lnTo>
                    <a:cubicBezTo>
                      <a:pt x="0" y="408897"/>
                      <a:pt x="0" y="353804"/>
                      <a:pt x="33948" y="319763"/>
                    </a:cubicBezTo>
                    <a:lnTo>
                      <a:pt x="327416" y="25489"/>
                    </a:lnTo>
                    <a:cubicBezTo>
                      <a:pt x="343690" y="9171"/>
                      <a:pt x="365789" y="0"/>
                      <a:pt x="388835" y="0"/>
                    </a:cubicBezTo>
                    <a:cubicBezTo>
                      <a:pt x="411881" y="0"/>
                      <a:pt x="433980" y="9171"/>
                      <a:pt x="450254" y="25489"/>
                    </a:cubicBezTo>
                    <a:close/>
                  </a:path>
                </a:pathLst>
              </a:custGeom>
              <a:solidFill>
                <a:srgbClr val="FFED00">
                  <a:alpha val="18824"/>
                </a:srgbClr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143105" y="114923"/>
                <a:ext cx="546402" cy="576476"/>
              </a:xfrm>
              <a:prstGeom prst="rect">
                <a:avLst/>
              </a:prstGeom>
            </p:spPr>
            <p:txBody>
              <a:bodyPr lIns="49866" tIns="49866" rIns="49866" bIns="49866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0" name="TextBox 40"/>
          <p:cNvSpPr txBox="1"/>
          <p:nvPr/>
        </p:nvSpPr>
        <p:spPr>
          <a:xfrm>
            <a:off x="8945894" y="2978905"/>
            <a:ext cx="7556421" cy="43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</a:pPr>
            <a:r>
              <a:rPr lang="en-US" sz="2665" spc="55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 pune la un loc mai multe părţi într-un tot unitar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2281191" y="4056888"/>
            <a:ext cx="4641091" cy="1373273"/>
            <a:chOff x="0" y="0"/>
            <a:chExt cx="1385047" cy="409828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385047" cy="409828"/>
            </a:xfrm>
            <a:custGeom>
              <a:avLst/>
              <a:gdLst/>
              <a:ahLst/>
              <a:cxnLst/>
              <a:rect l="l" t="t" r="r" b="b"/>
              <a:pathLst>
                <a:path w="1385047" h="409828">
                  <a:moveTo>
                    <a:pt x="166813" y="0"/>
                  </a:moveTo>
                  <a:lnTo>
                    <a:pt x="1218235" y="0"/>
                  </a:lnTo>
                  <a:cubicBezTo>
                    <a:pt x="1310363" y="0"/>
                    <a:pt x="1385047" y="74685"/>
                    <a:pt x="1385047" y="166813"/>
                  </a:cubicBezTo>
                  <a:lnTo>
                    <a:pt x="1385047" y="243015"/>
                  </a:lnTo>
                  <a:cubicBezTo>
                    <a:pt x="1385047" y="335143"/>
                    <a:pt x="1310363" y="409828"/>
                    <a:pt x="1218235" y="409828"/>
                  </a:cubicBezTo>
                  <a:lnTo>
                    <a:pt x="166813" y="409828"/>
                  </a:lnTo>
                  <a:cubicBezTo>
                    <a:pt x="74685" y="409828"/>
                    <a:pt x="0" y="335143"/>
                    <a:pt x="0" y="243015"/>
                  </a:cubicBezTo>
                  <a:lnTo>
                    <a:pt x="0" y="166813"/>
                  </a:lnTo>
                  <a:cubicBezTo>
                    <a:pt x="0" y="74685"/>
                    <a:pt x="74685" y="0"/>
                    <a:pt x="166813" y="0"/>
                  </a:cubicBezTo>
                  <a:close/>
                </a:path>
              </a:pathLst>
            </a:custGeom>
            <a:solidFill>
              <a:srgbClr val="90C253">
                <a:alpha val="12941"/>
              </a:srgbClr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1385047" cy="457453"/>
            </a:xfrm>
            <a:prstGeom prst="rect">
              <a:avLst/>
            </a:prstGeom>
          </p:spPr>
          <p:txBody>
            <a:bodyPr lIns="44832" tIns="44832" rIns="44832" bIns="448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448021" y="4115633"/>
            <a:ext cx="1835428" cy="1835428"/>
          </a:xfrm>
          <a:custGeom>
            <a:avLst/>
            <a:gdLst/>
            <a:ahLst/>
            <a:cxnLst/>
            <a:rect l="l" t="t" r="r" b="b"/>
            <a:pathLst>
              <a:path w="1835428" h="1835428">
                <a:moveTo>
                  <a:pt x="0" y="0"/>
                </a:moveTo>
                <a:lnTo>
                  <a:pt x="1835428" y="0"/>
                </a:lnTo>
                <a:lnTo>
                  <a:pt x="1835428" y="1835429"/>
                </a:lnTo>
                <a:lnTo>
                  <a:pt x="0" y="18354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5000"/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430235" y="2333531"/>
            <a:ext cx="1850957" cy="1722345"/>
          </a:xfrm>
          <a:custGeom>
            <a:avLst/>
            <a:gdLst/>
            <a:ahLst/>
            <a:cxnLst/>
            <a:rect l="l" t="t" r="r" b="b"/>
            <a:pathLst>
              <a:path w="1850957" h="1850957">
                <a:moveTo>
                  <a:pt x="0" y="0"/>
                </a:moveTo>
                <a:lnTo>
                  <a:pt x="1850956" y="0"/>
                </a:lnTo>
                <a:lnTo>
                  <a:pt x="1850956" y="1850956"/>
                </a:lnTo>
                <a:lnTo>
                  <a:pt x="0" y="18509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2811255" y="1871711"/>
            <a:ext cx="12628574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900" b="1" spc="81" dirty="0" err="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Evoluția</a:t>
            </a:r>
            <a:r>
              <a:rPr lang="en-US" sz="3900" b="1" spc="81" dirty="0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 </a:t>
            </a:r>
            <a:r>
              <a:rPr lang="en-US" sz="3900" b="1" spc="81" dirty="0" err="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și</a:t>
            </a:r>
            <a:r>
              <a:rPr lang="en-US" sz="3900" b="1" spc="81" dirty="0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 </a:t>
            </a:r>
            <a:r>
              <a:rPr lang="en-US" sz="3900" b="1" spc="81" dirty="0" err="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etimologia</a:t>
            </a:r>
            <a:r>
              <a:rPr lang="en-US" sz="3900" b="1" spc="81" dirty="0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 </a:t>
            </a:r>
            <a:r>
              <a:rPr lang="en-US" sz="3900" b="1" spc="81" dirty="0" err="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noțiunii</a:t>
            </a:r>
            <a:r>
              <a:rPr lang="en-US" sz="3900" b="1" spc="81" dirty="0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 de ,,</a:t>
            </a:r>
            <a:r>
              <a:rPr lang="en-US" sz="3900" b="1" spc="81" dirty="0" err="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integrare</a:t>
            </a:r>
            <a:r>
              <a:rPr lang="en-US" sz="3900" b="1" spc="81" dirty="0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”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670461" y="2752901"/>
            <a:ext cx="3787739" cy="87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</a:pPr>
            <a:r>
              <a:rPr lang="en-US" sz="2665" spc="55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integrare</a:t>
            </a:r>
            <a:r>
              <a:rPr lang="en-US" sz="2665" spc="55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tr. (lat. </a:t>
            </a:r>
            <a:r>
              <a:rPr lang="en-US" sz="2665" spc="55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integro</a:t>
            </a:r>
            <a:r>
              <a:rPr lang="en-US" sz="2665" spc="55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519381" y="2484608"/>
            <a:ext cx="1850957" cy="1320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23"/>
              </a:lnSpc>
            </a:pPr>
            <a:r>
              <a:rPr lang="en-US" sz="2690" spc="56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Etimologia</a:t>
            </a:r>
            <a:r>
              <a:rPr lang="en-US" sz="2690" spc="56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algn="ctr">
              <a:lnSpc>
                <a:spcPts val="3523"/>
              </a:lnSpc>
            </a:pPr>
            <a:r>
              <a:rPr lang="en-US" sz="2690" spc="56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termenului</a:t>
            </a:r>
            <a:endParaRPr lang="en-US" sz="2690" spc="56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ts val="3523"/>
              </a:lnSpc>
            </a:pPr>
            <a:r>
              <a:rPr lang="en-US" sz="2690" b="1" spc="56" dirty="0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,,</a:t>
            </a:r>
            <a:r>
              <a:rPr lang="en-US" sz="2690" b="1" spc="56" dirty="0" err="1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integrare</a:t>
            </a:r>
            <a:r>
              <a:rPr lang="en-US" sz="2690" b="1" spc="56" dirty="0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”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462936" y="4220094"/>
            <a:ext cx="4457858" cy="143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3"/>
              </a:lnSpc>
            </a:pPr>
            <a:r>
              <a:rPr lang="en-US" sz="2903" spc="6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Raportarea integrată-</a:t>
            </a:r>
          </a:p>
          <a:p>
            <a:pPr algn="ctr">
              <a:lnSpc>
                <a:spcPts val="3803"/>
              </a:lnSpc>
            </a:pPr>
            <a:r>
              <a:rPr lang="en-US" sz="2903" b="1" spc="60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,,o nouă etapă”</a:t>
            </a:r>
          </a:p>
          <a:p>
            <a:pPr algn="ctr">
              <a:lnSpc>
                <a:spcPts val="3803"/>
              </a:lnSpc>
            </a:pPr>
            <a:endParaRPr lang="en-US" sz="2903" b="1" spc="60">
              <a:solidFill>
                <a:srgbClr val="FF3131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A4D99A5D-F237-7651-EEC4-D1478F19E7AE}"/>
              </a:ext>
            </a:extLst>
          </p:cNvPr>
          <p:cNvGrpSpPr/>
          <p:nvPr/>
        </p:nvGrpSpPr>
        <p:grpSpPr>
          <a:xfrm>
            <a:off x="448016" y="386200"/>
            <a:ext cx="17001784" cy="1259765"/>
            <a:chOff x="62893" y="-17507"/>
            <a:chExt cx="11885267" cy="822960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6F57F1A4-2049-7253-6D1E-3C017DDF6ECB}"/>
                </a:ext>
              </a:extLst>
            </p:cNvPr>
            <p:cNvSpPr/>
            <p:nvPr/>
          </p:nvSpPr>
          <p:spPr>
            <a:xfrm>
              <a:off x="2789171" y="-17507"/>
              <a:ext cx="1554480" cy="822960"/>
            </a:xfrm>
            <a:custGeom>
              <a:avLst/>
              <a:gdLst/>
              <a:ahLst/>
              <a:cxnLst/>
              <a:rect l="l" t="t" r="r" b="b"/>
              <a:pathLst>
                <a:path w="11728552" h="6465740">
                  <a:moveTo>
                    <a:pt x="0" y="0"/>
                  </a:moveTo>
                  <a:lnTo>
                    <a:pt x="11728552" y="0"/>
                  </a:lnTo>
                  <a:lnTo>
                    <a:pt x="11728552" y="6465740"/>
                  </a:lnTo>
                  <a:lnTo>
                    <a:pt x="0" y="6465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3EC85D4-9D20-9F94-5989-53DD41944623}"/>
                </a:ext>
              </a:extLst>
            </p:cNvPr>
            <p:cNvSpPr/>
            <p:nvPr/>
          </p:nvSpPr>
          <p:spPr>
            <a:xfrm>
              <a:off x="6514532" y="148797"/>
              <a:ext cx="2743200" cy="548640"/>
            </a:xfrm>
            <a:custGeom>
              <a:avLst/>
              <a:gdLst/>
              <a:ahLst/>
              <a:cxnLst/>
              <a:rect l="l" t="t" r="r" b="b"/>
              <a:pathLst>
                <a:path w="6135692" h="1288495">
                  <a:moveTo>
                    <a:pt x="0" y="0"/>
                  </a:moveTo>
                  <a:lnTo>
                    <a:pt x="6135692" y="0"/>
                  </a:lnTo>
                  <a:lnTo>
                    <a:pt x="6135692" y="1288496"/>
                  </a:lnTo>
                  <a:lnTo>
                    <a:pt x="0" y="1288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137E1C0-55CD-CE87-374C-D0FE474B64CF}"/>
                </a:ext>
              </a:extLst>
            </p:cNvPr>
            <p:cNvSpPr/>
            <p:nvPr/>
          </p:nvSpPr>
          <p:spPr>
            <a:xfrm>
              <a:off x="9387840" y="-17507"/>
              <a:ext cx="2560320" cy="822960"/>
            </a:xfrm>
            <a:custGeom>
              <a:avLst/>
              <a:gdLst/>
              <a:ahLst/>
              <a:cxnLst/>
              <a:rect l="l" t="t" r="r" b="b"/>
              <a:pathLst>
                <a:path w="5554126" h="1722147">
                  <a:moveTo>
                    <a:pt x="0" y="0"/>
                  </a:moveTo>
                  <a:lnTo>
                    <a:pt x="5554126" y="0"/>
                  </a:lnTo>
                  <a:lnTo>
                    <a:pt x="5554126" y="1722147"/>
                  </a:lnTo>
                  <a:lnTo>
                    <a:pt x="0" y="172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49485" b="-518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C24888B2-78CC-6CED-F20A-916FD40DB1A0}"/>
                </a:ext>
              </a:extLst>
            </p:cNvPr>
            <p:cNvSpPr/>
            <p:nvPr/>
          </p:nvSpPr>
          <p:spPr>
            <a:xfrm>
              <a:off x="88669" y="148797"/>
              <a:ext cx="2468880" cy="274320"/>
            </a:xfrm>
            <a:custGeom>
              <a:avLst/>
              <a:gdLst/>
              <a:ahLst/>
              <a:cxnLst/>
              <a:rect l="l" t="t" r="r" b="b"/>
              <a:pathLst>
                <a:path w="7359451" h="968994">
                  <a:moveTo>
                    <a:pt x="0" y="0"/>
                  </a:moveTo>
                  <a:lnTo>
                    <a:pt x="7359451" y="0"/>
                  </a:lnTo>
                  <a:lnTo>
                    <a:pt x="7359451" y="968995"/>
                  </a:lnTo>
                  <a:lnTo>
                    <a:pt x="0" y="968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15AAEA2-F390-4EC8-1092-A34CC352B3D3}"/>
                </a:ext>
              </a:extLst>
            </p:cNvPr>
            <p:cNvSpPr/>
            <p:nvPr/>
          </p:nvSpPr>
          <p:spPr>
            <a:xfrm>
              <a:off x="62893" y="423117"/>
              <a:ext cx="2286000" cy="365760"/>
            </a:xfrm>
            <a:custGeom>
              <a:avLst/>
              <a:gdLst/>
              <a:ahLst/>
              <a:cxnLst/>
              <a:rect l="l" t="t" r="r" b="b"/>
              <a:pathLst>
                <a:path w="7359451" h="1462604">
                  <a:moveTo>
                    <a:pt x="0" y="0"/>
                  </a:moveTo>
                  <a:lnTo>
                    <a:pt x="7359451" y="0"/>
                  </a:lnTo>
                  <a:lnTo>
                    <a:pt x="7359451" y="1462604"/>
                  </a:lnTo>
                  <a:lnTo>
                    <a:pt x="0" y="1462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1" name="Picture 4" descr="A green shield with a bull head and a star&#10;&#10;AI-generated content may be incorrect.">
            <a:extLst>
              <a:ext uri="{FF2B5EF4-FFF2-40B4-BE49-F238E27FC236}">
                <a16:creationId xmlns:a16="http://schemas.microsoft.com/office/drawing/2014/main" id="{6326C8B7-D12F-D86F-7064-677AD538D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50" y="301960"/>
            <a:ext cx="794488" cy="129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">
            <a:extLst>
              <a:ext uri="{FF2B5EF4-FFF2-40B4-BE49-F238E27FC236}">
                <a16:creationId xmlns:a16="http://schemas.microsoft.com/office/drawing/2014/main" id="{3E9355F5-1D5A-B1A7-AB83-315726D6D209}"/>
              </a:ext>
            </a:extLst>
          </p:cNvPr>
          <p:cNvSpPr txBox="1"/>
          <p:nvPr/>
        </p:nvSpPr>
        <p:spPr>
          <a:xfrm>
            <a:off x="7777181" y="662805"/>
            <a:ext cx="151583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6">
                    <a:lumMod val="49000"/>
                  </a:schemeClr>
                </a:solidFill>
              </a:rPr>
              <a:t>Moldova State University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12812" y="1905191"/>
            <a:ext cx="2422194" cy="1184673"/>
          </a:xfrm>
          <a:custGeom>
            <a:avLst/>
            <a:gdLst/>
            <a:ahLst/>
            <a:cxnLst/>
            <a:rect l="l" t="t" r="r" b="b"/>
            <a:pathLst>
              <a:path w="2422194" h="1184673">
                <a:moveTo>
                  <a:pt x="0" y="0"/>
                </a:moveTo>
                <a:lnTo>
                  <a:pt x="2422194" y="0"/>
                </a:lnTo>
                <a:lnTo>
                  <a:pt x="2422194" y="1184673"/>
                </a:lnTo>
                <a:lnTo>
                  <a:pt x="0" y="1184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91568" y="1905191"/>
            <a:ext cx="5064681" cy="4129164"/>
            <a:chOff x="0" y="0"/>
            <a:chExt cx="812800" cy="6626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62664"/>
            </a:xfrm>
            <a:custGeom>
              <a:avLst/>
              <a:gdLst/>
              <a:ahLst/>
              <a:cxnLst/>
              <a:rect l="l" t="t" r="r" b="b"/>
              <a:pathLst>
                <a:path w="812800" h="662664">
                  <a:moveTo>
                    <a:pt x="406400" y="0"/>
                  </a:moveTo>
                  <a:lnTo>
                    <a:pt x="812800" y="662664"/>
                  </a:lnTo>
                  <a:lnTo>
                    <a:pt x="0" y="66266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2A733">
                <a:alpha val="2392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260041"/>
              <a:ext cx="558800" cy="355291"/>
            </a:xfrm>
            <a:prstGeom prst="rect">
              <a:avLst/>
            </a:prstGeom>
          </p:spPr>
          <p:txBody>
            <a:bodyPr lIns="58168" tIns="58168" rIns="58168" bIns="5816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313293" cy="10287000"/>
            <a:chOff x="0" y="0"/>
            <a:chExt cx="4823254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23254" cy="2709333"/>
            </a:xfrm>
            <a:custGeom>
              <a:avLst/>
              <a:gdLst/>
              <a:ahLst/>
              <a:cxnLst/>
              <a:rect l="l" t="t" r="r" b="b"/>
              <a:pathLst>
                <a:path w="4823254" h="2709333">
                  <a:moveTo>
                    <a:pt x="0" y="0"/>
                  </a:moveTo>
                  <a:lnTo>
                    <a:pt x="4823254" y="0"/>
                  </a:lnTo>
                  <a:lnTo>
                    <a:pt x="482325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2000"/>
                  </a:srgbClr>
                </a:gs>
                <a:gs pos="100000">
                  <a:srgbClr val="FFDE59">
                    <a:alpha val="12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82325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609041" y="2157496"/>
            <a:ext cx="1985510" cy="474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6"/>
              </a:lnSpc>
            </a:pPr>
            <a:r>
              <a:rPr lang="en-US" sz="2875" b="1" spc="6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economică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166503" y="2748781"/>
            <a:ext cx="744437" cy="817240"/>
          </a:xfrm>
          <a:custGeom>
            <a:avLst/>
            <a:gdLst/>
            <a:ahLst/>
            <a:cxnLst/>
            <a:rect l="l" t="t" r="r" b="b"/>
            <a:pathLst>
              <a:path w="744437" h="817240">
                <a:moveTo>
                  <a:pt x="0" y="0"/>
                </a:moveTo>
                <a:lnTo>
                  <a:pt x="744437" y="0"/>
                </a:lnTo>
                <a:lnTo>
                  <a:pt x="744437" y="817239"/>
                </a:lnTo>
                <a:lnTo>
                  <a:pt x="0" y="8172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320000" y="3480295"/>
            <a:ext cx="2437444" cy="754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9"/>
              </a:lnSpc>
              <a:spcBef>
                <a:spcPct val="0"/>
              </a:spcBef>
            </a:pPr>
            <a:r>
              <a:rPr lang="en-US" sz="4427" b="1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3 piloni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880939" y="4904029"/>
            <a:ext cx="2422194" cy="1184673"/>
          </a:xfrm>
          <a:custGeom>
            <a:avLst/>
            <a:gdLst/>
            <a:ahLst/>
            <a:cxnLst/>
            <a:rect l="l" t="t" r="r" b="b"/>
            <a:pathLst>
              <a:path w="2422194" h="1184673">
                <a:moveTo>
                  <a:pt x="0" y="0"/>
                </a:moveTo>
                <a:lnTo>
                  <a:pt x="2422194" y="0"/>
                </a:lnTo>
                <a:lnTo>
                  <a:pt x="2422194" y="1184673"/>
                </a:lnTo>
                <a:lnTo>
                  <a:pt x="0" y="1184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79485" y="4913546"/>
            <a:ext cx="2422194" cy="1184673"/>
          </a:xfrm>
          <a:custGeom>
            <a:avLst/>
            <a:gdLst/>
            <a:ahLst/>
            <a:cxnLst/>
            <a:rect l="l" t="t" r="r" b="b"/>
            <a:pathLst>
              <a:path w="2422194" h="1184673">
                <a:moveTo>
                  <a:pt x="0" y="0"/>
                </a:moveTo>
                <a:lnTo>
                  <a:pt x="2422194" y="0"/>
                </a:lnTo>
                <a:lnTo>
                  <a:pt x="2422194" y="1184673"/>
                </a:lnTo>
                <a:lnTo>
                  <a:pt x="0" y="1184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971628" y="5184635"/>
            <a:ext cx="1941285" cy="474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6"/>
              </a:lnSpc>
            </a:pPr>
            <a:r>
              <a:rPr lang="en-US" sz="2875" b="1" spc="6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mediului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666127" y="4667780"/>
            <a:ext cx="1165723" cy="1366574"/>
          </a:xfrm>
          <a:custGeom>
            <a:avLst/>
            <a:gdLst/>
            <a:ahLst/>
            <a:cxnLst/>
            <a:rect l="l" t="t" r="r" b="b"/>
            <a:pathLst>
              <a:path w="1165723" h="1366574">
                <a:moveTo>
                  <a:pt x="0" y="0"/>
                </a:moveTo>
                <a:lnTo>
                  <a:pt x="1165723" y="0"/>
                </a:lnTo>
                <a:lnTo>
                  <a:pt x="1165723" y="1366574"/>
                </a:lnTo>
                <a:lnTo>
                  <a:pt x="0" y="13665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1942271" y="4316828"/>
            <a:ext cx="3562005" cy="474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6"/>
              </a:lnSpc>
            </a:pPr>
            <a:r>
              <a:rPr lang="en-US" sz="2875" b="1" spc="60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SUSTENABILITATEA</a:t>
            </a:r>
          </a:p>
        </p:txBody>
      </p:sp>
      <p:sp>
        <p:nvSpPr>
          <p:cNvPr id="17" name="Freeform 17"/>
          <p:cNvSpPr/>
          <p:nvPr/>
        </p:nvSpPr>
        <p:spPr>
          <a:xfrm>
            <a:off x="15600974" y="5069668"/>
            <a:ext cx="959160" cy="872428"/>
          </a:xfrm>
          <a:custGeom>
            <a:avLst/>
            <a:gdLst/>
            <a:ahLst/>
            <a:cxnLst/>
            <a:rect l="l" t="t" r="r" b="b"/>
            <a:pathLst>
              <a:path w="959160" h="872428">
                <a:moveTo>
                  <a:pt x="0" y="0"/>
                </a:moveTo>
                <a:lnTo>
                  <a:pt x="959161" y="0"/>
                </a:lnTo>
                <a:lnTo>
                  <a:pt x="959161" y="872428"/>
                </a:lnTo>
                <a:lnTo>
                  <a:pt x="0" y="8724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3993425" y="5251680"/>
            <a:ext cx="1880846" cy="474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6"/>
              </a:lnSpc>
            </a:pPr>
            <a:r>
              <a:rPr lang="en-US" sz="2875" b="1" spc="6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socială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9580" y="448146"/>
            <a:ext cx="10128524" cy="1595065"/>
            <a:chOff x="0" y="0"/>
            <a:chExt cx="2667595" cy="42009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667595" cy="420099"/>
            </a:xfrm>
            <a:custGeom>
              <a:avLst/>
              <a:gdLst/>
              <a:ahLst/>
              <a:cxnLst/>
              <a:rect l="l" t="t" r="r" b="b"/>
              <a:pathLst>
                <a:path w="2667595" h="420099">
                  <a:moveTo>
                    <a:pt x="76437" y="0"/>
                  </a:moveTo>
                  <a:lnTo>
                    <a:pt x="2591158" y="0"/>
                  </a:lnTo>
                  <a:cubicBezTo>
                    <a:pt x="2611430" y="0"/>
                    <a:pt x="2630872" y="8053"/>
                    <a:pt x="2645207" y="22388"/>
                  </a:cubicBezTo>
                  <a:cubicBezTo>
                    <a:pt x="2659542" y="36723"/>
                    <a:pt x="2667595" y="56164"/>
                    <a:pt x="2667595" y="76437"/>
                  </a:cubicBezTo>
                  <a:lnTo>
                    <a:pt x="2667595" y="343663"/>
                  </a:lnTo>
                  <a:cubicBezTo>
                    <a:pt x="2667595" y="363935"/>
                    <a:pt x="2659542" y="383377"/>
                    <a:pt x="2645207" y="397712"/>
                  </a:cubicBezTo>
                  <a:cubicBezTo>
                    <a:pt x="2630872" y="412046"/>
                    <a:pt x="2611430" y="420099"/>
                    <a:pt x="2591158" y="420099"/>
                  </a:cubicBezTo>
                  <a:lnTo>
                    <a:pt x="76437" y="420099"/>
                  </a:lnTo>
                  <a:cubicBezTo>
                    <a:pt x="56164" y="420099"/>
                    <a:pt x="36723" y="412046"/>
                    <a:pt x="22388" y="397712"/>
                  </a:cubicBezTo>
                  <a:cubicBezTo>
                    <a:pt x="8053" y="383377"/>
                    <a:pt x="0" y="363935"/>
                    <a:pt x="0" y="343663"/>
                  </a:cubicBezTo>
                  <a:lnTo>
                    <a:pt x="0" y="76437"/>
                  </a:lnTo>
                  <a:cubicBezTo>
                    <a:pt x="0" y="56164"/>
                    <a:pt x="8053" y="36723"/>
                    <a:pt x="22388" y="22388"/>
                  </a:cubicBezTo>
                  <a:cubicBezTo>
                    <a:pt x="36723" y="8053"/>
                    <a:pt x="56164" y="0"/>
                    <a:pt x="764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25000"/>
                  </a:srgbClr>
                </a:gs>
                <a:gs pos="50000">
                  <a:srgbClr val="7ED957">
                    <a:alpha val="25000"/>
                  </a:srgbClr>
                </a:gs>
                <a:gs pos="100000">
                  <a:srgbClr val="90F863">
                    <a:alpha val="25000"/>
                  </a:srgbClr>
                </a:gs>
              </a:gsLst>
              <a:lin ang="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2667595" cy="448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4578" y="3399495"/>
            <a:ext cx="4214324" cy="3448842"/>
            <a:chOff x="0" y="0"/>
            <a:chExt cx="1182965" cy="96809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82965" cy="968093"/>
            </a:xfrm>
            <a:custGeom>
              <a:avLst/>
              <a:gdLst/>
              <a:ahLst/>
              <a:cxnLst/>
              <a:rect l="l" t="t" r="r" b="b"/>
              <a:pathLst>
                <a:path w="1182965" h="968093">
                  <a:moveTo>
                    <a:pt x="0" y="0"/>
                  </a:moveTo>
                  <a:lnTo>
                    <a:pt x="1182965" y="0"/>
                  </a:lnTo>
                  <a:lnTo>
                    <a:pt x="1182965" y="968093"/>
                  </a:lnTo>
                  <a:lnTo>
                    <a:pt x="0" y="968093"/>
                  </a:lnTo>
                  <a:close/>
                </a:path>
              </a:pathLst>
            </a:custGeom>
            <a:solidFill>
              <a:srgbClr val="FFFFFF">
                <a:alpha val="62745"/>
              </a:srgbClr>
            </a:solidFill>
            <a:ln w="9525" cap="sq">
              <a:solidFill>
                <a:srgbClr val="000000">
                  <a:alpha val="62745"/>
                </a:srgbClr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1182965" cy="1015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34578" y="8091637"/>
            <a:ext cx="4214324" cy="1293199"/>
            <a:chOff x="0" y="0"/>
            <a:chExt cx="1182965" cy="36300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82965" cy="363002"/>
            </a:xfrm>
            <a:custGeom>
              <a:avLst/>
              <a:gdLst/>
              <a:ahLst/>
              <a:cxnLst/>
              <a:rect l="l" t="t" r="r" b="b"/>
              <a:pathLst>
                <a:path w="1182965" h="363002">
                  <a:moveTo>
                    <a:pt x="0" y="0"/>
                  </a:moveTo>
                  <a:lnTo>
                    <a:pt x="1182965" y="0"/>
                  </a:lnTo>
                  <a:lnTo>
                    <a:pt x="1182965" y="363002"/>
                  </a:lnTo>
                  <a:lnTo>
                    <a:pt x="0" y="363002"/>
                  </a:lnTo>
                  <a:close/>
                </a:path>
              </a:pathLst>
            </a:custGeom>
            <a:solidFill>
              <a:srgbClr val="FFFFFF">
                <a:alpha val="62745"/>
              </a:srgbClr>
            </a:solidFill>
            <a:ln w="9525" cap="sq">
              <a:solidFill>
                <a:srgbClr val="000000">
                  <a:alpha val="62745"/>
                </a:srgbClr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1182965" cy="4106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046135" y="3863009"/>
            <a:ext cx="5257100" cy="2985329"/>
            <a:chOff x="0" y="0"/>
            <a:chExt cx="1475673" cy="83798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475673" cy="837985"/>
            </a:xfrm>
            <a:custGeom>
              <a:avLst/>
              <a:gdLst/>
              <a:ahLst/>
              <a:cxnLst/>
              <a:rect l="l" t="t" r="r" b="b"/>
              <a:pathLst>
                <a:path w="1475673" h="837985">
                  <a:moveTo>
                    <a:pt x="0" y="0"/>
                  </a:moveTo>
                  <a:lnTo>
                    <a:pt x="1475673" y="0"/>
                  </a:lnTo>
                  <a:lnTo>
                    <a:pt x="1475673" y="837985"/>
                  </a:lnTo>
                  <a:lnTo>
                    <a:pt x="0" y="837985"/>
                  </a:lnTo>
                  <a:close/>
                </a:path>
              </a:pathLst>
            </a:custGeom>
            <a:solidFill>
              <a:srgbClr val="FFFFFF">
                <a:alpha val="62745"/>
              </a:srgbClr>
            </a:solidFill>
            <a:ln w="9525" cap="sq">
              <a:solidFill>
                <a:srgbClr val="000000">
                  <a:alpha val="62745"/>
                </a:srgbClr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1475673" cy="885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071692" y="7901137"/>
            <a:ext cx="5257100" cy="1760879"/>
            <a:chOff x="0" y="0"/>
            <a:chExt cx="1475673" cy="4942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475673" cy="494280"/>
            </a:xfrm>
            <a:custGeom>
              <a:avLst/>
              <a:gdLst/>
              <a:ahLst/>
              <a:cxnLst/>
              <a:rect l="l" t="t" r="r" b="b"/>
              <a:pathLst>
                <a:path w="1475673" h="494280">
                  <a:moveTo>
                    <a:pt x="0" y="0"/>
                  </a:moveTo>
                  <a:lnTo>
                    <a:pt x="1475673" y="0"/>
                  </a:lnTo>
                  <a:lnTo>
                    <a:pt x="1475673" y="494280"/>
                  </a:lnTo>
                  <a:lnTo>
                    <a:pt x="0" y="494280"/>
                  </a:lnTo>
                  <a:close/>
                </a:path>
              </a:pathLst>
            </a:custGeom>
            <a:solidFill>
              <a:srgbClr val="FFFFFF">
                <a:alpha val="62745"/>
              </a:srgbClr>
            </a:solidFill>
            <a:ln w="19050" cap="sq">
              <a:solidFill>
                <a:srgbClr val="000000">
                  <a:alpha val="62745"/>
                </a:srgbClr>
              </a:solidFill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1475673" cy="541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434578" y="2661021"/>
            <a:ext cx="4214324" cy="738474"/>
            <a:chOff x="0" y="0"/>
            <a:chExt cx="1182965" cy="20729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82965" cy="207290"/>
            </a:xfrm>
            <a:custGeom>
              <a:avLst/>
              <a:gdLst/>
              <a:ahLst/>
              <a:cxnLst/>
              <a:rect l="l" t="t" r="r" b="b"/>
              <a:pathLst>
                <a:path w="1182965" h="207290">
                  <a:moveTo>
                    <a:pt x="0" y="0"/>
                  </a:moveTo>
                  <a:lnTo>
                    <a:pt x="1182965" y="0"/>
                  </a:lnTo>
                  <a:lnTo>
                    <a:pt x="1182965" y="207290"/>
                  </a:lnTo>
                  <a:lnTo>
                    <a:pt x="0" y="207290"/>
                  </a:lnTo>
                  <a:close/>
                </a:path>
              </a:pathLst>
            </a:custGeom>
            <a:solidFill>
              <a:srgbClr val="90C253">
                <a:alpha val="25882"/>
              </a:srgbClr>
            </a:solidFill>
            <a:ln w="19050" cap="sq">
              <a:solidFill>
                <a:srgbClr val="000000">
                  <a:alpha val="25882"/>
                </a:srgbClr>
              </a:solidFill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1182965" cy="254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437223" y="7353162"/>
            <a:ext cx="4211678" cy="738474"/>
            <a:chOff x="0" y="0"/>
            <a:chExt cx="1182222" cy="20729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182222" cy="207290"/>
            </a:xfrm>
            <a:custGeom>
              <a:avLst/>
              <a:gdLst/>
              <a:ahLst/>
              <a:cxnLst/>
              <a:rect l="l" t="t" r="r" b="b"/>
              <a:pathLst>
                <a:path w="1182222" h="207290">
                  <a:moveTo>
                    <a:pt x="0" y="0"/>
                  </a:moveTo>
                  <a:lnTo>
                    <a:pt x="1182222" y="0"/>
                  </a:lnTo>
                  <a:lnTo>
                    <a:pt x="1182222" y="207290"/>
                  </a:lnTo>
                  <a:lnTo>
                    <a:pt x="0" y="207290"/>
                  </a:lnTo>
                  <a:close/>
                </a:path>
              </a:pathLst>
            </a:custGeom>
            <a:solidFill>
              <a:srgbClr val="90C253">
                <a:alpha val="25882"/>
              </a:srgbClr>
            </a:solidFill>
            <a:ln w="19050" cap="sq">
              <a:solidFill>
                <a:srgbClr val="000000">
                  <a:alpha val="25882"/>
                </a:srgbClr>
              </a:solidFill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1182222" cy="254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5046135" y="2661021"/>
            <a:ext cx="5257100" cy="1201988"/>
            <a:chOff x="0" y="0"/>
            <a:chExt cx="1475673" cy="33739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475673" cy="337399"/>
            </a:xfrm>
            <a:custGeom>
              <a:avLst/>
              <a:gdLst/>
              <a:ahLst/>
              <a:cxnLst/>
              <a:rect l="l" t="t" r="r" b="b"/>
              <a:pathLst>
                <a:path w="1475673" h="337399">
                  <a:moveTo>
                    <a:pt x="0" y="0"/>
                  </a:moveTo>
                  <a:lnTo>
                    <a:pt x="1475673" y="0"/>
                  </a:lnTo>
                  <a:lnTo>
                    <a:pt x="1475673" y="337399"/>
                  </a:lnTo>
                  <a:lnTo>
                    <a:pt x="0" y="337399"/>
                  </a:lnTo>
                  <a:close/>
                </a:path>
              </a:pathLst>
            </a:custGeom>
            <a:solidFill>
              <a:srgbClr val="90C253">
                <a:alpha val="25882"/>
              </a:srgbClr>
            </a:solidFill>
            <a:ln w="19050" cap="sq">
              <a:solidFill>
                <a:srgbClr val="000000">
                  <a:alpha val="25882"/>
                </a:srgbClr>
              </a:solidFill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1475673" cy="385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5071692" y="7162662"/>
            <a:ext cx="5257100" cy="738474"/>
            <a:chOff x="0" y="0"/>
            <a:chExt cx="1475673" cy="20729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475673" cy="207290"/>
            </a:xfrm>
            <a:custGeom>
              <a:avLst/>
              <a:gdLst/>
              <a:ahLst/>
              <a:cxnLst/>
              <a:rect l="l" t="t" r="r" b="b"/>
              <a:pathLst>
                <a:path w="1475673" h="207290">
                  <a:moveTo>
                    <a:pt x="0" y="0"/>
                  </a:moveTo>
                  <a:lnTo>
                    <a:pt x="1475673" y="0"/>
                  </a:lnTo>
                  <a:lnTo>
                    <a:pt x="1475673" y="207290"/>
                  </a:lnTo>
                  <a:lnTo>
                    <a:pt x="0" y="207290"/>
                  </a:lnTo>
                  <a:close/>
                </a:path>
              </a:pathLst>
            </a:custGeom>
            <a:solidFill>
              <a:srgbClr val="90C253">
                <a:alpha val="25882"/>
              </a:srgbClr>
            </a:solidFill>
            <a:ln w="19050" cap="sq">
              <a:solidFill>
                <a:srgbClr val="000000">
                  <a:alpha val="25882"/>
                </a:srgbClr>
              </a:solidFill>
              <a:prstDash val="solid"/>
              <a:miter/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1475673" cy="254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0" name="Freeform 50"/>
          <p:cNvSpPr/>
          <p:nvPr/>
        </p:nvSpPr>
        <p:spPr>
          <a:xfrm>
            <a:off x="10703285" y="6299850"/>
            <a:ext cx="1119271" cy="798012"/>
          </a:xfrm>
          <a:custGeom>
            <a:avLst/>
            <a:gdLst/>
            <a:ahLst/>
            <a:cxnLst/>
            <a:rect l="l" t="t" r="r" b="b"/>
            <a:pathLst>
              <a:path w="1119271" h="798012">
                <a:moveTo>
                  <a:pt x="0" y="0"/>
                </a:moveTo>
                <a:lnTo>
                  <a:pt x="1119271" y="0"/>
                </a:lnTo>
                <a:lnTo>
                  <a:pt x="1119271" y="798012"/>
                </a:lnTo>
                <a:lnTo>
                  <a:pt x="0" y="7980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57"/>
          <p:cNvSpPr txBox="1"/>
          <p:nvPr/>
        </p:nvSpPr>
        <p:spPr>
          <a:xfrm>
            <a:off x="11262921" y="7154709"/>
            <a:ext cx="5002546" cy="2399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dirty="0" err="1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Integrarea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dirty="0" err="1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acestor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dirty="0" err="1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piloni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 nu </a:t>
            </a:r>
            <a:r>
              <a:rPr lang="en-US" sz="2300" dirty="0" err="1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înseamnă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dirty="0" err="1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că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 se fac </a:t>
            </a:r>
            <a:r>
              <a:rPr lang="en-US" sz="2300" dirty="0" err="1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compromisuri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dirty="0" err="1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între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dirty="0" err="1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mediu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dirty="0" err="1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și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dirty="0" err="1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dezvoltarea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economică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, ci, </a:t>
            </a:r>
            <a:r>
              <a:rPr lang="en-US" sz="2300" dirty="0" err="1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mai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dirty="0" err="1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degrabă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300" dirty="0" err="1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că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dirty="0" err="1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dezvoltarea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dirty="0" err="1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durabilă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dirty="0" err="1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poate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u="sng" dirty="0" err="1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să</a:t>
            </a:r>
            <a:r>
              <a:rPr lang="en-US" sz="2300" u="sng" dirty="0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u="sng" dirty="0" err="1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creeze</a:t>
            </a:r>
            <a:r>
              <a:rPr lang="en-US" sz="2300" u="sng" dirty="0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u="sng" dirty="0" err="1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locuri</a:t>
            </a:r>
            <a:r>
              <a:rPr lang="en-US" sz="2300" u="sng" dirty="0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2300" u="sng" dirty="0" err="1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muncă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dirty="0" err="1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și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u="sng" dirty="0" err="1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poate</a:t>
            </a:r>
            <a:r>
              <a:rPr lang="en-US" sz="2300" u="sng" dirty="0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 genera o </a:t>
            </a:r>
            <a:r>
              <a:rPr lang="en-US" sz="2300" u="sng" dirty="0" err="1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creștere</a:t>
            </a:r>
            <a:r>
              <a:rPr lang="en-US" sz="2300" u="sng" dirty="0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u="sng" dirty="0" err="1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economică</a:t>
            </a:r>
            <a:r>
              <a:rPr lang="en-US" sz="2300" dirty="0">
                <a:solidFill>
                  <a:srgbClr val="363036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61" name="Freeform 61"/>
          <p:cNvSpPr/>
          <p:nvPr/>
        </p:nvSpPr>
        <p:spPr>
          <a:xfrm rot="-1588058">
            <a:off x="16593829" y="8593544"/>
            <a:ext cx="1567001" cy="1534834"/>
          </a:xfrm>
          <a:custGeom>
            <a:avLst/>
            <a:gdLst/>
            <a:ahLst/>
            <a:cxnLst/>
            <a:rect l="l" t="t" r="r" b="b"/>
            <a:pathLst>
              <a:path w="1567001" h="1534834">
                <a:moveTo>
                  <a:pt x="0" y="0"/>
                </a:moveTo>
                <a:lnTo>
                  <a:pt x="1567001" y="0"/>
                </a:lnTo>
                <a:lnTo>
                  <a:pt x="1567001" y="1534834"/>
                </a:lnTo>
                <a:lnTo>
                  <a:pt x="0" y="15348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4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2" name="TextBox 62"/>
          <p:cNvSpPr txBox="1"/>
          <p:nvPr/>
        </p:nvSpPr>
        <p:spPr>
          <a:xfrm>
            <a:off x="5238109" y="3944555"/>
            <a:ext cx="4827848" cy="2718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7"/>
              </a:lnSpc>
            </a:pPr>
            <a:r>
              <a:rPr lang="en-US" sz="2100" spc="44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înlocuiește</a:t>
            </a:r>
            <a:r>
              <a:rPr lang="en-US" sz="2100" spc="44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spc="44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termenii</a:t>
            </a:r>
            <a:r>
              <a:rPr lang="en-US" sz="2100" spc="44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2100" u="sng" spc="44" dirty="0">
                <a:solidFill>
                  <a:srgbClr val="004AAD"/>
                </a:solidFill>
                <a:latin typeface="Roboto"/>
                <a:ea typeface="Roboto"/>
                <a:cs typeface="Roboto"/>
                <a:sym typeface="Roboto"/>
              </a:rPr>
              <a:t>„</a:t>
            </a:r>
            <a:r>
              <a:rPr lang="en-US" sz="2100" u="sng" spc="44" dirty="0" err="1">
                <a:solidFill>
                  <a:srgbClr val="004AAD"/>
                </a:solidFill>
                <a:latin typeface="Roboto"/>
                <a:ea typeface="Roboto"/>
                <a:cs typeface="Roboto"/>
                <a:sym typeface="Roboto"/>
              </a:rPr>
              <a:t>raportare</a:t>
            </a:r>
            <a:r>
              <a:rPr lang="en-US" sz="2100" u="sng" spc="44" dirty="0">
                <a:solidFill>
                  <a:srgbClr val="004AAD"/>
                </a:solidFill>
                <a:latin typeface="Roboto"/>
                <a:ea typeface="Roboto"/>
                <a:cs typeface="Roboto"/>
                <a:sym typeface="Roboto"/>
              </a:rPr>
              <a:t> non-</a:t>
            </a:r>
            <a:r>
              <a:rPr lang="en-US" sz="2100" u="sng" spc="44" dirty="0" err="1">
                <a:solidFill>
                  <a:srgbClr val="004AAD"/>
                </a:solidFill>
                <a:latin typeface="Roboto"/>
                <a:ea typeface="Roboto"/>
                <a:cs typeface="Roboto"/>
                <a:sym typeface="Roboto"/>
              </a:rPr>
              <a:t>financiară</a:t>
            </a:r>
            <a:r>
              <a:rPr lang="en-US" sz="2100" u="sng" spc="44" dirty="0">
                <a:solidFill>
                  <a:srgbClr val="004AAD"/>
                </a:solidFill>
                <a:latin typeface="Roboto"/>
                <a:ea typeface="Roboto"/>
                <a:cs typeface="Roboto"/>
                <a:sym typeface="Roboto"/>
              </a:rPr>
              <a:t>”</a:t>
            </a:r>
            <a:r>
              <a:rPr lang="en-US" sz="2100" spc="44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spc="44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şi</a:t>
            </a:r>
            <a:r>
              <a:rPr lang="en-US" sz="2100" spc="44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u="sng" spc="44" dirty="0">
                <a:solidFill>
                  <a:srgbClr val="004AAD"/>
                </a:solidFill>
                <a:latin typeface="Roboto"/>
                <a:ea typeface="Roboto"/>
                <a:cs typeface="Roboto"/>
                <a:sym typeface="Roboto"/>
              </a:rPr>
              <a:t>„</a:t>
            </a:r>
            <a:r>
              <a:rPr lang="en-US" sz="2100" u="sng" spc="44" dirty="0" err="1">
                <a:solidFill>
                  <a:srgbClr val="004AAD"/>
                </a:solidFill>
                <a:latin typeface="Roboto"/>
                <a:ea typeface="Roboto"/>
                <a:cs typeface="Roboto"/>
                <a:sym typeface="Roboto"/>
              </a:rPr>
              <a:t>raportare</a:t>
            </a:r>
            <a:r>
              <a:rPr lang="en-US" sz="2100" u="sng" spc="44" dirty="0">
                <a:solidFill>
                  <a:srgbClr val="004AAD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2100" u="sng" spc="44" dirty="0" err="1">
                <a:solidFill>
                  <a:srgbClr val="004AAD"/>
                </a:solidFill>
                <a:latin typeface="Roboto"/>
                <a:ea typeface="Roboto"/>
                <a:cs typeface="Roboto"/>
                <a:sym typeface="Roboto"/>
              </a:rPr>
              <a:t>mediu</a:t>
            </a:r>
            <a:r>
              <a:rPr lang="en-US" sz="2100" u="sng" spc="44" dirty="0">
                <a:solidFill>
                  <a:srgbClr val="004AAD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100" u="sng" spc="44" dirty="0" err="1">
                <a:solidFill>
                  <a:srgbClr val="004AAD"/>
                </a:solidFill>
                <a:latin typeface="Roboto"/>
                <a:ea typeface="Roboto"/>
                <a:cs typeface="Roboto"/>
                <a:sym typeface="Roboto"/>
              </a:rPr>
              <a:t>socială</a:t>
            </a:r>
            <a:r>
              <a:rPr lang="en-US" sz="2100" u="sng" spc="44" dirty="0">
                <a:solidFill>
                  <a:srgbClr val="004AA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u="sng" spc="44" dirty="0" err="1">
                <a:solidFill>
                  <a:srgbClr val="004AAD"/>
                </a:solidFill>
                <a:latin typeface="Roboto"/>
                <a:ea typeface="Roboto"/>
                <a:cs typeface="Roboto"/>
                <a:sym typeface="Roboto"/>
              </a:rPr>
              <a:t>şi</a:t>
            </a:r>
            <a:r>
              <a:rPr lang="en-US" sz="2100" u="sng" spc="44" dirty="0">
                <a:solidFill>
                  <a:srgbClr val="004AA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u="sng" spc="44" dirty="0" err="1">
                <a:solidFill>
                  <a:srgbClr val="004AAD"/>
                </a:solidFill>
                <a:latin typeface="Roboto"/>
                <a:ea typeface="Roboto"/>
                <a:cs typeface="Roboto"/>
                <a:sym typeface="Roboto"/>
              </a:rPr>
              <a:t>economică</a:t>
            </a:r>
            <a:r>
              <a:rPr lang="en-US" sz="2100" u="sng" spc="44" dirty="0">
                <a:solidFill>
                  <a:srgbClr val="004AAD"/>
                </a:solidFill>
                <a:latin typeface="Roboto"/>
                <a:ea typeface="Roboto"/>
                <a:cs typeface="Roboto"/>
                <a:sym typeface="Roboto"/>
              </a:rPr>
              <a:t>”</a:t>
            </a:r>
            <a:r>
              <a:rPr lang="en-US" sz="2100" spc="44" dirty="0">
                <a:solidFill>
                  <a:srgbClr val="004AA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spc="44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și</a:t>
            </a:r>
            <a:r>
              <a:rPr lang="en-US" sz="2100" spc="44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spc="44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reprezintă</a:t>
            </a:r>
            <a:r>
              <a:rPr lang="en-US" sz="2100" spc="44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practica de </a:t>
            </a:r>
            <a:r>
              <a:rPr lang="en-US" sz="2100" spc="44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măsurare</a:t>
            </a:r>
            <a:r>
              <a:rPr lang="en-US" sz="2100" spc="44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spc="44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și</a:t>
            </a:r>
            <a:r>
              <a:rPr lang="en-US" sz="2100" spc="44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2100" spc="44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comunicare</a:t>
            </a:r>
            <a:r>
              <a:rPr lang="en-US" sz="2100" spc="44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en-US" sz="2100" spc="44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performanței</a:t>
            </a:r>
            <a:r>
              <a:rPr lang="en-US" sz="2100" spc="44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spc="44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organizaționale</a:t>
            </a:r>
            <a:r>
              <a:rPr lang="en-US" sz="2100" spc="44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spc="44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în</a:t>
            </a:r>
            <a:r>
              <a:rPr lang="en-US" sz="2100" spc="44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spc="44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vederea</a:t>
            </a:r>
            <a:r>
              <a:rPr lang="en-US" sz="2100" spc="44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spc="44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atingerii</a:t>
            </a:r>
            <a:r>
              <a:rPr lang="en-US" sz="2100" spc="44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spc="44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obiectivului</a:t>
            </a:r>
            <a:r>
              <a:rPr lang="en-US" sz="2100" spc="44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2100" spc="44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dezvoltare</a:t>
            </a:r>
            <a:r>
              <a:rPr lang="en-US" sz="2100" spc="44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spc="44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durabilă</a:t>
            </a:r>
            <a:r>
              <a:rPr lang="en-US" sz="2100" spc="44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557426" y="742759"/>
            <a:ext cx="9254303" cy="1162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2"/>
              </a:lnSpc>
            </a:pPr>
            <a:r>
              <a:rPr lang="en-US" sz="3900" b="1" spc="8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Noțiuni-cheie din cadrul raportării integrate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25115" y="3480717"/>
            <a:ext cx="3835896" cy="310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7"/>
              </a:lnSpc>
            </a:pPr>
            <a:r>
              <a:rPr lang="en-US" sz="2100" spc="44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comunicare concisă despre modul în care strategia, guvernarea, rezultatele şi perspectivele unei organizaţii, în contextul mediului său extern, conduce la crearea de valoare pe termen scurt, mediu şi lung.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434578" y="2734509"/>
            <a:ext cx="4103915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3000" b="1" spc="63">
                <a:solidFill>
                  <a:srgbClr val="2A3E14"/>
                </a:solidFill>
                <a:latin typeface="Roboto Bold"/>
                <a:ea typeface="Roboto Bold"/>
                <a:cs typeface="Roboto Bold"/>
                <a:sym typeface="Roboto Bold"/>
              </a:rPr>
              <a:t>Raportul integrat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778009" y="7446175"/>
            <a:ext cx="3530107" cy="51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7"/>
              </a:lnSpc>
            </a:pPr>
            <a:r>
              <a:rPr lang="en-US" sz="2814" b="1" spc="59">
                <a:solidFill>
                  <a:srgbClr val="2A3E14"/>
                </a:solidFill>
                <a:latin typeface="Roboto Bold"/>
                <a:ea typeface="Roboto Bold"/>
                <a:cs typeface="Roboto Bold"/>
                <a:sym typeface="Roboto Bold"/>
              </a:rPr>
              <a:t>Sustenabilitatea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5894116" y="2733619"/>
            <a:ext cx="3707035" cy="103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7"/>
              </a:lnSpc>
            </a:pPr>
            <a:r>
              <a:rPr lang="en-US" sz="2814" b="1" spc="59">
                <a:solidFill>
                  <a:srgbClr val="2A3E14"/>
                </a:solidFill>
                <a:latin typeface="Roboto Bold"/>
                <a:ea typeface="Roboto Bold"/>
                <a:cs typeface="Roboto Bold"/>
                <a:sym typeface="Roboto Bold"/>
              </a:rPr>
              <a:t>Raportarea privind sustenabilitatea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5660876" y="7267437"/>
            <a:ext cx="4173515" cy="51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7"/>
              </a:lnSpc>
            </a:pPr>
            <a:r>
              <a:rPr lang="en-US" sz="2814" b="1" spc="59">
                <a:solidFill>
                  <a:srgbClr val="2A3E14"/>
                </a:solidFill>
                <a:latin typeface="Roboto Bold"/>
                <a:ea typeface="Roboto Bold"/>
                <a:cs typeface="Roboto Bold"/>
                <a:sym typeface="Roboto Bold"/>
              </a:rPr>
              <a:t>Dezvoltarea durabilă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569457" y="8285544"/>
            <a:ext cx="3864550" cy="766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7"/>
              </a:lnSpc>
            </a:pPr>
            <a:r>
              <a:rPr lang="en-US" sz="2100" spc="44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capacitatea unei entități de a crea valoare în timp.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5286318" y="7977068"/>
            <a:ext cx="4731428" cy="1551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1"/>
              </a:lnSpc>
            </a:pPr>
            <a:r>
              <a:rPr lang="en-US" sz="2102" spc="44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 dezvoltare care satisface nevoile prezente fără a compromite posibilitatea generațiilor viitoare de a răspunde propriilor nevoi.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0" y="0"/>
            <a:ext cx="18313293" cy="10287000"/>
            <a:chOff x="0" y="0"/>
            <a:chExt cx="4823254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23254" cy="2709333"/>
            </a:xfrm>
            <a:custGeom>
              <a:avLst/>
              <a:gdLst/>
              <a:ahLst/>
              <a:cxnLst/>
              <a:rect l="l" t="t" r="r" b="b"/>
              <a:pathLst>
                <a:path w="4823254" h="2709333">
                  <a:moveTo>
                    <a:pt x="0" y="0"/>
                  </a:moveTo>
                  <a:lnTo>
                    <a:pt x="4823254" y="0"/>
                  </a:lnTo>
                  <a:lnTo>
                    <a:pt x="482325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2000"/>
                  </a:srgbClr>
                </a:gs>
                <a:gs pos="100000">
                  <a:srgbClr val="FFDE59">
                    <a:alpha val="12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2325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9888844" y="6288882"/>
            <a:ext cx="0" cy="740759"/>
          </a:xfrm>
          <a:prstGeom prst="line">
            <a:avLst/>
          </a:prstGeom>
          <a:ln w="76200" cap="flat">
            <a:gradFill>
              <a:gsLst>
                <a:gs pos="0">
                  <a:srgbClr val="0097B2">
                    <a:alpha val="62000"/>
                  </a:srgbClr>
                </a:gs>
                <a:gs pos="50000">
                  <a:srgbClr val="7ED957">
                    <a:alpha val="62000"/>
                  </a:srgbClr>
                </a:gs>
                <a:gs pos="100000">
                  <a:srgbClr val="90F863">
                    <a:alpha val="62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2494950" y="4628037"/>
            <a:ext cx="0" cy="740759"/>
          </a:xfrm>
          <a:prstGeom prst="line">
            <a:avLst/>
          </a:prstGeom>
          <a:ln w="76200" cap="flat">
            <a:gradFill>
              <a:gsLst>
                <a:gs pos="0">
                  <a:srgbClr val="0097B2">
                    <a:alpha val="62000"/>
                  </a:srgbClr>
                </a:gs>
                <a:gs pos="50000">
                  <a:srgbClr val="7ED957">
                    <a:alpha val="62000"/>
                  </a:srgbClr>
                </a:gs>
                <a:gs pos="100000">
                  <a:srgbClr val="90F863">
                    <a:alpha val="62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5239222" y="6266610"/>
            <a:ext cx="0" cy="740759"/>
          </a:xfrm>
          <a:prstGeom prst="line">
            <a:avLst/>
          </a:prstGeom>
          <a:ln w="76200" cap="flat">
            <a:gradFill>
              <a:gsLst>
                <a:gs pos="0">
                  <a:srgbClr val="0097B2">
                    <a:alpha val="62000"/>
                  </a:srgbClr>
                </a:gs>
                <a:gs pos="50000">
                  <a:srgbClr val="7ED957">
                    <a:alpha val="62000"/>
                  </a:srgbClr>
                </a:gs>
                <a:gs pos="100000">
                  <a:srgbClr val="90F863">
                    <a:alpha val="62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7188414" y="4605596"/>
            <a:ext cx="0" cy="740759"/>
          </a:xfrm>
          <a:prstGeom prst="line">
            <a:avLst/>
          </a:prstGeom>
          <a:ln w="76200" cap="flat">
            <a:gradFill>
              <a:gsLst>
                <a:gs pos="0">
                  <a:srgbClr val="0097B2">
                    <a:alpha val="62000"/>
                  </a:srgbClr>
                </a:gs>
                <a:gs pos="50000">
                  <a:srgbClr val="7ED957">
                    <a:alpha val="62000"/>
                  </a:srgbClr>
                </a:gs>
                <a:gs pos="100000">
                  <a:srgbClr val="90F863">
                    <a:alpha val="62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6357644" y="4193487"/>
            <a:ext cx="1742981" cy="697389"/>
            <a:chOff x="0" y="0"/>
            <a:chExt cx="479505" cy="1918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9505" cy="191856"/>
            </a:xfrm>
            <a:custGeom>
              <a:avLst/>
              <a:gdLst/>
              <a:ahLst/>
              <a:cxnLst/>
              <a:rect l="l" t="t" r="r" b="b"/>
              <a:pathLst>
                <a:path w="479505" h="191856">
                  <a:moveTo>
                    <a:pt x="95928" y="0"/>
                  </a:moveTo>
                  <a:lnTo>
                    <a:pt x="383577" y="0"/>
                  </a:lnTo>
                  <a:cubicBezTo>
                    <a:pt x="436557" y="0"/>
                    <a:pt x="479505" y="42949"/>
                    <a:pt x="479505" y="95928"/>
                  </a:cubicBezTo>
                  <a:lnTo>
                    <a:pt x="479505" y="95928"/>
                  </a:lnTo>
                  <a:cubicBezTo>
                    <a:pt x="479505" y="121370"/>
                    <a:pt x="469399" y="145770"/>
                    <a:pt x="451409" y="163760"/>
                  </a:cubicBezTo>
                  <a:cubicBezTo>
                    <a:pt x="433419" y="181750"/>
                    <a:pt x="409019" y="191856"/>
                    <a:pt x="383577" y="191856"/>
                  </a:cubicBezTo>
                  <a:lnTo>
                    <a:pt x="95928" y="191856"/>
                  </a:lnTo>
                  <a:cubicBezTo>
                    <a:pt x="42949" y="191856"/>
                    <a:pt x="0" y="148908"/>
                    <a:pt x="0" y="95928"/>
                  </a:cubicBezTo>
                  <a:lnTo>
                    <a:pt x="0" y="95928"/>
                  </a:lnTo>
                  <a:cubicBezTo>
                    <a:pt x="0" y="42949"/>
                    <a:pt x="42949" y="0"/>
                    <a:pt x="95928" y="0"/>
                  </a:cubicBezTo>
                  <a:close/>
                </a:path>
              </a:pathLst>
            </a:custGeom>
            <a:solidFill>
              <a:srgbClr val="B7D988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479505" cy="249006"/>
            </a:xfrm>
            <a:prstGeom prst="rect">
              <a:avLst/>
            </a:prstGeom>
          </p:spPr>
          <p:txBody>
            <a:bodyPr lIns="51413" tIns="51413" rIns="51413" bIns="51413" rtlCol="0" anchor="ctr"/>
            <a:lstStyle/>
            <a:p>
              <a:pPr algn="ctr">
                <a:lnSpc>
                  <a:spcPts val="3220"/>
                </a:lnSpc>
              </a:pPr>
              <a:r>
                <a:rPr lang="en-US" sz="2300" b="1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dec. 2019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>
            <a:off x="4515589" y="6288882"/>
            <a:ext cx="0" cy="740759"/>
          </a:xfrm>
          <a:prstGeom prst="line">
            <a:avLst/>
          </a:prstGeom>
          <a:ln w="76200" cap="flat">
            <a:gradFill>
              <a:gsLst>
                <a:gs pos="0">
                  <a:srgbClr val="0097B2">
                    <a:alpha val="62000"/>
                  </a:srgbClr>
                </a:gs>
                <a:gs pos="50000">
                  <a:srgbClr val="7ED957">
                    <a:alpha val="62000"/>
                  </a:srgbClr>
                </a:gs>
                <a:gs pos="100000">
                  <a:srgbClr val="90F863">
                    <a:alpha val="62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1977260" y="4605596"/>
            <a:ext cx="0" cy="740759"/>
          </a:xfrm>
          <a:prstGeom prst="line">
            <a:avLst/>
          </a:prstGeom>
          <a:ln w="76200" cap="flat">
            <a:gradFill>
              <a:gsLst>
                <a:gs pos="0">
                  <a:srgbClr val="0097B2">
                    <a:alpha val="62000"/>
                  </a:srgbClr>
                </a:gs>
                <a:gs pos="50000">
                  <a:srgbClr val="7ED957">
                    <a:alpha val="62000"/>
                  </a:srgbClr>
                </a:gs>
                <a:gs pos="100000">
                  <a:srgbClr val="90F863">
                    <a:alpha val="62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20" name="Group 20"/>
          <p:cNvGrpSpPr/>
          <p:nvPr/>
        </p:nvGrpSpPr>
        <p:grpSpPr>
          <a:xfrm>
            <a:off x="0" y="566495"/>
            <a:ext cx="10128524" cy="964648"/>
            <a:chOff x="0" y="0"/>
            <a:chExt cx="2667595" cy="25406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667595" cy="254064"/>
            </a:xfrm>
            <a:custGeom>
              <a:avLst/>
              <a:gdLst/>
              <a:ahLst/>
              <a:cxnLst/>
              <a:rect l="l" t="t" r="r" b="b"/>
              <a:pathLst>
                <a:path w="2667595" h="254064">
                  <a:moveTo>
                    <a:pt x="76437" y="0"/>
                  </a:moveTo>
                  <a:lnTo>
                    <a:pt x="2591158" y="0"/>
                  </a:lnTo>
                  <a:cubicBezTo>
                    <a:pt x="2611430" y="0"/>
                    <a:pt x="2630872" y="8053"/>
                    <a:pt x="2645207" y="22388"/>
                  </a:cubicBezTo>
                  <a:cubicBezTo>
                    <a:pt x="2659542" y="36723"/>
                    <a:pt x="2667595" y="56164"/>
                    <a:pt x="2667595" y="76437"/>
                  </a:cubicBezTo>
                  <a:lnTo>
                    <a:pt x="2667595" y="177627"/>
                  </a:lnTo>
                  <a:cubicBezTo>
                    <a:pt x="2667595" y="197899"/>
                    <a:pt x="2659542" y="217341"/>
                    <a:pt x="2645207" y="231676"/>
                  </a:cubicBezTo>
                  <a:cubicBezTo>
                    <a:pt x="2630872" y="246011"/>
                    <a:pt x="2611430" y="254064"/>
                    <a:pt x="2591158" y="254064"/>
                  </a:cubicBezTo>
                  <a:lnTo>
                    <a:pt x="76437" y="254064"/>
                  </a:lnTo>
                  <a:cubicBezTo>
                    <a:pt x="56164" y="254064"/>
                    <a:pt x="36723" y="246011"/>
                    <a:pt x="22388" y="231676"/>
                  </a:cubicBezTo>
                  <a:cubicBezTo>
                    <a:pt x="8053" y="217341"/>
                    <a:pt x="0" y="197899"/>
                    <a:pt x="0" y="177627"/>
                  </a:cubicBezTo>
                  <a:lnTo>
                    <a:pt x="0" y="76437"/>
                  </a:lnTo>
                  <a:cubicBezTo>
                    <a:pt x="0" y="56164"/>
                    <a:pt x="8053" y="36723"/>
                    <a:pt x="22388" y="22388"/>
                  </a:cubicBezTo>
                  <a:cubicBezTo>
                    <a:pt x="36723" y="8053"/>
                    <a:pt x="56164" y="0"/>
                    <a:pt x="764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25000"/>
                  </a:srgbClr>
                </a:gs>
                <a:gs pos="50000">
                  <a:srgbClr val="7ED957">
                    <a:alpha val="25000"/>
                  </a:srgbClr>
                </a:gs>
                <a:gs pos="100000">
                  <a:srgbClr val="90F863">
                    <a:alpha val="25000"/>
                  </a:srgbClr>
                </a:gs>
              </a:gsLst>
              <a:lin ang="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2667595" cy="28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557426" y="742759"/>
            <a:ext cx="9254303" cy="581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2"/>
              </a:lnSpc>
            </a:pPr>
            <a:r>
              <a:rPr lang="en-US" sz="3900" b="1" spc="8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Cadrul legal al raportării integrate</a:t>
            </a:r>
          </a:p>
        </p:txBody>
      </p:sp>
      <p:sp>
        <p:nvSpPr>
          <p:cNvPr id="28" name="AutoShape 28"/>
          <p:cNvSpPr/>
          <p:nvPr/>
        </p:nvSpPr>
        <p:spPr>
          <a:xfrm>
            <a:off x="1514396" y="5818176"/>
            <a:ext cx="14136302" cy="0"/>
          </a:xfrm>
          <a:prstGeom prst="line">
            <a:avLst/>
          </a:prstGeom>
          <a:ln w="76200" cap="flat">
            <a:gradFill>
              <a:gsLst>
                <a:gs pos="0">
                  <a:srgbClr val="0097B2">
                    <a:alpha val="62000"/>
                  </a:srgbClr>
                </a:gs>
                <a:gs pos="50000">
                  <a:srgbClr val="7ED957">
                    <a:alpha val="62000"/>
                  </a:srgbClr>
                </a:gs>
                <a:gs pos="100000">
                  <a:srgbClr val="90F863">
                    <a:alpha val="62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29" name="Group 29"/>
          <p:cNvGrpSpPr/>
          <p:nvPr/>
        </p:nvGrpSpPr>
        <p:grpSpPr>
          <a:xfrm>
            <a:off x="1514396" y="5346355"/>
            <a:ext cx="956884" cy="943642"/>
            <a:chOff x="0" y="0"/>
            <a:chExt cx="1185111" cy="116871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85111" cy="1168711"/>
            </a:xfrm>
            <a:custGeom>
              <a:avLst/>
              <a:gdLst/>
              <a:ahLst/>
              <a:cxnLst/>
              <a:rect l="l" t="t" r="r" b="b"/>
              <a:pathLst>
                <a:path w="1185111" h="1168711">
                  <a:moveTo>
                    <a:pt x="592556" y="0"/>
                  </a:moveTo>
                  <a:cubicBezTo>
                    <a:pt x="265296" y="0"/>
                    <a:pt x="0" y="261625"/>
                    <a:pt x="0" y="584355"/>
                  </a:cubicBezTo>
                  <a:cubicBezTo>
                    <a:pt x="0" y="907086"/>
                    <a:pt x="265296" y="1168711"/>
                    <a:pt x="592556" y="1168711"/>
                  </a:cubicBezTo>
                  <a:cubicBezTo>
                    <a:pt x="919815" y="1168711"/>
                    <a:pt x="1185111" y="907086"/>
                    <a:pt x="1185111" y="584355"/>
                  </a:cubicBezTo>
                  <a:cubicBezTo>
                    <a:pt x="1185111" y="261625"/>
                    <a:pt x="919815" y="0"/>
                    <a:pt x="592556" y="0"/>
                  </a:cubicBezTo>
                  <a:close/>
                </a:path>
              </a:pathLst>
            </a:custGeom>
            <a:solidFill>
              <a:srgbClr val="BEF277">
                <a:alpha val="95686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111104" y="33367"/>
              <a:ext cx="962903" cy="1025777"/>
            </a:xfrm>
            <a:prstGeom prst="rect">
              <a:avLst/>
            </a:prstGeom>
          </p:spPr>
          <p:txBody>
            <a:bodyPr lIns="51413" tIns="51413" rIns="51413" bIns="51413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 b="1">
                  <a:solidFill>
                    <a:srgbClr val="000000">
                      <a:alpha val="95686"/>
                    </a:srgbClr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1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037147" y="5345240"/>
            <a:ext cx="956884" cy="943642"/>
            <a:chOff x="0" y="0"/>
            <a:chExt cx="1185111" cy="116871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85111" cy="1168711"/>
            </a:xfrm>
            <a:custGeom>
              <a:avLst/>
              <a:gdLst/>
              <a:ahLst/>
              <a:cxnLst/>
              <a:rect l="l" t="t" r="r" b="b"/>
              <a:pathLst>
                <a:path w="1185111" h="1168711">
                  <a:moveTo>
                    <a:pt x="592556" y="0"/>
                  </a:moveTo>
                  <a:cubicBezTo>
                    <a:pt x="265296" y="0"/>
                    <a:pt x="0" y="261625"/>
                    <a:pt x="0" y="584355"/>
                  </a:cubicBezTo>
                  <a:cubicBezTo>
                    <a:pt x="0" y="907086"/>
                    <a:pt x="265296" y="1168711"/>
                    <a:pt x="592556" y="1168711"/>
                  </a:cubicBezTo>
                  <a:cubicBezTo>
                    <a:pt x="919815" y="1168711"/>
                    <a:pt x="1185111" y="907086"/>
                    <a:pt x="1185111" y="584355"/>
                  </a:cubicBezTo>
                  <a:cubicBezTo>
                    <a:pt x="1185111" y="261625"/>
                    <a:pt x="919815" y="0"/>
                    <a:pt x="592556" y="0"/>
                  </a:cubicBezTo>
                  <a:close/>
                </a:path>
              </a:pathLst>
            </a:custGeom>
            <a:solidFill>
              <a:srgbClr val="BEF277">
                <a:alpha val="95686"/>
              </a:srgbClr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111104" y="33367"/>
              <a:ext cx="962903" cy="1025777"/>
            </a:xfrm>
            <a:prstGeom prst="rect">
              <a:avLst/>
            </a:prstGeom>
          </p:spPr>
          <p:txBody>
            <a:bodyPr lIns="51413" tIns="51413" rIns="51413" bIns="51413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 b="1">
                  <a:solidFill>
                    <a:srgbClr val="000000">
                      <a:alpha val="95686"/>
                    </a:srgbClr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2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721133" y="5345240"/>
            <a:ext cx="934563" cy="943642"/>
            <a:chOff x="0" y="0"/>
            <a:chExt cx="1157466" cy="116871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157466" cy="1168711"/>
            </a:xfrm>
            <a:custGeom>
              <a:avLst/>
              <a:gdLst/>
              <a:ahLst/>
              <a:cxnLst/>
              <a:rect l="l" t="t" r="r" b="b"/>
              <a:pathLst>
                <a:path w="1157466" h="1168711">
                  <a:moveTo>
                    <a:pt x="578733" y="0"/>
                  </a:moveTo>
                  <a:cubicBezTo>
                    <a:pt x="259108" y="0"/>
                    <a:pt x="0" y="261625"/>
                    <a:pt x="0" y="584355"/>
                  </a:cubicBezTo>
                  <a:cubicBezTo>
                    <a:pt x="0" y="907086"/>
                    <a:pt x="259108" y="1168711"/>
                    <a:pt x="578733" y="1168711"/>
                  </a:cubicBezTo>
                  <a:cubicBezTo>
                    <a:pt x="898359" y="1168711"/>
                    <a:pt x="1157466" y="907086"/>
                    <a:pt x="1157466" y="584355"/>
                  </a:cubicBezTo>
                  <a:cubicBezTo>
                    <a:pt x="1157466" y="261625"/>
                    <a:pt x="898359" y="0"/>
                    <a:pt x="578733" y="0"/>
                  </a:cubicBezTo>
                  <a:close/>
                </a:path>
              </a:pathLst>
            </a:custGeom>
            <a:solidFill>
              <a:srgbClr val="BEF277">
                <a:alpha val="95686"/>
              </a:srgbClr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108512" y="33367"/>
              <a:ext cx="940441" cy="1025777"/>
            </a:xfrm>
            <a:prstGeom prst="rect">
              <a:avLst/>
            </a:prstGeom>
          </p:spPr>
          <p:txBody>
            <a:bodyPr lIns="51413" tIns="51413" rIns="51413" bIns="51413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 b="1">
                  <a:solidFill>
                    <a:srgbClr val="000000">
                      <a:alpha val="95686"/>
                    </a:srgbClr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3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412083" y="5345240"/>
            <a:ext cx="953522" cy="943642"/>
            <a:chOff x="0" y="0"/>
            <a:chExt cx="1180948" cy="116871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80948" cy="1168711"/>
            </a:xfrm>
            <a:custGeom>
              <a:avLst/>
              <a:gdLst/>
              <a:ahLst/>
              <a:cxnLst/>
              <a:rect l="l" t="t" r="r" b="b"/>
              <a:pathLst>
                <a:path w="1180948" h="1168711">
                  <a:moveTo>
                    <a:pt x="590474" y="0"/>
                  </a:moveTo>
                  <a:cubicBezTo>
                    <a:pt x="264364" y="0"/>
                    <a:pt x="0" y="261625"/>
                    <a:pt x="0" y="584355"/>
                  </a:cubicBezTo>
                  <a:cubicBezTo>
                    <a:pt x="0" y="907086"/>
                    <a:pt x="264364" y="1168711"/>
                    <a:pt x="590474" y="1168711"/>
                  </a:cubicBezTo>
                  <a:cubicBezTo>
                    <a:pt x="916584" y="1168711"/>
                    <a:pt x="1180948" y="907086"/>
                    <a:pt x="1180948" y="584355"/>
                  </a:cubicBezTo>
                  <a:cubicBezTo>
                    <a:pt x="1180948" y="261625"/>
                    <a:pt x="916584" y="0"/>
                    <a:pt x="590474" y="0"/>
                  </a:cubicBezTo>
                  <a:close/>
                </a:path>
              </a:pathLst>
            </a:custGeom>
            <a:solidFill>
              <a:srgbClr val="BEF277">
                <a:alpha val="95686"/>
              </a:srgbClr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110714" y="33367"/>
              <a:ext cx="959520" cy="1025777"/>
            </a:xfrm>
            <a:prstGeom prst="rect">
              <a:avLst/>
            </a:prstGeom>
          </p:spPr>
          <p:txBody>
            <a:bodyPr lIns="51413" tIns="51413" rIns="51413" bIns="51413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 b="1">
                  <a:solidFill>
                    <a:srgbClr val="000000">
                      <a:alpha val="95686"/>
                    </a:srgbClr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4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2043447" y="5346355"/>
            <a:ext cx="979205" cy="943642"/>
            <a:chOff x="0" y="0"/>
            <a:chExt cx="1212756" cy="116871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212756" cy="1168711"/>
            </a:xfrm>
            <a:custGeom>
              <a:avLst/>
              <a:gdLst/>
              <a:ahLst/>
              <a:cxnLst/>
              <a:rect l="l" t="t" r="r" b="b"/>
              <a:pathLst>
                <a:path w="1212756" h="1168711">
                  <a:moveTo>
                    <a:pt x="606378" y="0"/>
                  </a:moveTo>
                  <a:cubicBezTo>
                    <a:pt x="271485" y="0"/>
                    <a:pt x="0" y="261625"/>
                    <a:pt x="0" y="584355"/>
                  </a:cubicBezTo>
                  <a:cubicBezTo>
                    <a:pt x="0" y="907086"/>
                    <a:pt x="271485" y="1168711"/>
                    <a:pt x="606378" y="1168711"/>
                  </a:cubicBezTo>
                  <a:cubicBezTo>
                    <a:pt x="941271" y="1168711"/>
                    <a:pt x="1212756" y="907086"/>
                    <a:pt x="1212756" y="584355"/>
                  </a:cubicBezTo>
                  <a:cubicBezTo>
                    <a:pt x="1212756" y="261625"/>
                    <a:pt x="941271" y="0"/>
                    <a:pt x="606378" y="0"/>
                  </a:cubicBezTo>
                  <a:close/>
                </a:path>
              </a:pathLst>
            </a:custGeom>
            <a:solidFill>
              <a:srgbClr val="BEF277">
                <a:alpha val="95686"/>
              </a:srgbClr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113696" y="33367"/>
              <a:ext cx="985364" cy="1025777"/>
            </a:xfrm>
            <a:prstGeom prst="rect">
              <a:avLst/>
            </a:prstGeom>
          </p:spPr>
          <p:txBody>
            <a:bodyPr lIns="51413" tIns="51413" rIns="51413" bIns="51413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 b="1">
                  <a:solidFill>
                    <a:srgbClr val="000000">
                      <a:alpha val="95686"/>
                    </a:srgbClr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5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4746902" y="5346355"/>
            <a:ext cx="926975" cy="943642"/>
            <a:chOff x="0" y="0"/>
            <a:chExt cx="1148069" cy="1168711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148069" cy="1168711"/>
            </a:xfrm>
            <a:custGeom>
              <a:avLst/>
              <a:gdLst/>
              <a:ahLst/>
              <a:cxnLst/>
              <a:rect l="l" t="t" r="r" b="b"/>
              <a:pathLst>
                <a:path w="1148069" h="1168711">
                  <a:moveTo>
                    <a:pt x="574034" y="0"/>
                  </a:moveTo>
                  <a:cubicBezTo>
                    <a:pt x="257004" y="0"/>
                    <a:pt x="0" y="261625"/>
                    <a:pt x="0" y="584355"/>
                  </a:cubicBezTo>
                  <a:cubicBezTo>
                    <a:pt x="0" y="907086"/>
                    <a:pt x="257004" y="1168711"/>
                    <a:pt x="574034" y="1168711"/>
                  </a:cubicBezTo>
                  <a:cubicBezTo>
                    <a:pt x="891065" y="1168711"/>
                    <a:pt x="1148069" y="907086"/>
                    <a:pt x="1148069" y="584355"/>
                  </a:cubicBezTo>
                  <a:cubicBezTo>
                    <a:pt x="1148069" y="261625"/>
                    <a:pt x="891065" y="0"/>
                    <a:pt x="574034" y="0"/>
                  </a:cubicBezTo>
                  <a:close/>
                </a:path>
              </a:pathLst>
            </a:custGeom>
            <a:solidFill>
              <a:srgbClr val="BEF277">
                <a:alpha val="9568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107631" y="33367"/>
              <a:ext cx="932806" cy="1025777"/>
            </a:xfrm>
            <a:prstGeom prst="rect">
              <a:avLst/>
            </a:prstGeom>
          </p:spPr>
          <p:txBody>
            <a:bodyPr lIns="51413" tIns="51413" rIns="51413" bIns="51413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 b="1">
                  <a:solidFill>
                    <a:srgbClr val="000000">
                      <a:alpha val="95686"/>
                    </a:srgbClr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6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121347" y="4193487"/>
            <a:ext cx="1742981" cy="697389"/>
            <a:chOff x="0" y="0"/>
            <a:chExt cx="479505" cy="19185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479505" cy="191856"/>
            </a:xfrm>
            <a:custGeom>
              <a:avLst/>
              <a:gdLst/>
              <a:ahLst/>
              <a:cxnLst/>
              <a:rect l="l" t="t" r="r" b="b"/>
              <a:pathLst>
                <a:path w="479505" h="191856">
                  <a:moveTo>
                    <a:pt x="95928" y="0"/>
                  </a:moveTo>
                  <a:lnTo>
                    <a:pt x="383577" y="0"/>
                  </a:lnTo>
                  <a:cubicBezTo>
                    <a:pt x="436557" y="0"/>
                    <a:pt x="479505" y="42949"/>
                    <a:pt x="479505" y="95928"/>
                  </a:cubicBezTo>
                  <a:lnTo>
                    <a:pt x="479505" y="95928"/>
                  </a:lnTo>
                  <a:cubicBezTo>
                    <a:pt x="479505" y="121370"/>
                    <a:pt x="469399" y="145770"/>
                    <a:pt x="451409" y="163760"/>
                  </a:cubicBezTo>
                  <a:cubicBezTo>
                    <a:pt x="433419" y="181750"/>
                    <a:pt x="409019" y="191856"/>
                    <a:pt x="383577" y="191856"/>
                  </a:cubicBezTo>
                  <a:lnTo>
                    <a:pt x="95928" y="191856"/>
                  </a:lnTo>
                  <a:cubicBezTo>
                    <a:pt x="42949" y="191856"/>
                    <a:pt x="0" y="148908"/>
                    <a:pt x="0" y="95928"/>
                  </a:cubicBezTo>
                  <a:lnTo>
                    <a:pt x="0" y="95928"/>
                  </a:lnTo>
                  <a:cubicBezTo>
                    <a:pt x="0" y="42949"/>
                    <a:pt x="42949" y="0"/>
                    <a:pt x="95928" y="0"/>
                  </a:cubicBezTo>
                  <a:close/>
                </a:path>
              </a:pathLst>
            </a:custGeom>
            <a:solidFill>
              <a:srgbClr val="B7D988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57150"/>
              <a:ext cx="479505" cy="249006"/>
            </a:xfrm>
            <a:prstGeom prst="rect">
              <a:avLst/>
            </a:prstGeom>
          </p:spPr>
          <p:txBody>
            <a:bodyPr lIns="51413" tIns="51413" rIns="51413" bIns="51413" rtlCol="0" anchor="ctr"/>
            <a:lstStyle/>
            <a:p>
              <a:pPr algn="ctr">
                <a:lnSpc>
                  <a:spcPts val="3220"/>
                </a:lnSpc>
              </a:pPr>
              <a:r>
                <a:rPr lang="en-US" sz="2300" b="1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dec. 2013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557426" y="6454135"/>
            <a:ext cx="3038214" cy="2692063"/>
            <a:chOff x="0" y="0"/>
            <a:chExt cx="835832" cy="740604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35832" cy="740604"/>
            </a:xfrm>
            <a:custGeom>
              <a:avLst/>
              <a:gdLst/>
              <a:ahLst/>
              <a:cxnLst/>
              <a:rect l="l" t="t" r="r" b="b"/>
              <a:pathLst>
                <a:path w="835832" h="740604">
                  <a:moveTo>
                    <a:pt x="142698" y="0"/>
                  </a:moveTo>
                  <a:lnTo>
                    <a:pt x="693134" y="0"/>
                  </a:lnTo>
                  <a:cubicBezTo>
                    <a:pt x="771944" y="0"/>
                    <a:pt x="835832" y="63888"/>
                    <a:pt x="835832" y="142698"/>
                  </a:cubicBezTo>
                  <a:lnTo>
                    <a:pt x="835832" y="597906"/>
                  </a:lnTo>
                  <a:cubicBezTo>
                    <a:pt x="835832" y="676716"/>
                    <a:pt x="771944" y="740604"/>
                    <a:pt x="693134" y="740604"/>
                  </a:cubicBezTo>
                  <a:lnTo>
                    <a:pt x="142698" y="740604"/>
                  </a:lnTo>
                  <a:cubicBezTo>
                    <a:pt x="63888" y="740604"/>
                    <a:pt x="0" y="676716"/>
                    <a:pt x="0" y="597906"/>
                  </a:cubicBezTo>
                  <a:lnTo>
                    <a:pt x="0" y="142698"/>
                  </a:lnTo>
                  <a:cubicBezTo>
                    <a:pt x="0" y="63888"/>
                    <a:pt x="63888" y="0"/>
                    <a:pt x="14269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0" y="-38100"/>
              <a:ext cx="835832" cy="778704"/>
            </a:xfrm>
            <a:prstGeom prst="rect">
              <a:avLst/>
            </a:prstGeom>
          </p:spPr>
          <p:txBody>
            <a:bodyPr lIns="51413" tIns="51413" rIns="51413" bIns="51413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 b="1">
                  <a:solidFill>
                    <a:srgbClr val="006838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Cadrul internaţional de raportare integrată (IIRF)</a:t>
              </a:r>
            </a:p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emis de către </a:t>
              </a:r>
              <a:r>
                <a:rPr lang="en-US" sz="1700" b="1">
                  <a:solidFill>
                    <a:srgbClr val="FF3131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Consiliul Internațional de Raportare Integrată (IIRC)</a:t>
              </a: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nu a stabilit cerinţe stricte privind componenţa şi conţinutul rapoartelor integrate.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985575" y="1932046"/>
            <a:ext cx="3092844" cy="3011221"/>
            <a:chOff x="0" y="0"/>
            <a:chExt cx="850861" cy="828406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50861" cy="828407"/>
            </a:xfrm>
            <a:custGeom>
              <a:avLst/>
              <a:gdLst/>
              <a:ahLst/>
              <a:cxnLst/>
              <a:rect l="l" t="t" r="r" b="b"/>
              <a:pathLst>
                <a:path w="850861" h="828407">
                  <a:moveTo>
                    <a:pt x="140178" y="0"/>
                  </a:moveTo>
                  <a:lnTo>
                    <a:pt x="710684" y="0"/>
                  </a:lnTo>
                  <a:cubicBezTo>
                    <a:pt x="747861" y="0"/>
                    <a:pt x="783516" y="14769"/>
                    <a:pt x="809804" y="41057"/>
                  </a:cubicBezTo>
                  <a:cubicBezTo>
                    <a:pt x="836093" y="67345"/>
                    <a:pt x="850861" y="103000"/>
                    <a:pt x="850861" y="140178"/>
                  </a:cubicBezTo>
                  <a:lnTo>
                    <a:pt x="850861" y="688229"/>
                  </a:lnTo>
                  <a:cubicBezTo>
                    <a:pt x="850861" y="725406"/>
                    <a:pt x="836093" y="761061"/>
                    <a:pt x="809804" y="787349"/>
                  </a:cubicBezTo>
                  <a:cubicBezTo>
                    <a:pt x="783516" y="813638"/>
                    <a:pt x="747861" y="828407"/>
                    <a:pt x="710684" y="828407"/>
                  </a:cubicBezTo>
                  <a:lnTo>
                    <a:pt x="140178" y="828407"/>
                  </a:lnTo>
                  <a:cubicBezTo>
                    <a:pt x="62760" y="828407"/>
                    <a:pt x="0" y="765647"/>
                    <a:pt x="0" y="688229"/>
                  </a:cubicBezTo>
                  <a:lnTo>
                    <a:pt x="0" y="140178"/>
                  </a:lnTo>
                  <a:cubicBezTo>
                    <a:pt x="0" y="103000"/>
                    <a:pt x="14769" y="67345"/>
                    <a:pt x="41057" y="41057"/>
                  </a:cubicBezTo>
                  <a:cubicBezTo>
                    <a:pt x="67345" y="14769"/>
                    <a:pt x="103000" y="0"/>
                    <a:pt x="14017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850861" cy="866506"/>
            </a:xfrm>
            <a:prstGeom prst="rect">
              <a:avLst/>
            </a:prstGeom>
          </p:spPr>
          <p:txBody>
            <a:bodyPr lIns="51413" tIns="51413" rIns="51413" bIns="51413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700" b="1">
                  <a:solidFill>
                    <a:srgbClr val="FF3131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Parlamentul European </a:t>
              </a: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 adoptat </a:t>
              </a:r>
              <a:r>
                <a:rPr lang="en-US" sz="1700" b="1">
                  <a:solidFill>
                    <a:srgbClr val="006838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Directiva 2014/95</a:t>
              </a: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care modifică </a:t>
              </a:r>
              <a:r>
                <a:rPr lang="en-US" sz="1700" b="1">
                  <a:solidFill>
                    <a:srgbClr val="006838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Directiva 34/2013 </a:t>
              </a: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și impune tuturor companiilor mari cu peste 500 de angajați să includă în raportul anual o declaraţie </a:t>
              </a:r>
            </a:p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cu informaţii nefinanciare.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5639555" y="6481492"/>
            <a:ext cx="3179159" cy="3330379"/>
            <a:chOff x="0" y="0"/>
            <a:chExt cx="874607" cy="916209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74607" cy="916209"/>
            </a:xfrm>
            <a:custGeom>
              <a:avLst/>
              <a:gdLst/>
              <a:ahLst/>
              <a:cxnLst/>
              <a:rect l="l" t="t" r="r" b="b"/>
              <a:pathLst>
                <a:path w="874607" h="916209">
                  <a:moveTo>
                    <a:pt x="136372" y="0"/>
                  </a:moveTo>
                  <a:lnTo>
                    <a:pt x="738235" y="0"/>
                  </a:lnTo>
                  <a:cubicBezTo>
                    <a:pt x="774403" y="0"/>
                    <a:pt x="809090" y="14368"/>
                    <a:pt x="834665" y="39942"/>
                  </a:cubicBezTo>
                  <a:cubicBezTo>
                    <a:pt x="860239" y="65517"/>
                    <a:pt x="874607" y="100204"/>
                    <a:pt x="874607" y="136372"/>
                  </a:cubicBezTo>
                  <a:lnTo>
                    <a:pt x="874607" y="779837"/>
                  </a:lnTo>
                  <a:cubicBezTo>
                    <a:pt x="874607" y="816005"/>
                    <a:pt x="860239" y="850692"/>
                    <a:pt x="834665" y="876267"/>
                  </a:cubicBezTo>
                  <a:cubicBezTo>
                    <a:pt x="809090" y="901841"/>
                    <a:pt x="774403" y="916209"/>
                    <a:pt x="738235" y="916209"/>
                  </a:cubicBezTo>
                  <a:lnTo>
                    <a:pt x="136372" y="916209"/>
                  </a:lnTo>
                  <a:cubicBezTo>
                    <a:pt x="100204" y="916209"/>
                    <a:pt x="65517" y="901841"/>
                    <a:pt x="39942" y="876267"/>
                  </a:cubicBezTo>
                  <a:cubicBezTo>
                    <a:pt x="14368" y="850692"/>
                    <a:pt x="0" y="816005"/>
                    <a:pt x="0" y="779837"/>
                  </a:cubicBezTo>
                  <a:lnTo>
                    <a:pt x="0" y="136372"/>
                  </a:lnTo>
                  <a:cubicBezTo>
                    <a:pt x="0" y="100204"/>
                    <a:pt x="14368" y="65517"/>
                    <a:pt x="39942" y="39942"/>
                  </a:cubicBezTo>
                  <a:cubicBezTo>
                    <a:pt x="65517" y="14368"/>
                    <a:pt x="100204" y="0"/>
                    <a:pt x="13637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874607" cy="954309"/>
            </a:xfrm>
            <a:prstGeom prst="rect">
              <a:avLst/>
            </a:prstGeom>
          </p:spPr>
          <p:txBody>
            <a:bodyPr lIns="51413" tIns="51413" rIns="51413" bIns="51413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Prin comunicarea intitulată </a:t>
              </a:r>
              <a:r>
                <a:rPr lang="en-US" sz="1700" b="1">
                  <a:solidFill>
                    <a:srgbClr val="006838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Pactul Verde European</a:t>
              </a: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1700" b="1">
                  <a:solidFill>
                    <a:srgbClr val="FF3131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Comisia Europeană</a:t>
              </a: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și-a luat angajamentul de a  transforma Uniunea într-o economie modernă, eficientă din punctul de vedere al utilizării resurselor, fără emisii nete de gaze cu efect de seră (GES) </a:t>
              </a:r>
            </a:p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până în 2050.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8296355" y="2053881"/>
            <a:ext cx="3188524" cy="2862734"/>
            <a:chOff x="0" y="0"/>
            <a:chExt cx="877184" cy="787557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77184" cy="787557"/>
            </a:xfrm>
            <a:custGeom>
              <a:avLst/>
              <a:gdLst/>
              <a:ahLst/>
              <a:cxnLst/>
              <a:rect l="l" t="t" r="r" b="b"/>
              <a:pathLst>
                <a:path w="877184" h="787557">
                  <a:moveTo>
                    <a:pt x="135971" y="0"/>
                  </a:moveTo>
                  <a:lnTo>
                    <a:pt x="741212" y="0"/>
                  </a:lnTo>
                  <a:cubicBezTo>
                    <a:pt x="816307" y="0"/>
                    <a:pt x="877184" y="60876"/>
                    <a:pt x="877184" y="135971"/>
                  </a:cubicBezTo>
                  <a:lnTo>
                    <a:pt x="877184" y="651585"/>
                  </a:lnTo>
                  <a:cubicBezTo>
                    <a:pt x="877184" y="726680"/>
                    <a:pt x="816307" y="787557"/>
                    <a:pt x="741212" y="787557"/>
                  </a:cubicBezTo>
                  <a:lnTo>
                    <a:pt x="135971" y="787557"/>
                  </a:lnTo>
                  <a:cubicBezTo>
                    <a:pt x="60876" y="787557"/>
                    <a:pt x="0" y="726680"/>
                    <a:pt x="0" y="651585"/>
                  </a:cubicBezTo>
                  <a:lnTo>
                    <a:pt x="0" y="135971"/>
                  </a:lnTo>
                  <a:cubicBezTo>
                    <a:pt x="0" y="60876"/>
                    <a:pt x="60876" y="0"/>
                    <a:pt x="135971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877184" cy="825657"/>
            </a:xfrm>
            <a:prstGeom prst="rect">
              <a:avLst/>
            </a:prstGeom>
          </p:spPr>
          <p:txBody>
            <a:bodyPr lIns="51413" tIns="51413" rIns="51413" bIns="51413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 b="1">
                  <a:solidFill>
                    <a:srgbClr val="276E0B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Ediția revizuită a Cadrului general internațional de raportare integrată</a:t>
              </a: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700" b="1">
                  <a:solidFill>
                    <a:srgbClr val="006838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(IIRF)</a:t>
              </a: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înlocuiește Cadrul din 2013 </a:t>
              </a:r>
            </a:p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și se aplică pentru perioadele de raportare care încep la </a:t>
              </a:r>
            </a:p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 ianuarie 2022.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1103227" y="6454135"/>
            <a:ext cx="2859645" cy="2372905"/>
            <a:chOff x="0" y="0"/>
            <a:chExt cx="786707" cy="652802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786707" cy="652802"/>
            </a:xfrm>
            <a:custGeom>
              <a:avLst/>
              <a:gdLst/>
              <a:ahLst/>
              <a:cxnLst/>
              <a:rect l="l" t="t" r="r" b="b"/>
              <a:pathLst>
                <a:path w="786707" h="652802">
                  <a:moveTo>
                    <a:pt x="151609" y="0"/>
                  </a:moveTo>
                  <a:lnTo>
                    <a:pt x="635098" y="0"/>
                  </a:lnTo>
                  <a:cubicBezTo>
                    <a:pt x="718829" y="0"/>
                    <a:pt x="786707" y="67878"/>
                    <a:pt x="786707" y="151609"/>
                  </a:cubicBezTo>
                  <a:lnTo>
                    <a:pt x="786707" y="501193"/>
                  </a:lnTo>
                  <a:cubicBezTo>
                    <a:pt x="786707" y="541402"/>
                    <a:pt x="770734" y="579964"/>
                    <a:pt x="742302" y="608396"/>
                  </a:cubicBezTo>
                  <a:cubicBezTo>
                    <a:pt x="713869" y="636829"/>
                    <a:pt x="675307" y="652802"/>
                    <a:pt x="635098" y="652802"/>
                  </a:cubicBezTo>
                  <a:lnTo>
                    <a:pt x="151609" y="652802"/>
                  </a:lnTo>
                  <a:cubicBezTo>
                    <a:pt x="111400" y="652802"/>
                    <a:pt x="72837" y="636829"/>
                    <a:pt x="44405" y="608396"/>
                  </a:cubicBezTo>
                  <a:cubicBezTo>
                    <a:pt x="15973" y="579964"/>
                    <a:pt x="0" y="541402"/>
                    <a:pt x="0" y="501193"/>
                  </a:cubicBezTo>
                  <a:lnTo>
                    <a:pt x="0" y="151609"/>
                  </a:lnTo>
                  <a:cubicBezTo>
                    <a:pt x="0" y="111400"/>
                    <a:pt x="15973" y="72837"/>
                    <a:pt x="44405" y="44405"/>
                  </a:cubicBezTo>
                  <a:cubicBezTo>
                    <a:pt x="72837" y="15973"/>
                    <a:pt x="111400" y="0"/>
                    <a:pt x="15160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786707" cy="690902"/>
            </a:xfrm>
            <a:prstGeom prst="rect">
              <a:avLst/>
            </a:prstGeom>
          </p:spPr>
          <p:txBody>
            <a:bodyPr lIns="51413" tIns="51413" rIns="51413" bIns="51413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 b="1">
                  <a:solidFill>
                    <a:srgbClr val="FF3131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Parlamentul European </a:t>
              </a: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 adoptat </a:t>
              </a:r>
              <a:r>
                <a:rPr lang="en-US" sz="1700" b="1">
                  <a:solidFill>
                    <a:srgbClr val="006838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Directiva CSRD</a:t>
              </a: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700" b="1">
                  <a:solidFill>
                    <a:srgbClr val="006838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(COM/2021/189)</a:t>
              </a: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care a modificat fundamental regimul de raportare a sustenabilității.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3720083" y="2135683"/>
            <a:ext cx="3539217" cy="3176906"/>
            <a:chOff x="0" y="0"/>
            <a:chExt cx="973661" cy="873987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973661" cy="873987"/>
            </a:xfrm>
            <a:custGeom>
              <a:avLst/>
              <a:gdLst/>
              <a:ahLst/>
              <a:cxnLst/>
              <a:rect l="l" t="t" r="r" b="b"/>
              <a:pathLst>
                <a:path w="973661" h="873987">
                  <a:moveTo>
                    <a:pt x="122498" y="0"/>
                  </a:moveTo>
                  <a:lnTo>
                    <a:pt x="851163" y="0"/>
                  </a:lnTo>
                  <a:cubicBezTo>
                    <a:pt x="883652" y="0"/>
                    <a:pt x="914810" y="12906"/>
                    <a:pt x="937782" y="35879"/>
                  </a:cubicBezTo>
                  <a:cubicBezTo>
                    <a:pt x="960755" y="58852"/>
                    <a:pt x="973661" y="90010"/>
                    <a:pt x="973661" y="122498"/>
                  </a:cubicBezTo>
                  <a:lnTo>
                    <a:pt x="973661" y="751489"/>
                  </a:lnTo>
                  <a:cubicBezTo>
                    <a:pt x="973661" y="819143"/>
                    <a:pt x="918817" y="873987"/>
                    <a:pt x="851163" y="873987"/>
                  </a:cubicBezTo>
                  <a:lnTo>
                    <a:pt x="122498" y="873987"/>
                  </a:lnTo>
                  <a:cubicBezTo>
                    <a:pt x="90010" y="873987"/>
                    <a:pt x="58852" y="861081"/>
                    <a:pt x="35879" y="838108"/>
                  </a:cubicBezTo>
                  <a:cubicBezTo>
                    <a:pt x="12906" y="815136"/>
                    <a:pt x="0" y="783978"/>
                    <a:pt x="0" y="751489"/>
                  </a:cubicBezTo>
                  <a:lnTo>
                    <a:pt x="0" y="122498"/>
                  </a:lnTo>
                  <a:cubicBezTo>
                    <a:pt x="0" y="54844"/>
                    <a:pt x="54844" y="0"/>
                    <a:pt x="12249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973661" cy="912087"/>
            </a:xfrm>
            <a:prstGeom prst="rect">
              <a:avLst/>
            </a:prstGeom>
          </p:spPr>
          <p:txBody>
            <a:bodyPr lIns="51413" tIns="51413" rIns="51413" bIns="51413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 b="1">
                  <a:solidFill>
                    <a:srgbClr val="FF3131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Parlamentul European </a:t>
              </a: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 aprobat </a:t>
              </a:r>
              <a:r>
                <a:rPr lang="en-US" sz="1700" b="1">
                  <a:solidFill>
                    <a:srgbClr val="006838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Directiva privind diligența</a:t>
              </a: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care impune</a:t>
              </a:r>
              <a:r>
                <a:rPr lang="en-US" sz="1700" b="1">
                  <a:solidFill>
                    <a:srgbClr val="006838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7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companiilor să prevină impactul negativ asupra drepturilor omului și mediului. Companiile care încalcă aceste obligații pot primi amenzi de până la 5% din cifra lor de afaceri globală.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3744174" y="6688932"/>
            <a:ext cx="1742981" cy="697389"/>
            <a:chOff x="0" y="0"/>
            <a:chExt cx="479505" cy="191856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479505" cy="191856"/>
            </a:xfrm>
            <a:custGeom>
              <a:avLst/>
              <a:gdLst/>
              <a:ahLst/>
              <a:cxnLst/>
              <a:rect l="l" t="t" r="r" b="b"/>
              <a:pathLst>
                <a:path w="479505" h="191856">
                  <a:moveTo>
                    <a:pt x="95928" y="0"/>
                  </a:moveTo>
                  <a:lnTo>
                    <a:pt x="383577" y="0"/>
                  </a:lnTo>
                  <a:cubicBezTo>
                    <a:pt x="436557" y="0"/>
                    <a:pt x="479505" y="42949"/>
                    <a:pt x="479505" y="95928"/>
                  </a:cubicBezTo>
                  <a:lnTo>
                    <a:pt x="479505" y="95928"/>
                  </a:lnTo>
                  <a:cubicBezTo>
                    <a:pt x="479505" y="121370"/>
                    <a:pt x="469399" y="145770"/>
                    <a:pt x="451409" y="163760"/>
                  </a:cubicBezTo>
                  <a:cubicBezTo>
                    <a:pt x="433419" y="181750"/>
                    <a:pt x="409019" y="191856"/>
                    <a:pt x="383577" y="191856"/>
                  </a:cubicBezTo>
                  <a:lnTo>
                    <a:pt x="95928" y="191856"/>
                  </a:lnTo>
                  <a:cubicBezTo>
                    <a:pt x="42949" y="191856"/>
                    <a:pt x="0" y="148908"/>
                    <a:pt x="0" y="95928"/>
                  </a:cubicBezTo>
                  <a:lnTo>
                    <a:pt x="0" y="95928"/>
                  </a:lnTo>
                  <a:cubicBezTo>
                    <a:pt x="0" y="42949"/>
                    <a:pt x="42949" y="0"/>
                    <a:pt x="95928" y="0"/>
                  </a:cubicBezTo>
                  <a:close/>
                </a:path>
              </a:pathLst>
            </a:custGeom>
            <a:solidFill>
              <a:srgbClr val="B7D988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57150"/>
              <a:ext cx="479505" cy="249006"/>
            </a:xfrm>
            <a:prstGeom prst="rect">
              <a:avLst/>
            </a:prstGeom>
          </p:spPr>
          <p:txBody>
            <a:bodyPr lIns="51413" tIns="51413" rIns="51413" bIns="51413" rtlCol="0" anchor="ctr"/>
            <a:lstStyle/>
            <a:p>
              <a:pPr algn="ctr">
                <a:lnSpc>
                  <a:spcPts val="3220"/>
                </a:lnSpc>
              </a:pPr>
              <a:r>
                <a:rPr lang="en-US" sz="2300" b="1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apr. 2014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9089480" y="6631782"/>
            <a:ext cx="1742981" cy="697389"/>
            <a:chOff x="0" y="0"/>
            <a:chExt cx="479505" cy="191856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479505" cy="191856"/>
            </a:xfrm>
            <a:custGeom>
              <a:avLst/>
              <a:gdLst/>
              <a:ahLst/>
              <a:cxnLst/>
              <a:rect l="l" t="t" r="r" b="b"/>
              <a:pathLst>
                <a:path w="479505" h="191856">
                  <a:moveTo>
                    <a:pt x="95928" y="0"/>
                  </a:moveTo>
                  <a:lnTo>
                    <a:pt x="383577" y="0"/>
                  </a:lnTo>
                  <a:cubicBezTo>
                    <a:pt x="436557" y="0"/>
                    <a:pt x="479505" y="42949"/>
                    <a:pt x="479505" y="95928"/>
                  </a:cubicBezTo>
                  <a:lnTo>
                    <a:pt x="479505" y="95928"/>
                  </a:lnTo>
                  <a:cubicBezTo>
                    <a:pt x="479505" y="121370"/>
                    <a:pt x="469399" y="145770"/>
                    <a:pt x="451409" y="163760"/>
                  </a:cubicBezTo>
                  <a:cubicBezTo>
                    <a:pt x="433419" y="181750"/>
                    <a:pt x="409019" y="191856"/>
                    <a:pt x="383577" y="191856"/>
                  </a:cubicBezTo>
                  <a:lnTo>
                    <a:pt x="95928" y="191856"/>
                  </a:lnTo>
                  <a:cubicBezTo>
                    <a:pt x="42949" y="191856"/>
                    <a:pt x="0" y="148908"/>
                    <a:pt x="0" y="95928"/>
                  </a:cubicBezTo>
                  <a:lnTo>
                    <a:pt x="0" y="95928"/>
                  </a:lnTo>
                  <a:cubicBezTo>
                    <a:pt x="0" y="42949"/>
                    <a:pt x="42949" y="0"/>
                    <a:pt x="95928" y="0"/>
                  </a:cubicBezTo>
                  <a:close/>
                </a:path>
              </a:pathLst>
            </a:custGeom>
            <a:solidFill>
              <a:srgbClr val="B7D988"/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0" y="-57150"/>
              <a:ext cx="479505" cy="249006"/>
            </a:xfrm>
            <a:prstGeom prst="rect">
              <a:avLst/>
            </a:prstGeom>
          </p:spPr>
          <p:txBody>
            <a:bodyPr lIns="51413" tIns="51413" rIns="51413" bIns="51413" rtlCol="0" anchor="ctr"/>
            <a:lstStyle/>
            <a:p>
              <a:pPr algn="ctr">
                <a:lnSpc>
                  <a:spcPts val="3220"/>
                </a:lnSpc>
              </a:pPr>
              <a:r>
                <a:rPr lang="en-US" sz="2300" b="1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ian. 2021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11680609" y="4301027"/>
            <a:ext cx="1742981" cy="697389"/>
            <a:chOff x="0" y="0"/>
            <a:chExt cx="479505" cy="191856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479505" cy="191856"/>
            </a:xfrm>
            <a:custGeom>
              <a:avLst/>
              <a:gdLst/>
              <a:ahLst/>
              <a:cxnLst/>
              <a:rect l="l" t="t" r="r" b="b"/>
              <a:pathLst>
                <a:path w="479505" h="191856">
                  <a:moveTo>
                    <a:pt x="95928" y="0"/>
                  </a:moveTo>
                  <a:lnTo>
                    <a:pt x="383577" y="0"/>
                  </a:lnTo>
                  <a:cubicBezTo>
                    <a:pt x="436557" y="0"/>
                    <a:pt x="479505" y="42949"/>
                    <a:pt x="479505" y="95928"/>
                  </a:cubicBezTo>
                  <a:lnTo>
                    <a:pt x="479505" y="95928"/>
                  </a:lnTo>
                  <a:cubicBezTo>
                    <a:pt x="479505" y="121370"/>
                    <a:pt x="469399" y="145770"/>
                    <a:pt x="451409" y="163760"/>
                  </a:cubicBezTo>
                  <a:cubicBezTo>
                    <a:pt x="433419" y="181750"/>
                    <a:pt x="409019" y="191856"/>
                    <a:pt x="383577" y="191856"/>
                  </a:cubicBezTo>
                  <a:lnTo>
                    <a:pt x="95928" y="191856"/>
                  </a:lnTo>
                  <a:cubicBezTo>
                    <a:pt x="42949" y="191856"/>
                    <a:pt x="0" y="148908"/>
                    <a:pt x="0" y="95928"/>
                  </a:cubicBezTo>
                  <a:lnTo>
                    <a:pt x="0" y="95928"/>
                  </a:lnTo>
                  <a:cubicBezTo>
                    <a:pt x="0" y="42949"/>
                    <a:pt x="42949" y="0"/>
                    <a:pt x="95928" y="0"/>
                  </a:cubicBezTo>
                  <a:close/>
                </a:path>
              </a:pathLst>
            </a:custGeom>
            <a:solidFill>
              <a:srgbClr val="B7D988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-57150"/>
              <a:ext cx="479505" cy="249006"/>
            </a:xfrm>
            <a:prstGeom prst="rect">
              <a:avLst/>
            </a:prstGeom>
          </p:spPr>
          <p:txBody>
            <a:bodyPr lIns="51413" tIns="51413" rIns="51413" bIns="51413" rtlCol="0" anchor="ctr"/>
            <a:lstStyle/>
            <a:p>
              <a:pPr algn="ctr">
                <a:lnSpc>
                  <a:spcPts val="3220"/>
                </a:lnSpc>
              </a:pPr>
              <a:r>
                <a:rPr lang="en-US" sz="2300" b="1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nov. 2022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4367731" y="6688932"/>
            <a:ext cx="1742981" cy="697389"/>
            <a:chOff x="0" y="0"/>
            <a:chExt cx="479505" cy="191856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479505" cy="191856"/>
            </a:xfrm>
            <a:custGeom>
              <a:avLst/>
              <a:gdLst/>
              <a:ahLst/>
              <a:cxnLst/>
              <a:rect l="l" t="t" r="r" b="b"/>
              <a:pathLst>
                <a:path w="479505" h="191856">
                  <a:moveTo>
                    <a:pt x="95928" y="0"/>
                  </a:moveTo>
                  <a:lnTo>
                    <a:pt x="383577" y="0"/>
                  </a:lnTo>
                  <a:cubicBezTo>
                    <a:pt x="436557" y="0"/>
                    <a:pt x="479505" y="42949"/>
                    <a:pt x="479505" y="95928"/>
                  </a:cubicBezTo>
                  <a:lnTo>
                    <a:pt x="479505" y="95928"/>
                  </a:lnTo>
                  <a:cubicBezTo>
                    <a:pt x="479505" y="121370"/>
                    <a:pt x="469399" y="145770"/>
                    <a:pt x="451409" y="163760"/>
                  </a:cubicBezTo>
                  <a:cubicBezTo>
                    <a:pt x="433419" y="181750"/>
                    <a:pt x="409019" y="191856"/>
                    <a:pt x="383577" y="191856"/>
                  </a:cubicBezTo>
                  <a:lnTo>
                    <a:pt x="95928" y="191856"/>
                  </a:lnTo>
                  <a:cubicBezTo>
                    <a:pt x="42949" y="191856"/>
                    <a:pt x="0" y="148908"/>
                    <a:pt x="0" y="95928"/>
                  </a:cubicBezTo>
                  <a:lnTo>
                    <a:pt x="0" y="95928"/>
                  </a:lnTo>
                  <a:cubicBezTo>
                    <a:pt x="0" y="42949"/>
                    <a:pt x="42949" y="0"/>
                    <a:pt x="95928" y="0"/>
                  </a:cubicBezTo>
                  <a:close/>
                </a:path>
              </a:pathLst>
            </a:custGeom>
            <a:solidFill>
              <a:srgbClr val="B7D988"/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0" y="-57150"/>
              <a:ext cx="479505" cy="249006"/>
            </a:xfrm>
            <a:prstGeom prst="rect">
              <a:avLst/>
            </a:prstGeom>
          </p:spPr>
          <p:txBody>
            <a:bodyPr lIns="51413" tIns="51413" rIns="51413" bIns="51413" rtlCol="0" anchor="ctr"/>
            <a:lstStyle/>
            <a:p>
              <a:pPr algn="ctr">
                <a:lnSpc>
                  <a:spcPts val="3220"/>
                </a:lnSpc>
              </a:pPr>
              <a:r>
                <a:rPr lang="en-US" sz="2300" b="1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apr. 2024</a:t>
              </a:r>
            </a:p>
          </p:txBody>
        </p:sp>
      </p:grpSp>
      <p:grpSp>
        <p:nvGrpSpPr>
          <p:cNvPr id="80" name="Group 80"/>
          <p:cNvGrpSpPr/>
          <p:nvPr/>
        </p:nvGrpSpPr>
        <p:grpSpPr>
          <a:xfrm rot="5400000">
            <a:off x="15345740" y="7781038"/>
            <a:ext cx="2229487" cy="2393039"/>
            <a:chOff x="0" y="0"/>
            <a:chExt cx="812800" cy="81280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B051">
                <a:alpha val="4980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82" name="TextBox 8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880"/>
                </a:lnSpc>
              </a:pPr>
              <a:endParaRPr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5716538" y="7663873"/>
            <a:ext cx="2346530" cy="2186157"/>
            <a:chOff x="0" y="0"/>
            <a:chExt cx="812800" cy="81280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>
                <a:alphaModFix amt="87000"/>
              </a:blip>
              <a:stretch>
                <a:fillRect l="-25329" r="-2532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313293" cy="10287000"/>
            <a:chOff x="0" y="0"/>
            <a:chExt cx="482325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3254" cy="2709333"/>
            </a:xfrm>
            <a:custGeom>
              <a:avLst/>
              <a:gdLst/>
              <a:ahLst/>
              <a:cxnLst/>
              <a:rect l="l" t="t" r="r" b="b"/>
              <a:pathLst>
                <a:path w="4823254" h="2709333">
                  <a:moveTo>
                    <a:pt x="0" y="0"/>
                  </a:moveTo>
                  <a:lnTo>
                    <a:pt x="4823254" y="0"/>
                  </a:lnTo>
                  <a:lnTo>
                    <a:pt x="482325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9000"/>
                  </a:srgbClr>
                </a:gs>
                <a:gs pos="100000">
                  <a:srgbClr val="FFDE59">
                    <a:alpha val="9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23254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40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595003" y="9485390"/>
            <a:ext cx="157783" cy="182648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596"/>
              </a:lnSpc>
              <a:spcBef>
                <a:spcPct val="0"/>
              </a:spcBef>
            </a:pPr>
            <a:r>
              <a:rPr lang="en-US" sz="114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8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511831"/>
            <a:ext cx="10128524" cy="964648"/>
            <a:chOff x="0" y="0"/>
            <a:chExt cx="2667595" cy="2540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67595" cy="254064"/>
            </a:xfrm>
            <a:custGeom>
              <a:avLst/>
              <a:gdLst/>
              <a:ahLst/>
              <a:cxnLst/>
              <a:rect l="l" t="t" r="r" b="b"/>
              <a:pathLst>
                <a:path w="2667595" h="254064">
                  <a:moveTo>
                    <a:pt x="76437" y="0"/>
                  </a:moveTo>
                  <a:lnTo>
                    <a:pt x="2591158" y="0"/>
                  </a:lnTo>
                  <a:cubicBezTo>
                    <a:pt x="2611430" y="0"/>
                    <a:pt x="2630872" y="8053"/>
                    <a:pt x="2645207" y="22388"/>
                  </a:cubicBezTo>
                  <a:cubicBezTo>
                    <a:pt x="2659542" y="36723"/>
                    <a:pt x="2667595" y="56164"/>
                    <a:pt x="2667595" y="76437"/>
                  </a:cubicBezTo>
                  <a:lnTo>
                    <a:pt x="2667595" y="177627"/>
                  </a:lnTo>
                  <a:cubicBezTo>
                    <a:pt x="2667595" y="197899"/>
                    <a:pt x="2659542" y="217341"/>
                    <a:pt x="2645207" y="231676"/>
                  </a:cubicBezTo>
                  <a:cubicBezTo>
                    <a:pt x="2630872" y="246011"/>
                    <a:pt x="2611430" y="254064"/>
                    <a:pt x="2591158" y="254064"/>
                  </a:cubicBezTo>
                  <a:lnTo>
                    <a:pt x="76437" y="254064"/>
                  </a:lnTo>
                  <a:cubicBezTo>
                    <a:pt x="56164" y="254064"/>
                    <a:pt x="36723" y="246011"/>
                    <a:pt x="22388" y="231676"/>
                  </a:cubicBezTo>
                  <a:cubicBezTo>
                    <a:pt x="8053" y="217341"/>
                    <a:pt x="0" y="197899"/>
                    <a:pt x="0" y="177627"/>
                  </a:cubicBezTo>
                  <a:lnTo>
                    <a:pt x="0" y="76437"/>
                  </a:lnTo>
                  <a:cubicBezTo>
                    <a:pt x="0" y="56164"/>
                    <a:pt x="8053" y="36723"/>
                    <a:pt x="22388" y="22388"/>
                  </a:cubicBezTo>
                  <a:cubicBezTo>
                    <a:pt x="36723" y="8053"/>
                    <a:pt x="56164" y="0"/>
                    <a:pt x="764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25000"/>
                  </a:srgbClr>
                </a:gs>
                <a:gs pos="50000">
                  <a:srgbClr val="7ED957">
                    <a:alpha val="25000"/>
                  </a:srgbClr>
                </a:gs>
                <a:gs pos="100000">
                  <a:srgbClr val="90F863">
                    <a:alpha val="25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667595" cy="28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964409" y="7164949"/>
            <a:ext cx="3293557" cy="3122052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3326" r="-87149"/>
              </a:stretch>
            </a:blipFill>
          </p:spPr>
        </p:sp>
      </p:grpSp>
      <p:sp>
        <p:nvSpPr>
          <p:cNvPr id="33" name="AutoShape 33"/>
          <p:cNvSpPr/>
          <p:nvPr/>
        </p:nvSpPr>
        <p:spPr>
          <a:xfrm flipV="1">
            <a:off x="507384" y="3194506"/>
            <a:ext cx="5567858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AutoShape 34"/>
          <p:cNvSpPr/>
          <p:nvPr/>
        </p:nvSpPr>
        <p:spPr>
          <a:xfrm>
            <a:off x="6506473" y="3194506"/>
            <a:ext cx="5794928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AutoShape 35"/>
          <p:cNvSpPr/>
          <p:nvPr/>
        </p:nvSpPr>
        <p:spPr>
          <a:xfrm flipV="1">
            <a:off x="12751267" y="3194506"/>
            <a:ext cx="498341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AutoShape 36"/>
          <p:cNvSpPr/>
          <p:nvPr/>
        </p:nvSpPr>
        <p:spPr>
          <a:xfrm>
            <a:off x="507384" y="8752886"/>
            <a:ext cx="790041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>
            <a:off x="8788285" y="8752886"/>
            <a:ext cx="603712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AutoShape 38"/>
          <p:cNvSpPr/>
          <p:nvPr/>
        </p:nvSpPr>
        <p:spPr>
          <a:xfrm>
            <a:off x="423725" y="5607770"/>
            <a:ext cx="6035070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AutoShape 39"/>
          <p:cNvSpPr/>
          <p:nvPr/>
        </p:nvSpPr>
        <p:spPr>
          <a:xfrm>
            <a:off x="6924711" y="5626820"/>
            <a:ext cx="529309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AutoShape 40"/>
          <p:cNvSpPr/>
          <p:nvPr/>
        </p:nvSpPr>
        <p:spPr>
          <a:xfrm>
            <a:off x="12669722" y="5626820"/>
            <a:ext cx="499938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1" name="Group 41"/>
          <p:cNvGrpSpPr/>
          <p:nvPr/>
        </p:nvGrpSpPr>
        <p:grpSpPr>
          <a:xfrm>
            <a:off x="1299562" y="1744962"/>
            <a:ext cx="1974118" cy="987059"/>
            <a:chOff x="0" y="0"/>
            <a:chExt cx="6350000" cy="31750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blipFill>
              <a:blip r:embed="rId3"/>
              <a:stretch>
                <a:fillRect t="-16768" b="-16768"/>
              </a:stretch>
            </a:blipFill>
          </p:spPr>
        </p:sp>
      </p:grpSp>
      <p:grpSp>
        <p:nvGrpSpPr>
          <p:cNvPr id="43" name="Group 43"/>
          <p:cNvGrpSpPr/>
          <p:nvPr/>
        </p:nvGrpSpPr>
        <p:grpSpPr>
          <a:xfrm>
            <a:off x="7168680" y="1708633"/>
            <a:ext cx="1974118" cy="987059"/>
            <a:chOff x="0" y="0"/>
            <a:chExt cx="6350000" cy="31750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blipFill>
              <a:blip r:embed="rId4"/>
              <a:stretch>
                <a:fillRect t="-11125" b="-11125"/>
              </a:stretch>
            </a:blipFill>
          </p:spPr>
        </p:sp>
      </p:grpSp>
      <p:grpSp>
        <p:nvGrpSpPr>
          <p:cNvPr id="45" name="Group 45"/>
          <p:cNvGrpSpPr/>
          <p:nvPr/>
        </p:nvGrpSpPr>
        <p:grpSpPr>
          <a:xfrm>
            <a:off x="13227190" y="1781292"/>
            <a:ext cx="1974118" cy="987059"/>
            <a:chOff x="0" y="0"/>
            <a:chExt cx="6350000" cy="31750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blipFill>
              <a:blip r:embed="rId5"/>
              <a:stretch>
                <a:fillRect t="-15405" b="-15405"/>
              </a:stretch>
            </a:blipFill>
          </p:spPr>
        </p:sp>
      </p:grpSp>
      <p:grpSp>
        <p:nvGrpSpPr>
          <p:cNvPr id="47" name="Group 47"/>
          <p:cNvGrpSpPr/>
          <p:nvPr/>
        </p:nvGrpSpPr>
        <p:grpSpPr>
          <a:xfrm>
            <a:off x="1028700" y="4028273"/>
            <a:ext cx="2037358" cy="1018679"/>
            <a:chOff x="0" y="0"/>
            <a:chExt cx="6350000" cy="31750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blipFill>
              <a:blip r:embed="rId6"/>
              <a:stretch>
                <a:fillRect t="-25000" b="-25000"/>
              </a:stretch>
            </a:blipFill>
          </p:spPr>
        </p:sp>
      </p:grpSp>
      <p:grpSp>
        <p:nvGrpSpPr>
          <p:cNvPr id="49" name="Group 49"/>
          <p:cNvGrpSpPr/>
          <p:nvPr/>
        </p:nvGrpSpPr>
        <p:grpSpPr>
          <a:xfrm>
            <a:off x="7293504" y="4071734"/>
            <a:ext cx="2037358" cy="1018679"/>
            <a:chOff x="0" y="0"/>
            <a:chExt cx="6350000" cy="3175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blipFill>
              <a:blip r:embed="rId7"/>
              <a:stretch>
                <a:fillRect t="-2499" b="-2499"/>
              </a:stretch>
            </a:blipFill>
          </p:spPr>
        </p:sp>
      </p:grpSp>
      <p:grpSp>
        <p:nvGrpSpPr>
          <p:cNvPr id="51" name="Group 51"/>
          <p:cNvGrpSpPr/>
          <p:nvPr/>
        </p:nvGrpSpPr>
        <p:grpSpPr>
          <a:xfrm>
            <a:off x="12927051" y="4071734"/>
            <a:ext cx="2037358" cy="1018679"/>
            <a:chOff x="0" y="0"/>
            <a:chExt cx="6350000" cy="31750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blipFill>
              <a:blip r:embed="rId8"/>
              <a:stretch>
                <a:fillRect t="-16545" b="-16545"/>
              </a:stretch>
            </a:blipFill>
          </p:spPr>
        </p:sp>
      </p:grpSp>
      <p:grpSp>
        <p:nvGrpSpPr>
          <p:cNvPr id="53" name="Group 53"/>
          <p:cNvGrpSpPr/>
          <p:nvPr/>
        </p:nvGrpSpPr>
        <p:grpSpPr>
          <a:xfrm>
            <a:off x="1972359" y="7217018"/>
            <a:ext cx="2155037" cy="940170"/>
            <a:chOff x="0" y="0"/>
            <a:chExt cx="7277668" cy="31750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7277667" cy="3175000"/>
            </a:xfrm>
            <a:custGeom>
              <a:avLst/>
              <a:gdLst/>
              <a:ahLst/>
              <a:cxnLst/>
              <a:rect l="l" t="t" r="r" b="b"/>
              <a:pathLst>
                <a:path w="7277667" h="3175000">
                  <a:moveTo>
                    <a:pt x="3638834" y="0"/>
                  </a:moveTo>
                  <a:cubicBezTo>
                    <a:pt x="1628742" y="0"/>
                    <a:pt x="0" y="1421130"/>
                    <a:pt x="0" y="3175000"/>
                  </a:cubicBezTo>
                  <a:lnTo>
                    <a:pt x="7277667" y="3175000"/>
                  </a:lnTo>
                  <a:cubicBezTo>
                    <a:pt x="7277667" y="1421130"/>
                    <a:pt x="5648926" y="0"/>
                    <a:pt x="3638834" y="0"/>
                  </a:cubicBezTo>
                  <a:close/>
                </a:path>
              </a:pathLst>
            </a:custGeom>
            <a:blipFill>
              <a:blip r:embed="rId9"/>
              <a:stretch>
                <a:fillRect t="-26358" b="-26358"/>
              </a:stretch>
            </a:blipFill>
          </p:spPr>
        </p:sp>
      </p:grpSp>
      <p:grpSp>
        <p:nvGrpSpPr>
          <p:cNvPr id="55" name="Group 55"/>
          <p:cNvGrpSpPr/>
          <p:nvPr/>
        </p:nvGrpSpPr>
        <p:grpSpPr>
          <a:xfrm>
            <a:off x="9394596" y="7164948"/>
            <a:ext cx="2173316" cy="948144"/>
            <a:chOff x="0" y="0"/>
            <a:chExt cx="7277668" cy="31750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7277667" cy="3175000"/>
            </a:xfrm>
            <a:custGeom>
              <a:avLst/>
              <a:gdLst/>
              <a:ahLst/>
              <a:cxnLst/>
              <a:rect l="l" t="t" r="r" b="b"/>
              <a:pathLst>
                <a:path w="7277667" h="3175000">
                  <a:moveTo>
                    <a:pt x="3638834" y="0"/>
                  </a:moveTo>
                  <a:cubicBezTo>
                    <a:pt x="1628742" y="0"/>
                    <a:pt x="0" y="1421130"/>
                    <a:pt x="0" y="3175000"/>
                  </a:cubicBezTo>
                  <a:lnTo>
                    <a:pt x="7277667" y="3175000"/>
                  </a:lnTo>
                  <a:cubicBezTo>
                    <a:pt x="7277667" y="1421130"/>
                    <a:pt x="5648926" y="0"/>
                    <a:pt x="3638834" y="0"/>
                  </a:cubicBezTo>
                  <a:close/>
                </a:path>
              </a:pathLst>
            </a:custGeom>
            <a:blipFill>
              <a:blip r:embed="rId10"/>
              <a:stretch>
                <a:fillRect t="-14467" b="-14467"/>
              </a:stretch>
            </a:blipFill>
          </p:spPr>
        </p:sp>
      </p:grpSp>
      <p:sp>
        <p:nvSpPr>
          <p:cNvPr id="57" name="TextBox 57"/>
          <p:cNvSpPr txBox="1"/>
          <p:nvPr/>
        </p:nvSpPr>
        <p:spPr>
          <a:xfrm>
            <a:off x="504138" y="677262"/>
            <a:ext cx="8440905" cy="581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2"/>
              </a:lnSpc>
            </a:pPr>
            <a:r>
              <a:rPr lang="en-US" sz="3900" b="1" spc="8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 Conținutul rapoartelor integrate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719828" y="2265995"/>
            <a:ext cx="5356569" cy="823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56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3256"/>
              </a:lnSpc>
              <a:spcBef>
                <a:spcPct val="0"/>
              </a:spcBef>
            </a:pPr>
            <a:r>
              <a:rPr lang="en-US" sz="2325" b="1" u="none" strike="noStrike" spc="48">
                <a:solidFill>
                  <a:srgbClr val="276E0B"/>
                </a:solidFill>
                <a:latin typeface="Roboto Bold"/>
                <a:ea typeface="Roboto Bold"/>
                <a:cs typeface="Roboto Bold"/>
                <a:sym typeface="Roboto Bold"/>
              </a:rPr>
              <a:t>Analiza entităţii şi a mediului extern 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849013" y="3276433"/>
            <a:ext cx="5300272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spc="3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Ce face entitatea şi care sunt circumstanţele în care îşi desfăşoară activitatea? 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8576070" y="2224989"/>
            <a:ext cx="1990375" cy="817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62"/>
              </a:lnSpc>
              <a:spcBef>
                <a:spcPct val="0"/>
              </a:spcBef>
            </a:pPr>
            <a:r>
              <a:rPr lang="en-US" sz="2330" b="1" u="none" strike="noStrike" spc="48">
                <a:solidFill>
                  <a:srgbClr val="276E0B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</a:p>
          <a:p>
            <a:pPr marL="0" lvl="0" indent="0" algn="ctr">
              <a:lnSpc>
                <a:spcPts val="3262"/>
              </a:lnSpc>
              <a:spcBef>
                <a:spcPct val="0"/>
              </a:spcBef>
            </a:pPr>
            <a:r>
              <a:rPr lang="en-US" sz="2330" b="1" u="none" strike="noStrike" spc="48">
                <a:solidFill>
                  <a:srgbClr val="276E0B"/>
                </a:solidFill>
                <a:latin typeface="Roboto Bold"/>
                <a:ea typeface="Roboto Bold"/>
                <a:cs typeface="Roboto Bold"/>
                <a:sym typeface="Roboto Bold"/>
              </a:rPr>
              <a:t>Guvernare 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6589607" y="3253219"/>
            <a:ext cx="5586771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spc="3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Cum sprijină guvernarea entităţii capacitatea sa de a crea valoare pe termen scurt, mediu şi lung? 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4077014" y="2358014"/>
            <a:ext cx="2742663" cy="817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62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3262"/>
              </a:lnSpc>
              <a:spcBef>
                <a:spcPct val="0"/>
              </a:spcBef>
            </a:pPr>
            <a:r>
              <a:rPr lang="en-US" sz="2330" b="1" u="none" strike="noStrike" spc="48">
                <a:solidFill>
                  <a:srgbClr val="276E0B"/>
                </a:solidFill>
                <a:latin typeface="Roboto Bold"/>
                <a:ea typeface="Roboto Bold"/>
                <a:cs typeface="Roboto Bold"/>
                <a:sym typeface="Roboto Bold"/>
              </a:rPr>
              <a:t>Model de afaceri 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3004920" y="3335476"/>
            <a:ext cx="4565571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 spc="3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Care este modelul de afaceri al entităţii? 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390638" y="4677370"/>
            <a:ext cx="3763750" cy="817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62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3262"/>
              </a:lnSpc>
              <a:spcBef>
                <a:spcPct val="0"/>
              </a:spcBef>
            </a:pPr>
            <a:r>
              <a:rPr lang="en-US" sz="2330" b="1" u="none" strike="noStrike" spc="48">
                <a:solidFill>
                  <a:srgbClr val="276E0B"/>
                </a:solidFill>
                <a:latin typeface="Roboto Bold"/>
                <a:ea typeface="Roboto Bold"/>
                <a:cs typeface="Roboto Bold"/>
                <a:sym typeface="Roboto Bold"/>
              </a:rPr>
              <a:t>Riscuri şi oportunităţi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844294" y="5741278"/>
            <a:ext cx="5560907" cy="1332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 spc="3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Care sunt riscurile şi oportunităţile specifice ce afectează capacitatea entităţii de a crea valoare pe termen scurt, mediu şi lung, precum şi modul în care se ocupă entitatea de acestea? 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6860198" y="4694386"/>
            <a:ext cx="5293094" cy="817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62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3262"/>
              </a:lnSpc>
              <a:spcBef>
                <a:spcPct val="0"/>
              </a:spcBef>
            </a:pPr>
            <a:r>
              <a:rPr lang="en-US" sz="2330" b="1" u="none" strike="noStrike" spc="48">
                <a:solidFill>
                  <a:srgbClr val="276E0B"/>
                </a:solidFill>
                <a:latin typeface="Roboto Bold"/>
                <a:ea typeface="Roboto Bold"/>
                <a:cs typeface="Roboto Bold"/>
                <a:sym typeface="Roboto Bold"/>
              </a:rPr>
              <a:t>Strategie şi alocarea resurselor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7490432" y="5741120"/>
            <a:ext cx="4161652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 spc="3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Unde vrea entitatea să ajungă şi cum intenţionează să ajungă acolo? 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3227190" y="4713498"/>
            <a:ext cx="3763992" cy="817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62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3262"/>
              </a:lnSpc>
              <a:spcBef>
                <a:spcPct val="0"/>
              </a:spcBef>
            </a:pPr>
            <a:r>
              <a:rPr lang="en-US" sz="2330" b="1" u="none" strike="noStrike" spc="48">
                <a:solidFill>
                  <a:srgbClr val="276E0B"/>
                </a:solidFill>
                <a:latin typeface="Roboto Bold"/>
                <a:ea typeface="Roboto Bold"/>
                <a:cs typeface="Roboto Bold"/>
                <a:sym typeface="Roboto Bold"/>
              </a:rPr>
              <a:t>Performanţă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2832126" y="5705639"/>
            <a:ext cx="4738364" cy="99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 spc="3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În ce măsură entitatea a atins obiectivele strategice pentru perioada raportată şi care sunt acelea?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988539" y="7783368"/>
            <a:ext cx="4313871" cy="817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62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3262"/>
              </a:lnSpc>
              <a:spcBef>
                <a:spcPct val="0"/>
              </a:spcBef>
            </a:pPr>
            <a:r>
              <a:rPr lang="en-US" sz="2330" b="1" u="none" strike="noStrike" spc="48">
                <a:solidFill>
                  <a:srgbClr val="276E0B"/>
                </a:solidFill>
                <a:latin typeface="Roboto Bold"/>
                <a:ea typeface="Roboto Bold"/>
                <a:cs typeface="Roboto Bold"/>
                <a:sym typeface="Roboto Bold"/>
              </a:rPr>
              <a:t>Perspective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930186" y="8857661"/>
            <a:ext cx="7228690" cy="99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 spc="3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Ce provocări şi incertitudini poate întâlni entitatea în implementarea strategiei sale şi care sunt implicaţiile potenţiale pentru modelul său de afaceri şi performanţele viitoare? 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9653415" y="7783368"/>
            <a:ext cx="3828996" cy="817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62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3262"/>
              </a:lnSpc>
              <a:spcBef>
                <a:spcPct val="0"/>
              </a:spcBef>
            </a:pPr>
            <a:r>
              <a:rPr lang="en-US" sz="2330" b="1" u="none" strike="noStrike" spc="48">
                <a:solidFill>
                  <a:srgbClr val="276E0B"/>
                </a:solidFill>
                <a:latin typeface="Roboto Bold"/>
                <a:ea typeface="Roboto Bold"/>
                <a:cs typeface="Roboto Bold"/>
                <a:sym typeface="Roboto Bold"/>
              </a:rPr>
              <a:t>Baza de prezentare 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9001932" y="8857661"/>
            <a:ext cx="5580834" cy="99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 spc="3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Cum a determinat entitatea aspectele pe care urmează să le includă în raportul integrat şi cum sunt acestea cuantificate sau evaluate?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3398112" y="1774278"/>
            <a:ext cx="45327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126">
                <a:solidFill>
                  <a:srgbClr val="276E0B"/>
                </a:solidFill>
                <a:latin typeface="Roboto Bold"/>
                <a:ea typeface="Roboto Bold"/>
                <a:cs typeface="Roboto Bold"/>
                <a:sym typeface="Roboto Bold"/>
              </a:rPr>
              <a:t>1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9543272" y="1647942"/>
            <a:ext cx="45327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126">
                <a:solidFill>
                  <a:srgbClr val="276E0B"/>
                </a:solidFill>
                <a:latin typeface="Roboto Bold"/>
                <a:ea typeface="Roboto Bold"/>
                <a:cs typeface="Roboto Bold"/>
                <a:sym typeface="Roboto Bold"/>
              </a:rPr>
              <a:t>2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5448346" y="1720601"/>
            <a:ext cx="45327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126">
                <a:solidFill>
                  <a:srgbClr val="276E0B"/>
                </a:solidFill>
                <a:latin typeface="Roboto Bold"/>
                <a:ea typeface="Roboto Bold"/>
                <a:cs typeface="Roboto Bold"/>
                <a:sym typeface="Roboto Bold"/>
              </a:rPr>
              <a:t>3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3272513" y="4083770"/>
            <a:ext cx="45327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126">
                <a:solidFill>
                  <a:srgbClr val="276E0B"/>
                </a:solidFill>
                <a:latin typeface="Roboto Bold"/>
                <a:ea typeface="Roboto Bold"/>
                <a:cs typeface="Roboto Bold"/>
                <a:sym typeface="Roboto Bold"/>
              </a:rPr>
              <a:t>4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9540412" y="4102882"/>
            <a:ext cx="45327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126">
                <a:solidFill>
                  <a:srgbClr val="276E0B"/>
                </a:solidFill>
                <a:latin typeface="Roboto Bold"/>
                <a:ea typeface="Roboto Bold"/>
                <a:cs typeface="Roboto Bold"/>
                <a:sym typeface="Roboto Bold"/>
              </a:rPr>
              <a:t>5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5287705" y="4143970"/>
            <a:ext cx="45327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126">
                <a:solidFill>
                  <a:srgbClr val="276E0B"/>
                </a:solidFill>
                <a:latin typeface="Roboto Bold"/>
                <a:ea typeface="Roboto Bold"/>
                <a:cs typeface="Roboto Bold"/>
                <a:sym typeface="Roboto Bold"/>
              </a:rPr>
              <a:t>6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4317896" y="7218670"/>
            <a:ext cx="45327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126">
                <a:solidFill>
                  <a:srgbClr val="276E0B"/>
                </a:solidFill>
                <a:latin typeface="Roboto Bold"/>
                <a:ea typeface="Roboto Bold"/>
                <a:cs typeface="Roboto Bold"/>
                <a:sym typeface="Roboto Bold"/>
              </a:rPr>
              <a:t>7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1848130" y="7197810"/>
            <a:ext cx="45327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126">
                <a:solidFill>
                  <a:srgbClr val="276E0B"/>
                </a:solidFill>
                <a:latin typeface="Roboto Bold"/>
                <a:ea typeface="Roboto Bold"/>
                <a:cs typeface="Roboto Bold"/>
                <a:sym typeface="Roboto Bold"/>
              </a:rPr>
              <a:t>8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2000"/>
                  </a:srgbClr>
                </a:gs>
                <a:gs pos="100000">
                  <a:srgbClr val="FFDE59">
                    <a:alpha val="12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4" y="469477"/>
            <a:ext cx="10128524" cy="1578798"/>
            <a:chOff x="0" y="0"/>
            <a:chExt cx="2667595" cy="4158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67595" cy="415815"/>
            </a:xfrm>
            <a:custGeom>
              <a:avLst/>
              <a:gdLst/>
              <a:ahLst/>
              <a:cxnLst/>
              <a:rect l="l" t="t" r="r" b="b"/>
              <a:pathLst>
                <a:path w="2667595" h="415815">
                  <a:moveTo>
                    <a:pt x="76437" y="0"/>
                  </a:moveTo>
                  <a:lnTo>
                    <a:pt x="2591158" y="0"/>
                  </a:lnTo>
                  <a:cubicBezTo>
                    <a:pt x="2611430" y="0"/>
                    <a:pt x="2630872" y="8053"/>
                    <a:pt x="2645207" y="22388"/>
                  </a:cubicBezTo>
                  <a:cubicBezTo>
                    <a:pt x="2659542" y="36723"/>
                    <a:pt x="2667595" y="56164"/>
                    <a:pt x="2667595" y="76437"/>
                  </a:cubicBezTo>
                  <a:lnTo>
                    <a:pt x="2667595" y="339378"/>
                  </a:lnTo>
                  <a:cubicBezTo>
                    <a:pt x="2667595" y="359651"/>
                    <a:pt x="2659542" y="379093"/>
                    <a:pt x="2645207" y="393427"/>
                  </a:cubicBezTo>
                  <a:cubicBezTo>
                    <a:pt x="2630872" y="407762"/>
                    <a:pt x="2611430" y="415815"/>
                    <a:pt x="2591158" y="415815"/>
                  </a:cubicBezTo>
                  <a:lnTo>
                    <a:pt x="76437" y="415815"/>
                  </a:lnTo>
                  <a:cubicBezTo>
                    <a:pt x="56164" y="415815"/>
                    <a:pt x="36723" y="407762"/>
                    <a:pt x="22388" y="393427"/>
                  </a:cubicBezTo>
                  <a:cubicBezTo>
                    <a:pt x="8053" y="379093"/>
                    <a:pt x="0" y="359651"/>
                    <a:pt x="0" y="339378"/>
                  </a:cubicBezTo>
                  <a:lnTo>
                    <a:pt x="0" y="76437"/>
                  </a:lnTo>
                  <a:cubicBezTo>
                    <a:pt x="0" y="56164"/>
                    <a:pt x="8053" y="36723"/>
                    <a:pt x="22388" y="22388"/>
                  </a:cubicBezTo>
                  <a:cubicBezTo>
                    <a:pt x="36723" y="8053"/>
                    <a:pt x="56164" y="0"/>
                    <a:pt x="764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25000"/>
                  </a:srgbClr>
                </a:gs>
                <a:gs pos="50000">
                  <a:srgbClr val="7ED957">
                    <a:alpha val="25000"/>
                  </a:srgbClr>
                </a:gs>
                <a:gs pos="100000">
                  <a:srgbClr val="90F863">
                    <a:alpha val="25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667595" cy="444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720292" y="2588982"/>
            <a:ext cx="1429388" cy="1429388"/>
          </a:xfrm>
          <a:custGeom>
            <a:avLst/>
            <a:gdLst/>
            <a:ahLst/>
            <a:cxnLst/>
            <a:rect l="l" t="t" r="r" b="b"/>
            <a:pathLst>
              <a:path w="1429388" h="1429388">
                <a:moveTo>
                  <a:pt x="0" y="0"/>
                </a:moveTo>
                <a:lnTo>
                  <a:pt x="1429389" y="0"/>
                </a:lnTo>
                <a:lnTo>
                  <a:pt x="1429389" y="1429388"/>
                </a:lnTo>
                <a:lnTo>
                  <a:pt x="0" y="1429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AutoShape 13"/>
          <p:cNvSpPr/>
          <p:nvPr/>
        </p:nvSpPr>
        <p:spPr>
          <a:xfrm>
            <a:off x="2403745" y="3322726"/>
            <a:ext cx="37387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4" name="Group 14"/>
          <p:cNvGrpSpPr/>
          <p:nvPr/>
        </p:nvGrpSpPr>
        <p:grpSpPr>
          <a:xfrm>
            <a:off x="3048100" y="6279991"/>
            <a:ext cx="9292413" cy="1472097"/>
            <a:chOff x="0" y="0"/>
            <a:chExt cx="2447385" cy="38771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47385" cy="387713"/>
            </a:xfrm>
            <a:custGeom>
              <a:avLst/>
              <a:gdLst/>
              <a:ahLst/>
              <a:cxnLst/>
              <a:rect l="l" t="t" r="r" b="b"/>
              <a:pathLst>
                <a:path w="2447385" h="387713">
                  <a:moveTo>
                    <a:pt x="0" y="0"/>
                  </a:moveTo>
                  <a:lnTo>
                    <a:pt x="2447385" y="0"/>
                  </a:lnTo>
                  <a:lnTo>
                    <a:pt x="2447385" y="387713"/>
                  </a:lnTo>
                  <a:lnTo>
                    <a:pt x="0" y="387713"/>
                  </a:lnTo>
                  <a:close/>
                </a:path>
              </a:pathLst>
            </a:custGeom>
            <a:solidFill>
              <a:srgbClr val="85BEC0">
                <a:alpha val="22745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2447385" cy="4353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048100" y="8161663"/>
            <a:ext cx="9292413" cy="1472097"/>
            <a:chOff x="0" y="0"/>
            <a:chExt cx="2447385" cy="38771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447385" cy="387713"/>
            </a:xfrm>
            <a:custGeom>
              <a:avLst/>
              <a:gdLst/>
              <a:ahLst/>
              <a:cxnLst/>
              <a:rect l="l" t="t" r="r" b="b"/>
              <a:pathLst>
                <a:path w="2447385" h="387713">
                  <a:moveTo>
                    <a:pt x="0" y="0"/>
                  </a:moveTo>
                  <a:lnTo>
                    <a:pt x="2447385" y="0"/>
                  </a:lnTo>
                  <a:lnTo>
                    <a:pt x="2447385" y="387713"/>
                  </a:lnTo>
                  <a:lnTo>
                    <a:pt x="0" y="387713"/>
                  </a:lnTo>
                  <a:close/>
                </a:path>
              </a:pathLst>
            </a:custGeom>
            <a:solidFill>
              <a:srgbClr val="85BEC0">
                <a:alpha val="22745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2447385" cy="4353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5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>
            <a:off x="2356120" y="4986179"/>
            <a:ext cx="0" cy="4059722"/>
          </a:xfrm>
          <a:prstGeom prst="line">
            <a:avLst/>
          </a:prstGeom>
          <a:ln w="95250" cap="flat">
            <a:solidFill>
              <a:srgbClr val="85BEC0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21" name="Group 21"/>
          <p:cNvGrpSpPr/>
          <p:nvPr/>
        </p:nvGrpSpPr>
        <p:grpSpPr>
          <a:xfrm>
            <a:off x="2178857" y="4913014"/>
            <a:ext cx="354526" cy="35452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EA5A7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5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178857" y="6838777"/>
            <a:ext cx="354526" cy="35452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EA5A7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5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178857" y="8720449"/>
            <a:ext cx="354526" cy="35452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EA5A7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5"/>
                </a:lnSpc>
              </a:pPr>
              <a:endParaRPr/>
            </a:p>
          </p:txBody>
        </p:sp>
      </p:grpSp>
      <p:sp>
        <p:nvSpPr>
          <p:cNvPr id="30" name="AutoShape 30"/>
          <p:cNvSpPr/>
          <p:nvPr/>
        </p:nvSpPr>
        <p:spPr>
          <a:xfrm>
            <a:off x="3766610" y="6279991"/>
            <a:ext cx="0" cy="1499592"/>
          </a:xfrm>
          <a:prstGeom prst="line">
            <a:avLst/>
          </a:prstGeom>
          <a:ln w="85725" cap="flat">
            <a:solidFill>
              <a:srgbClr val="FFFFFF">
                <a:alpha val="3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>
            <a:off x="3809472" y="8134168"/>
            <a:ext cx="0" cy="1499592"/>
          </a:xfrm>
          <a:prstGeom prst="line">
            <a:avLst/>
          </a:prstGeom>
          <a:ln w="85725" cap="flat">
            <a:solidFill>
              <a:srgbClr val="FFFFFF">
                <a:alpha val="3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TextBox 32"/>
          <p:cNvSpPr txBox="1"/>
          <p:nvPr/>
        </p:nvSpPr>
        <p:spPr>
          <a:xfrm>
            <a:off x="2403745" y="4716946"/>
            <a:ext cx="1878809" cy="67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83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3048100" y="4370824"/>
            <a:ext cx="9292413" cy="1472097"/>
            <a:chOff x="0" y="0"/>
            <a:chExt cx="2447385" cy="38771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447385" cy="387713"/>
            </a:xfrm>
            <a:custGeom>
              <a:avLst/>
              <a:gdLst/>
              <a:ahLst/>
              <a:cxnLst/>
              <a:rect l="l" t="t" r="r" b="b"/>
              <a:pathLst>
                <a:path w="2447385" h="387713">
                  <a:moveTo>
                    <a:pt x="0" y="0"/>
                  </a:moveTo>
                  <a:lnTo>
                    <a:pt x="2447385" y="0"/>
                  </a:lnTo>
                  <a:lnTo>
                    <a:pt x="2447385" y="387713"/>
                  </a:lnTo>
                  <a:lnTo>
                    <a:pt x="0" y="387713"/>
                  </a:lnTo>
                  <a:close/>
                </a:path>
              </a:pathLst>
            </a:custGeom>
            <a:solidFill>
              <a:srgbClr val="85BEC0">
                <a:alpha val="22745"/>
              </a:srgbClr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2447385" cy="4353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5"/>
                </a:lnSpc>
              </a:pPr>
              <a:endParaRPr/>
            </a:p>
          </p:txBody>
        </p:sp>
      </p:grpSp>
      <p:sp>
        <p:nvSpPr>
          <p:cNvPr id="36" name="AutoShape 36"/>
          <p:cNvSpPr/>
          <p:nvPr/>
        </p:nvSpPr>
        <p:spPr>
          <a:xfrm>
            <a:off x="3766610" y="4370824"/>
            <a:ext cx="0" cy="1499592"/>
          </a:xfrm>
          <a:prstGeom prst="line">
            <a:avLst/>
          </a:prstGeom>
          <a:ln w="85725" cap="flat">
            <a:solidFill>
              <a:srgbClr val="FFFFFF">
                <a:alpha val="3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Freeform 40"/>
          <p:cNvSpPr/>
          <p:nvPr/>
        </p:nvSpPr>
        <p:spPr>
          <a:xfrm flipH="1">
            <a:off x="12388138" y="4418831"/>
            <a:ext cx="501941" cy="5019406"/>
          </a:xfrm>
          <a:custGeom>
            <a:avLst/>
            <a:gdLst/>
            <a:ahLst/>
            <a:cxnLst/>
            <a:rect l="l" t="t" r="r" b="b"/>
            <a:pathLst>
              <a:path w="501941" h="5019406">
                <a:moveTo>
                  <a:pt x="501941" y="0"/>
                </a:moveTo>
                <a:lnTo>
                  <a:pt x="0" y="0"/>
                </a:lnTo>
                <a:lnTo>
                  <a:pt x="0" y="5019406"/>
                </a:lnTo>
                <a:lnTo>
                  <a:pt x="501941" y="5019406"/>
                </a:lnTo>
                <a:lnTo>
                  <a:pt x="50194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0" name="Group 50"/>
          <p:cNvGrpSpPr/>
          <p:nvPr/>
        </p:nvGrpSpPr>
        <p:grpSpPr>
          <a:xfrm>
            <a:off x="13394904" y="2396779"/>
            <a:ext cx="3745014" cy="3243182"/>
            <a:chOff x="0" y="0"/>
            <a:chExt cx="6350000" cy="54991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5">
                <a:alphaModFix amt="65000"/>
              </a:blip>
              <a:stretch>
                <a:fillRect l="-37312" r="-35887"/>
              </a:stretch>
            </a:blipFill>
          </p:spPr>
        </p:sp>
      </p:grpSp>
      <p:sp>
        <p:nvSpPr>
          <p:cNvPr id="52" name="TextBox 52"/>
          <p:cNvSpPr txBox="1"/>
          <p:nvPr/>
        </p:nvSpPr>
        <p:spPr>
          <a:xfrm>
            <a:off x="527014" y="742759"/>
            <a:ext cx="8440905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2"/>
              </a:lnSpc>
            </a:pPr>
            <a:r>
              <a:rPr lang="en-US" sz="3900" b="1" spc="81" dirty="0" err="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Obligația</a:t>
            </a:r>
            <a:r>
              <a:rPr lang="en-US" sz="3900" b="1" spc="81" dirty="0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 </a:t>
            </a:r>
            <a:r>
              <a:rPr lang="en-US" sz="3900" b="1" spc="81" dirty="0" err="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raportării</a:t>
            </a:r>
            <a:r>
              <a:rPr lang="en-US" sz="3900" b="1" spc="81" dirty="0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 </a:t>
            </a:r>
            <a:r>
              <a:rPr lang="ro-MD" sz="3900" b="1" spc="81" dirty="0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de sustenabilitate</a:t>
            </a:r>
            <a:r>
              <a:rPr lang="en-US" sz="3900" b="1" spc="81" dirty="0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 din 1 </a:t>
            </a:r>
            <a:r>
              <a:rPr lang="en-US" sz="3900" b="1" spc="81" dirty="0" err="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ianuarie</a:t>
            </a:r>
            <a:r>
              <a:rPr lang="en-US" sz="3900" b="1" spc="81" dirty="0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 2025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039157" y="2900770"/>
            <a:ext cx="7167906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4"/>
              </a:lnSpc>
            </a:pPr>
            <a:r>
              <a:rPr lang="en-US" sz="2499" b="1" dirty="0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1 </a:t>
            </a:r>
            <a:r>
              <a:rPr lang="en-US" sz="2499" b="1" dirty="0" err="1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ianuarie</a:t>
            </a:r>
            <a:r>
              <a:rPr lang="en-US" sz="2499" b="1" dirty="0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 2025</a:t>
            </a:r>
            <a:r>
              <a:rPr lang="en-US" sz="24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- </a:t>
            </a:r>
            <a:r>
              <a:rPr lang="en-US" sz="24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devin</a:t>
            </a:r>
            <a:r>
              <a:rPr lang="en-US" sz="24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aplicabile</a:t>
            </a:r>
            <a:r>
              <a:rPr lang="en-US" sz="24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reglementările</a:t>
            </a:r>
            <a:r>
              <a:rPr lang="en-US" sz="24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europene</a:t>
            </a:r>
            <a:r>
              <a:rPr lang="en-US" sz="24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privind</a:t>
            </a:r>
            <a:r>
              <a:rPr lang="en-US" sz="24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raportările</a:t>
            </a:r>
            <a:r>
              <a:rPr lang="en-US" sz="24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nefinanciare</a:t>
            </a:r>
            <a:r>
              <a:rPr lang="en-US" sz="24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durabilitate</a:t>
            </a:r>
            <a:r>
              <a:rPr lang="en-US" sz="24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en-US" sz="24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sustenabilitate</a:t>
            </a:r>
            <a:r>
              <a:rPr lang="en-US" sz="24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) a </a:t>
            </a:r>
            <a:r>
              <a:rPr lang="en-US" sz="24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afacerilor</a:t>
            </a:r>
            <a:r>
              <a:rPr lang="en-US" sz="24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71092" y="6564592"/>
            <a:ext cx="2085028" cy="763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4"/>
              </a:lnSpc>
              <a:spcBef>
                <a:spcPct val="0"/>
              </a:spcBef>
            </a:pPr>
            <a:r>
              <a:rPr lang="en-US" sz="4438" b="1" spc="93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Valul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2403745" y="6642709"/>
            <a:ext cx="1878809" cy="67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83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II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474881" y="8524382"/>
            <a:ext cx="1878809" cy="670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83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III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087287" y="6499935"/>
            <a:ext cx="7107563" cy="800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2"/>
              </a:lnSpc>
              <a:spcBef>
                <a:spcPct val="0"/>
              </a:spcBef>
            </a:pPr>
            <a:r>
              <a:rPr lang="en-US" sz="2252" spc="4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Primele raportări în </a:t>
            </a:r>
            <a:r>
              <a:rPr lang="en-US" sz="2252" b="1" spc="47">
                <a:solidFill>
                  <a:srgbClr val="004AAD"/>
                </a:solidFill>
                <a:latin typeface="Roboto Bold"/>
                <a:ea typeface="Roboto Bold"/>
                <a:cs typeface="Roboto Bold"/>
                <a:sym typeface="Roboto Bold"/>
              </a:rPr>
              <a:t>2026</a:t>
            </a:r>
            <a:r>
              <a:rPr lang="en-US" sz="2252" spc="4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pentru anul financiar </a:t>
            </a:r>
            <a:r>
              <a:rPr lang="en-US" sz="2252" b="1" spc="47">
                <a:solidFill>
                  <a:srgbClr val="004AAD"/>
                </a:solidFill>
                <a:latin typeface="Roboto Bold"/>
                <a:ea typeface="Roboto Bold"/>
                <a:cs typeface="Roboto Bold"/>
                <a:sym typeface="Roboto Bold"/>
              </a:rPr>
              <a:t>2025</a:t>
            </a:r>
            <a:r>
              <a:rPr lang="en-US" sz="2252" spc="4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pentru celelalte companii mari. 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4087287" y="8254593"/>
            <a:ext cx="8253226" cy="1600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2"/>
              </a:lnSpc>
              <a:spcBef>
                <a:spcPct val="0"/>
              </a:spcBef>
            </a:pPr>
            <a:r>
              <a:rPr lang="en-US" sz="2252" spc="4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Primele raportări în </a:t>
            </a:r>
            <a:r>
              <a:rPr lang="en-US" sz="2252" b="1" spc="47">
                <a:solidFill>
                  <a:srgbClr val="004AAD"/>
                </a:solidFill>
                <a:latin typeface="Roboto Bold"/>
                <a:ea typeface="Roboto Bold"/>
                <a:cs typeface="Roboto Bold"/>
                <a:sym typeface="Roboto Bold"/>
              </a:rPr>
              <a:t>2027</a:t>
            </a:r>
            <a:r>
              <a:rPr lang="en-US" sz="2252" spc="4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pentru anul financiar </a:t>
            </a:r>
            <a:r>
              <a:rPr lang="en-US" sz="2252" b="1" spc="47">
                <a:solidFill>
                  <a:srgbClr val="004AAD"/>
                </a:solidFill>
                <a:latin typeface="Roboto Bold"/>
                <a:ea typeface="Roboto Bold"/>
                <a:cs typeface="Roboto Bold"/>
                <a:sym typeface="Roboto Bold"/>
              </a:rPr>
              <a:t>2026</a:t>
            </a:r>
            <a:r>
              <a:rPr lang="en-US" sz="2252" spc="4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în cazul IMM-urilor, având posibilitatea să amâne cu 2 ani raportările de sustenabilitate, până în </a:t>
            </a:r>
            <a:r>
              <a:rPr lang="en-US" sz="2252" b="1" spc="47">
                <a:solidFill>
                  <a:srgbClr val="004AAD"/>
                </a:solidFill>
                <a:latin typeface="Roboto Bold"/>
                <a:ea typeface="Roboto Bold"/>
                <a:cs typeface="Roboto Bold"/>
                <a:sym typeface="Roboto Bold"/>
              </a:rPr>
              <a:t>2029</a:t>
            </a:r>
            <a:r>
              <a:rPr lang="en-US" sz="2252" spc="4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pentru anul financiar </a:t>
            </a:r>
            <a:r>
              <a:rPr lang="en-US" sz="2252" b="1" spc="47">
                <a:solidFill>
                  <a:srgbClr val="004AAD"/>
                </a:solidFill>
                <a:latin typeface="Roboto Bold"/>
                <a:ea typeface="Roboto Bold"/>
                <a:cs typeface="Roboto Bold"/>
                <a:sym typeface="Roboto Bold"/>
              </a:rPr>
              <a:t>2028</a:t>
            </a:r>
            <a:r>
              <a:rPr lang="en-US" sz="2252" spc="4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algn="l">
              <a:lnSpc>
                <a:spcPts val="3152"/>
              </a:lnSpc>
              <a:spcBef>
                <a:spcPct val="0"/>
              </a:spcBef>
            </a:pPr>
            <a:endParaRPr lang="en-US" sz="2252" spc="47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4018047" y="4461653"/>
            <a:ext cx="8164570" cy="1200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2"/>
              </a:lnSpc>
              <a:spcBef>
                <a:spcPct val="0"/>
              </a:spcBef>
            </a:pPr>
            <a:r>
              <a:rPr lang="en-US" sz="2252" spc="4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Primele raportări în anul </a:t>
            </a:r>
            <a:r>
              <a:rPr lang="en-US" sz="2252" b="1" spc="47">
                <a:solidFill>
                  <a:srgbClr val="004AAD"/>
                </a:solidFill>
                <a:latin typeface="Roboto Bold"/>
                <a:ea typeface="Roboto Bold"/>
                <a:cs typeface="Roboto Bold"/>
                <a:sym typeface="Roboto Bold"/>
              </a:rPr>
              <a:t>2025</a:t>
            </a:r>
            <a:r>
              <a:rPr lang="en-US" sz="2252" spc="4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pentru anul financiar </a:t>
            </a:r>
            <a:r>
              <a:rPr lang="en-US" sz="2252" b="1" spc="47">
                <a:solidFill>
                  <a:srgbClr val="004AAD"/>
                </a:solidFill>
                <a:latin typeface="Roboto Bold"/>
                <a:ea typeface="Roboto Bold"/>
                <a:cs typeface="Roboto Bold"/>
                <a:sym typeface="Roboto Bold"/>
              </a:rPr>
              <a:t>2024</a:t>
            </a:r>
            <a:r>
              <a:rPr lang="en-US" sz="2252" spc="4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în cazul companiilor mari, listate, băncilor și asigurătorilor, dacă au mai mult de </a:t>
            </a:r>
            <a:r>
              <a:rPr lang="en-US" sz="2252" b="1" spc="47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500 de angajați</a:t>
            </a:r>
            <a:r>
              <a:rPr lang="en-US" sz="2252" spc="4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3060247" y="5946602"/>
            <a:ext cx="4414327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b="1" spc="52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Standardele Europene de Raportare de Sustenabilitate (ESRS)</a:t>
            </a:r>
            <a:r>
              <a:rPr lang="en-US" sz="2499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inițial urmau să fie aplicate după cum urmează: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43876"/>
            <a:chOff x="0" y="0"/>
            <a:chExt cx="4816593" cy="27243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24313"/>
            </a:xfrm>
            <a:custGeom>
              <a:avLst/>
              <a:gdLst/>
              <a:ahLst/>
              <a:cxnLst/>
              <a:rect l="l" t="t" r="r" b="b"/>
              <a:pathLst>
                <a:path w="4816592" h="2724313">
                  <a:moveTo>
                    <a:pt x="0" y="0"/>
                  </a:moveTo>
                  <a:lnTo>
                    <a:pt x="4816592" y="0"/>
                  </a:lnTo>
                  <a:lnTo>
                    <a:pt x="4816592" y="2724313"/>
                  </a:lnTo>
                  <a:lnTo>
                    <a:pt x="0" y="2724313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2000"/>
                  </a:srgbClr>
                </a:gs>
                <a:gs pos="100000">
                  <a:srgbClr val="FFDE59">
                    <a:alpha val="12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2781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799" y="8458557"/>
            <a:ext cx="4423487" cy="1828139"/>
            <a:chOff x="0" y="0"/>
            <a:chExt cx="6350000" cy="31854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3185435"/>
            </a:xfrm>
            <a:custGeom>
              <a:avLst/>
              <a:gdLst/>
              <a:ahLst/>
              <a:cxnLst/>
              <a:rect l="l" t="t" r="r" b="b"/>
              <a:pathLst>
                <a:path w="6350000" h="3185435">
                  <a:moveTo>
                    <a:pt x="3175000" y="0"/>
                  </a:moveTo>
                  <a:cubicBezTo>
                    <a:pt x="1421130" y="0"/>
                    <a:pt x="0" y="1425801"/>
                    <a:pt x="0" y="3185435"/>
                  </a:cubicBezTo>
                  <a:lnTo>
                    <a:pt x="6350000" y="3185435"/>
                  </a:lnTo>
                  <a:cubicBezTo>
                    <a:pt x="6350000" y="1425801"/>
                    <a:pt x="4928870" y="0"/>
                    <a:pt x="3175000" y="0"/>
                  </a:cubicBezTo>
                  <a:close/>
                </a:path>
              </a:pathLst>
            </a:custGeom>
            <a:blipFill>
              <a:blip r:embed="rId2"/>
              <a:stretch>
                <a:fillRect l="-164" t="-33499" r="-164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-23446" y="540804"/>
            <a:ext cx="9865726" cy="1477103"/>
            <a:chOff x="0" y="0"/>
            <a:chExt cx="2598380" cy="38903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598380" cy="389031"/>
            </a:xfrm>
            <a:custGeom>
              <a:avLst/>
              <a:gdLst/>
              <a:ahLst/>
              <a:cxnLst/>
              <a:rect l="l" t="t" r="r" b="b"/>
              <a:pathLst>
                <a:path w="2598380" h="389031">
                  <a:moveTo>
                    <a:pt x="78473" y="0"/>
                  </a:moveTo>
                  <a:lnTo>
                    <a:pt x="2519907" y="0"/>
                  </a:lnTo>
                  <a:cubicBezTo>
                    <a:pt x="2563247" y="0"/>
                    <a:pt x="2598380" y="35134"/>
                    <a:pt x="2598380" y="78473"/>
                  </a:cubicBezTo>
                  <a:lnTo>
                    <a:pt x="2598380" y="310558"/>
                  </a:lnTo>
                  <a:cubicBezTo>
                    <a:pt x="2598380" y="353898"/>
                    <a:pt x="2563247" y="389031"/>
                    <a:pt x="2519907" y="389031"/>
                  </a:cubicBezTo>
                  <a:lnTo>
                    <a:pt x="78473" y="389031"/>
                  </a:lnTo>
                  <a:cubicBezTo>
                    <a:pt x="35134" y="389031"/>
                    <a:pt x="0" y="353898"/>
                    <a:pt x="0" y="310558"/>
                  </a:cubicBezTo>
                  <a:lnTo>
                    <a:pt x="0" y="78473"/>
                  </a:lnTo>
                  <a:cubicBezTo>
                    <a:pt x="0" y="35134"/>
                    <a:pt x="35134" y="0"/>
                    <a:pt x="7847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25000"/>
                  </a:srgbClr>
                </a:gs>
                <a:gs pos="50000">
                  <a:srgbClr val="7ED957">
                    <a:alpha val="25000"/>
                  </a:srgbClr>
                </a:gs>
                <a:gs pos="100000">
                  <a:srgbClr val="90F863">
                    <a:alpha val="25000"/>
                  </a:srgbClr>
                </a:gs>
              </a:gsLst>
              <a:lin ang="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2598380" cy="417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7499">
            <a:off x="14184285" y="6382637"/>
            <a:ext cx="3354671" cy="335467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6838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5"/>
                </a:lnSpc>
              </a:pPr>
              <a:endParaRPr/>
            </a:p>
          </p:txBody>
        </p:sp>
      </p:grpSp>
      <p:sp>
        <p:nvSpPr>
          <p:cNvPr id="29" name="AutoShape 29"/>
          <p:cNvSpPr/>
          <p:nvPr/>
        </p:nvSpPr>
        <p:spPr>
          <a:xfrm flipV="1">
            <a:off x="3493810" y="5414376"/>
            <a:ext cx="7704964" cy="0"/>
          </a:xfrm>
          <a:prstGeom prst="line">
            <a:avLst/>
          </a:prstGeom>
          <a:ln w="28575" cap="flat">
            <a:solidFill>
              <a:srgbClr val="006838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30" name="TextBox 30"/>
          <p:cNvSpPr txBox="1"/>
          <p:nvPr/>
        </p:nvSpPr>
        <p:spPr>
          <a:xfrm>
            <a:off x="524505" y="740762"/>
            <a:ext cx="9548930" cy="1162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2"/>
              </a:lnSpc>
            </a:pPr>
            <a:r>
              <a:rPr lang="en-US" sz="3900" b="1" spc="8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  <a:hlinkClick r:id="rId3" tooltip="https://www.europarl.europa.eu/news/en/press-room/20250331IPR27557/sustainability-and-due-diligence-meps-agree-to-delay-application-of-new-rules"/>
              </a:rPr>
              <a:t>Amânarea aplicării</a:t>
            </a:r>
            <a:r>
              <a:rPr lang="en-US" sz="3900" b="1" spc="8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 raportării privind durabilitatea cu doi ani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177045" y="2576349"/>
            <a:ext cx="12867138" cy="2635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7"/>
              </a:lnSpc>
            </a:pPr>
            <a:r>
              <a:rPr lang="en-US" sz="2495" b="1" spc="52">
                <a:solidFill>
                  <a:srgbClr val="0A2E5E"/>
                </a:solidFill>
                <a:latin typeface="Roboto Bold"/>
                <a:ea typeface="Roboto Bold"/>
                <a:cs typeface="Roboto Bold"/>
                <a:sym typeface="Roboto Bold"/>
              </a:rPr>
              <a:t>Comisia Europeană </a:t>
            </a:r>
            <a:r>
              <a:rPr lang="en-US" sz="2495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introduce </a:t>
            </a:r>
            <a:r>
              <a:rPr lang="en-US" sz="2495" b="1" spc="52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pachetul OMNIBUS</a:t>
            </a:r>
            <a:r>
              <a:rPr lang="en-US" sz="2495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algn="l">
              <a:lnSpc>
                <a:spcPts val="4217"/>
              </a:lnSpc>
            </a:pPr>
            <a:r>
              <a:rPr lang="en-US" sz="2495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Un singur regulament (OMNIBUS) care prevede consolidarea:</a:t>
            </a:r>
          </a:p>
          <a:p>
            <a:pPr algn="l">
              <a:lnSpc>
                <a:spcPts val="4217"/>
              </a:lnSpc>
            </a:pPr>
            <a:r>
              <a:rPr lang="en-US" sz="2495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– Directivei privind raportarea referitoare la sustenabilitatea corporativă  (</a:t>
            </a:r>
            <a:r>
              <a:rPr lang="en-US" sz="2495" b="1" spc="52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CSRD</a:t>
            </a:r>
            <a:r>
              <a:rPr lang="en-US" sz="2495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);    </a:t>
            </a:r>
          </a:p>
          <a:p>
            <a:pPr algn="just">
              <a:lnSpc>
                <a:spcPts val="4217"/>
              </a:lnSpc>
            </a:pPr>
            <a:r>
              <a:rPr lang="en-US" sz="2495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– Directivei privind diligența (</a:t>
            </a:r>
            <a:r>
              <a:rPr lang="en-US" sz="2495" b="1" spc="52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CSDDD</a:t>
            </a:r>
            <a:r>
              <a:rPr lang="en-US" sz="2495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);</a:t>
            </a:r>
          </a:p>
          <a:p>
            <a:pPr algn="just">
              <a:lnSpc>
                <a:spcPts val="4217"/>
              </a:lnSpc>
            </a:pPr>
            <a:r>
              <a:rPr lang="en-US" sz="2495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– taxonomiei UE.</a:t>
            </a:r>
          </a:p>
        </p:txBody>
      </p:sp>
      <p:grpSp>
        <p:nvGrpSpPr>
          <p:cNvPr id="32" name="Group 32"/>
          <p:cNvGrpSpPr/>
          <p:nvPr/>
        </p:nvGrpSpPr>
        <p:grpSpPr>
          <a:xfrm rot="7499">
            <a:off x="485344" y="2689586"/>
            <a:ext cx="3354671" cy="335467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6838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5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066800" y="3218946"/>
            <a:ext cx="2052666" cy="2219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</a:pPr>
            <a:r>
              <a:rPr lang="en-US" sz="3528" b="1" spc="74">
                <a:solidFill>
                  <a:srgbClr val="006838"/>
                </a:solidFill>
                <a:latin typeface="Roboto Bold"/>
                <a:ea typeface="Roboto Bold"/>
                <a:cs typeface="Roboto Bold"/>
                <a:sym typeface="Roboto Bold"/>
              </a:rPr>
              <a:t>26</a:t>
            </a:r>
          </a:p>
          <a:p>
            <a:pPr algn="ctr">
              <a:lnSpc>
                <a:spcPts val="4940"/>
              </a:lnSpc>
            </a:pPr>
            <a:r>
              <a:rPr lang="en-US" sz="3528" b="1" spc="74">
                <a:solidFill>
                  <a:srgbClr val="006838"/>
                </a:solidFill>
                <a:latin typeface="Roboto Bold"/>
                <a:ea typeface="Roboto Bold"/>
                <a:cs typeface="Roboto Bold"/>
                <a:sym typeface="Roboto Bold"/>
              </a:rPr>
              <a:t>februarie</a:t>
            </a:r>
          </a:p>
          <a:p>
            <a:pPr algn="ctr">
              <a:lnSpc>
                <a:spcPts val="8068"/>
              </a:lnSpc>
              <a:spcBef>
                <a:spcPct val="0"/>
              </a:spcBef>
            </a:pPr>
            <a:r>
              <a:rPr lang="en-US" sz="5763" b="1" spc="121">
                <a:solidFill>
                  <a:srgbClr val="006838"/>
                </a:solidFill>
                <a:latin typeface="Roboto Bold"/>
                <a:ea typeface="Roboto Bold"/>
                <a:cs typeface="Roboto Bold"/>
                <a:sym typeface="Roboto Bold"/>
              </a:rPr>
              <a:t>2025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907478" y="7128144"/>
            <a:ext cx="1904938" cy="1751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4"/>
              </a:lnSpc>
            </a:pPr>
            <a:r>
              <a:rPr lang="en-US" sz="3860" b="1" spc="81">
                <a:solidFill>
                  <a:srgbClr val="006838"/>
                </a:solidFill>
                <a:latin typeface="Roboto Bold"/>
                <a:ea typeface="Roboto Bold"/>
                <a:cs typeface="Roboto Bold"/>
                <a:sym typeface="Roboto Bold"/>
              </a:rPr>
              <a:t>aprilie</a:t>
            </a:r>
          </a:p>
          <a:p>
            <a:pPr algn="ctr">
              <a:lnSpc>
                <a:spcPts val="8827"/>
              </a:lnSpc>
              <a:spcBef>
                <a:spcPct val="0"/>
              </a:spcBef>
            </a:pPr>
            <a:r>
              <a:rPr lang="en-US" sz="6305" b="1" spc="132">
                <a:solidFill>
                  <a:srgbClr val="006838"/>
                </a:solidFill>
                <a:latin typeface="Roboto Bold"/>
                <a:ea typeface="Roboto Bold"/>
                <a:cs typeface="Roboto Bold"/>
                <a:sym typeface="Roboto Bold"/>
              </a:rPr>
              <a:t>2025</a:t>
            </a:r>
          </a:p>
        </p:txBody>
      </p:sp>
      <p:sp>
        <p:nvSpPr>
          <p:cNvPr id="37" name="Freeform 37"/>
          <p:cNvSpPr/>
          <p:nvPr/>
        </p:nvSpPr>
        <p:spPr>
          <a:xfrm>
            <a:off x="12290819" y="4628204"/>
            <a:ext cx="1079711" cy="1260809"/>
          </a:xfrm>
          <a:custGeom>
            <a:avLst/>
            <a:gdLst/>
            <a:ahLst/>
            <a:cxnLst/>
            <a:rect l="l" t="t" r="r" b="b"/>
            <a:pathLst>
              <a:path w="1079711" h="1260809">
                <a:moveTo>
                  <a:pt x="0" y="0"/>
                </a:moveTo>
                <a:lnTo>
                  <a:pt x="1079711" y="0"/>
                </a:lnTo>
                <a:lnTo>
                  <a:pt x="1079711" y="1260810"/>
                </a:lnTo>
                <a:lnTo>
                  <a:pt x="0" y="12608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13704182" y="4403307"/>
            <a:ext cx="3838430" cy="174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54"/>
              </a:lnSpc>
              <a:spcBef>
                <a:spcPct val="0"/>
              </a:spcBef>
            </a:pPr>
            <a:r>
              <a:rPr lang="en-US" sz="2467" b="1" u="none" strike="noStrike" spc="5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Scop:</a:t>
            </a:r>
            <a:r>
              <a:rPr lang="en-US" sz="2467" u="none" strike="noStrike" spc="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marL="0" lvl="0" indent="0" algn="l">
              <a:lnSpc>
                <a:spcPts val="3454"/>
              </a:lnSpc>
              <a:spcBef>
                <a:spcPct val="0"/>
              </a:spcBef>
            </a:pPr>
            <a:r>
              <a:rPr lang="en-US" sz="2467" u="none" strike="noStrike" spc="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Simplificarea cerințelor de reglementare pentru întreprinderile din UE.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493810" y="6618821"/>
            <a:ext cx="10952884" cy="1959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7"/>
              </a:lnSpc>
            </a:pPr>
            <a:r>
              <a:rPr lang="en-US" sz="2495" b="1" spc="52">
                <a:solidFill>
                  <a:srgbClr val="0A2E5E"/>
                </a:solidFill>
                <a:latin typeface="Roboto Bold"/>
                <a:ea typeface="Roboto Bold"/>
                <a:cs typeface="Roboto Bold"/>
                <a:sym typeface="Roboto Bold"/>
              </a:rPr>
              <a:t>Parlamentul</a:t>
            </a:r>
            <a:r>
              <a:rPr lang="en-US" sz="2495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 votat pentru:</a:t>
            </a:r>
          </a:p>
          <a:p>
            <a:pPr marL="0" lvl="0" indent="0" algn="l">
              <a:lnSpc>
                <a:spcPts val="3917"/>
              </a:lnSpc>
            </a:pPr>
            <a:r>
              <a:rPr lang="en-US" sz="2495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–</a:t>
            </a:r>
            <a:r>
              <a:rPr lang="en-US" sz="2495" b="1" spc="52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a</a:t>
            </a:r>
            <a:r>
              <a:rPr lang="en-US" sz="2495" b="1" u="none" strike="noStrike" spc="52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mânarea cu </a:t>
            </a:r>
            <a:r>
              <a:rPr lang="en-US" sz="2495" b="1" u="none" strike="noStrike" spc="52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2</a:t>
            </a:r>
            <a:r>
              <a:rPr lang="en-US" sz="2495" b="1" u="none" strike="noStrike" spc="52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495" b="1" u="none" strike="noStrike" spc="52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ani</a:t>
            </a:r>
            <a:r>
              <a:rPr lang="en-US" sz="2495" u="none" strike="noStrike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 aplicării raportării pentru valurile 2 și 3 (CSRD).</a:t>
            </a:r>
          </a:p>
          <a:p>
            <a:pPr marL="0" lvl="0" indent="0" algn="l">
              <a:lnSpc>
                <a:spcPts val="3917"/>
              </a:lnSpc>
            </a:pPr>
            <a:r>
              <a:rPr lang="en-US" sz="2495" u="none" strike="noStrike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– </a:t>
            </a:r>
            <a:r>
              <a:rPr lang="en-US" sz="2495" b="1" u="none" strike="noStrike" spc="52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amânarea cu </a:t>
            </a:r>
            <a:r>
              <a:rPr lang="en-US" sz="2495" b="1" u="none" strike="noStrike" spc="52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1 an</a:t>
            </a:r>
            <a:r>
              <a:rPr lang="en-US" sz="2495" u="none" strike="noStrike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 aplicării normelor de diligență pentru </a:t>
            </a:r>
          </a:p>
          <a:p>
            <a:pPr marL="0" lvl="0" indent="0" algn="l">
              <a:lnSpc>
                <a:spcPts val="3917"/>
              </a:lnSpc>
            </a:pPr>
            <a:r>
              <a:rPr lang="en-US" sz="2495" u="none" strike="noStrike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 întreprinderile mari.</a:t>
            </a:r>
          </a:p>
        </p:txBody>
      </p:sp>
      <p:sp>
        <p:nvSpPr>
          <p:cNvPr id="40" name="AutoShape 40"/>
          <p:cNvSpPr/>
          <p:nvPr/>
        </p:nvSpPr>
        <p:spPr>
          <a:xfrm>
            <a:off x="5264504" y="8821031"/>
            <a:ext cx="9101980" cy="0"/>
          </a:xfrm>
          <a:prstGeom prst="line">
            <a:avLst/>
          </a:prstGeom>
          <a:ln w="28575" cap="flat">
            <a:solidFill>
              <a:srgbClr val="006838"/>
            </a:solidFill>
            <a:prstDash val="solid"/>
            <a:headEnd type="oval" w="lg" len="lg"/>
            <a:tailEnd type="none" w="sm" len="sm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2000"/>
                  </a:srgbClr>
                </a:gs>
                <a:gs pos="100000">
                  <a:srgbClr val="FFDE59">
                    <a:alpha val="12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013682" y="1804178"/>
            <a:ext cx="1147721" cy="114772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" y="586687"/>
            <a:ext cx="6120410" cy="964648"/>
            <a:chOff x="0" y="0"/>
            <a:chExt cx="1611960" cy="2540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1960" cy="254064"/>
            </a:xfrm>
            <a:custGeom>
              <a:avLst/>
              <a:gdLst/>
              <a:ahLst/>
              <a:cxnLst/>
              <a:rect l="l" t="t" r="r" b="b"/>
              <a:pathLst>
                <a:path w="1611960" h="254064">
                  <a:moveTo>
                    <a:pt x="126493" y="0"/>
                  </a:moveTo>
                  <a:lnTo>
                    <a:pt x="1485466" y="0"/>
                  </a:lnTo>
                  <a:cubicBezTo>
                    <a:pt x="1555327" y="0"/>
                    <a:pt x="1611960" y="56633"/>
                    <a:pt x="1611960" y="126493"/>
                  </a:cubicBezTo>
                  <a:lnTo>
                    <a:pt x="1611960" y="127570"/>
                  </a:lnTo>
                  <a:cubicBezTo>
                    <a:pt x="1611960" y="161118"/>
                    <a:pt x="1598633" y="193292"/>
                    <a:pt x="1574911" y="217015"/>
                  </a:cubicBezTo>
                  <a:cubicBezTo>
                    <a:pt x="1551189" y="240737"/>
                    <a:pt x="1519015" y="254064"/>
                    <a:pt x="1485466" y="254064"/>
                  </a:cubicBezTo>
                  <a:lnTo>
                    <a:pt x="126493" y="254064"/>
                  </a:lnTo>
                  <a:cubicBezTo>
                    <a:pt x="92945" y="254064"/>
                    <a:pt x="60771" y="240737"/>
                    <a:pt x="37049" y="217015"/>
                  </a:cubicBezTo>
                  <a:cubicBezTo>
                    <a:pt x="13327" y="193292"/>
                    <a:pt x="0" y="161118"/>
                    <a:pt x="0" y="127570"/>
                  </a:cubicBezTo>
                  <a:lnTo>
                    <a:pt x="0" y="126493"/>
                  </a:lnTo>
                  <a:cubicBezTo>
                    <a:pt x="0" y="92945"/>
                    <a:pt x="13327" y="60771"/>
                    <a:pt x="37049" y="37049"/>
                  </a:cubicBezTo>
                  <a:cubicBezTo>
                    <a:pt x="60771" y="13327"/>
                    <a:pt x="92945" y="0"/>
                    <a:pt x="1264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25000"/>
                  </a:srgbClr>
                </a:gs>
                <a:gs pos="50000">
                  <a:srgbClr val="7ED957">
                    <a:alpha val="25000"/>
                  </a:srgbClr>
                </a:gs>
                <a:gs pos="100000">
                  <a:srgbClr val="90F863">
                    <a:alpha val="25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611960" cy="28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AutoShape 21"/>
          <p:cNvSpPr/>
          <p:nvPr/>
        </p:nvSpPr>
        <p:spPr>
          <a:xfrm>
            <a:off x="8848725" y="1948730"/>
            <a:ext cx="0" cy="730957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22" name="AutoShape 22"/>
          <p:cNvSpPr/>
          <p:nvPr/>
        </p:nvSpPr>
        <p:spPr>
          <a:xfrm>
            <a:off x="466216" y="4147165"/>
            <a:ext cx="756225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 flipV="1">
            <a:off x="9636138" y="4140228"/>
            <a:ext cx="7367616" cy="693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3" name="Group 33"/>
          <p:cNvGrpSpPr/>
          <p:nvPr/>
        </p:nvGrpSpPr>
        <p:grpSpPr>
          <a:xfrm>
            <a:off x="2103332" y="7608451"/>
            <a:ext cx="5357098" cy="2678549"/>
            <a:chOff x="0" y="0"/>
            <a:chExt cx="6350000" cy="3175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blipFill>
              <a:blip r:embed="rId2"/>
              <a:stretch>
                <a:fillRect l="-13463" t="-7026" r="-11702" b="-33993"/>
              </a:stretch>
            </a:blipFill>
          </p:spPr>
        </p:sp>
      </p:grpSp>
      <p:grpSp>
        <p:nvGrpSpPr>
          <p:cNvPr id="35" name="Group 35"/>
          <p:cNvGrpSpPr/>
          <p:nvPr/>
        </p:nvGrpSpPr>
        <p:grpSpPr>
          <a:xfrm>
            <a:off x="11203584" y="7617588"/>
            <a:ext cx="5357098" cy="2678549"/>
            <a:chOff x="0" y="0"/>
            <a:chExt cx="6350000" cy="31750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blipFill>
              <a:blip r:embed="rId3"/>
              <a:stretch>
                <a:fillRect t="-14697" b="-14697"/>
              </a:stretch>
            </a:blipFill>
          </p:spPr>
        </p:sp>
      </p:grpSp>
      <p:sp>
        <p:nvSpPr>
          <p:cNvPr id="37" name="TextBox 37"/>
          <p:cNvSpPr txBox="1"/>
          <p:nvPr/>
        </p:nvSpPr>
        <p:spPr>
          <a:xfrm>
            <a:off x="412077" y="5372100"/>
            <a:ext cx="7686167" cy="172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6842" lvl="1" indent="-268421" algn="just">
              <a:lnSpc>
                <a:spcPts val="3481"/>
              </a:lnSpc>
              <a:buFont typeface="Arial"/>
              <a:buChar char="•"/>
            </a:pPr>
            <a:r>
              <a:rPr lang="en-US" sz="2486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Multe întreprinderi mijlocii nu mai sunt obligate să raporteze.</a:t>
            </a:r>
          </a:p>
          <a:p>
            <a:pPr marL="536842" lvl="1" indent="-268421" algn="just">
              <a:lnSpc>
                <a:spcPts val="3481"/>
              </a:lnSpc>
              <a:buFont typeface="Arial"/>
              <a:buChar char="•"/>
            </a:pPr>
            <a:r>
              <a:rPr lang="en-US" sz="2486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Totuși, așteptările părților interesate (investitorii, furnizorii sau chiar clienții) rămân ridicate.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3845561" y="1804178"/>
            <a:ext cx="1147721" cy="1147721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5"/>
                </a:lnSpc>
              </a:pPr>
              <a:endParaRPr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348289" y="792314"/>
            <a:ext cx="5455326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900" b="1" spc="8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 Modificările OMNIBUS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38941" y="2966396"/>
            <a:ext cx="5943711" cy="96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  <a:spcBef>
                <a:spcPct val="0"/>
              </a:spcBef>
            </a:pPr>
            <a:r>
              <a:rPr lang="en-US" sz="2781" b="1" spc="58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Modificarea pragului de angajați pentru raportarea CSRD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3742600" y="1940248"/>
            <a:ext cx="1353644" cy="780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5"/>
              </a:lnSpc>
              <a:spcBef>
                <a:spcPct val="0"/>
              </a:spcBef>
            </a:pPr>
            <a:r>
              <a:rPr lang="en-US" sz="4611" b="1" spc="96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910721" y="1940248"/>
            <a:ext cx="1353644" cy="780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5"/>
              </a:lnSpc>
              <a:spcBef>
                <a:spcPct val="0"/>
              </a:spcBef>
            </a:pPr>
            <a:r>
              <a:rPr lang="en-US" sz="4611" b="1" spc="96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2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907245" y="3015060"/>
            <a:ext cx="5360596" cy="966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93"/>
              </a:lnSpc>
              <a:spcBef>
                <a:spcPct val="0"/>
              </a:spcBef>
            </a:pPr>
            <a:r>
              <a:rPr lang="en-US" sz="2781" b="1" u="none" strike="noStrike" spc="58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„Oprirea ceasului” pentru termenele de raportare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390384" y="4587903"/>
            <a:ext cx="4058076" cy="555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8"/>
              </a:lnSpc>
              <a:spcBef>
                <a:spcPct val="0"/>
              </a:spcBef>
            </a:pPr>
            <a:r>
              <a:rPr lang="en-US" sz="3184" b="1" spc="66">
                <a:solidFill>
                  <a:srgbClr val="006838"/>
                </a:solidFill>
                <a:latin typeface="Roboto Bold"/>
                <a:ea typeface="Roboto Bold"/>
                <a:cs typeface="Roboto Bold"/>
                <a:sym typeface="Roboto Bold"/>
              </a:rPr>
              <a:t>250 → 1 000 angajați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144000" y="5291213"/>
            <a:ext cx="8479562" cy="1802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4732" lvl="1" indent="-277366" algn="just">
              <a:lnSpc>
                <a:spcPts val="3597"/>
              </a:lnSpc>
              <a:spcBef>
                <a:spcPct val="0"/>
              </a:spcBef>
              <a:buFont typeface="Arial"/>
              <a:buChar char="•"/>
            </a:pPr>
            <a:r>
              <a:rPr lang="en-US" sz="2569" u="none" strike="noStrike" spc="5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Raportarea pentru valul 2 este amânată cu 2 ani.</a:t>
            </a:r>
          </a:p>
          <a:p>
            <a:pPr marL="554732" lvl="1" indent="-277366" algn="just">
              <a:lnSpc>
                <a:spcPts val="3597"/>
              </a:lnSpc>
              <a:spcBef>
                <a:spcPct val="0"/>
              </a:spcBef>
              <a:buFont typeface="Arial"/>
              <a:buChar char="•"/>
            </a:pPr>
            <a:r>
              <a:rPr lang="en-US" sz="2569" u="none" strike="noStrike" spc="5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Întreprinderile mijlocii, deși scutite din punct de vedere legal, cele care iau în serios sustenabilitatea, vor continua probabil să raporteze în mod voluntar.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2431920" y="4587903"/>
            <a:ext cx="2555491" cy="555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8"/>
              </a:lnSpc>
              <a:spcBef>
                <a:spcPct val="0"/>
              </a:spcBef>
            </a:pPr>
            <a:r>
              <a:rPr lang="en-US" sz="3184" b="1" spc="66">
                <a:solidFill>
                  <a:srgbClr val="006838"/>
                </a:solidFill>
                <a:latin typeface="Roboto Bold"/>
                <a:ea typeface="Roboto Bold"/>
                <a:cs typeface="Roboto Bold"/>
                <a:sym typeface="Roboto Bold"/>
              </a:rPr>
              <a:t>2025 → 2027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1"/>
          <p:cNvGrpSpPr/>
          <p:nvPr/>
        </p:nvGrpSpPr>
        <p:grpSpPr>
          <a:xfrm>
            <a:off x="5410200" y="-190500"/>
            <a:ext cx="12788157" cy="10477500"/>
            <a:chOff x="0" y="-28575"/>
            <a:chExt cx="4144024" cy="2719125"/>
          </a:xfrm>
        </p:grpSpPr>
        <p:sp>
          <p:nvSpPr>
            <p:cNvPr id="22" name="Freeform 22"/>
            <p:cNvSpPr/>
            <p:nvPr/>
          </p:nvSpPr>
          <p:spPr>
            <a:xfrm>
              <a:off x="913628" y="24776"/>
              <a:ext cx="3230396" cy="2665774"/>
            </a:xfrm>
            <a:custGeom>
              <a:avLst/>
              <a:gdLst/>
              <a:ahLst/>
              <a:cxnLst/>
              <a:rect l="l" t="t" r="r" b="b"/>
              <a:pathLst>
                <a:path w="3195167" h="2637199">
                  <a:moveTo>
                    <a:pt x="0" y="0"/>
                  </a:moveTo>
                  <a:lnTo>
                    <a:pt x="3195167" y="0"/>
                  </a:lnTo>
                  <a:lnTo>
                    <a:pt x="3195167" y="2637199"/>
                  </a:lnTo>
                  <a:lnTo>
                    <a:pt x="0" y="2637199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9000"/>
                  </a:srgbClr>
                </a:gs>
                <a:gs pos="100000">
                  <a:srgbClr val="FFDE59">
                    <a:alpha val="9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3195167" cy="2665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751" y="-3854188"/>
            <a:ext cx="17985177" cy="1360791"/>
          </a:xfrm>
          <a:custGeom>
            <a:avLst/>
            <a:gdLst/>
            <a:ahLst/>
            <a:cxnLst/>
            <a:rect l="l" t="t" r="r" b="b"/>
            <a:pathLst>
              <a:path w="10933264" h="4357627">
                <a:moveTo>
                  <a:pt x="0" y="0"/>
                </a:moveTo>
                <a:lnTo>
                  <a:pt x="10933265" y="0"/>
                </a:lnTo>
                <a:lnTo>
                  <a:pt x="10933265" y="4357627"/>
                </a:lnTo>
                <a:lnTo>
                  <a:pt x="0" y="4357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 l="-11969" r="-33459"/>
            </a:stretch>
          </a:blipFill>
        </p:spPr>
        <p:txBody>
          <a:bodyPr/>
          <a:lstStyle/>
          <a:p>
            <a:endParaRPr lang="ro-MD" dirty="0"/>
          </a:p>
        </p:txBody>
      </p:sp>
      <p:grpSp>
        <p:nvGrpSpPr>
          <p:cNvPr id="6" name="Group 6"/>
          <p:cNvGrpSpPr/>
          <p:nvPr/>
        </p:nvGrpSpPr>
        <p:grpSpPr>
          <a:xfrm>
            <a:off x="5168780" y="3372918"/>
            <a:ext cx="12568932" cy="2676730"/>
            <a:chOff x="0" y="0"/>
            <a:chExt cx="3310336" cy="7049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10336" cy="704982"/>
            </a:xfrm>
            <a:custGeom>
              <a:avLst/>
              <a:gdLst/>
              <a:ahLst/>
              <a:cxnLst/>
              <a:rect l="l" t="t" r="r" b="b"/>
              <a:pathLst>
                <a:path w="3310336" h="704982">
                  <a:moveTo>
                    <a:pt x="0" y="0"/>
                  </a:moveTo>
                  <a:lnTo>
                    <a:pt x="3310336" y="0"/>
                  </a:lnTo>
                  <a:lnTo>
                    <a:pt x="3310336" y="704982"/>
                  </a:lnTo>
                  <a:lnTo>
                    <a:pt x="0" y="704982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21000"/>
                  </a:srgbClr>
                </a:gs>
                <a:gs pos="50000">
                  <a:srgbClr val="7ED957">
                    <a:alpha val="21000"/>
                  </a:srgbClr>
                </a:gs>
                <a:gs pos="100000">
                  <a:srgbClr val="90F863">
                    <a:alpha val="21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310336" cy="733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871015" y="5143500"/>
            <a:ext cx="9209176" cy="1110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7"/>
              </a:lnSpc>
              <a:spcBef>
                <a:spcPct val="0"/>
              </a:spcBef>
            </a:pPr>
            <a:r>
              <a:rPr lang="en-US" sz="6433">
                <a:solidFill>
                  <a:srgbClr val="2A3E14"/>
                </a:solidFill>
                <a:latin typeface="Oswald"/>
                <a:ea typeface="Oswald"/>
                <a:cs typeface="Oswald"/>
                <a:sym typeface="Oswald"/>
              </a:rPr>
              <a:t>MULȚUMESC PENTRU ATENȚIE 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762E292-6653-4351-8987-665E42815B56}"/>
              </a:ext>
            </a:extLst>
          </p:cNvPr>
          <p:cNvGrpSpPr/>
          <p:nvPr/>
        </p:nvGrpSpPr>
        <p:grpSpPr>
          <a:xfrm>
            <a:off x="298072" y="1409700"/>
            <a:ext cx="8443102" cy="8597136"/>
            <a:chOff x="317340" y="2508445"/>
            <a:chExt cx="5552618" cy="5683986"/>
          </a:xfrm>
        </p:grpSpPr>
        <p:grpSp>
          <p:nvGrpSpPr>
            <p:cNvPr id="27" name="Group 10">
              <a:extLst>
                <a:ext uri="{FF2B5EF4-FFF2-40B4-BE49-F238E27FC236}">
                  <a16:creationId xmlns:a16="http://schemas.microsoft.com/office/drawing/2014/main" id="{172FD6D9-1117-4636-AFE1-5B110EB594A2}"/>
                </a:ext>
              </a:extLst>
            </p:cNvPr>
            <p:cNvGrpSpPr/>
            <p:nvPr/>
          </p:nvGrpSpPr>
          <p:grpSpPr>
            <a:xfrm>
              <a:off x="317340" y="2658121"/>
              <a:ext cx="5552618" cy="5534310"/>
              <a:chOff x="0" y="0"/>
              <a:chExt cx="7645207" cy="7620000"/>
            </a:xfrm>
          </p:grpSpPr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3FA266E8-EE85-46B4-A996-1E1070C9A384}"/>
                  </a:ext>
                </a:extLst>
              </p:cNvPr>
              <p:cNvSpPr/>
              <p:nvPr/>
            </p:nvSpPr>
            <p:spPr>
              <a:xfrm>
                <a:off x="0" y="0"/>
                <a:ext cx="7646477" cy="7620000"/>
              </a:xfrm>
              <a:custGeom>
                <a:avLst/>
                <a:gdLst/>
                <a:ahLst/>
                <a:cxnLst/>
                <a:rect l="l" t="t" r="r" b="b"/>
                <a:pathLst>
                  <a:path w="7646477" h="7620000">
                    <a:moveTo>
                      <a:pt x="3823410" y="0"/>
                    </a:moveTo>
                    <a:cubicBezTo>
                      <a:pt x="1711799" y="0"/>
                      <a:pt x="0" y="1705795"/>
                      <a:pt x="0" y="3810000"/>
                    </a:cubicBezTo>
                    <a:cubicBezTo>
                      <a:pt x="0" y="5914205"/>
                      <a:pt x="1711799" y="7620000"/>
                      <a:pt x="3823410" y="7620000"/>
                    </a:cubicBezTo>
                    <a:cubicBezTo>
                      <a:pt x="5935021" y="7620000"/>
                      <a:pt x="7646477" y="5914205"/>
                      <a:pt x="7646477" y="3810000"/>
                    </a:cubicBezTo>
                    <a:cubicBezTo>
                      <a:pt x="7646477" y="1705795"/>
                      <a:pt x="5935021" y="0"/>
                      <a:pt x="3823410" y="0"/>
                    </a:cubicBezTo>
                    <a:close/>
                  </a:path>
                </a:pathLst>
              </a:custGeom>
              <a:blipFill>
                <a:blip r:embed="rId3">
                  <a:alphaModFix amt="99000"/>
                </a:blip>
                <a:stretch>
                  <a:fillRect l="-25351" t="-308" r="-28483" b="-9872"/>
                </a:stretch>
              </a:blipFill>
            </p:spPr>
          </p:sp>
        </p:grpSp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502452AE-B9D1-4F80-BE21-A694811BD71B}"/>
                </a:ext>
              </a:extLst>
            </p:cNvPr>
            <p:cNvGrpSpPr/>
            <p:nvPr/>
          </p:nvGrpSpPr>
          <p:grpSpPr>
            <a:xfrm>
              <a:off x="442897" y="2508445"/>
              <a:ext cx="5281130" cy="5495948"/>
              <a:chOff x="0" y="0"/>
              <a:chExt cx="812800" cy="776869"/>
            </a:xfrm>
          </p:grpSpPr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42A3152C-77CE-4385-9C63-7D489F0DB6D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686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6869">
                    <a:moveTo>
                      <a:pt x="406400" y="0"/>
                    </a:moveTo>
                    <a:cubicBezTo>
                      <a:pt x="181951" y="0"/>
                      <a:pt x="0" y="173908"/>
                      <a:pt x="0" y="388435"/>
                    </a:cubicBezTo>
                    <a:cubicBezTo>
                      <a:pt x="0" y="602961"/>
                      <a:pt x="181951" y="776869"/>
                      <a:pt x="406400" y="776869"/>
                    </a:cubicBezTo>
                    <a:cubicBezTo>
                      <a:pt x="630849" y="776869"/>
                      <a:pt x="812800" y="602961"/>
                      <a:pt x="812800" y="388435"/>
                    </a:cubicBezTo>
                    <a:cubicBezTo>
                      <a:pt x="812800" y="173908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ED00">
                  <a:alpha val="14902"/>
                </a:srgbClr>
              </a:solidFill>
            </p:spPr>
          </p:sp>
          <p:sp>
            <p:nvSpPr>
              <p:cNvPr id="30" name="TextBox 20">
                <a:extLst>
                  <a:ext uri="{FF2B5EF4-FFF2-40B4-BE49-F238E27FC236}">
                    <a16:creationId xmlns:a16="http://schemas.microsoft.com/office/drawing/2014/main" id="{3A364FF8-792D-4771-9C37-04F41679366C}"/>
                  </a:ext>
                </a:extLst>
              </p:cNvPr>
              <p:cNvSpPr txBox="1"/>
              <p:nvPr/>
            </p:nvSpPr>
            <p:spPr>
              <a:xfrm>
                <a:off x="76200" y="44257"/>
                <a:ext cx="660400" cy="659781"/>
              </a:xfrm>
              <a:prstGeom prst="rect">
                <a:avLst/>
              </a:prstGeom>
            </p:spPr>
            <p:txBody>
              <a:bodyPr lIns="50054" tIns="50054" rIns="50054" bIns="5005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id="{A4D99A5D-F237-7651-EEC4-D1478F19E7AE}"/>
              </a:ext>
            </a:extLst>
          </p:cNvPr>
          <p:cNvGrpSpPr/>
          <p:nvPr/>
        </p:nvGrpSpPr>
        <p:grpSpPr>
          <a:xfrm>
            <a:off x="298072" y="333170"/>
            <a:ext cx="17691856" cy="1228329"/>
            <a:chOff x="62893" y="-17507"/>
            <a:chExt cx="11885267" cy="82296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6F57F1A4-2049-7253-6D1E-3C017DDF6ECB}"/>
                </a:ext>
              </a:extLst>
            </p:cNvPr>
            <p:cNvSpPr/>
            <p:nvPr/>
          </p:nvSpPr>
          <p:spPr>
            <a:xfrm>
              <a:off x="2789171" y="-17507"/>
              <a:ext cx="1554480" cy="822960"/>
            </a:xfrm>
            <a:custGeom>
              <a:avLst/>
              <a:gdLst/>
              <a:ahLst/>
              <a:cxnLst/>
              <a:rect l="l" t="t" r="r" b="b"/>
              <a:pathLst>
                <a:path w="11728552" h="6465740">
                  <a:moveTo>
                    <a:pt x="0" y="0"/>
                  </a:moveTo>
                  <a:lnTo>
                    <a:pt x="11728552" y="0"/>
                  </a:lnTo>
                  <a:lnTo>
                    <a:pt x="11728552" y="6465740"/>
                  </a:lnTo>
                  <a:lnTo>
                    <a:pt x="0" y="6465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93EC85D4-9D20-9F94-5989-53DD41944623}"/>
                </a:ext>
              </a:extLst>
            </p:cNvPr>
            <p:cNvSpPr/>
            <p:nvPr/>
          </p:nvSpPr>
          <p:spPr>
            <a:xfrm>
              <a:off x="6514532" y="148797"/>
              <a:ext cx="2743200" cy="548640"/>
            </a:xfrm>
            <a:custGeom>
              <a:avLst/>
              <a:gdLst/>
              <a:ahLst/>
              <a:cxnLst/>
              <a:rect l="l" t="t" r="r" b="b"/>
              <a:pathLst>
                <a:path w="6135692" h="1288495">
                  <a:moveTo>
                    <a:pt x="0" y="0"/>
                  </a:moveTo>
                  <a:lnTo>
                    <a:pt x="6135692" y="0"/>
                  </a:lnTo>
                  <a:lnTo>
                    <a:pt x="6135692" y="1288496"/>
                  </a:lnTo>
                  <a:lnTo>
                    <a:pt x="0" y="1288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7137E1C0-55CD-CE87-374C-D0FE474B64CF}"/>
                </a:ext>
              </a:extLst>
            </p:cNvPr>
            <p:cNvSpPr/>
            <p:nvPr/>
          </p:nvSpPr>
          <p:spPr>
            <a:xfrm>
              <a:off x="9387840" y="-17507"/>
              <a:ext cx="2560320" cy="822960"/>
            </a:xfrm>
            <a:custGeom>
              <a:avLst/>
              <a:gdLst/>
              <a:ahLst/>
              <a:cxnLst/>
              <a:rect l="l" t="t" r="r" b="b"/>
              <a:pathLst>
                <a:path w="5554126" h="1722147">
                  <a:moveTo>
                    <a:pt x="0" y="0"/>
                  </a:moveTo>
                  <a:lnTo>
                    <a:pt x="5554126" y="0"/>
                  </a:lnTo>
                  <a:lnTo>
                    <a:pt x="5554126" y="1722147"/>
                  </a:lnTo>
                  <a:lnTo>
                    <a:pt x="0" y="172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9485" b="-518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C24888B2-78CC-6CED-F20A-916FD40DB1A0}"/>
                </a:ext>
              </a:extLst>
            </p:cNvPr>
            <p:cNvSpPr/>
            <p:nvPr/>
          </p:nvSpPr>
          <p:spPr>
            <a:xfrm>
              <a:off x="88669" y="148797"/>
              <a:ext cx="2468880" cy="274320"/>
            </a:xfrm>
            <a:custGeom>
              <a:avLst/>
              <a:gdLst/>
              <a:ahLst/>
              <a:cxnLst/>
              <a:rect l="l" t="t" r="r" b="b"/>
              <a:pathLst>
                <a:path w="7359451" h="968994">
                  <a:moveTo>
                    <a:pt x="0" y="0"/>
                  </a:moveTo>
                  <a:lnTo>
                    <a:pt x="7359451" y="0"/>
                  </a:lnTo>
                  <a:lnTo>
                    <a:pt x="7359451" y="968995"/>
                  </a:lnTo>
                  <a:lnTo>
                    <a:pt x="0" y="968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E15AAEA2-F390-4EC8-1092-A34CC352B3D3}"/>
                </a:ext>
              </a:extLst>
            </p:cNvPr>
            <p:cNvSpPr/>
            <p:nvPr/>
          </p:nvSpPr>
          <p:spPr>
            <a:xfrm>
              <a:off x="62893" y="423117"/>
              <a:ext cx="2286000" cy="365760"/>
            </a:xfrm>
            <a:custGeom>
              <a:avLst/>
              <a:gdLst/>
              <a:ahLst/>
              <a:cxnLst/>
              <a:rect l="l" t="t" r="r" b="b"/>
              <a:pathLst>
                <a:path w="7359451" h="1462604">
                  <a:moveTo>
                    <a:pt x="0" y="0"/>
                  </a:moveTo>
                  <a:lnTo>
                    <a:pt x="7359451" y="0"/>
                  </a:lnTo>
                  <a:lnTo>
                    <a:pt x="7359451" y="1462604"/>
                  </a:lnTo>
                  <a:lnTo>
                    <a:pt x="0" y="1462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6" name="Picture 2" descr="A green shield with a bull head and a star&#10;&#10;AI-generated content may be incorrect.">
            <a:extLst>
              <a:ext uri="{FF2B5EF4-FFF2-40B4-BE49-F238E27FC236}">
                <a16:creationId xmlns:a16="http://schemas.microsoft.com/office/drawing/2014/main" id="{59926414-A84B-FAC5-6B19-FA4D163B8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28" y="581392"/>
            <a:ext cx="905310" cy="119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146ABB63-EE2C-EFF3-F276-5F08D411EE9E}"/>
              </a:ext>
            </a:extLst>
          </p:cNvPr>
          <p:cNvSpPr txBox="1"/>
          <p:nvPr/>
        </p:nvSpPr>
        <p:spPr>
          <a:xfrm>
            <a:off x="8007858" y="755950"/>
            <a:ext cx="156533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6">
                    <a:lumMod val="49000"/>
                  </a:schemeClr>
                </a:solidFill>
              </a:rPr>
              <a:t>Moldova State University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982</Words>
  <Application>Microsoft Office PowerPoint</Application>
  <PresentationFormat>Произвольный</PresentationFormat>
  <Paragraphs>140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Calibri</vt:lpstr>
      <vt:lpstr>Abril Fatface</vt:lpstr>
      <vt:lpstr>Arial</vt:lpstr>
      <vt:lpstr>Roboto</vt:lpstr>
      <vt:lpstr>Oswald Bold</vt:lpstr>
      <vt:lpstr>Roboto Bold</vt:lpstr>
      <vt:lpstr>Cambria</vt:lpstr>
      <vt:lpstr>Oswald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Raportarea integrată-</dc:title>
  <cp:lastModifiedBy>Galina Lusmanschi</cp:lastModifiedBy>
  <cp:revision>13</cp:revision>
  <dcterms:created xsi:type="dcterms:W3CDTF">2006-08-16T00:00:00Z</dcterms:created>
  <dcterms:modified xsi:type="dcterms:W3CDTF">2025-11-09T14:57:50Z</dcterms:modified>
  <dc:identifier>DAGqVaoXilM</dc:identifier>
</cp:coreProperties>
</file>