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73" r:id="rId2"/>
    <p:sldId id="258" r:id="rId3"/>
    <p:sldId id="259" r:id="rId4"/>
    <p:sldId id="260" r:id="rId5"/>
    <p:sldId id="269" r:id="rId6"/>
    <p:sldId id="271" r:id="rId7"/>
    <p:sldId id="264" r:id="rId8"/>
    <p:sldId id="268" r:id="rId9"/>
  </p:sldIdLst>
  <p:sldSz cx="18288000" cy="10287000"/>
  <p:notesSz cx="6858000" cy="9144000"/>
  <p:embeddedFontLst>
    <p:embeddedFont>
      <p:font typeface="Oswald" panose="00000500000000000000" pitchFamily="2" charset="0"/>
      <p:regular r:id="rId11"/>
      <p:bold r:id="rId12"/>
    </p:embeddedFont>
    <p:embeddedFont>
      <p:font typeface="Oswald Bold" panose="00000800000000000000" charset="0"/>
      <p:regular r:id="rId13"/>
      <p:bold r:id="rId14"/>
    </p:embeddedFont>
    <p:embeddedFont>
      <p:font typeface="Roboto" panose="02000000000000000000" pitchFamily="2" charset="0"/>
      <p:regular r:id="rId15"/>
      <p:bold r:id="rId16"/>
      <p:italic r:id="rId17"/>
      <p:boldItalic r:id="rId18"/>
    </p:embeddedFont>
    <p:embeddedFont>
      <p:font typeface="Roboto Bold" panose="02000000000000000000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256" autoAdjust="0"/>
  </p:normalViewPr>
  <p:slideViewPr>
    <p:cSldViewPr>
      <p:cViewPr varScale="1">
        <p:scale>
          <a:sx n="55" d="100"/>
          <a:sy n="55" d="100"/>
        </p:scale>
        <p:origin x="65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M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49142-EBBC-4872-92D0-EE5506D4A1A0}" type="datetimeFigureOut">
              <a:rPr lang="ro-MD" smtClean="0"/>
              <a:t>09.11.2025</a:t>
            </a:fld>
            <a:endParaRPr lang="ro-M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M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o-M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M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94F4E-A2AC-417E-92FA-C858E9C64F48}" type="slidenum">
              <a:rPr lang="ro-MD" smtClean="0"/>
              <a:t>‹#›</a:t>
            </a:fld>
            <a:endParaRPr lang="ro-MD"/>
          </a:p>
        </p:txBody>
      </p:sp>
    </p:spTree>
    <p:extLst>
      <p:ext uri="{BB962C8B-B14F-4D97-AF65-F5344CB8AC3E}">
        <p14:creationId xmlns:p14="http://schemas.microsoft.com/office/powerpoint/2010/main" val="329375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M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94F4E-A2AC-417E-92FA-C858E9C64F48}" type="slidenum">
              <a:rPr lang="ro-MD" smtClean="0"/>
              <a:t>6</a:t>
            </a:fld>
            <a:endParaRPr lang="ro-MD"/>
          </a:p>
        </p:txBody>
      </p:sp>
    </p:spTree>
    <p:extLst>
      <p:ext uri="{BB962C8B-B14F-4D97-AF65-F5344CB8AC3E}">
        <p14:creationId xmlns:p14="http://schemas.microsoft.com/office/powerpoint/2010/main" val="323318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jpe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6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png"/><Relationship Id="rId7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00500" y="-4000500"/>
            <a:ext cx="10287000" cy="18288000"/>
            <a:chOff x="0" y="0"/>
            <a:chExt cx="2709333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3" cy="4816592"/>
            </a:xfrm>
            <a:custGeom>
              <a:avLst/>
              <a:gdLst/>
              <a:ahLst/>
              <a:cxnLst/>
              <a:rect l="l" t="t" r="r" b="b"/>
              <a:pathLst>
                <a:path w="2709333" h="4816592">
                  <a:moveTo>
                    <a:pt x="0" y="0"/>
                  </a:moveTo>
                  <a:lnTo>
                    <a:pt x="2709333" y="0"/>
                  </a:lnTo>
                  <a:lnTo>
                    <a:pt x="27093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2B6C12">
                <a:alpha val="470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709333" cy="4845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2293448" y="4474099"/>
            <a:ext cx="3780202" cy="7845601"/>
            <a:chOff x="0" y="0"/>
            <a:chExt cx="995609" cy="20663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5609" cy="2066331"/>
            </a:xfrm>
            <a:custGeom>
              <a:avLst/>
              <a:gdLst/>
              <a:ahLst/>
              <a:cxnLst/>
              <a:rect l="l" t="t" r="r" b="b"/>
              <a:pathLst>
                <a:path w="995609" h="2066331">
                  <a:moveTo>
                    <a:pt x="104449" y="0"/>
                  </a:moveTo>
                  <a:lnTo>
                    <a:pt x="891160" y="0"/>
                  </a:lnTo>
                  <a:cubicBezTo>
                    <a:pt x="948845" y="0"/>
                    <a:pt x="995609" y="46763"/>
                    <a:pt x="995609" y="104449"/>
                  </a:cubicBezTo>
                  <a:lnTo>
                    <a:pt x="995609" y="1961882"/>
                  </a:lnTo>
                  <a:cubicBezTo>
                    <a:pt x="995609" y="2019568"/>
                    <a:pt x="948845" y="2066331"/>
                    <a:pt x="891160" y="2066331"/>
                  </a:cubicBezTo>
                  <a:lnTo>
                    <a:pt x="104449" y="2066331"/>
                  </a:lnTo>
                  <a:cubicBezTo>
                    <a:pt x="46763" y="2066331"/>
                    <a:pt x="0" y="2019568"/>
                    <a:pt x="0" y="1961882"/>
                  </a:cubicBezTo>
                  <a:lnTo>
                    <a:pt x="0" y="104449"/>
                  </a:lnTo>
                  <a:cubicBezTo>
                    <a:pt x="0" y="46763"/>
                    <a:pt x="46763" y="0"/>
                    <a:pt x="1044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38715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104775"/>
              <a:ext cx="995609" cy="2171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919516" y="3842464"/>
            <a:ext cx="4186833" cy="5559385"/>
            <a:chOff x="0" y="0"/>
            <a:chExt cx="612129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184911" y="0"/>
                  </a:moveTo>
                  <a:lnTo>
                    <a:pt x="427217" y="0"/>
                  </a:lnTo>
                  <a:cubicBezTo>
                    <a:pt x="476259" y="0"/>
                    <a:pt x="523292" y="19482"/>
                    <a:pt x="557969" y="54159"/>
                  </a:cubicBezTo>
                  <a:cubicBezTo>
                    <a:pt x="592647" y="88837"/>
                    <a:pt x="612129" y="135870"/>
                    <a:pt x="612129" y="184911"/>
                  </a:cubicBezTo>
                  <a:lnTo>
                    <a:pt x="612129" y="627889"/>
                  </a:lnTo>
                  <a:cubicBezTo>
                    <a:pt x="612129" y="676930"/>
                    <a:pt x="592647" y="723963"/>
                    <a:pt x="557969" y="758641"/>
                  </a:cubicBezTo>
                  <a:cubicBezTo>
                    <a:pt x="523292" y="793318"/>
                    <a:pt x="476259" y="812800"/>
                    <a:pt x="427217" y="812800"/>
                  </a:cubicBezTo>
                  <a:lnTo>
                    <a:pt x="184911" y="812800"/>
                  </a:lnTo>
                  <a:cubicBezTo>
                    <a:pt x="135870" y="812800"/>
                    <a:pt x="88837" y="793318"/>
                    <a:pt x="54159" y="758641"/>
                  </a:cubicBezTo>
                  <a:cubicBezTo>
                    <a:pt x="19482" y="723963"/>
                    <a:pt x="0" y="676930"/>
                    <a:pt x="0" y="627889"/>
                  </a:cubicBezTo>
                  <a:lnTo>
                    <a:pt x="0" y="184911"/>
                  </a:lnTo>
                  <a:cubicBezTo>
                    <a:pt x="0" y="135870"/>
                    <a:pt x="19482" y="88837"/>
                    <a:pt x="54159" y="54159"/>
                  </a:cubicBezTo>
                  <a:cubicBezTo>
                    <a:pt x="88837" y="19482"/>
                    <a:pt x="135870" y="0"/>
                    <a:pt x="184911" y="0"/>
                  </a:cubicBezTo>
                  <a:close/>
                </a:path>
              </a:pathLst>
            </a:custGeom>
            <a:blipFill>
              <a:blip r:embed="rId2"/>
              <a:stretch>
                <a:fillRect l="-49586" r="-49586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30239" y="3440615"/>
            <a:ext cx="3805574" cy="5053139"/>
            <a:chOff x="0" y="0"/>
            <a:chExt cx="612129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2129" cy="812800"/>
            </a:xfrm>
            <a:custGeom>
              <a:avLst/>
              <a:gdLst/>
              <a:ahLst/>
              <a:cxnLst/>
              <a:rect l="l" t="t" r="r" b="b"/>
              <a:pathLst>
                <a:path w="612129" h="812800">
                  <a:moveTo>
                    <a:pt x="203436" y="0"/>
                  </a:moveTo>
                  <a:lnTo>
                    <a:pt x="408692" y="0"/>
                  </a:lnTo>
                  <a:cubicBezTo>
                    <a:pt x="462647" y="0"/>
                    <a:pt x="514392" y="21433"/>
                    <a:pt x="552543" y="59585"/>
                  </a:cubicBezTo>
                  <a:cubicBezTo>
                    <a:pt x="590695" y="97737"/>
                    <a:pt x="612129" y="149482"/>
                    <a:pt x="612129" y="203436"/>
                  </a:cubicBezTo>
                  <a:lnTo>
                    <a:pt x="612129" y="609364"/>
                  </a:lnTo>
                  <a:cubicBezTo>
                    <a:pt x="612129" y="663318"/>
                    <a:pt x="590695" y="715063"/>
                    <a:pt x="552543" y="753215"/>
                  </a:cubicBezTo>
                  <a:cubicBezTo>
                    <a:pt x="514392" y="791367"/>
                    <a:pt x="462647" y="812800"/>
                    <a:pt x="408692" y="812800"/>
                  </a:cubicBezTo>
                  <a:lnTo>
                    <a:pt x="203436" y="812800"/>
                  </a:lnTo>
                  <a:cubicBezTo>
                    <a:pt x="149482" y="812800"/>
                    <a:pt x="97737" y="791367"/>
                    <a:pt x="59585" y="753215"/>
                  </a:cubicBezTo>
                  <a:cubicBezTo>
                    <a:pt x="21433" y="715063"/>
                    <a:pt x="0" y="663318"/>
                    <a:pt x="0" y="609364"/>
                  </a:cubicBezTo>
                  <a:lnTo>
                    <a:pt x="0" y="203436"/>
                  </a:lnTo>
                  <a:cubicBezTo>
                    <a:pt x="0" y="149482"/>
                    <a:pt x="21433" y="97737"/>
                    <a:pt x="59585" y="59585"/>
                  </a:cubicBezTo>
                  <a:cubicBezTo>
                    <a:pt x="97737" y="21433"/>
                    <a:pt x="149482" y="0"/>
                    <a:pt x="203436" y="0"/>
                  </a:cubicBezTo>
                  <a:close/>
                </a:path>
              </a:pathLst>
            </a:custGeom>
            <a:blipFill>
              <a:blip r:embed="rId3"/>
              <a:stretch>
                <a:fillRect l="-17066" r="-120045"/>
              </a:stretch>
            </a:blipFill>
            <a:ln w="219075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21" name="Freeform 21"/>
          <p:cNvSpPr/>
          <p:nvPr/>
        </p:nvSpPr>
        <p:spPr>
          <a:xfrm flipH="1">
            <a:off x="4692444" y="2511072"/>
            <a:ext cx="2481483" cy="1308982"/>
          </a:xfrm>
          <a:custGeom>
            <a:avLst/>
            <a:gdLst/>
            <a:ahLst/>
            <a:cxnLst/>
            <a:rect l="l" t="t" r="r" b="b"/>
            <a:pathLst>
              <a:path w="2481483" h="1308982">
                <a:moveTo>
                  <a:pt x="2481483" y="0"/>
                </a:moveTo>
                <a:lnTo>
                  <a:pt x="0" y="0"/>
                </a:lnTo>
                <a:lnTo>
                  <a:pt x="0" y="1308983"/>
                </a:lnTo>
                <a:lnTo>
                  <a:pt x="2481483" y="1308983"/>
                </a:lnTo>
                <a:lnTo>
                  <a:pt x="248148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8114134" y="2438279"/>
            <a:ext cx="10211286" cy="3906640"/>
            <a:chOff x="0" y="0"/>
            <a:chExt cx="2726892" cy="104325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726892" cy="1043256"/>
            </a:xfrm>
            <a:custGeom>
              <a:avLst/>
              <a:gdLst/>
              <a:ahLst/>
              <a:cxnLst/>
              <a:rect l="l" t="t" r="r" b="b"/>
              <a:pathLst>
                <a:path w="2726892" h="1043256">
                  <a:moveTo>
                    <a:pt x="0" y="0"/>
                  </a:moveTo>
                  <a:lnTo>
                    <a:pt x="2726892" y="0"/>
                  </a:lnTo>
                  <a:lnTo>
                    <a:pt x="2726892" y="1043256"/>
                  </a:lnTo>
                  <a:lnTo>
                    <a:pt x="0" y="1043256"/>
                  </a:lnTo>
                  <a:close/>
                </a:path>
              </a:pathLst>
            </a:custGeom>
            <a:solidFill>
              <a:srgbClr val="CDD258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726892" cy="1081356"/>
            </a:xfrm>
            <a:prstGeom prst="rect">
              <a:avLst/>
            </a:prstGeom>
          </p:spPr>
          <p:txBody>
            <a:bodyPr lIns="49860" tIns="49860" rIns="49860" bIns="49860" rtlCol="0" anchor="ctr"/>
            <a:lstStyle/>
            <a:p>
              <a:pPr algn="ctr">
                <a:lnSpc>
                  <a:spcPts val="3166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114135" y="2725392"/>
            <a:ext cx="10211286" cy="3043660"/>
            <a:chOff x="0" y="0"/>
            <a:chExt cx="3192415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192415" cy="812800"/>
            </a:xfrm>
            <a:custGeom>
              <a:avLst/>
              <a:gdLst/>
              <a:ahLst/>
              <a:cxnLst/>
              <a:rect l="l" t="t" r="r" b="b"/>
              <a:pathLst>
                <a:path w="3192415" h="812800">
                  <a:moveTo>
                    <a:pt x="0" y="0"/>
                  </a:moveTo>
                  <a:lnTo>
                    <a:pt x="3192415" y="0"/>
                  </a:lnTo>
                  <a:lnTo>
                    <a:pt x="31924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92941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3192415" cy="850900"/>
            </a:xfrm>
            <a:prstGeom prst="rect">
              <a:avLst/>
            </a:prstGeom>
          </p:spPr>
          <p:txBody>
            <a:bodyPr lIns="49860" tIns="49860" rIns="49860" bIns="49860" rtlCol="0" anchor="ctr"/>
            <a:lstStyle/>
            <a:p>
              <a:pPr algn="ctr">
                <a:lnSpc>
                  <a:spcPts val="3038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607885" y="3040152"/>
            <a:ext cx="9331701" cy="298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fontAlgn="t"/>
            <a:r>
              <a:rPr lang="ro-MD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Rolul raportărilor non-financiare </a:t>
            </a:r>
          </a:p>
          <a:p>
            <a:pPr algn="ctr" fontAlgn="t"/>
            <a:r>
              <a:rPr lang="ro-MD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 sustenabilitate) </a:t>
            </a:r>
          </a:p>
          <a:p>
            <a:pPr algn="ctr" fontAlgn="t"/>
            <a:r>
              <a:rPr lang="ro-MD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perspective de dezvoltare în Republica Moldova</a:t>
            </a:r>
            <a:endParaRPr lang="en-US" sz="4000" b="1" spc="95" dirty="0">
              <a:solidFill>
                <a:srgbClr val="438715"/>
              </a:solidFill>
              <a:latin typeface="Arial" panose="020B0604020202020204" pitchFamily="34" charset="0"/>
              <a:ea typeface="Roboto Bold"/>
              <a:cs typeface="Arial" panose="020B0604020202020204" pitchFamily="34" charset="0"/>
              <a:sym typeface="Roboto Bold"/>
            </a:endParaRPr>
          </a:p>
          <a:p>
            <a:pPr algn="l">
              <a:lnSpc>
                <a:spcPts val="4447"/>
              </a:lnSpc>
            </a:pPr>
            <a:endParaRPr lang="en-US" sz="3176" b="1" spc="95" dirty="0">
              <a:solidFill>
                <a:srgbClr val="438715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7643074" y="5769052"/>
            <a:ext cx="12896633" cy="1151733"/>
          </a:xfrm>
          <a:custGeom>
            <a:avLst/>
            <a:gdLst/>
            <a:ahLst/>
            <a:cxnLst/>
            <a:rect l="l" t="t" r="r" b="b"/>
            <a:pathLst>
              <a:path w="12896633" h="1151733">
                <a:moveTo>
                  <a:pt x="0" y="0"/>
                </a:moveTo>
                <a:lnTo>
                  <a:pt x="12896633" y="0"/>
                </a:lnTo>
                <a:lnTo>
                  <a:pt x="12896633" y="1151733"/>
                </a:lnTo>
                <a:lnTo>
                  <a:pt x="0" y="11517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19" t="-21468" b="-14259"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3311427" y="2615648"/>
            <a:ext cx="1953320" cy="195332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3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609476" y="7428318"/>
            <a:ext cx="6011524" cy="837294"/>
            <a:chOff x="0" y="0"/>
            <a:chExt cx="904188" cy="22052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904188" cy="220522"/>
            </a:xfrm>
            <a:custGeom>
              <a:avLst/>
              <a:gdLst/>
              <a:ahLst/>
              <a:cxnLst/>
              <a:rect l="l" t="t" r="r" b="b"/>
              <a:pathLst>
                <a:path w="904188" h="220522">
                  <a:moveTo>
                    <a:pt x="110261" y="0"/>
                  </a:moveTo>
                  <a:lnTo>
                    <a:pt x="793927" y="0"/>
                  </a:lnTo>
                  <a:cubicBezTo>
                    <a:pt x="854822" y="0"/>
                    <a:pt x="904188" y="49365"/>
                    <a:pt x="904188" y="110261"/>
                  </a:cubicBezTo>
                  <a:lnTo>
                    <a:pt x="904188" y="110261"/>
                  </a:lnTo>
                  <a:cubicBezTo>
                    <a:pt x="904188" y="139504"/>
                    <a:pt x="892571" y="167549"/>
                    <a:pt x="871893" y="188227"/>
                  </a:cubicBezTo>
                  <a:cubicBezTo>
                    <a:pt x="851215" y="208905"/>
                    <a:pt x="823170" y="220522"/>
                    <a:pt x="793927" y="220522"/>
                  </a:cubicBezTo>
                  <a:lnTo>
                    <a:pt x="110261" y="220522"/>
                  </a:lnTo>
                  <a:cubicBezTo>
                    <a:pt x="81018" y="220522"/>
                    <a:pt x="52973" y="208905"/>
                    <a:pt x="32295" y="188227"/>
                  </a:cubicBezTo>
                  <a:cubicBezTo>
                    <a:pt x="11617" y="167549"/>
                    <a:pt x="0" y="139504"/>
                    <a:pt x="0" y="110261"/>
                  </a:cubicBezTo>
                  <a:lnTo>
                    <a:pt x="0" y="110261"/>
                  </a:lnTo>
                  <a:cubicBezTo>
                    <a:pt x="0" y="81018"/>
                    <a:pt x="11617" y="52973"/>
                    <a:pt x="32295" y="32295"/>
                  </a:cubicBezTo>
                  <a:cubicBezTo>
                    <a:pt x="52973" y="11617"/>
                    <a:pt x="81018" y="0"/>
                    <a:pt x="110261" y="0"/>
                  </a:cubicBezTo>
                  <a:close/>
                </a:path>
              </a:pathLst>
            </a:custGeom>
            <a:solidFill>
              <a:srgbClr val="84C32F"/>
            </a:solidFill>
          </p:spPr>
          <p:txBody>
            <a:bodyPr/>
            <a:lstStyle/>
            <a:p>
              <a:endParaRPr lang="ro-MD" dirty="0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904188" cy="277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03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9982200" y="7579744"/>
            <a:ext cx="5257800" cy="381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35"/>
              </a:lnSpc>
            </a:pPr>
            <a:r>
              <a:rPr lang="en-US" sz="231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Galina LUȘMANSCHI</a:t>
            </a:r>
            <a:r>
              <a:rPr lang="ro-MD" sz="231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dr., conf.univ.</a:t>
            </a:r>
            <a:endParaRPr lang="en-US" sz="2311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846737" y="8995605"/>
            <a:ext cx="3016350" cy="4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5"/>
              </a:lnSpc>
            </a:pPr>
            <a:r>
              <a:rPr lang="en-US" sz="231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Olivia-Cristina LUNGU</a:t>
            </a:r>
          </a:p>
        </p:txBody>
      </p:sp>
      <p:grpSp>
        <p:nvGrpSpPr>
          <p:cNvPr id="54" name="Group 11">
            <a:extLst>
              <a:ext uri="{FF2B5EF4-FFF2-40B4-BE49-F238E27FC236}">
                <a16:creationId xmlns:a16="http://schemas.microsoft.com/office/drawing/2014/main" id="{FE059B2E-7666-47AF-452A-63AD5F2DA84B}"/>
              </a:ext>
            </a:extLst>
          </p:cNvPr>
          <p:cNvGrpSpPr/>
          <p:nvPr/>
        </p:nvGrpSpPr>
        <p:grpSpPr>
          <a:xfrm>
            <a:off x="1066800" y="847828"/>
            <a:ext cx="16352726" cy="1156918"/>
            <a:chOff x="62893" y="-17507"/>
            <a:chExt cx="11885267" cy="822960"/>
          </a:xfrm>
        </p:grpSpPr>
        <p:sp>
          <p:nvSpPr>
            <p:cNvPr id="55" name="Freeform 2">
              <a:extLst>
                <a:ext uri="{FF2B5EF4-FFF2-40B4-BE49-F238E27FC236}">
                  <a16:creationId xmlns:a16="http://schemas.microsoft.com/office/drawing/2014/main" id="{15607E1A-9024-A38A-7FF5-D382430A0341}"/>
                </a:ext>
              </a:extLst>
            </p:cNvPr>
            <p:cNvSpPr/>
            <p:nvPr/>
          </p:nvSpPr>
          <p:spPr>
            <a:xfrm>
              <a:off x="2789171" y="-17507"/>
              <a:ext cx="1554480" cy="822960"/>
            </a:xfrm>
            <a:custGeom>
              <a:avLst/>
              <a:gdLst/>
              <a:ahLst/>
              <a:cxnLst/>
              <a:rect l="l" t="t" r="r" b="b"/>
              <a:pathLst>
                <a:path w="11728552" h="6465740">
                  <a:moveTo>
                    <a:pt x="0" y="0"/>
                  </a:moveTo>
                  <a:lnTo>
                    <a:pt x="11728552" y="0"/>
                  </a:lnTo>
                  <a:lnTo>
                    <a:pt x="11728552" y="6465740"/>
                  </a:lnTo>
                  <a:lnTo>
                    <a:pt x="0" y="6465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E1076732-8C13-842E-84B2-E35324526782}"/>
                </a:ext>
              </a:extLst>
            </p:cNvPr>
            <p:cNvSpPr/>
            <p:nvPr/>
          </p:nvSpPr>
          <p:spPr>
            <a:xfrm>
              <a:off x="6514532" y="148797"/>
              <a:ext cx="2743200" cy="548640"/>
            </a:xfrm>
            <a:custGeom>
              <a:avLst/>
              <a:gdLst/>
              <a:ahLst/>
              <a:cxnLst/>
              <a:rect l="l" t="t" r="r" b="b"/>
              <a:pathLst>
                <a:path w="6135692" h="1288495">
                  <a:moveTo>
                    <a:pt x="0" y="0"/>
                  </a:moveTo>
                  <a:lnTo>
                    <a:pt x="6135692" y="0"/>
                  </a:lnTo>
                  <a:lnTo>
                    <a:pt x="6135692" y="1288496"/>
                  </a:lnTo>
                  <a:lnTo>
                    <a:pt x="0" y="1288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66BA9219-003F-4B96-C191-B5D7F0502E51}"/>
                </a:ext>
              </a:extLst>
            </p:cNvPr>
            <p:cNvSpPr/>
            <p:nvPr/>
          </p:nvSpPr>
          <p:spPr>
            <a:xfrm>
              <a:off x="9387840" y="-17507"/>
              <a:ext cx="2560320" cy="822960"/>
            </a:xfrm>
            <a:custGeom>
              <a:avLst/>
              <a:gdLst/>
              <a:ahLst/>
              <a:cxnLst/>
              <a:rect l="l" t="t" r="r" b="b"/>
              <a:pathLst>
                <a:path w="5554126" h="1722147">
                  <a:moveTo>
                    <a:pt x="0" y="0"/>
                  </a:moveTo>
                  <a:lnTo>
                    <a:pt x="5554126" y="0"/>
                  </a:lnTo>
                  <a:lnTo>
                    <a:pt x="5554126" y="1722147"/>
                  </a:lnTo>
                  <a:lnTo>
                    <a:pt x="0" y="172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49485" b="-518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7">
              <a:extLst>
                <a:ext uri="{FF2B5EF4-FFF2-40B4-BE49-F238E27FC236}">
                  <a16:creationId xmlns:a16="http://schemas.microsoft.com/office/drawing/2014/main" id="{B224E0FC-BB69-1776-B80A-5B426A87360B}"/>
                </a:ext>
              </a:extLst>
            </p:cNvPr>
            <p:cNvSpPr/>
            <p:nvPr/>
          </p:nvSpPr>
          <p:spPr>
            <a:xfrm>
              <a:off x="88669" y="148797"/>
              <a:ext cx="2468880" cy="274320"/>
            </a:xfrm>
            <a:custGeom>
              <a:avLst/>
              <a:gdLst/>
              <a:ahLst/>
              <a:cxnLst/>
              <a:rect l="l" t="t" r="r" b="b"/>
              <a:pathLst>
                <a:path w="7359451" h="968994">
                  <a:moveTo>
                    <a:pt x="0" y="0"/>
                  </a:moveTo>
                  <a:lnTo>
                    <a:pt x="7359451" y="0"/>
                  </a:lnTo>
                  <a:lnTo>
                    <a:pt x="7359451" y="968995"/>
                  </a:lnTo>
                  <a:lnTo>
                    <a:pt x="0" y="968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D7353908-B7B7-FBC3-A148-4D610E41CF56}"/>
                </a:ext>
              </a:extLst>
            </p:cNvPr>
            <p:cNvSpPr/>
            <p:nvPr/>
          </p:nvSpPr>
          <p:spPr>
            <a:xfrm>
              <a:off x="62893" y="423117"/>
              <a:ext cx="2286000" cy="365760"/>
            </a:xfrm>
            <a:custGeom>
              <a:avLst/>
              <a:gdLst/>
              <a:ahLst/>
              <a:cxnLst/>
              <a:rect l="l" t="t" r="r" b="b"/>
              <a:pathLst>
                <a:path w="7359451" h="1462604">
                  <a:moveTo>
                    <a:pt x="0" y="0"/>
                  </a:moveTo>
                  <a:lnTo>
                    <a:pt x="7359451" y="0"/>
                  </a:lnTo>
                  <a:lnTo>
                    <a:pt x="7359451" y="1462604"/>
                  </a:lnTo>
                  <a:lnTo>
                    <a:pt x="0" y="1462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60" name="Picture 4" descr="A green shield with a bull head and a star&#10;&#10;AI-generated content may be incorrect.">
            <a:extLst>
              <a:ext uri="{FF2B5EF4-FFF2-40B4-BE49-F238E27FC236}">
                <a16:creationId xmlns:a16="http://schemas.microsoft.com/office/drawing/2014/main" id="{2D3F4D6C-B983-01D4-6C6E-30A466A7C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744" y="647530"/>
            <a:ext cx="1021592" cy="155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3">
            <a:extLst>
              <a:ext uri="{FF2B5EF4-FFF2-40B4-BE49-F238E27FC236}">
                <a16:creationId xmlns:a16="http://schemas.microsoft.com/office/drawing/2014/main" id="{171E9732-3145-2490-31B3-DCB6F4DF648F}"/>
              </a:ext>
            </a:extLst>
          </p:cNvPr>
          <p:cNvSpPr txBox="1"/>
          <p:nvPr/>
        </p:nvSpPr>
        <p:spPr>
          <a:xfrm>
            <a:off x="8248651" y="956324"/>
            <a:ext cx="151583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6">
                    <a:lumMod val="49000"/>
                  </a:schemeClr>
                </a:solidFill>
              </a:rPr>
              <a:t>Moldova State University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313293" cy="10287000"/>
            <a:chOff x="0" y="0"/>
            <a:chExt cx="482325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254" cy="2709333"/>
            </a:xfrm>
            <a:custGeom>
              <a:avLst/>
              <a:gdLst/>
              <a:ahLst/>
              <a:cxnLst/>
              <a:rect l="l" t="t" r="r" b="b"/>
              <a:pathLst>
                <a:path w="4823254" h="2709333">
                  <a:moveTo>
                    <a:pt x="0" y="0"/>
                  </a:moveTo>
                  <a:lnTo>
                    <a:pt x="4823254" y="0"/>
                  </a:lnTo>
                  <a:lnTo>
                    <a:pt x="482325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2000"/>
                  </a:srgbClr>
                </a:gs>
                <a:gs pos="100000">
                  <a:srgbClr val="FFDE59">
                    <a:alpha val="12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23254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" y="483404"/>
            <a:ext cx="17904611" cy="964648"/>
            <a:chOff x="0" y="0"/>
            <a:chExt cx="2667595" cy="2540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7595" cy="254064"/>
            </a:xfrm>
            <a:custGeom>
              <a:avLst/>
              <a:gdLst/>
              <a:ahLst/>
              <a:cxnLst/>
              <a:rect l="l" t="t" r="r" b="b"/>
              <a:pathLst>
                <a:path w="2667595" h="254064">
                  <a:moveTo>
                    <a:pt x="76437" y="0"/>
                  </a:moveTo>
                  <a:lnTo>
                    <a:pt x="2591158" y="0"/>
                  </a:lnTo>
                  <a:cubicBezTo>
                    <a:pt x="2611430" y="0"/>
                    <a:pt x="2630872" y="8053"/>
                    <a:pt x="2645207" y="22388"/>
                  </a:cubicBezTo>
                  <a:cubicBezTo>
                    <a:pt x="2659542" y="36723"/>
                    <a:pt x="2667595" y="56164"/>
                    <a:pt x="2667595" y="76437"/>
                  </a:cubicBezTo>
                  <a:lnTo>
                    <a:pt x="2667595" y="177627"/>
                  </a:lnTo>
                  <a:cubicBezTo>
                    <a:pt x="2667595" y="197899"/>
                    <a:pt x="2659542" y="217341"/>
                    <a:pt x="2645207" y="231676"/>
                  </a:cubicBezTo>
                  <a:cubicBezTo>
                    <a:pt x="2630872" y="246011"/>
                    <a:pt x="2611430" y="254064"/>
                    <a:pt x="2591158" y="254064"/>
                  </a:cubicBezTo>
                  <a:lnTo>
                    <a:pt x="76437" y="254064"/>
                  </a:lnTo>
                  <a:cubicBezTo>
                    <a:pt x="56164" y="254064"/>
                    <a:pt x="36723" y="246011"/>
                    <a:pt x="22388" y="231676"/>
                  </a:cubicBezTo>
                  <a:cubicBezTo>
                    <a:pt x="8053" y="217341"/>
                    <a:pt x="0" y="197899"/>
                    <a:pt x="0" y="177627"/>
                  </a:cubicBezTo>
                  <a:lnTo>
                    <a:pt x="0" y="76437"/>
                  </a:lnTo>
                  <a:cubicBezTo>
                    <a:pt x="0" y="56164"/>
                    <a:pt x="8053" y="36723"/>
                    <a:pt x="22388" y="22388"/>
                  </a:cubicBezTo>
                  <a:cubicBezTo>
                    <a:pt x="36723" y="8053"/>
                    <a:pt x="56164" y="0"/>
                    <a:pt x="764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5000"/>
                  </a:srgbClr>
                </a:gs>
                <a:gs pos="50000">
                  <a:srgbClr val="7ED957">
                    <a:alpha val="25000"/>
                  </a:srgbClr>
                </a:gs>
                <a:gs pos="100000">
                  <a:srgbClr val="90F863">
                    <a:alpha val="25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667595" cy="28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056873" y="3458623"/>
            <a:ext cx="15229313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MD" dirty="0"/>
          </a:p>
        </p:txBody>
      </p:sp>
      <p:grpSp>
        <p:nvGrpSpPr>
          <p:cNvPr id="16" name="Group 16"/>
          <p:cNvGrpSpPr/>
          <p:nvPr/>
        </p:nvGrpSpPr>
        <p:grpSpPr>
          <a:xfrm>
            <a:off x="1643436" y="3058573"/>
            <a:ext cx="757987" cy="740900"/>
            <a:chOff x="0" y="0"/>
            <a:chExt cx="1047091" cy="102348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47091" cy="1023487"/>
            </a:xfrm>
            <a:custGeom>
              <a:avLst/>
              <a:gdLst/>
              <a:ahLst/>
              <a:cxnLst/>
              <a:rect l="l" t="t" r="r" b="b"/>
              <a:pathLst>
                <a:path w="1047091" h="1023487">
                  <a:moveTo>
                    <a:pt x="523546" y="0"/>
                  </a:moveTo>
                  <a:cubicBezTo>
                    <a:pt x="234399" y="0"/>
                    <a:pt x="0" y="229115"/>
                    <a:pt x="0" y="511744"/>
                  </a:cubicBezTo>
                  <a:cubicBezTo>
                    <a:pt x="0" y="794372"/>
                    <a:pt x="234399" y="1023487"/>
                    <a:pt x="523546" y="1023487"/>
                  </a:cubicBezTo>
                  <a:cubicBezTo>
                    <a:pt x="812692" y="1023487"/>
                    <a:pt x="1047091" y="794372"/>
                    <a:pt x="1047091" y="511744"/>
                  </a:cubicBezTo>
                  <a:cubicBezTo>
                    <a:pt x="1047091" y="229115"/>
                    <a:pt x="812692" y="0"/>
                    <a:pt x="523546" y="0"/>
                  </a:cubicBezTo>
                  <a:close/>
                </a:path>
              </a:pathLst>
            </a:custGeom>
            <a:solidFill>
              <a:srgbClr val="8BC34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98165" y="38802"/>
              <a:ext cx="850762" cy="888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925078" y="3060877"/>
            <a:ext cx="788892" cy="740900"/>
            <a:chOff x="0" y="0"/>
            <a:chExt cx="1089783" cy="102348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89783" cy="1023487"/>
            </a:xfrm>
            <a:custGeom>
              <a:avLst/>
              <a:gdLst/>
              <a:ahLst/>
              <a:cxnLst/>
              <a:rect l="l" t="t" r="r" b="b"/>
              <a:pathLst>
                <a:path w="1089783" h="1023487">
                  <a:moveTo>
                    <a:pt x="544892" y="0"/>
                  </a:moveTo>
                  <a:cubicBezTo>
                    <a:pt x="243956" y="0"/>
                    <a:pt x="0" y="229115"/>
                    <a:pt x="0" y="511744"/>
                  </a:cubicBezTo>
                  <a:cubicBezTo>
                    <a:pt x="0" y="794372"/>
                    <a:pt x="243956" y="1023487"/>
                    <a:pt x="544892" y="1023487"/>
                  </a:cubicBezTo>
                  <a:cubicBezTo>
                    <a:pt x="845827" y="1023487"/>
                    <a:pt x="1089783" y="794372"/>
                    <a:pt x="1089783" y="511744"/>
                  </a:cubicBezTo>
                  <a:cubicBezTo>
                    <a:pt x="1089783" y="229115"/>
                    <a:pt x="845827" y="0"/>
                    <a:pt x="544892" y="0"/>
                  </a:cubicBezTo>
                  <a:close/>
                </a:path>
              </a:pathLst>
            </a:custGeom>
            <a:solidFill>
              <a:srgbClr val="8BC34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2167" y="38802"/>
              <a:ext cx="885449" cy="888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290287" y="3088173"/>
            <a:ext cx="790016" cy="740900"/>
            <a:chOff x="0" y="0"/>
            <a:chExt cx="1091337" cy="102348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91337" cy="1023487"/>
            </a:xfrm>
            <a:custGeom>
              <a:avLst/>
              <a:gdLst/>
              <a:ahLst/>
              <a:cxnLst/>
              <a:rect l="l" t="t" r="r" b="b"/>
              <a:pathLst>
                <a:path w="1091337" h="1023487">
                  <a:moveTo>
                    <a:pt x="545668" y="0"/>
                  </a:moveTo>
                  <a:cubicBezTo>
                    <a:pt x="244304" y="0"/>
                    <a:pt x="0" y="229115"/>
                    <a:pt x="0" y="511744"/>
                  </a:cubicBezTo>
                  <a:cubicBezTo>
                    <a:pt x="0" y="794372"/>
                    <a:pt x="244304" y="1023487"/>
                    <a:pt x="545668" y="1023487"/>
                  </a:cubicBezTo>
                  <a:cubicBezTo>
                    <a:pt x="847033" y="1023487"/>
                    <a:pt x="1091337" y="794372"/>
                    <a:pt x="1091337" y="511744"/>
                  </a:cubicBezTo>
                  <a:cubicBezTo>
                    <a:pt x="1091337" y="229115"/>
                    <a:pt x="847033" y="0"/>
                    <a:pt x="545668" y="0"/>
                  </a:cubicBezTo>
                  <a:close/>
                </a:path>
              </a:pathLst>
            </a:custGeom>
            <a:solidFill>
              <a:srgbClr val="8BC34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02313" y="38802"/>
              <a:ext cx="886711" cy="888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415024" y="3088173"/>
            <a:ext cx="796170" cy="740900"/>
            <a:chOff x="0" y="0"/>
            <a:chExt cx="1099837" cy="102348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99837" cy="1023487"/>
            </a:xfrm>
            <a:custGeom>
              <a:avLst/>
              <a:gdLst/>
              <a:ahLst/>
              <a:cxnLst/>
              <a:rect l="l" t="t" r="r" b="b"/>
              <a:pathLst>
                <a:path w="1099837" h="1023487">
                  <a:moveTo>
                    <a:pt x="549919" y="0"/>
                  </a:moveTo>
                  <a:cubicBezTo>
                    <a:pt x="246207" y="0"/>
                    <a:pt x="0" y="229115"/>
                    <a:pt x="0" y="511744"/>
                  </a:cubicBezTo>
                  <a:cubicBezTo>
                    <a:pt x="0" y="794372"/>
                    <a:pt x="246207" y="1023487"/>
                    <a:pt x="549919" y="1023487"/>
                  </a:cubicBezTo>
                  <a:cubicBezTo>
                    <a:pt x="853630" y="1023487"/>
                    <a:pt x="1099837" y="794372"/>
                    <a:pt x="1099837" y="511744"/>
                  </a:cubicBezTo>
                  <a:cubicBezTo>
                    <a:pt x="1099837" y="229115"/>
                    <a:pt x="853630" y="0"/>
                    <a:pt x="549919" y="0"/>
                  </a:cubicBezTo>
                  <a:close/>
                </a:path>
              </a:pathLst>
            </a:custGeom>
            <a:solidFill>
              <a:srgbClr val="8BC34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03110" y="38802"/>
              <a:ext cx="893618" cy="888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775967" y="3088173"/>
            <a:ext cx="836794" cy="740900"/>
            <a:chOff x="0" y="0"/>
            <a:chExt cx="1155956" cy="102348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55956" cy="1023487"/>
            </a:xfrm>
            <a:custGeom>
              <a:avLst/>
              <a:gdLst/>
              <a:ahLst/>
              <a:cxnLst/>
              <a:rect l="l" t="t" r="r" b="b"/>
              <a:pathLst>
                <a:path w="1155956" h="1023487">
                  <a:moveTo>
                    <a:pt x="577978" y="0"/>
                  </a:moveTo>
                  <a:cubicBezTo>
                    <a:pt x="258770" y="0"/>
                    <a:pt x="0" y="229115"/>
                    <a:pt x="0" y="511744"/>
                  </a:cubicBezTo>
                  <a:cubicBezTo>
                    <a:pt x="0" y="794372"/>
                    <a:pt x="258770" y="1023487"/>
                    <a:pt x="577978" y="1023487"/>
                  </a:cubicBezTo>
                  <a:cubicBezTo>
                    <a:pt x="897186" y="1023487"/>
                    <a:pt x="1155956" y="794372"/>
                    <a:pt x="1155956" y="511744"/>
                  </a:cubicBezTo>
                  <a:cubicBezTo>
                    <a:pt x="1155956" y="229115"/>
                    <a:pt x="897186" y="0"/>
                    <a:pt x="577978" y="0"/>
                  </a:cubicBezTo>
                  <a:close/>
                </a:path>
              </a:pathLst>
            </a:custGeom>
            <a:solidFill>
              <a:srgbClr val="8BC349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08371" y="38802"/>
              <a:ext cx="939214" cy="888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347889" y="5776075"/>
            <a:ext cx="1658092" cy="1658092"/>
          </a:xfrm>
          <a:custGeom>
            <a:avLst/>
            <a:gdLst/>
            <a:ahLst/>
            <a:cxnLst/>
            <a:rect l="l" t="t" r="r" b="b"/>
            <a:pathLst>
              <a:path w="1658092" h="1658092">
                <a:moveTo>
                  <a:pt x="0" y="0"/>
                </a:moveTo>
                <a:lnTo>
                  <a:pt x="1658092" y="0"/>
                </a:lnTo>
                <a:lnTo>
                  <a:pt x="1658092" y="1658092"/>
                </a:lnTo>
                <a:lnTo>
                  <a:pt x="0" y="1658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15112141" y="7085823"/>
            <a:ext cx="3067038" cy="284758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>
                <a:alphaModFix amt="93000"/>
              </a:blip>
              <a:stretch>
                <a:fillRect t="-24906" b="-24906"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15112141" y="7085823"/>
            <a:ext cx="3081347" cy="2847580"/>
            <a:chOff x="0" y="0"/>
            <a:chExt cx="812800" cy="82215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22158"/>
            </a:xfrm>
            <a:custGeom>
              <a:avLst/>
              <a:gdLst/>
              <a:ahLst/>
              <a:cxnLst/>
              <a:rect l="l" t="t" r="r" b="b"/>
              <a:pathLst>
                <a:path w="812800" h="822158">
                  <a:moveTo>
                    <a:pt x="406400" y="0"/>
                  </a:moveTo>
                  <a:cubicBezTo>
                    <a:pt x="181951" y="0"/>
                    <a:pt x="0" y="184046"/>
                    <a:pt x="0" y="411079"/>
                  </a:cubicBezTo>
                  <a:cubicBezTo>
                    <a:pt x="0" y="638112"/>
                    <a:pt x="181951" y="822158"/>
                    <a:pt x="406400" y="822158"/>
                  </a:cubicBezTo>
                  <a:cubicBezTo>
                    <a:pt x="630849" y="822158"/>
                    <a:pt x="812800" y="638112"/>
                    <a:pt x="812800" y="411079"/>
                  </a:cubicBezTo>
                  <a:cubicBezTo>
                    <a:pt x="812800" y="18404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D00">
                <a:alpha val="21961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48502"/>
              <a:ext cx="660400" cy="6965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288706" y="5936667"/>
            <a:ext cx="10343119" cy="779323"/>
            <a:chOff x="0" y="0"/>
            <a:chExt cx="3721514" cy="28040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721514" cy="280405"/>
            </a:xfrm>
            <a:custGeom>
              <a:avLst/>
              <a:gdLst/>
              <a:ahLst/>
              <a:cxnLst/>
              <a:rect l="l" t="t" r="r" b="b"/>
              <a:pathLst>
                <a:path w="3721514" h="280405">
                  <a:moveTo>
                    <a:pt x="74851" y="0"/>
                  </a:moveTo>
                  <a:lnTo>
                    <a:pt x="3646663" y="0"/>
                  </a:lnTo>
                  <a:cubicBezTo>
                    <a:pt x="3666514" y="0"/>
                    <a:pt x="3685553" y="7886"/>
                    <a:pt x="3699590" y="21923"/>
                  </a:cubicBezTo>
                  <a:cubicBezTo>
                    <a:pt x="3713628" y="35961"/>
                    <a:pt x="3721514" y="54999"/>
                    <a:pt x="3721514" y="74851"/>
                  </a:cubicBezTo>
                  <a:lnTo>
                    <a:pt x="3721514" y="205554"/>
                  </a:lnTo>
                  <a:cubicBezTo>
                    <a:pt x="3721514" y="246893"/>
                    <a:pt x="3688002" y="280405"/>
                    <a:pt x="3646663" y="280405"/>
                  </a:cubicBezTo>
                  <a:lnTo>
                    <a:pt x="74851" y="280405"/>
                  </a:lnTo>
                  <a:cubicBezTo>
                    <a:pt x="54999" y="280405"/>
                    <a:pt x="35961" y="272519"/>
                    <a:pt x="21923" y="258482"/>
                  </a:cubicBezTo>
                  <a:cubicBezTo>
                    <a:pt x="7886" y="244444"/>
                    <a:pt x="0" y="225406"/>
                    <a:pt x="0" y="205554"/>
                  </a:cubicBezTo>
                  <a:lnTo>
                    <a:pt x="0" y="74851"/>
                  </a:lnTo>
                  <a:cubicBezTo>
                    <a:pt x="0" y="33512"/>
                    <a:pt x="33512" y="0"/>
                    <a:pt x="74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D2504"/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47625"/>
              <a:ext cx="3721514" cy="328030"/>
            </a:xfrm>
            <a:prstGeom prst="rect">
              <a:avLst/>
            </a:prstGeom>
          </p:spPr>
          <p:txBody>
            <a:bodyPr lIns="37185" tIns="37185" rIns="37185" bIns="3718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4288706" y="5936667"/>
            <a:ext cx="1030818" cy="779323"/>
            <a:chOff x="0" y="0"/>
            <a:chExt cx="370894" cy="28040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70894" cy="280405"/>
            </a:xfrm>
            <a:custGeom>
              <a:avLst/>
              <a:gdLst/>
              <a:ahLst/>
              <a:cxnLst/>
              <a:rect l="l" t="t" r="r" b="b"/>
              <a:pathLst>
                <a:path w="370894" h="280405">
                  <a:moveTo>
                    <a:pt x="140202" y="0"/>
                  </a:moveTo>
                  <a:lnTo>
                    <a:pt x="230692" y="0"/>
                  </a:lnTo>
                  <a:cubicBezTo>
                    <a:pt x="308123" y="0"/>
                    <a:pt x="370894" y="62771"/>
                    <a:pt x="370894" y="140202"/>
                  </a:cubicBezTo>
                  <a:lnTo>
                    <a:pt x="370894" y="140202"/>
                  </a:lnTo>
                  <a:cubicBezTo>
                    <a:pt x="370894" y="177386"/>
                    <a:pt x="356123" y="213047"/>
                    <a:pt x="329830" y="239341"/>
                  </a:cubicBezTo>
                  <a:cubicBezTo>
                    <a:pt x="303537" y="265634"/>
                    <a:pt x="267876" y="280405"/>
                    <a:pt x="230692" y="280405"/>
                  </a:cubicBezTo>
                  <a:lnTo>
                    <a:pt x="140202" y="280405"/>
                  </a:lnTo>
                  <a:cubicBezTo>
                    <a:pt x="103018" y="280405"/>
                    <a:pt x="67357" y="265634"/>
                    <a:pt x="41064" y="239341"/>
                  </a:cubicBezTo>
                  <a:cubicBezTo>
                    <a:pt x="14771" y="213047"/>
                    <a:pt x="0" y="177386"/>
                    <a:pt x="0" y="140202"/>
                  </a:cubicBezTo>
                  <a:lnTo>
                    <a:pt x="0" y="140202"/>
                  </a:lnTo>
                  <a:cubicBezTo>
                    <a:pt x="0" y="103018"/>
                    <a:pt x="14771" y="67357"/>
                    <a:pt x="41064" y="41064"/>
                  </a:cubicBezTo>
                  <a:cubicBezTo>
                    <a:pt x="67357" y="14771"/>
                    <a:pt x="103018" y="0"/>
                    <a:pt x="140202" y="0"/>
                  </a:cubicBezTo>
                  <a:close/>
                </a:path>
              </a:pathLst>
            </a:custGeom>
            <a:solidFill>
              <a:srgbClr val="8BC349">
                <a:alpha val="25882"/>
              </a:srgbClr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370894" cy="328030"/>
            </a:xfrm>
            <a:prstGeom prst="rect">
              <a:avLst/>
            </a:prstGeom>
          </p:spPr>
          <p:txBody>
            <a:bodyPr lIns="37185" tIns="37185" rIns="37185" bIns="3718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2133600" y="1651781"/>
            <a:ext cx="935606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900" b="1" spc="81" dirty="0" err="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Limitele</a:t>
            </a:r>
            <a:r>
              <a:rPr lang="en-US" sz="3900" b="1" spc="81" dirty="0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 </a:t>
            </a:r>
            <a:r>
              <a:rPr lang="en-US" sz="3900" b="1" spc="81" dirty="0" err="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raportării</a:t>
            </a:r>
            <a:r>
              <a:rPr lang="en-US" sz="3900" b="1" spc="81" dirty="0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 </a:t>
            </a:r>
            <a:r>
              <a:rPr lang="en-US" sz="3900" b="1" spc="81" dirty="0" err="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financiare</a:t>
            </a:r>
            <a:endParaRPr lang="en-US" sz="3900" b="1" spc="81" dirty="0">
              <a:solidFill>
                <a:srgbClr val="2B6C12"/>
              </a:solidFill>
              <a:latin typeface="Oswald Bold"/>
              <a:ea typeface="Oswald Bold"/>
              <a:cs typeface="Oswald Bold"/>
              <a:sym typeface="Oswald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714497" y="2104409"/>
            <a:ext cx="10422056" cy="490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09"/>
              </a:lnSpc>
            </a:pPr>
            <a:r>
              <a:rPr lang="en-US" sz="2400" spc="6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Raportarea</a:t>
            </a:r>
            <a:r>
              <a:rPr lang="en-US" sz="2400" spc="6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spc="6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actuală</a:t>
            </a:r>
            <a:r>
              <a:rPr lang="en-US" sz="2400" spc="6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u="sng" spc="69" dirty="0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nu </a:t>
            </a:r>
            <a:r>
              <a:rPr lang="en-US" sz="2400" u="sng" spc="69" dirty="0" err="1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oferă</a:t>
            </a:r>
            <a:r>
              <a:rPr lang="en-US" sz="2400" u="sng" spc="69" dirty="0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u="sng" spc="69" dirty="0" err="1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informații</a:t>
            </a:r>
            <a:r>
              <a:rPr lang="en-US" sz="2400" spc="6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cu </a:t>
            </a:r>
            <a:r>
              <a:rPr lang="en-US" sz="2400" spc="69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privire</a:t>
            </a:r>
            <a:r>
              <a:rPr lang="en-US" sz="2400" spc="6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la: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31943" y="4021267"/>
            <a:ext cx="2098526" cy="90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6"/>
              </a:lnSpc>
              <a:spcBef>
                <a:spcPct val="0"/>
              </a:spcBef>
            </a:pPr>
            <a:r>
              <a:rPr lang="en-US" sz="2590" spc="54">
                <a:solidFill>
                  <a:srgbClr val="2B6C12"/>
                </a:solidFill>
                <a:latin typeface="Roboto"/>
                <a:ea typeface="Roboto"/>
                <a:cs typeface="Roboto"/>
                <a:sym typeface="Roboto"/>
              </a:rPr>
              <a:t>perspectivele </a:t>
            </a:r>
          </a:p>
          <a:p>
            <a:pPr algn="ctr">
              <a:lnSpc>
                <a:spcPts val="3626"/>
              </a:lnSpc>
              <a:spcBef>
                <a:spcPct val="0"/>
              </a:spcBef>
            </a:pPr>
            <a:r>
              <a:rPr lang="en-US" sz="2590" spc="54">
                <a:solidFill>
                  <a:srgbClr val="2B6C12"/>
                </a:solidFill>
                <a:latin typeface="Roboto"/>
                <a:ea typeface="Roboto"/>
                <a:cs typeface="Roboto"/>
                <a:sym typeface="Roboto"/>
              </a:rPr>
              <a:t>de afaceri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363869" y="3963702"/>
            <a:ext cx="3666369" cy="136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6"/>
              </a:lnSpc>
              <a:spcBef>
                <a:spcPct val="0"/>
              </a:spcBef>
            </a:pPr>
            <a:r>
              <a:rPr lang="en-US" sz="2590" spc="54">
                <a:solidFill>
                  <a:srgbClr val="2B6C12"/>
                </a:solidFill>
                <a:latin typeface="Roboto"/>
                <a:ea typeface="Roboto"/>
                <a:cs typeface="Roboto"/>
                <a:sym typeface="Roboto"/>
              </a:rPr>
              <a:t>tipurile de riscuri și amenințările legate de activitățile entității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366353" y="4021267"/>
            <a:ext cx="2710306" cy="136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6"/>
              </a:lnSpc>
              <a:spcBef>
                <a:spcPct val="0"/>
              </a:spcBef>
            </a:pPr>
            <a:r>
              <a:rPr lang="en-US" sz="2590" spc="54">
                <a:solidFill>
                  <a:srgbClr val="2B6C12"/>
                </a:solidFill>
                <a:latin typeface="Roboto"/>
                <a:ea typeface="Roboto"/>
                <a:cs typeface="Roboto"/>
                <a:sym typeface="Roboto"/>
              </a:rPr>
              <a:t>investițiile și proiectele realizate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872829" y="3963702"/>
            <a:ext cx="1880561" cy="90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6"/>
              </a:lnSpc>
              <a:spcBef>
                <a:spcPct val="0"/>
              </a:spcBef>
            </a:pPr>
            <a:r>
              <a:rPr lang="en-US" sz="2590" spc="54">
                <a:solidFill>
                  <a:srgbClr val="2B6C12"/>
                </a:solidFill>
                <a:latin typeface="Roboto"/>
                <a:ea typeface="Roboto"/>
                <a:cs typeface="Roboto"/>
                <a:sym typeface="Roboto"/>
              </a:rPr>
              <a:t>activitățile de mediu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133626" y="3963702"/>
            <a:ext cx="3284681" cy="136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6"/>
              </a:lnSpc>
              <a:spcBef>
                <a:spcPct val="0"/>
              </a:spcBef>
            </a:pPr>
            <a:r>
              <a:rPr lang="en-US" sz="2590" spc="54">
                <a:solidFill>
                  <a:srgbClr val="2B6C12"/>
                </a:solidFill>
                <a:latin typeface="Roboto"/>
                <a:ea typeface="Roboto"/>
                <a:cs typeface="Roboto"/>
                <a:sym typeface="Roboto"/>
              </a:rPr>
              <a:t>factorii care afectează </a:t>
            </a:r>
          </a:p>
          <a:p>
            <a:pPr algn="ctr">
              <a:lnSpc>
                <a:spcPts val="3626"/>
              </a:lnSpc>
              <a:spcBef>
                <a:spcPct val="0"/>
              </a:spcBef>
            </a:pPr>
            <a:r>
              <a:rPr lang="en-US" sz="2590" spc="54">
                <a:solidFill>
                  <a:srgbClr val="2B6C12"/>
                </a:solidFill>
                <a:latin typeface="Roboto"/>
                <a:ea typeface="Roboto"/>
                <a:cs typeface="Roboto"/>
                <a:sym typeface="Roboto"/>
              </a:rPr>
              <a:t>valoarea entității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0" y="7537015"/>
            <a:ext cx="4353870" cy="1302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7"/>
              </a:lnSpc>
              <a:spcBef>
                <a:spcPct val="0"/>
              </a:spcBef>
            </a:pPr>
            <a:r>
              <a:rPr lang="en-US" sz="2469" u="sng" spc="51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Punctele slabe</a:t>
            </a:r>
            <a:r>
              <a:rPr lang="en-US" sz="2469" spc="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esențiale </a:t>
            </a:r>
          </a:p>
          <a:p>
            <a:pPr algn="ctr">
              <a:lnSpc>
                <a:spcPts val="3457"/>
              </a:lnSpc>
              <a:spcBef>
                <a:spcPct val="0"/>
              </a:spcBef>
            </a:pPr>
            <a:r>
              <a:rPr lang="en-US" sz="2469" spc="5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ale situațiilor financiare tradiționale: 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4288706" y="6984788"/>
            <a:ext cx="10487261" cy="779323"/>
            <a:chOff x="0" y="0"/>
            <a:chExt cx="3773377" cy="280405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3773377" cy="280405"/>
            </a:xfrm>
            <a:custGeom>
              <a:avLst/>
              <a:gdLst/>
              <a:ahLst/>
              <a:cxnLst/>
              <a:rect l="l" t="t" r="r" b="b"/>
              <a:pathLst>
                <a:path w="3773377" h="280405">
                  <a:moveTo>
                    <a:pt x="73822" y="0"/>
                  </a:moveTo>
                  <a:lnTo>
                    <a:pt x="3699554" y="0"/>
                  </a:lnTo>
                  <a:cubicBezTo>
                    <a:pt x="3740325" y="0"/>
                    <a:pt x="3773377" y="33051"/>
                    <a:pt x="3773377" y="73822"/>
                  </a:cubicBezTo>
                  <a:lnTo>
                    <a:pt x="3773377" y="206583"/>
                  </a:lnTo>
                  <a:cubicBezTo>
                    <a:pt x="3773377" y="247354"/>
                    <a:pt x="3740325" y="280405"/>
                    <a:pt x="3699554" y="280405"/>
                  </a:cubicBezTo>
                  <a:lnTo>
                    <a:pt x="73822" y="280405"/>
                  </a:lnTo>
                  <a:cubicBezTo>
                    <a:pt x="33051" y="280405"/>
                    <a:pt x="0" y="247354"/>
                    <a:pt x="0" y="206583"/>
                  </a:cubicBezTo>
                  <a:lnTo>
                    <a:pt x="0" y="73822"/>
                  </a:lnTo>
                  <a:cubicBezTo>
                    <a:pt x="0" y="33051"/>
                    <a:pt x="33051" y="0"/>
                    <a:pt x="7382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D2504"/>
              </a:solidFill>
              <a:prstDash val="solid"/>
              <a:round/>
            </a:ln>
          </p:spPr>
        </p:sp>
        <p:sp>
          <p:nvSpPr>
            <p:cNvPr id="53" name="TextBox 53"/>
            <p:cNvSpPr txBox="1"/>
            <p:nvPr/>
          </p:nvSpPr>
          <p:spPr>
            <a:xfrm>
              <a:off x="0" y="-47625"/>
              <a:ext cx="3773377" cy="328030"/>
            </a:xfrm>
            <a:prstGeom prst="rect">
              <a:avLst/>
            </a:prstGeom>
          </p:spPr>
          <p:txBody>
            <a:bodyPr lIns="37185" tIns="37185" rIns="37185" bIns="3718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4288706" y="6984788"/>
            <a:ext cx="1030818" cy="779323"/>
            <a:chOff x="0" y="0"/>
            <a:chExt cx="370894" cy="280405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70894" cy="280405"/>
            </a:xfrm>
            <a:custGeom>
              <a:avLst/>
              <a:gdLst/>
              <a:ahLst/>
              <a:cxnLst/>
              <a:rect l="l" t="t" r="r" b="b"/>
              <a:pathLst>
                <a:path w="370894" h="280405">
                  <a:moveTo>
                    <a:pt x="140202" y="0"/>
                  </a:moveTo>
                  <a:lnTo>
                    <a:pt x="230692" y="0"/>
                  </a:lnTo>
                  <a:cubicBezTo>
                    <a:pt x="308123" y="0"/>
                    <a:pt x="370894" y="62771"/>
                    <a:pt x="370894" y="140202"/>
                  </a:cubicBezTo>
                  <a:lnTo>
                    <a:pt x="370894" y="140202"/>
                  </a:lnTo>
                  <a:cubicBezTo>
                    <a:pt x="370894" y="177386"/>
                    <a:pt x="356123" y="213047"/>
                    <a:pt x="329830" y="239341"/>
                  </a:cubicBezTo>
                  <a:cubicBezTo>
                    <a:pt x="303537" y="265634"/>
                    <a:pt x="267876" y="280405"/>
                    <a:pt x="230692" y="280405"/>
                  </a:cubicBezTo>
                  <a:lnTo>
                    <a:pt x="140202" y="280405"/>
                  </a:lnTo>
                  <a:cubicBezTo>
                    <a:pt x="103018" y="280405"/>
                    <a:pt x="67357" y="265634"/>
                    <a:pt x="41064" y="239341"/>
                  </a:cubicBezTo>
                  <a:cubicBezTo>
                    <a:pt x="14771" y="213047"/>
                    <a:pt x="0" y="177386"/>
                    <a:pt x="0" y="140202"/>
                  </a:cubicBezTo>
                  <a:lnTo>
                    <a:pt x="0" y="140202"/>
                  </a:lnTo>
                  <a:cubicBezTo>
                    <a:pt x="0" y="103018"/>
                    <a:pt x="14771" y="67357"/>
                    <a:pt x="41064" y="41064"/>
                  </a:cubicBezTo>
                  <a:cubicBezTo>
                    <a:pt x="67357" y="14771"/>
                    <a:pt x="103018" y="0"/>
                    <a:pt x="140202" y="0"/>
                  </a:cubicBezTo>
                  <a:close/>
                </a:path>
              </a:pathLst>
            </a:custGeom>
            <a:solidFill>
              <a:srgbClr val="8BC349">
                <a:alpha val="25882"/>
              </a:srgbClr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0" y="-47625"/>
              <a:ext cx="370894" cy="328030"/>
            </a:xfrm>
            <a:prstGeom prst="rect">
              <a:avLst/>
            </a:prstGeom>
          </p:spPr>
          <p:txBody>
            <a:bodyPr lIns="37185" tIns="37185" rIns="37185" bIns="3718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4288706" y="7983186"/>
            <a:ext cx="10487261" cy="779323"/>
            <a:chOff x="0" y="0"/>
            <a:chExt cx="3773377" cy="280405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3773377" cy="280405"/>
            </a:xfrm>
            <a:custGeom>
              <a:avLst/>
              <a:gdLst/>
              <a:ahLst/>
              <a:cxnLst/>
              <a:rect l="l" t="t" r="r" b="b"/>
              <a:pathLst>
                <a:path w="3773377" h="280405">
                  <a:moveTo>
                    <a:pt x="73822" y="0"/>
                  </a:moveTo>
                  <a:lnTo>
                    <a:pt x="3699554" y="0"/>
                  </a:lnTo>
                  <a:cubicBezTo>
                    <a:pt x="3740325" y="0"/>
                    <a:pt x="3773377" y="33051"/>
                    <a:pt x="3773377" y="73822"/>
                  </a:cubicBezTo>
                  <a:lnTo>
                    <a:pt x="3773377" y="206583"/>
                  </a:lnTo>
                  <a:cubicBezTo>
                    <a:pt x="3773377" y="247354"/>
                    <a:pt x="3740325" y="280405"/>
                    <a:pt x="3699554" y="280405"/>
                  </a:cubicBezTo>
                  <a:lnTo>
                    <a:pt x="73822" y="280405"/>
                  </a:lnTo>
                  <a:cubicBezTo>
                    <a:pt x="33051" y="280405"/>
                    <a:pt x="0" y="247354"/>
                    <a:pt x="0" y="206583"/>
                  </a:cubicBezTo>
                  <a:lnTo>
                    <a:pt x="0" y="73822"/>
                  </a:lnTo>
                  <a:cubicBezTo>
                    <a:pt x="0" y="33051"/>
                    <a:pt x="33051" y="0"/>
                    <a:pt x="7382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D2504"/>
              </a:solidFill>
              <a:prstDash val="solid"/>
              <a:round/>
            </a:ln>
          </p:spPr>
        </p:sp>
        <p:sp>
          <p:nvSpPr>
            <p:cNvPr id="59" name="TextBox 59"/>
            <p:cNvSpPr txBox="1"/>
            <p:nvPr/>
          </p:nvSpPr>
          <p:spPr>
            <a:xfrm>
              <a:off x="0" y="-47625"/>
              <a:ext cx="3773377" cy="328030"/>
            </a:xfrm>
            <a:prstGeom prst="rect">
              <a:avLst/>
            </a:prstGeom>
          </p:spPr>
          <p:txBody>
            <a:bodyPr lIns="37185" tIns="37185" rIns="37185" bIns="3718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4288706" y="7983186"/>
            <a:ext cx="1030818" cy="779323"/>
            <a:chOff x="0" y="0"/>
            <a:chExt cx="370894" cy="280405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370894" cy="280405"/>
            </a:xfrm>
            <a:custGeom>
              <a:avLst/>
              <a:gdLst/>
              <a:ahLst/>
              <a:cxnLst/>
              <a:rect l="l" t="t" r="r" b="b"/>
              <a:pathLst>
                <a:path w="370894" h="280405">
                  <a:moveTo>
                    <a:pt x="140202" y="0"/>
                  </a:moveTo>
                  <a:lnTo>
                    <a:pt x="230692" y="0"/>
                  </a:lnTo>
                  <a:cubicBezTo>
                    <a:pt x="308123" y="0"/>
                    <a:pt x="370894" y="62771"/>
                    <a:pt x="370894" y="140202"/>
                  </a:cubicBezTo>
                  <a:lnTo>
                    <a:pt x="370894" y="140202"/>
                  </a:lnTo>
                  <a:cubicBezTo>
                    <a:pt x="370894" y="177386"/>
                    <a:pt x="356123" y="213047"/>
                    <a:pt x="329830" y="239341"/>
                  </a:cubicBezTo>
                  <a:cubicBezTo>
                    <a:pt x="303537" y="265634"/>
                    <a:pt x="267876" y="280405"/>
                    <a:pt x="230692" y="280405"/>
                  </a:cubicBezTo>
                  <a:lnTo>
                    <a:pt x="140202" y="280405"/>
                  </a:lnTo>
                  <a:cubicBezTo>
                    <a:pt x="103018" y="280405"/>
                    <a:pt x="67357" y="265634"/>
                    <a:pt x="41064" y="239341"/>
                  </a:cubicBezTo>
                  <a:cubicBezTo>
                    <a:pt x="14771" y="213047"/>
                    <a:pt x="0" y="177386"/>
                    <a:pt x="0" y="140202"/>
                  </a:cubicBezTo>
                  <a:lnTo>
                    <a:pt x="0" y="140202"/>
                  </a:lnTo>
                  <a:cubicBezTo>
                    <a:pt x="0" y="103018"/>
                    <a:pt x="14771" y="67357"/>
                    <a:pt x="41064" y="41064"/>
                  </a:cubicBezTo>
                  <a:cubicBezTo>
                    <a:pt x="67357" y="14771"/>
                    <a:pt x="103018" y="0"/>
                    <a:pt x="140202" y="0"/>
                  </a:cubicBezTo>
                  <a:close/>
                </a:path>
              </a:pathLst>
            </a:custGeom>
            <a:solidFill>
              <a:srgbClr val="8BC349">
                <a:alpha val="25882"/>
              </a:srgbClr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0" y="-47625"/>
              <a:ext cx="370894" cy="328030"/>
            </a:xfrm>
            <a:prstGeom prst="rect">
              <a:avLst/>
            </a:prstGeom>
          </p:spPr>
          <p:txBody>
            <a:bodyPr lIns="37185" tIns="37185" rIns="37185" bIns="3718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4288706" y="8981076"/>
            <a:ext cx="10487261" cy="779323"/>
            <a:chOff x="0" y="0"/>
            <a:chExt cx="3773377" cy="280405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3773377" cy="280405"/>
            </a:xfrm>
            <a:custGeom>
              <a:avLst/>
              <a:gdLst/>
              <a:ahLst/>
              <a:cxnLst/>
              <a:rect l="l" t="t" r="r" b="b"/>
              <a:pathLst>
                <a:path w="3773377" h="280405">
                  <a:moveTo>
                    <a:pt x="73822" y="0"/>
                  </a:moveTo>
                  <a:lnTo>
                    <a:pt x="3699554" y="0"/>
                  </a:lnTo>
                  <a:cubicBezTo>
                    <a:pt x="3740325" y="0"/>
                    <a:pt x="3773377" y="33051"/>
                    <a:pt x="3773377" y="73822"/>
                  </a:cubicBezTo>
                  <a:lnTo>
                    <a:pt x="3773377" y="206583"/>
                  </a:lnTo>
                  <a:cubicBezTo>
                    <a:pt x="3773377" y="247354"/>
                    <a:pt x="3740325" y="280405"/>
                    <a:pt x="3699554" y="280405"/>
                  </a:cubicBezTo>
                  <a:lnTo>
                    <a:pt x="73822" y="280405"/>
                  </a:lnTo>
                  <a:cubicBezTo>
                    <a:pt x="33051" y="280405"/>
                    <a:pt x="0" y="247354"/>
                    <a:pt x="0" y="206583"/>
                  </a:cubicBezTo>
                  <a:lnTo>
                    <a:pt x="0" y="73822"/>
                  </a:lnTo>
                  <a:cubicBezTo>
                    <a:pt x="0" y="33051"/>
                    <a:pt x="33051" y="0"/>
                    <a:pt x="7382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0D2504"/>
              </a:solidFill>
              <a:prstDash val="solid"/>
              <a:round/>
            </a:ln>
          </p:spPr>
        </p:sp>
        <p:sp>
          <p:nvSpPr>
            <p:cNvPr id="65" name="TextBox 65"/>
            <p:cNvSpPr txBox="1"/>
            <p:nvPr/>
          </p:nvSpPr>
          <p:spPr>
            <a:xfrm>
              <a:off x="0" y="-47625"/>
              <a:ext cx="3773377" cy="328030"/>
            </a:xfrm>
            <a:prstGeom prst="rect">
              <a:avLst/>
            </a:prstGeom>
          </p:spPr>
          <p:txBody>
            <a:bodyPr lIns="37185" tIns="37185" rIns="37185" bIns="3718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4288706" y="8981076"/>
            <a:ext cx="1030818" cy="779323"/>
            <a:chOff x="0" y="0"/>
            <a:chExt cx="370894" cy="280405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370894" cy="280405"/>
            </a:xfrm>
            <a:custGeom>
              <a:avLst/>
              <a:gdLst/>
              <a:ahLst/>
              <a:cxnLst/>
              <a:rect l="l" t="t" r="r" b="b"/>
              <a:pathLst>
                <a:path w="370894" h="280405">
                  <a:moveTo>
                    <a:pt x="140202" y="0"/>
                  </a:moveTo>
                  <a:lnTo>
                    <a:pt x="230692" y="0"/>
                  </a:lnTo>
                  <a:cubicBezTo>
                    <a:pt x="308123" y="0"/>
                    <a:pt x="370894" y="62771"/>
                    <a:pt x="370894" y="140202"/>
                  </a:cubicBezTo>
                  <a:lnTo>
                    <a:pt x="370894" y="140202"/>
                  </a:lnTo>
                  <a:cubicBezTo>
                    <a:pt x="370894" y="177386"/>
                    <a:pt x="356123" y="213047"/>
                    <a:pt x="329830" y="239341"/>
                  </a:cubicBezTo>
                  <a:cubicBezTo>
                    <a:pt x="303537" y="265634"/>
                    <a:pt x="267876" y="280405"/>
                    <a:pt x="230692" y="280405"/>
                  </a:cubicBezTo>
                  <a:lnTo>
                    <a:pt x="140202" y="280405"/>
                  </a:lnTo>
                  <a:cubicBezTo>
                    <a:pt x="103018" y="280405"/>
                    <a:pt x="67357" y="265634"/>
                    <a:pt x="41064" y="239341"/>
                  </a:cubicBezTo>
                  <a:cubicBezTo>
                    <a:pt x="14771" y="213047"/>
                    <a:pt x="0" y="177386"/>
                    <a:pt x="0" y="140202"/>
                  </a:cubicBezTo>
                  <a:lnTo>
                    <a:pt x="0" y="140202"/>
                  </a:lnTo>
                  <a:cubicBezTo>
                    <a:pt x="0" y="103018"/>
                    <a:pt x="14771" y="67357"/>
                    <a:pt x="41064" y="41064"/>
                  </a:cubicBezTo>
                  <a:cubicBezTo>
                    <a:pt x="67357" y="14771"/>
                    <a:pt x="103018" y="0"/>
                    <a:pt x="140202" y="0"/>
                  </a:cubicBezTo>
                  <a:close/>
                </a:path>
              </a:pathLst>
            </a:custGeom>
            <a:solidFill>
              <a:srgbClr val="8BC349">
                <a:alpha val="25882"/>
              </a:srgbClr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-47625"/>
              <a:ext cx="370894" cy="328030"/>
            </a:xfrm>
            <a:prstGeom prst="rect">
              <a:avLst/>
            </a:prstGeom>
          </p:spPr>
          <p:txBody>
            <a:bodyPr lIns="37185" tIns="37185" rIns="37185" bIns="37185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5452364" y="5946192"/>
            <a:ext cx="9014619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spc="4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concentrarea pe datele istorice și pe indicatori financiari decât pe indicatorii non-financiari ai succesului financiar viitor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5452364" y="7176736"/>
            <a:ext cx="765212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spc="4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eșecul în a satisface în mod adecvat nevoile utilizatorilor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5452364" y="7980163"/>
            <a:ext cx="9323603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concentrarea</a:t>
            </a:r>
            <a:r>
              <a:rPr lang="en-US" sz="1999" spc="4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pe </a:t>
            </a: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măsurarea</a:t>
            </a:r>
            <a:r>
              <a:rPr lang="en-US" sz="1999" spc="4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fiabilă</a:t>
            </a:r>
            <a:r>
              <a:rPr lang="en-US" sz="1999" spc="4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activelor</a:t>
            </a:r>
            <a:r>
              <a:rPr lang="en-US" sz="1999" spc="4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decât</a:t>
            </a:r>
            <a:r>
              <a:rPr lang="en-US" sz="1999" spc="4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pe active </a:t>
            </a: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necunoscute</a:t>
            </a:r>
            <a:r>
              <a:rPr lang="en-US" sz="1999" spc="4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și</a:t>
            </a:r>
            <a:r>
              <a:rPr lang="en-US" sz="1999" spc="4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cunoștințe</a:t>
            </a:r>
            <a:r>
              <a:rPr lang="en-US" sz="1999" spc="4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care </a:t>
            </a: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stau</a:t>
            </a:r>
            <a:r>
              <a:rPr lang="en-US" sz="1999" spc="4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baza</a:t>
            </a:r>
            <a:r>
              <a:rPr lang="en-US" sz="1999" spc="4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succesului</a:t>
            </a:r>
            <a:r>
              <a:rPr lang="en-US" sz="1999" spc="4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unei</a:t>
            </a:r>
            <a:r>
              <a:rPr lang="en-US" sz="1999" spc="4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entități</a:t>
            </a:r>
            <a:r>
              <a:rPr lang="en-US" sz="1999" spc="4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999" spc="41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moderne</a:t>
            </a:r>
            <a:endParaRPr lang="en-US" sz="1999" spc="4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TextBox 72"/>
          <p:cNvSpPr txBox="1"/>
          <p:nvPr/>
        </p:nvSpPr>
        <p:spPr>
          <a:xfrm>
            <a:off x="5481499" y="9154520"/>
            <a:ext cx="8058229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spc="4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focusarea pe date agregate și pe abordarea pe termen scurt etc.</a:t>
            </a: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A4D99A5D-F237-7651-EEC4-D1478F19E7AE}"/>
              </a:ext>
            </a:extLst>
          </p:cNvPr>
          <p:cNvGrpSpPr/>
          <p:nvPr/>
        </p:nvGrpSpPr>
        <p:grpSpPr>
          <a:xfrm>
            <a:off x="383390" y="526601"/>
            <a:ext cx="17521220" cy="1024299"/>
            <a:chOff x="62893" y="-17507"/>
            <a:chExt cx="11885267" cy="822960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6F57F1A4-2049-7253-6D1E-3C017DDF6ECB}"/>
                </a:ext>
              </a:extLst>
            </p:cNvPr>
            <p:cNvSpPr/>
            <p:nvPr/>
          </p:nvSpPr>
          <p:spPr>
            <a:xfrm>
              <a:off x="2789171" y="-17507"/>
              <a:ext cx="1554480" cy="822960"/>
            </a:xfrm>
            <a:custGeom>
              <a:avLst/>
              <a:gdLst/>
              <a:ahLst/>
              <a:cxnLst/>
              <a:rect l="l" t="t" r="r" b="b"/>
              <a:pathLst>
                <a:path w="11728552" h="6465740">
                  <a:moveTo>
                    <a:pt x="0" y="0"/>
                  </a:moveTo>
                  <a:lnTo>
                    <a:pt x="11728552" y="0"/>
                  </a:lnTo>
                  <a:lnTo>
                    <a:pt x="11728552" y="6465740"/>
                  </a:lnTo>
                  <a:lnTo>
                    <a:pt x="0" y="6465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3EC85D4-9D20-9F94-5989-53DD41944623}"/>
                </a:ext>
              </a:extLst>
            </p:cNvPr>
            <p:cNvSpPr/>
            <p:nvPr/>
          </p:nvSpPr>
          <p:spPr>
            <a:xfrm>
              <a:off x="6514532" y="148797"/>
              <a:ext cx="2743200" cy="548640"/>
            </a:xfrm>
            <a:custGeom>
              <a:avLst/>
              <a:gdLst/>
              <a:ahLst/>
              <a:cxnLst/>
              <a:rect l="l" t="t" r="r" b="b"/>
              <a:pathLst>
                <a:path w="6135692" h="1288495">
                  <a:moveTo>
                    <a:pt x="0" y="0"/>
                  </a:moveTo>
                  <a:lnTo>
                    <a:pt x="6135692" y="0"/>
                  </a:lnTo>
                  <a:lnTo>
                    <a:pt x="6135692" y="1288496"/>
                  </a:lnTo>
                  <a:lnTo>
                    <a:pt x="0" y="1288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137E1C0-55CD-CE87-374C-D0FE474B64CF}"/>
                </a:ext>
              </a:extLst>
            </p:cNvPr>
            <p:cNvSpPr/>
            <p:nvPr/>
          </p:nvSpPr>
          <p:spPr>
            <a:xfrm>
              <a:off x="9387840" y="-17507"/>
              <a:ext cx="2560320" cy="822960"/>
            </a:xfrm>
            <a:custGeom>
              <a:avLst/>
              <a:gdLst/>
              <a:ahLst/>
              <a:cxnLst/>
              <a:rect l="l" t="t" r="r" b="b"/>
              <a:pathLst>
                <a:path w="5554126" h="1722147">
                  <a:moveTo>
                    <a:pt x="0" y="0"/>
                  </a:moveTo>
                  <a:lnTo>
                    <a:pt x="5554126" y="0"/>
                  </a:lnTo>
                  <a:lnTo>
                    <a:pt x="5554126" y="1722147"/>
                  </a:lnTo>
                  <a:lnTo>
                    <a:pt x="0" y="172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9485" b="-518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24888B2-78CC-6CED-F20A-916FD40DB1A0}"/>
                </a:ext>
              </a:extLst>
            </p:cNvPr>
            <p:cNvSpPr/>
            <p:nvPr/>
          </p:nvSpPr>
          <p:spPr>
            <a:xfrm>
              <a:off x="88669" y="148797"/>
              <a:ext cx="2468880" cy="274320"/>
            </a:xfrm>
            <a:custGeom>
              <a:avLst/>
              <a:gdLst/>
              <a:ahLst/>
              <a:cxnLst/>
              <a:rect l="l" t="t" r="r" b="b"/>
              <a:pathLst>
                <a:path w="7359451" h="968994">
                  <a:moveTo>
                    <a:pt x="0" y="0"/>
                  </a:moveTo>
                  <a:lnTo>
                    <a:pt x="7359451" y="0"/>
                  </a:lnTo>
                  <a:lnTo>
                    <a:pt x="7359451" y="968995"/>
                  </a:lnTo>
                  <a:lnTo>
                    <a:pt x="0" y="968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15AAEA2-F390-4EC8-1092-A34CC352B3D3}"/>
                </a:ext>
              </a:extLst>
            </p:cNvPr>
            <p:cNvSpPr/>
            <p:nvPr/>
          </p:nvSpPr>
          <p:spPr>
            <a:xfrm>
              <a:off x="62893" y="423117"/>
              <a:ext cx="2286000" cy="365760"/>
            </a:xfrm>
            <a:custGeom>
              <a:avLst/>
              <a:gdLst/>
              <a:ahLst/>
              <a:cxnLst/>
              <a:rect l="l" t="t" r="r" b="b"/>
              <a:pathLst>
                <a:path w="7359451" h="1462604">
                  <a:moveTo>
                    <a:pt x="0" y="0"/>
                  </a:moveTo>
                  <a:lnTo>
                    <a:pt x="7359451" y="0"/>
                  </a:lnTo>
                  <a:lnTo>
                    <a:pt x="7359451" y="1462604"/>
                  </a:lnTo>
                  <a:lnTo>
                    <a:pt x="0" y="1462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7" name="Picture 4" descr="A green shield with a bull head and a star&#10;&#10;AI-generated content may be incorrect.">
            <a:extLst>
              <a:ext uri="{FF2B5EF4-FFF2-40B4-BE49-F238E27FC236}">
                <a16:creationId xmlns:a16="http://schemas.microsoft.com/office/drawing/2014/main" id="{728FC97E-361C-7CB7-1496-93047EBC4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08" y="483404"/>
            <a:ext cx="742492" cy="123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3">
            <a:extLst>
              <a:ext uri="{FF2B5EF4-FFF2-40B4-BE49-F238E27FC236}">
                <a16:creationId xmlns:a16="http://schemas.microsoft.com/office/drawing/2014/main" id="{F091EDAC-1C89-84A6-F843-E50269FEA766}"/>
              </a:ext>
            </a:extLst>
          </p:cNvPr>
          <p:cNvSpPr txBox="1"/>
          <p:nvPr/>
        </p:nvSpPr>
        <p:spPr>
          <a:xfrm>
            <a:off x="7762597" y="776407"/>
            <a:ext cx="151583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6">
                    <a:lumMod val="49000"/>
                  </a:schemeClr>
                </a:solidFill>
              </a:rPr>
              <a:t>Moldova State University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313293" cy="10287000"/>
            <a:chOff x="0" y="0"/>
            <a:chExt cx="482325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254" cy="2709333"/>
            </a:xfrm>
            <a:custGeom>
              <a:avLst/>
              <a:gdLst/>
              <a:ahLst/>
              <a:cxnLst/>
              <a:rect l="l" t="t" r="r" b="b"/>
              <a:pathLst>
                <a:path w="4823254" h="2709333">
                  <a:moveTo>
                    <a:pt x="0" y="0"/>
                  </a:moveTo>
                  <a:lnTo>
                    <a:pt x="4823254" y="0"/>
                  </a:lnTo>
                  <a:lnTo>
                    <a:pt x="482325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2000"/>
                  </a:srgbClr>
                </a:gs>
                <a:gs pos="100000">
                  <a:srgbClr val="FFDE59">
                    <a:alpha val="12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23254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545417"/>
            <a:ext cx="10128524" cy="1529792"/>
            <a:chOff x="0" y="0"/>
            <a:chExt cx="2667595" cy="4029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7595" cy="402908"/>
            </a:xfrm>
            <a:custGeom>
              <a:avLst/>
              <a:gdLst/>
              <a:ahLst/>
              <a:cxnLst/>
              <a:rect l="l" t="t" r="r" b="b"/>
              <a:pathLst>
                <a:path w="2667595" h="402908">
                  <a:moveTo>
                    <a:pt x="76437" y="0"/>
                  </a:moveTo>
                  <a:lnTo>
                    <a:pt x="2591158" y="0"/>
                  </a:lnTo>
                  <a:cubicBezTo>
                    <a:pt x="2611430" y="0"/>
                    <a:pt x="2630872" y="8053"/>
                    <a:pt x="2645207" y="22388"/>
                  </a:cubicBezTo>
                  <a:cubicBezTo>
                    <a:pt x="2659542" y="36723"/>
                    <a:pt x="2667595" y="56164"/>
                    <a:pt x="2667595" y="76437"/>
                  </a:cubicBezTo>
                  <a:lnTo>
                    <a:pt x="2667595" y="326471"/>
                  </a:lnTo>
                  <a:cubicBezTo>
                    <a:pt x="2667595" y="346744"/>
                    <a:pt x="2659542" y="366186"/>
                    <a:pt x="2645207" y="380520"/>
                  </a:cubicBezTo>
                  <a:cubicBezTo>
                    <a:pt x="2630872" y="394855"/>
                    <a:pt x="2611430" y="402908"/>
                    <a:pt x="2591158" y="402908"/>
                  </a:cubicBezTo>
                  <a:lnTo>
                    <a:pt x="76437" y="402908"/>
                  </a:lnTo>
                  <a:cubicBezTo>
                    <a:pt x="56164" y="402908"/>
                    <a:pt x="36723" y="394855"/>
                    <a:pt x="22388" y="380520"/>
                  </a:cubicBezTo>
                  <a:cubicBezTo>
                    <a:pt x="8053" y="366186"/>
                    <a:pt x="0" y="346744"/>
                    <a:pt x="0" y="326471"/>
                  </a:cubicBezTo>
                  <a:lnTo>
                    <a:pt x="0" y="76437"/>
                  </a:lnTo>
                  <a:cubicBezTo>
                    <a:pt x="0" y="56164"/>
                    <a:pt x="8053" y="36723"/>
                    <a:pt x="22388" y="22388"/>
                  </a:cubicBezTo>
                  <a:cubicBezTo>
                    <a:pt x="36723" y="8053"/>
                    <a:pt x="56164" y="0"/>
                    <a:pt x="764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5000"/>
                  </a:srgbClr>
                </a:gs>
                <a:gs pos="50000">
                  <a:srgbClr val="7ED957">
                    <a:alpha val="25000"/>
                  </a:srgbClr>
                </a:gs>
                <a:gs pos="100000">
                  <a:srgbClr val="90F863">
                    <a:alpha val="25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7595" cy="431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11123" y="740762"/>
            <a:ext cx="8732877" cy="1162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2"/>
              </a:lnSpc>
            </a:pPr>
            <a:r>
              <a:rPr lang="en-US" sz="3900" b="1" spc="8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Diferențe dintre raportarea financiară și </a:t>
            </a:r>
          </a:p>
          <a:p>
            <a:pPr algn="l">
              <a:lnSpc>
                <a:spcPts val="4602"/>
              </a:lnSpc>
            </a:pPr>
            <a:r>
              <a:rPr lang="en-US" sz="3900" b="1" spc="8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raportarea integrată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FEDCCB-A627-4A8D-BC6E-B22663765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065051"/>
              </p:ext>
            </p:extLst>
          </p:nvPr>
        </p:nvGraphicFramePr>
        <p:xfrm>
          <a:off x="1447800" y="2753938"/>
          <a:ext cx="15142747" cy="6801600"/>
        </p:xfrm>
        <a:graphic>
          <a:graphicData uri="http://schemas.openxmlformats.org/drawingml/2006/table">
            <a:tbl>
              <a:tblPr/>
              <a:tblGrid>
                <a:gridCol w="2578955">
                  <a:extLst>
                    <a:ext uri="{9D8B030D-6E8A-4147-A177-3AD203B41FA5}">
                      <a16:colId xmlns:a16="http://schemas.microsoft.com/office/drawing/2014/main" val="4087287373"/>
                    </a:ext>
                  </a:extLst>
                </a:gridCol>
                <a:gridCol w="4058353">
                  <a:extLst>
                    <a:ext uri="{9D8B030D-6E8A-4147-A177-3AD203B41FA5}">
                      <a16:colId xmlns:a16="http://schemas.microsoft.com/office/drawing/2014/main" val="539928082"/>
                    </a:ext>
                  </a:extLst>
                </a:gridCol>
                <a:gridCol w="8505439">
                  <a:extLst>
                    <a:ext uri="{9D8B030D-6E8A-4147-A177-3AD203B41FA5}">
                      <a16:colId xmlns:a16="http://schemas.microsoft.com/office/drawing/2014/main" val="2210542448"/>
                    </a:ext>
                  </a:extLst>
                </a:gridCol>
              </a:tblGrid>
              <a:tr h="35559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>
                          <a:solidFill>
                            <a:srgbClr val="36303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Criteriu de comparare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8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36303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Raportare curentă financiară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8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36303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Raportare integrată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8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597928"/>
                  </a:ext>
                </a:extLst>
              </a:tr>
              <a:tr h="21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2B6C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Încredere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Dezvăluire limitată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Transparenţă crescută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82260"/>
                  </a:ext>
                </a:extLst>
              </a:tr>
              <a:tr h="5183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2B6C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Scopul raportării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Aprecierea situaţiei financiare curente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Corespunde concepţiei capitalului – aprecierea situaţiei financiare curente, ţinând cont de posibilităţile alternative de investire a capitalului şi prezentarea avantajelor concurenţiale ale entităţii la formarea valorii acesteia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623138"/>
                  </a:ext>
                </a:extLst>
              </a:tr>
              <a:tr h="355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2B6C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Unitatea de măsură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În mare parte, indicatori financiari (exprimaţi valoric)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Indicatori financiari (exprimaţi valoric) şi non-financiari (în unităţi naturale, muncă, convenţionale)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247227"/>
                  </a:ext>
                </a:extLst>
              </a:tr>
              <a:tr h="21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2B6C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Abordare (gândire)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Izolată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Integrată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977849"/>
                  </a:ext>
                </a:extLst>
              </a:tr>
              <a:tr h="3555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2B6C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Focalizare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Trecut (contabilitate operativă)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Trecut şi viitor; Conectare la strategie </a:t>
                      </a:r>
                      <a:br>
                        <a:rPr lang="it-IT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it-IT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(Baza – contabilitatea strategică)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069963"/>
                  </a:ext>
                </a:extLst>
              </a:tr>
              <a:tr h="21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2B6C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Orizont de timp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Termen scurt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Termen scurt, mediu, lung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3923"/>
                  </a:ext>
                </a:extLst>
              </a:tr>
              <a:tr h="21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2B6C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Adaptabilitate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Limitată la reguli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Răspunde la cerinţele individuale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847121"/>
                  </a:ext>
                </a:extLst>
              </a:tr>
              <a:tr h="6301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2B6C1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Elemente de bază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B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Active, datorii şi capital; venituri şi cheltuieli; încasări şi plăţi de numerar; profit/pierdere; flux net de numerar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Fluxul actualizat de numerar; valoarea adăugată economică; valoarea capitalului acţionar; goodwill-ul etc.</a:t>
                      </a:r>
                    </a:p>
                  </a:txBody>
                  <a:tcPr marL="180000" marR="180000" marT="1800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89842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313293" cy="10287000"/>
            <a:chOff x="0" y="0"/>
            <a:chExt cx="482325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23254" cy="2709333"/>
            </a:xfrm>
            <a:custGeom>
              <a:avLst/>
              <a:gdLst/>
              <a:ahLst/>
              <a:cxnLst/>
              <a:rect l="l" t="t" r="r" b="b"/>
              <a:pathLst>
                <a:path w="4823254" h="2709333">
                  <a:moveTo>
                    <a:pt x="0" y="0"/>
                  </a:moveTo>
                  <a:lnTo>
                    <a:pt x="4823254" y="0"/>
                  </a:lnTo>
                  <a:lnTo>
                    <a:pt x="482325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2000"/>
                  </a:srgbClr>
                </a:gs>
                <a:gs pos="100000">
                  <a:srgbClr val="FFDE59">
                    <a:alpha val="12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23254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449018"/>
            <a:ext cx="10128524" cy="1595065"/>
            <a:chOff x="0" y="0"/>
            <a:chExt cx="2667595" cy="4200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67595" cy="420099"/>
            </a:xfrm>
            <a:custGeom>
              <a:avLst/>
              <a:gdLst/>
              <a:ahLst/>
              <a:cxnLst/>
              <a:rect l="l" t="t" r="r" b="b"/>
              <a:pathLst>
                <a:path w="2667595" h="420099">
                  <a:moveTo>
                    <a:pt x="76437" y="0"/>
                  </a:moveTo>
                  <a:lnTo>
                    <a:pt x="2591158" y="0"/>
                  </a:lnTo>
                  <a:cubicBezTo>
                    <a:pt x="2611430" y="0"/>
                    <a:pt x="2630872" y="8053"/>
                    <a:pt x="2645207" y="22388"/>
                  </a:cubicBezTo>
                  <a:cubicBezTo>
                    <a:pt x="2659542" y="36723"/>
                    <a:pt x="2667595" y="56164"/>
                    <a:pt x="2667595" y="76437"/>
                  </a:cubicBezTo>
                  <a:lnTo>
                    <a:pt x="2667595" y="343663"/>
                  </a:lnTo>
                  <a:cubicBezTo>
                    <a:pt x="2667595" y="363935"/>
                    <a:pt x="2659542" y="383377"/>
                    <a:pt x="2645207" y="397712"/>
                  </a:cubicBezTo>
                  <a:cubicBezTo>
                    <a:pt x="2630872" y="412046"/>
                    <a:pt x="2611430" y="420099"/>
                    <a:pt x="2591158" y="420099"/>
                  </a:cubicBezTo>
                  <a:lnTo>
                    <a:pt x="76437" y="420099"/>
                  </a:lnTo>
                  <a:cubicBezTo>
                    <a:pt x="56164" y="420099"/>
                    <a:pt x="36723" y="412046"/>
                    <a:pt x="22388" y="397712"/>
                  </a:cubicBezTo>
                  <a:cubicBezTo>
                    <a:pt x="8053" y="383377"/>
                    <a:pt x="0" y="363935"/>
                    <a:pt x="0" y="343663"/>
                  </a:cubicBezTo>
                  <a:lnTo>
                    <a:pt x="0" y="76437"/>
                  </a:lnTo>
                  <a:cubicBezTo>
                    <a:pt x="0" y="56164"/>
                    <a:pt x="8053" y="36723"/>
                    <a:pt x="22388" y="22388"/>
                  </a:cubicBezTo>
                  <a:cubicBezTo>
                    <a:pt x="36723" y="8053"/>
                    <a:pt x="56164" y="0"/>
                    <a:pt x="764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5000"/>
                  </a:srgbClr>
                </a:gs>
                <a:gs pos="50000">
                  <a:srgbClr val="7ED957">
                    <a:alpha val="25000"/>
                  </a:srgbClr>
                </a:gs>
                <a:gs pos="100000">
                  <a:srgbClr val="90F863">
                    <a:alpha val="25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667595" cy="448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69139" y="2606173"/>
            <a:ext cx="2563411" cy="3208550"/>
          </a:xfrm>
          <a:custGeom>
            <a:avLst/>
            <a:gdLst/>
            <a:ahLst/>
            <a:cxnLst/>
            <a:rect l="l" t="t" r="r" b="b"/>
            <a:pathLst>
              <a:path w="2563411" h="3208550">
                <a:moveTo>
                  <a:pt x="0" y="0"/>
                </a:moveTo>
                <a:lnTo>
                  <a:pt x="2563411" y="0"/>
                </a:lnTo>
                <a:lnTo>
                  <a:pt x="2563411" y="3208550"/>
                </a:lnTo>
                <a:lnTo>
                  <a:pt x="0" y="32085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AutoShape 21"/>
          <p:cNvSpPr/>
          <p:nvPr/>
        </p:nvSpPr>
        <p:spPr>
          <a:xfrm flipH="1" flipV="1">
            <a:off x="4747467" y="3993278"/>
            <a:ext cx="584719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2978246" y="4275849"/>
            <a:ext cx="1241547" cy="1241547"/>
          </a:xfrm>
          <a:custGeom>
            <a:avLst/>
            <a:gdLst/>
            <a:ahLst/>
            <a:cxnLst/>
            <a:rect l="l" t="t" r="r" b="b"/>
            <a:pathLst>
              <a:path w="1241547" h="1241547">
                <a:moveTo>
                  <a:pt x="0" y="0"/>
                </a:moveTo>
                <a:lnTo>
                  <a:pt x="1241547" y="0"/>
                </a:lnTo>
                <a:lnTo>
                  <a:pt x="1241547" y="1241546"/>
                </a:lnTo>
                <a:lnTo>
                  <a:pt x="0" y="1241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850986" y="2648013"/>
            <a:ext cx="1368807" cy="1345265"/>
          </a:xfrm>
          <a:custGeom>
            <a:avLst/>
            <a:gdLst/>
            <a:ahLst/>
            <a:cxnLst/>
            <a:rect l="l" t="t" r="r" b="b"/>
            <a:pathLst>
              <a:path w="1368807" h="1345265">
                <a:moveTo>
                  <a:pt x="0" y="0"/>
                </a:moveTo>
                <a:lnTo>
                  <a:pt x="1368807" y="0"/>
                </a:lnTo>
                <a:lnTo>
                  <a:pt x="1368807" y="1345265"/>
                </a:lnTo>
                <a:lnTo>
                  <a:pt x="0" y="13452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3000"/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195487">
            <a:off x="805485" y="7156956"/>
            <a:ext cx="534852" cy="396763"/>
          </a:xfrm>
          <a:custGeom>
            <a:avLst/>
            <a:gdLst/>
            <a:ahLst/>
            <a:cxnLst/>
            <a:rect l="l" t="t" r="r" b="b"/>
            <a:pathLst>
              <a:path w="534852" h="396763">
                <a:moveTo>
                  <a:pt x="0" y="0"/>
                </a:moveTo>
                <a:lnTo>
                  <a:pt x="534852" y="0"/>
                </a:lnTo>
                <a:lnTo>
                  <a:pt x="534852" y="396763"/>
                </a:lnTo>
                <a:lnTo>
                  <a:pt x="0" y="3967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195487">
            <a:off x="805485" y="7802044"/>
            <a:ext cx="534852" cy="396763"/>
          </a:xfrm>
          <a:custGeom>
            <a:avLst/>
            <a:gdLst/>
            <a:ahLst/>
            <a:cxnLst/>
            <a:rect l="l" t="t" r="r" b="b"/>
            <a:pathLst>
              <a:path w="534852" h="396763">
                <a:moveTo>
                  <a:pt x="0" y="0"/>
                </a:moveTo>
                <a:lnTo>
                  <a:pt x="534852" y="0"/>
                </a:lnTo>
                <a:lnTo>
                  <a:pt x="534852" y="396762"/>
                </a:lnTo>
                <a:lnTo>
                  <a:pt x="0" y="3967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195487">
            <a:off x="805485" y="9150560"/>
            <a:ext cx="534852" cy="396763"/>
          </a:xfrm>
          <a:custGeom>
            <a:avLst/>
            <a:gdLst/>
            <a:ahLst/>
            <a:cxnLst/>
            <a:rect l="l" t="t" r="r" b="b"/>
            <a:pathLst>
              <a:path w="534852" h="396763">
                <a:moveTo>
                  <a:pt x="0" y="0"/>
                </a:moveTo>
                <a:lnTo>
                  <a:pt x="534852" y="0"/>
                </a:lnTo>
                <a:lnTo>
                  <a:pt x="534852" y="396763"/>
                </a:lnTo>
                <a:lnTo>
                  <a:pt x="0" y="3967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195487">
            <a:off x="805485" y="8476302"/>
            <a:ext cx="534852" cy="396763"/>
          </a:xfrm>
          <a:custGeom>
            <a:avLst/>
            <a:gdLst/>
            <a:ahLst/>
            <a:cxnLst/>
            <a:rect l="l" t="t" r="r" b="b"/>
            <a:pathLst>
              <a:path w="534852" h="396763">
                <a:moveTo>
                  <a:pt x="0" y="0"/>
                </a:moveTo>
                <a:lnTo>
                  <a:pt x="534852" y="0"/>
                </a:lnTo>
                <a:lnTo>
                  <a:pt x="534852" y="396763"/>
                </a:lnTo>
                <a:lnTo>
                  <a:pt x="0" y="3967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543728" y="7110862"/>
            <a:ext cx="730895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spc="48">
                <a:solidFill>
                  <a:srgbClr val="0A2E5E"/>
                </a:solidFill>
                <a:latin typeface="Roboto"/>
                <a:ea typeface="Roboto"/>
                <a:cs typeface="Roboto"/>
                <a:sym typeface="Roboto"/>
              </a:rPr>
              <a:t>situații financiare (partea tradiți</a:t>
            </a:r>
            <a:r>
              <a:rPr lang="en-US" sz="2300" u="none" spc="48">
                <a:solidFill>
                  <a:srgbClr val="0A2E5E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-US" sz="2300" spc="48">
                <a:solidFill>
                  <a:srgbClr val="0A2E5E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-US" sz="2300" u="none" spc="48">
                <a:solidFill>
                  <a:srgbClr val="0A2E5E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2300" spc="48">
                <a:solidFill>
                  <a:srgbClr val="0A2E5E"/>
                </a:solidFill>
                <a:latin typeface="Roboto"/>
                <a:ea typeface="Roboto"/>
                <a:cs typeface="Roboto"/>
                <a:sym typeface="Roboto"/>
              </a:rPr>
              <a:t>lă financiară);</a:t>
            </a:r>
          </a:p>
        </p:txBody>
      </p:sp>
      <p:sp>
        <p:nvSpPr>
          <p:cNvPr id="29" name="Freeform 29"/>
          <p:cNvSpPr/>
          <p:nvPr/>
        </p:nvSpPr>
        <p:spPr>
          <a:xfrm>
            <a:off x="8602070" y="5914034"/>
            <a:ext cx="1992592" cy="1623963"/>
          </a:xfrm>
          <a:custGeom>
            <a:avLst/>
            <a:gdLst/>
            <a:ahLst/>
            <a:cxnLst/>
            <a:rect l="l" t="t" r="r" b="b"/>
            <a:pathLst>
              <a:path w="1992592" h="1623963">
                <a:moveTo>
                  <a:pt x="0" y="0"/>
                </a:moveTo>
                <a:lnTo>
                  <a:pt x="1992593" y="0"/>
                </a:lnTo>
                <a:lnTo>
                  <a:pt x="1992593" y="1623962"/>
                </a:lnTo>
                <a:lnTo>
                  <a:pt x="0" y="16239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43728" y="3452677"/>
            <a:ext cx="856181" cy="1081203"/>
          </a:xfrm>
          <a:custGeom>
            <a:avLst/>
            <a:gdLst/>
            <a:ahLst/>
            <a:cxnLst/>
            <a:rect l="l" t="t" r="r" b="b"/>
            <a:pathLst>
              <a:path w="856181" h="1081203">
                <a:moveTo>
                  <a:pt x="0" y="0"/>
                </a:moveTo>
                <a:lnTo>
                  <a:pt x="856181" y="0"/>
                </a:lnTo>
                <a:lnTo>
                  <a:pt x="856181" y="1081202"/>
                </a:lnTo>
                <a:lnTo>
                  <a:pt x="0" y="10812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459614" y="6071898"/>
            <a:ext cx="5420000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  <a:spcBef>
                <a:spcPct val="0"/>
              </a:spcBef>
            </a:pPr>
            <a:r>
              <a:rPr lang="en-US" sz="2899" spc="60">
                <a:solidFill>
                  <a:srgbClr val="276E0B"/>
                </a:solidFill>
                <a:latin typeface="Roboto"/>
                <a:ea typeface="Roboto"/>
                <a:cs typeface="Roboto"/>
                <a:sym typeface="Roboto"/>
              </a:rPr>
              <a:t>Conținutul raportului integrat: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43728" y="7780788"/>
            <a:ext cx="678011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spc="48">
                <a:solidFill>
                  <a:srgbClr val="0A2E5E"/>
                </a:solidFill>
                <a:latin typeface="Roboto"/>
                <a:ea typeface="Roboto"/>
                <a:cs typeface="Roboto"/>
                <a:sym typeface="Roboto"/>
              </a:rPr>
              <a:t>raportul conducerii;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543728" y="8486758"/>
            <a:ext cx="826800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spc="48">
                <a:solidFill>
                  <a:srgbClr val="0A2E5E"/>
                </a:solidFill>
                <a:latin typeface="Roboto"/>
                <a:ea typeface="Roboto"/>
                <a:cs typeface="Roboto"/>
                <a:sym typeface="Roboto"/>
              </a:rPr>
              <a:t>raportul privind guvernarea corporativă şi remunerarea;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43728" y="9194783"/>
            <a:ext cx="678011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spc="48">
                <a:solidFill>
                  <a:srgbClr val="0A2E5E"/>
                </a:solidFill>
                <a:latin typeface="Roboto"/>
                <a:ea typeface="Roboto"/>
                <a:cs typeface="Roboto"/>
                <a:sym typeface="Roboto"/>
              </a:rPr>
              <a:t>raportul de susten</a:t>
            </a:r>
            <a:r>
              <a:rPr lang="en-US" sz="2300" u="none" spc="48">
                <a:solidFill>
                  <a:srgbClr val="0A2E5E"/>
                </a:solidFill>
                <a:latin typeface="Roboto"/>
                <a:ea typeface="Roboto"/>
                <a:cs typeface="Roboto"/>
                <a:sym typeface="Roboto"/>
              </a:rPr>
              <a:t>abi</a:t>
            </a:r>
            <a:r>
              <a:rPr lang="en-US" sz="2300" spc="48">
                <a:solidFill>
                  <a:srgbClr val="0A2E5E"/>
                </a:solidFill>
                <a:latin typeface="Roboto"/>
                <a:ea typeface="Roboto"/>
                <a:cs typeface="Roboto"/>
                <a:sym typeface="Roboto"/>
              </a:rPr>
              <a:t>litate.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57426" y="742759"/>
            <a:ext cx="9254303" cy="1162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2"/>
              </a:lnSpc>
            </a:pPr>
            <a:r>
              <a:rPr lang="en-US" sz="3900" b="1" spc="8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Particularitățile de raportare în </a:t>
            </a:r>
          </a:p>
          <a:p>
            <a:pPr algn="l">
              <a:lnSpc>
                <a:spcPts val="4602"/>
              </a:lnSpc>
            </a:pPr>
            <a:r>
              <a:rPr lang="en-US" sz="3900" b="1" spc="8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Republica Moldova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391729" y="2833283"/>
            <a:ext cx="7483802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4"/>
              </a:lnSpc>
            </a:pPr>
            <a:r>
              <a:rPr lang="en-US" sz="2499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În Republica Moldova, entitățile </a:t>
            </a:r>
            <a:r>
              <a:rPr lang="en-US" sz="2499" u="sng" spc="52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nu sunt obligate </a:t>
            </a:r>
            <a:r>
              <a:rPr lang="en-US" sz="2499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să prezinte rapoarte integrate.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391729" y="4178963"/>
            <a:ext cx="9488050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4"/>
              </a:lnSpc>
            </a:pPr>
            <a:r>
              <a:rPr lang="en-US" sz="2499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Conform Legii contabilității și raportării financiare nr. 287/2017, </a:t>
            </a:r>
            <a:r>
              <a:rPr lang="en-US" sz="2499" b="1" spc="52">
                <a:solidFill>
                  <a:srgbClr val="004AAD"/>
                </a:solidFill>
                <a:latin typeface="Roboto Bold"/>
                <a:ea typeface="Roboto Bold"/>
                <a:cs typeface="Roboto Bold"/>
                <a:sym typeface="Roboto Bold"/>
              </a:rPr>
              <a:t>entitățile mari cu peste 500 de a</a:t>
            </a:r>
            <a:r>
              <a:rPr lang="en-US" sz="2499" b="1" u="none" spc="52">
                <a:solidFill>
                  <a:srgbClr val="004AAD"/>
                </a:solidFill>
                <a:latin typeface="Roboto Bold"/>
                <a:ea typeface="Roboto Bold"/>
                <a:cs typeface="Roboto Bold"/>
                <a:sym typeface="Roboto Bold"/>
              </a:rPr>
              <a:t>n</a:t>
            </a:r>
            <a:r>
              <a:rPr lang="en-US" sz="2499" b="1" spc="52">
                <a:solidFill>
                  <a:srgbClr val="004AAD"/>
                </a:solidFill>
                <a:latin typeface="Roboto Bold"/>
                <a:ea typeface="Roboto Bold"/>
                <a:cs typeface="Roboto Bold"/>
                <a:sym typeface="Roboto Bold"/>
              </a:rPr>
              <a:t>gajați</a:t>
            </a:r>
            <a:r>
              <a:rPr lang="en-US" sz="2499" u="none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99" u="sng" spc="52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sunt obligate</a:t>
            </a:r>
            <a:r>
              <a:rPr lang="en-US" sz="2499" u="none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99" spc="52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să includă o declarație nefinanciară în Raportul conducerii.</a:t>
            </a:r>
          </a:p>
          <a:p>
            <a:pPr algn="l">
              <a:lnSpc>
                <a:spcPts val="3674"/>
              </a:lnSpc>
            </a:pPr>
            <a:endParaRPr lang="en-US" sz="2499" spc="52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9403611" y="7298238"/>
            <a:ext cx="5507084" cy="2130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1"/>
              </a:lnSpc>
            </a:pPr>
            <a:r>
              <a:rPr lang="en-US" sz="2300" spc="48">
                <a:solidFill>
                  <a:srgbClr val="194708"/>
                </a:solidFill>
                <a:latin typeface="Roboto"/>
                <a:ea typeface="Roboto"/>
                <a:cs typeface="Roboto"/>
                <a:sym typeface="Roboto"/>
              </a:rPr>
              <a:t>Pentru Republica Moldova, ca </a:t>
            </a:r>
            <a:r>
              <a:rPr lang="en-US" sz="2300" u="sng" spc="48">
                <a:solidFill>
                  <a:srgbClr val="004AAD"/>
                </a:solidFill>
                <a:latin typeface="Roboto"/>
                <a:ea typeface="Roboto"/>
                <a:cs typeface="Roboto"/>
                <a:sym typeface="Roboto"/>
              </a:rPr>
              <a:t>stat candidat la admiterea în Uniunea Europeană</a:t>
            </a:r>
            <a:r>
              <a:rPr lang="en-US" sz="2300" spc="48">
                <a:solidFill>
                  <a:srgbClr val="194708"/>
                </a:solidFill>
                <a:latin typeface="Roboto"/>
                <a:ea typeface="Roboto"/>
                <a:cs typeface="Roboto"/>
                <a:sym typeface="Roboto"/>
              </a:rPr>
              <a:t>, armonizarea cadrului normativ constituie</a:t>
            </a:r>
            <a:r>
              <a:rPr lang="en-US" sz="2300" spc="48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00" u="sng" spc="48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un obiectiv</a:t>
            </a:r>
            <a:r>
              <a:rPr lang="en-US" sz="2300" spc="48">
                <a:solidFill>
                  <a:srgbClr val="194708"/>
                </a:solidFill>
                <a:latin typeface="Roboto"/>
                <a:ea typeface="Roboto"/>
                <a:cs typeface="Roboto"/>
                <a:sym typeface="Roboto"/>
              </a:rPr>
              <a:t> ce trebuie îndeplinit.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399907" y="6071898"/>
            <a:ext cx="2951249" cy="102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spc="60">
                <a:solidFill>
                  <a:srgbClr val="276E0B"/>
                </a:solidFill>
                <a:latin typeface="Roboto"/>
                <a:ea typeface="Roboto"/>
                <a:cs typeface="Roboto"/>
                <a:sym typeface="Roboto"/>
              </a:rPr>
              <a:t>Acordul de asociere UE-RM </a:t>
            </a:r>
          </a:p>
        </p:txBody>
      </p:sp>
      <p:grpSp>
        <p:nvGrpSpPr>
          <p:cNvPr id="67" name="Group 5">
            <a:extLst>
              <a:ext uri="{FF2B5EF4-FFF2-40B4-BE49-F238E27FC236}">
                <a16:creationId xmlns:a16="http://schemas.microsoft.com/office/drawing/2014/main" id="{7EEE6148-71F3-4666-9E3C-7472F573F0FC}"/>
              </a:ext>
            </a:extLst>
          </p:cNvPr>
          <p:cNvGrpSpPr/>
          <p:nvPr/>
        </p:nvGrpSpPr>
        <p:grpSpPr>
          <a:xfrm rot="860142">
            <a:off x="14469350" y="5533874"/>
            <a:ext cx="3622168" cy="4613956"/>
            <a:chOff x="0" y="0"/>
            <a:chExt cx="914104" cy="1008607"/>
          </a:xfrm>
        </p:grpSpPr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3D716DFE-F723-4C30-80BF-ECC136148090}"/>
                </a:ext>
              </a:extLst>
            </p:cNvPr>
            <p:cNvSpPr/>
            <p:nvPr/>
          </p:nvSpPr>
          <p:spPr>
            <a:xfrm>
              <a:off x="0" y="0"/>
              <a:ext cx="914104" cy="1008607"/>
            </a:xfrm>
            <a:custGeom>
              <a:avLst/>
              <a:gdLst/>
              <a:ahLst/>
              <a:cxnLst/>
              <a:rect l="l" t="t" r="r" b="b"/>
              <a:pathLst>
                <a:path w="914104" h="1008607">
                  <a:moveTo>
                    <a:pt x="457052" y="0"/>
                  </a:moveTo>
                  <a:cubicBezTo>
                    <a:pt x="204629" y="0"/>
                    <a:pt x="0" y="225784"/>
                    <a:pt x="0" y="504304"/>
                  </a:cubicBezTo>
                  <a:cubicBezTo>
                    <a:pt x="0" y="782823"/>
                    <a:pt x="204629" y="1008607"/>
                    <a:pt x="457052" y="1008607"/>
                  </a:cubicBezTo>
                  <a:cubicBezTo>
                    <a:pt x="709475" y="1008607"/>
                    <a:pt x="914104" y="782823"/>
                    <a:pt x="914104" y="504304"/>
                  </a:cubicBezTo>
                  <a:cubicBezTo>
                    <a:pt x="914104" y="225784"/>
                    <a:pt x="709475" y="0"/>
                    <a:pt x="457052" y="0"/>
                  </a:cubicBezTo>
                  <a:close/>
                </a:path>
              </a:pathLst>
            </a:custGeom>
            <a:solidFill>
              <a:srgbClr val="4CB051">
                <a:alpha val="1764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69" name="TextBox 7">
              <a:extLst>
                <a:ext uri="{FF2B5EF4-FFF2-40B4-BE49-F238E27FC236}">
                  <a16:creationId xmlns:a16="http://schemas.microsoft.com/office/drawing/2014/main" id="{C5B84F9F-43D0-4157-93D8-A70002F314AF}"/>
                </a:ext>
              </a:extLst>
            </p:cNvPr>
            <p:cNvSpPr txBox="1"/>
            <p:nvPr/>
          </p:nvSpPr>
          <p:spPr>
            <a:xfrm>
              <a:off x="85697" y="18357"/>
              <a:ext cx="742710" cy="895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80"/>
                </a:lnSpc>
              </a:pPr>
              <a:endParaRPr/>
            </a:p>
          </p:txBody>
        </p:sp>
      </p:grpSp>
      <p:grpSp>
        <p:nvGrpSpPr>
          <p:cNvPr id="70" name="Group 16">
            <a:extLst>
              <a:ext uri="{FF2B5EF4-FFF2-40B4-BE49-F238E27FC236}">
                <a16:creationId xmlns:a16="http://schemas.microsoft.com/office/drawing/2014/main" id="{F4D23143-053B-408D-B9E9-06BABB53896B}"/>
              </a:ext>
            </a:extLst>
          </p:cNvPr>
          <p:cNvGrpSpPr/>
          <p:nvPr/>
        </p:nvGrpSpPr>
        <p:grpSpPr>
          <a:xfrm rot="-695174">
            <a:off x="14511116" y="5604115"/>
            <a:ext cx="3376239" cy="4240747"/>
            <a:chOff x="0" y="0"/>
            <a:chExt cx="15547737" cy="17274671"/>
          </a:xfrm>
        </p:grpSpPr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2DCF8B52-9AA9-452E-9F90-A3C4709B34EA}"/>
                </a:ext>
              </a:extLst>
            </p:cNvPr>
            <p:cNvSpPr/>
            <p:nvPr/>
          </p:nvSpPr>
          <p:spPr>
            <a:xfrm>
              <a:off x="-11430" y="1166040"/>
              <a:ext cx="15857618" cy="15839147"/>
            </a:xfrm>
            <a:custGeom>
              <a:avLst/>
              <a:gdLst/>
              <a:ahLst/>
              <a:cxnLst/>
              <a:rect l="l" t="t" r="r" b="b"/>
              <a:pathLst>
                <a:path w="15857618" h="15839147">
                  <a:moveTo>
                    <a:pt x="12426298" y="1276599"/>
                  </a:moveTo>
                  <a:cubicBezTo>
                    <a:pt x="10969475" y="257393"/>
                    <a:pt x="10579227" y="210751"/>
                    <a:pt x="8867422" y="0"/>
                  </a:cubicBezTo>
                  <a:cubicBezTo>
                    <a:pt x="4943172" y="51824"/>
                    <a:pt x="1762105" y="2570471"/>
                    <a:pt x="530724" y="6711210"/>
                  </a:cubicBezTo>
                  <a:cubicBezTo>
                    <a:pt x="109381" y="8127733"/>
                    <a:pt x="0" y="9711821"/>
                    <a:pt x="491855" y="11098976"/>
                  </a:cubicBezTo>
                  <a:cubicBezTo>
                    <a:pt x="1141750" y="12921455"/>
                    <a:pt x="2757160" y="14156594"/>
                    <a:pt x="4464302" y="14654104"/>
                  </a:cubicBezTo>
                  <a:cubicBezTo>
                    <a:pt x="6171444" y="15153342"/>
                    <a:pt x="8051165" y="15839147"/>
                    <a:pt x="9801840" y="15602484"/>
                  </a:cubicBezTo>
                  <a:cubicBezTo>
                    <a:pt x="11166931" y="15417644"/>
                    <a:pt x="12530468" y="14308611"/>
                    <a:pt x="13551954" y="13285949"/>
                  </a:cubicBezTo>
                  <a:cubicBezTo>
                    <a:pt x="14229837" y="12607056"/>
                    <a:pt x="14652735" y="11665585"/>
                    <a:pt x="14935702" y="10701659"/>
                  </a:cubicBezTo>
                  <a:cubicBezTo>
                    <a:pt x="15857618" y="7346918"/>
                    <a:pt x="15114502" y="3159537"/>
                    <a:pt x="12426298" y="1276599"/>
                  </a:cubicBezTo>
                  <a:close/>
                </a:path>
              </a:pathLst>
            </a:custGeom>
            <a:blipFill>
              <a:blip r:embed="rId10"/>
              <a:stretch>
                <a:fillRect l="-57529" t="-7450" r="-58335" b="-10059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0E905F-0A4B-826C-E16E-3D2856893D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495300"/>
            <a:ext cx="17068800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37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CA14F-A0F3-F123-C30B-C7C1A24D8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42901"/>
            <a:ext cx="16916400" cy="25146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o-MD" dirty="0"/>
              <a:t>Adoptarea </a:t>
            </a:r>
            <a:r>
              <a:rPr lang="ro-MD" b="1" dirty="0"/>
              <a:t>Agendei 2030 </a:t>
            </a:r>
            <a:r>
              <a:rPr lang="ro-MD" dirty="0"/>
              <a:t>și a celor </a:t>
            </a:r>
            <a:r>
              <a:rPr lang="ro-MD" b="1" dirty="0"/>
              <a:t>17 Obiective de Dezvoltare Durabilă </a:t>
            </a:r>
            <a:r>
              <a:rPr lang="ro-MD" dirty="0"/>
              <a:t>(</a:t>
            </a:r>
            <a:r>
              <a:rPr lang="ro-MD" b="1" dirty="0"/>
              <a:t>ODD-uri) </a:t>
            </a:r>
            <a:r>
              <a:rPr lang="ro-MD" dirty="0"/>
              <a:t>de către Adunarea Generală a Organizației Națiunilor Unite a dat un nou impuls apreciabil dezvoltării durabile la nivel mondial.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5C3AE-A594-E324-F24A-7905F1D3D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086100"/>
            <a:ext cx="16687800" cy="6324599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o-MD" sz="4100" dirty="0"/>
              <a:t>          </a:t>
            </a:r>
            <a:r>
              <a:rPr lang="ro-MD" sz="4100" dirty="0">
                <a:solidFill>
                  <a:schemeClr val="tx1"/>
                </a:solidFill>
              </a:rPr>
              <a:t>Statele Membre ale Organizației Națiunilor Unite au adoptat Obiectivele de Dezvoltare Durabilă (ODD) prin rezoluția Adunării Generale A/RES/70/1 din </a:t>
            </a:r>
            <a:r>
              <a:rPr lang="ro-MD" sz="4100" b="1" u="sng" dirty="0">
                <a:solidFill>
                  <a:schemeClr val="tx1"/>
                </a:solidFill>
              </a:rPr>
              <a:t>25 septembrie 2015</a:t>
            </a:r>
            <a:r>
              <a:rPr lang="ro-MD" sz="4100" dirty="0">
                <a:solidFill>
                  <a:schemeClr val="tx1"/>
                </a:solidFill>
              </a:rPr>
              <a:t>. Scopul acestei rezoluții este de a atinge aceste 17 obiective până în 2030, cu perspectiva de a elimina toate formele de sărăcie, de a combate inegalitățile și de a aborda schimbările climatice, asigurând totodată că nimeni nu este lăsat în urmă.</a:t>
            </a:r>
          </a:p>
          <a:p>
            <a:pPr algn="just"/>
            <a:r>
              <a:rPr lang="ro-MD" sz="4100" b="1" i="1" dirty="0">
                <a:solidFill>
                  <a:schemeClr val="tx1"/>
                </a:solidFill>
              </a:rPr>
              <a:t>          </a:t>
            </a:r>
            <a:r>
              <a:rPr lang="ro-MD" sz="4100" b="1" u="sng" dirty="0">
                <a:solidFill>
                  <a:schemeClr val="tx1"/>
                </a:solidFill>
              </a:rPr>
              <a:t>ODD-urile se bazează pe cele trei dimensiuni ale sustenabilității </a:t>
            </a:r>
            <a:r>
              <a:rPr lang="ro-MD" sz="4100" dirty="0">
                <a:solidFill>
                  <a:schemeClr val="tx1"/>
                </a:solidFill>
              </a:rPr>
              <a:t>și includ elemente de </a:t>
            </a:r>
            <a:r>
              <a:rPr lang="ro-MD" sz="4100" i="1" u="sng" dirty="0">
                <a:solidFill>
                  <a:schemeClr val="tx1"/>
                </a:solidFill>
              </a:rPr>
              <a:t>dezvoltare economică, de incluziune socială </a:t>
            </a:r>
            <a:r>
              <a:rPr lang="ro-MD" sz="4100" u="sng" dirty="0">
                <a:solidFill>
                  <a:schemeClr val="tx1"/>
                </a:solidFill>
              </a:rPr>
              <a:t>și </a:t>
            </a:r>
            <a:r>
              <a:rPr lang="ro-MD" sz="4100" i="1" u="sng" dirty="0">
                <a:solidFill>
                  <a:schemeClr val="tx1"/>
                </a:solidFill>
              </a:rPr>
              <a:t>de gestionare durabilă a mediului</a:t>
            </a:r>
            <a:r>
              <a:rPr lang="ro-MD" sz="4100" dirty="0">
                <a:solidFill>
                  <a:schemeClr val="tx1"/>
                </a:solidFill>
              </a:rPr>
              <a:t>. Spre deosebire de obiectivele precedente – obiectivele de dezvoltare ale mileniului – ODD-urile sunt universale și se adresează tuturor țărilor.</a:t>
            </a:r>
          </a:p>
          <a:p>
            <a:pPr algn="just"/>
            <a:r>
              <a:rPr lang="ro-MD" sz="4100" b="1" i="1" dirty="0">
                <a:solidFill>
                  <a:schemeClr val="tx1"/>
                </a:solidFill>
              </a:rPr>
              <a:t>          </a:t>
            </a:r>
            <a:r>
              <a:rPr lang="ro-MD" sz="4100" b="1" i="1" u="sng" dirty="0">
                <a:solidFill>
                  <a:schemeClr val="tx1"/>
                </a:solidFill>
              </a:rPr>
              <a:t>Raportul privind obiectivele de dezvoltare durabilă 2025</a:t>
            </a:r>
            <a:r>
              <a:rPr lang="ro-MD" sz="4100" u="sng" dirty="0">
                <a:solidFill>
                  <a:schemeClr val="tx1"/>
                </a:solidFill>
              </a:rPr>
              <a:t> </a:t>
            </a:r>
            <a:r>
              <a:rPr lang="ro-MD" sz="4100" dirty="0">
                <a:solidFill>
                  <a:schemeClr val="tx1"/>
                </a:solidFill>
              </a:rPr>
              <a:t>marchează cel de-al zecelea bilanț anual al progresului global în direcția Agendei 2030 pentru dezvoltare durabilă. Cu termenul limită pentru 2030 la doar cinci ani distanță, raportul oferă o evaluare severă: obiectivele de dezvoltare durabilă au îmbunătățit milioane de vieți, dar ritmul actual al schimbărilor este insuficient pentru a atinge pe deplin toate obiectivele până în 2030.</a:t>
            </a:r>
          </a:p>
          <a:p>
            <a:endParaRPr lang="ro-MD" dirty="0"/>
          </a:p>
        </p:txBody>
      </p:sp>
    </p:spTree>
    <p:extLst>
      <p:ext uri="{BB962C8B-B14F-4D97-AF65-F5344CB8AC3E}">
        <p14:creationId xmlns:p14="http://schemas.microsoft.com/office/powerpoint/2010/main" val="29497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2000"/>
                  </a:srgbClr>
                </a:gs>
                <a:gs pos="100000">
                  <a:srgbClr val="FFDE59">
                    <a:alpha val="12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1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565110"/>
            <a:ext cx="8628341" cy="1578798"/>
            <a:chOff x="0" y="0"/>
            <a:chExt cx="2667595" cy="41581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67595" cy="415815"/>
            </a:xfrm>
            <a:custGeom>
              <a:avLst/>
              <a:gdLst/>
              <a:ahLst/>
              <a:cxnLst/>
              <a:rect l="l" t="t" r="r" b="b"/>
              <a:pathLst>
                <a:path w="2667595" h="415815">
                  <a:moveTo>
                    <a:pt x="76437" y="0"/>
                  </a:moveTo>
                  <a:lnTo>
                    <a:pt x="2591158" y="0"/>
                  </a:lnTo>
                  <a:cubicBezTo>
                    <a:pt x="2611430" y="0"/>
                    <a:pt x="2630872" y="8053"/>
                    <a:pt x="2645207" y="22388"/>
                  </a:cubicBezTo>
                  <a:cubicBezTo>
                    <a:pt x="2659542" y="36723"/>
                    <a:pt x="2667595" y="56164"/>
                    <a:pt x="2667595" y="76437"/>
                  </a:cubicBezTo>
                  <a:lnTo>
                    <a:pt x="2667595" y="339378"/>
                  </a:lnTo>
                  <a:cubicBezTo>
                    <a:pt x="2667595" y="359651"/>
                    <a:pt x="2659542" y="379093"/>
                    <a:pt x="2645207" y="393427"/>
                  </a:cubicBezTo>
                  <a:cubicBezTo>
                    <a:pt x="2630872" y="407762"/>
                    <a:pt x="2611430" y="415815"/>
                    <a:pt x="2591158" y="415815"/>
                  </a:cubicBezTo>
                  <a:lnTo>
                    <a:pt x="76437" y="415815"/>
                  </a:lnTo>
                  <a:cubicBezTo>
                    <a:pt x="56164" y="415815"/>
                    <a:pt x="36723" y="407762"/>
                    <a:pt x="22388" y="393427"/>
                  </a:cubicBezTo>
                  <a:cubicBezTo>
                    <a:pt x="8053" y="379093"/>
                    <a:pt x="0" y="359651"/>
                    <a:pt x="0" y="339378"/>
                  </a:cubicBezTo>
                  <a:lnTo>
                    <a:pt x="0" y="76437"/>
                  </a:lnTo>
                  <a:cubicBezTo>
                    <a:pt x="0" y="56164"/>
                    <a:pt x="8053" y="36723"/>
                    <a:pt x="22388" y="22388"/>
                  </a:cubicBezTo>
                  <a:cubicBezTo>
                    <a:pt x="36723" y="8053"/>
                    <a:pt x="56164" y="0"/>
                    <a:pt x="7643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5000"/>
                  </a:srgbClr>
                </a:gs>
                <a:gs pos="50000">
                  <a:srgbClr val="7ED957">
                    <a:alpha val="25000"/>
                  </a:srgbClr>
                </a:gs>
                <a:gs pos="100000">
                  <a:srgbClr val="90F863">
                    <a:alpha val="25000"/>
                  </a:srgbClr>
                </a:gs>
              </a:gsLst>
              <a:lin ang="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667595" cy="444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30123" y="2422427"/>
            <a:ext cx="2223864" cy="956759"/>
            <a:chOff x="0" y="0"/>
            <a:chExt cx="841292" cy="3619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41292" cy="361944"/>
            </a:xfrm>
            <a:custGeom>
              <a:avLst/>
              <a:gdLst/>
              <a:ahLst/>
              <a:cxnLst/>
              <a:rect l="l" t="t" r="r" b="b"/>
              <a:pathLst>
                <a:path w="841292" h="361944">
                  <a:moveTo>
                    <a:pt x="180972" y="0"/>
                  </a:moveTo>
                  <a:lnTo>
                    <a:pt x="660320" y="0"/>
                  </a:lnTo>
                  <a:cubicBezTo>
                    <a:pt x="760268" y="0"/>
                    <a:pt x="841292" y="81024"/>
                    <a:pt x="841292" y="180972"/>
                  </a:cubicBezTo>
                  <a:lnTo>
                    <a:pt x="841292" y="180972"/>
                  </a:lnTo>
                  <a:cubicBezTo>
                    <a:pt x="841292" y="280920"/>
                    <a:pt x="760268" y="361944"/>
                    <a:pt x="660320" y="361944"/>
                  </a:cubicBezTo>
                  <a:lnTo>
                    <a:pt x="180972" y="361944"/>
                  </a:lnTo>
                  <a:cubicBezTo>
                    <a:pt x="81024" y="361944"/>
                    <a:pt x="0" y="280920"/>
                    <a:pt x="0" y="180972"/>
                  </a:cubicBezTo>
                  <a:lnTo>
                    <a:pt x="0" y="180972"/>
                  </a:lnTo>
                  <a:cubicBezTo>
                    <a:pt x="0" y="81024"/>
                    <a:pt x="81024" y="0"/>
                    <a:pt x="180972" y="0"/>
                  </a:cubicBezTo>
                  <a:close/>
                </a:path>
              </a:pathLst>
            </a:custGeom>
            <a:solidFill>
              <a:srgbClr val="B7D988">
                <a:alpha val="22745"/>
              </a:srgbClr>
            </a:solidFill>
            <a:ln w="38100" cap="rnd">
              <a:solidFill>
                <a:srgbClr val="6BB450">
                  <a:alpha val="22745"/>
                </a:srgbClr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28575"/>
              <a:ext cx="841292" cy="333369"/>
            </a:xfrm>
            <a:prstGeom prst="rect">
              <a:avLst/>
            </a:prstGeom>
          </p:spPr>
          <p:txBody>
            <a:bodyPr lIns="49954" tIns="49954" rIns="49954" bIns="49954" rtlCol="0" anchor="ctr"/>
            <a:lstStyle/>
            <a:p>
              <a:pPr algn="ctr">
                <a:lnSpc>
                  <a:spcPts val="161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22676" y="4974981"/>
            <a:ext cx="2475319" cy="961031"/>
            <a:chOff x="0" y="0"/>
            <a:chExt cx="950403" cy="36898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50403" cy="368989"/>
            </a:xfrm>
            <a:custGeom>
              <a:avLst/>
              <a:gdLst/>
              <a:ahLst/>
              <a:cxnLst/>
              <a:rect l="l" t="t" r="r" b="b"/>
              <a:pathLst>
                <a:path w="950403" h="368989">
                  <a:moveTo>
                    <a:pt x="184495" y="0"/>
                  </a:moveTo>
                  <a:lnTo>
                    <a:pt x="765908" y="0"/>
                  </a:lnTo>
                  <a:cubicBezTo>
                    <a:pt x="867802" y="0"/>
                    <a:pt x="950403" y="82601"/>
                    <a:pt x="950403" y="184495"/>
                  </a:cubicBezTo>
                  <a:lnTo>
                    <a:pt x="950403" y="184495"/>
                  </a:lnTo>
                  <a:cubicBezTo>
                    <a:pt x="950403" y="233426"/>
                    <a:pt x="930965" y="280353"/>
                    <a:pt x="896366" y="314952"/>
                  </a:cubicBezTo>
                  <a:cubicBezTo>
                    <a:pt x="861766" y="349552"/>
                    <a:pt x="814839" y="368989"/>
                    <a:pt x="765908" y="368989"/>
                  </a:cubicBezTo>
                  <a:lnTo>
                    <a:pt x="184495" y="368989"/>
                  </a:lnTo>
                  <a:cubicBezTo>
                    <a:pt x="135564" y="368989"/>
                    <a:pt x="88637" y="349552"/>
                    <a:pt x="54037" y="314952"/>
                  </a:cubicBezTo>
                  <a:cubicBezTo>
                    <a:pt x="19438" y="280353"/>
                    <a:pt x="0" y="233426"/>
                    <a:pt x="0" y="184495"/>
                  </a:cubicBezTo>
                  <a:lnTo>
                    <a:pt x="0" y="184495"/>
                  </a:lnTo>
                  <a:cubicBezTo>
                    <a:pt x="0" y="135564"/>
                    <a:pt x="19438" y="88637"/>
                    <a:pt x="54037" y="54037"/>
                  </a:cubicBezTo>
                  <a:cubicBezTo>
                    <a:pt x="88637" y="19438"/>
                    <a:pt x="135564" y="0"/>
                    <a:pt x="184495" y="0"/>
                  </a:cubicBezTo>
                  <a:close/>
                </a:path>
              </a:pathLst>
            </a:custGeom>
            <a:solidFill>
              <a:srgbClr val="B7D988">
                <a:alpha val="22745"/>
              </a:srgbClr>
            </a:solidFill>
            <a:ln w="38100" cap="rnd">
              <a:solidFill>
                <a:srgbClr val="6BB450">
                  <a:alpha val="22745"/>
                </a:srgbClr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950403" cy="340414"/>
            </a:xfrm>
            <a:prstGeom prst="rect">
              <a:avLst/>
            </a:prstGeom>
          </p:spPr>
          <p:txBody>
            <a:bodyPr lIns="49954" tIns="49954" rIns="49954" bIns="49954" rtlCol="0" anchor="ctr"/>
            <a:lstStyle/>
            <a:p>
              <a:pPr algn="ctr">
                <a:lnSpc>
                  <a:spcPts val="161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090417" y="2017258"/>
            <a:ext cx="2257478" cy="991518"/>
            <a:chOff x="0" y="0"/>
            <a:chExt cx="841292" cy="3695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1292" cy="369508"/>
            </a:xfrm>
            <a:custGeom>
              <a:avLst/>
              <a:gdLst/>
              <a:ahLst/>
              <a:cxnLst/>
              <a:rect l="l" t="t" r="r" b="b"/>
              <a:pathLst>
                <a:path w="841292" h="369508">
                  <a:moveTo>
                    <a:pt x="184754" y="0"/>
                  </a:moveTo>
                  <a:lnTo>
                    <a:pt x="656538" y="0"/>
                  </a:lnTo>
                  <a:cubicBezTo>
                    <a:pt x="758575" y="0"/>
                    <a:pt x="841292" y="82717"/>
                    <a:pt x="841292" y="184754"/>
                  </a:cubicBezTo>
                  <a:lnTo>
                    <a:pt x="841292" y="184754"/>
                  </a:lnTo>
                  <a:cubicBezTo>
                    <a:pt x="841292" y="286791"/>
                    <a:pt x="758575" y="369508"/>
                    <a:pt x="656538" y="369508"/>
                  </a:cubicBezTo>
                  <a:lnTo>
                    <a:pt x="184754" y="369508"/>
                  </a:lnTo>
                  <a:cubicBezTo>
                    <a:pt x="82717" y="369508"/>
                    <a:pt x="0" y="286791"/>
                    <a:pt x="0" y="184754"/>
                  </a:cubicBezTo>
                  <a:lnTo>
                    <a:pt x="0" y="184754"/>
                  </a:lnTo>
                  <a:cubicBezTo>
                    <a:pt x="0" y="82717"/>
                    <a:pt x="82717" y="0"/>
                    <a:pt x="184754" y="0"/>
                  </a:cubicBezTo>
                  <a:close/>
                </a:path>
              </a:pathLst>
            </a:custGeom>
            <a:solidFill>
              <a:srgbClr val="B7D988">
                <a:alpha val="22745"/>
              </a:srgbClr>
            </a:solidFill>
            <a:ln w="38100" cap="rnd">
              <a:solidFill>
                <a:srgbClr val="6BB450">
                  <a:alpha val="22745"/>
                </a:srgbClr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28575"/>
              <a:ext cx="841292" cy="340933"/>
            </a:xfrm>
            <a:prstGeom prst="rect">
              <a:avLst/>
            </a:prstGeom>
          </p:spPr>
          <p:txBody>
            <a:bodyPr lIns="49954" tIns="49954" rIns="49954" bIns="49954" rtlCol="0" anchor="ctr"/>
            <a:lstStyle/>
            <a:p>
              <a:pPr algn="ctr">
                <a:lnSpc>
                  <a:spcPts val="1615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15997" y="4705650"/>
            <a:ext cx="3096941" cy="1064925"/>
            <a:chOff x="0" y="0"/>
            <a:chExt cx="1260142" cy="43331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60142" cy="433317"/>
            </a:xfrm>
            <a:custGeom>
              <a:avLst/>
              <a:gdLst/>
              <a:ahLst/>
              <a:cxnLst/>
              <a:rect l="l" t="t" r="r" b="b"/>
              <a:pathLst>
                <a:path w="1260142" h="433317">
                  <a:moveTo>
                    <a:pt x="189989" y="0"/>
                  </a:moveTo>
                  <a:lnTo>
                    <a:pt x="1070153" y="0"/>
                  </a:lnTo>
                  <a:cubicBezTo>
                    <a:pt x="1175081" y="0"/>
                    <a:pt x="1260142" y="85061"/>
                    <a:pt x="1260142" y="189989"/>
                  </a:cubicBezTo>
                  <a:lnTo>
                    <a:pt x="1260142" y="243328"/>
                  </a:lnTo>
                  <a:cubicBezTo>
                    <a:pt x="1260142" y="293716"/>
                    <a:pt x="1240125" y="342040"/>
                    <a:pt x="1204495" y="377670"/>
                  </a:cubicBezTo>
                  <a:cubicBezTo>
                    <a:pt x="1168866" y="413300"/>
                    <a:pt x="1120541" y="433317"/>
                    <a:pt x="1070153" y="433317"/>
                  </a:cubicBezTo>
                  <a:lnTo>
                    <a:pt x="189989" y="433317"/>
                  </a:lnTo>
                  <a:cubicBezTo>
                    <a:pt x="85061" y="433317"/>
                    <a:pt x="0" y="348256"/>
                    <a:pt x="0" y="243328"/>
                  </a:cubicBezTo>
                  <a:lnTo>
                    <a:pt x="0" y="189989"/>
                  </a:lnTo>
                  <a:cubicBezTo>
                    <a:pt x="0" y="85061"/>
                    <a:pt x="85061" y="0"/>
                    <a:pt x="189989" y="0"/>
                  </a:cubicBezTo>
                  <a:close/>
                </a:path>
              </a:pathLst>
            </a:custGeom>
            <a:solidFill>
              <a:srgbClr val="B7D988">
                <a:alpha val="22745"/>
              </a:srgbClr>
            </a:solidFill>
            <a:ln w="38100" cap="rnd">
              <a:solidFill>
                <a:srgbClr val="6BB450">
                  <a:alpha val="22745"/>
                </a:srgbClr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28575"/>
              <a:ext cx="1260142" cy="404742"/>
            </a:xfrm>
            <a:prstGeom prst="rect">
              <a:avLst/>
            </a:prstGeom>
          </p:spPr>
          <p:txBody>
            <a:bodyPr lIns="49954" tIns="49954" rIns="49954" bIns="49954" rtlCol="0" anchor="ctr"/>
            <a:lstStyle/>
            <a:p>
              <a:pPr algn="ctr">
                <a:lnSpc>
                  <a:spcPts val="1615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-5400000">
            <a:off x="4094642" y="3148403"/>
            <a:ext cx="575289" cy="619196"/>
          </a:xfrm>
          <a:custGeom>
            <a:avLst/>
            <a:gdLst/>
            <a:ahLst/>
            <a:cxnLst/>
            <a:rect l="l" t="t" r="r" b="b"/>
            <a:pathLst>
              <a:path w="575289" h="619196">
                <a:moveTo>
                  <a:pt x="0" y="0"/>
                </a:moveTo>
                <a:lnTo>
                  <a:pt x="575289" y="0"/>
                </a:lnTo>
                <a:lnTo>
                  <a:pt x="575289" y="619196"/>
                </a:lnTo>
                <a:lnTo>
                  <a:pt x="0" y="619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400000" flipH="1">
            <a:off x="3918978" y="5079635"/>
            <a:ext cx="575289" cy="619196"/>
          </a:xfrm>
          <a:custGeom>
            <a:avLst/>
            <a:gdLst/>
            <a:ahLst/>
            <a:cxnLst/>
            <a:rect l="l" t="t" r="r" b="b"/>
            <a:pathLst>
              <a:path w="575289" h="619196">
                <a:moveTo>
                  <a:pt x="575289" y="0"/>
                </a:moveTo>
                <a:lnTo>
                  <a:pt x="0" y="0"/>
                </a:lnTo>
                <a:lnTo>
                  <a:pt x="0" y="619195"/>
                </a:lnTo>
                <a:lnTo>
                  <a:pt x="575289" y="619195"/>
                </a:lnTo>
                <a:lnTo>
                  <a:pt x="5752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5400000">
            <a:off x="8693778" y="4727787"/>
            <a:ext cx="575289" cy="619196"/>
          </a:xfrm>
          <a:custGeom>
            <a:avLst/>
            <a:gdLst/>
            <a:ahLst/>
            <a:cxnLst/>
            <a:rect l="l" t="t" r="r" b="b"/>
            <a:pathLst>
              <a:path w="575289" h="619196">
                <a:moveTo>
                  <a:pt x="0" y="0"/>
                </a:moveTo>
                <a:lnTo>
                  <a:pt x="575289" y="0"/>
                </a:lnTo>
                <a:lnTo>
                  <a:pt x="575289" y="619196"/>
                </a:lnTo>
                <a:lnTo>
                  <a:pt x="0" y="619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5549340" flipH="1">
            <a:off x="8662495" y="2398360"/>
            <a:ext cx="575289" cy="619196"/>
          </a:xfrm>
          <a:custGeom>
            <a:avLst/>
            <a:gdLst/>
            <a:ahLst/>
            <a:cxnLst/>
            <a:rect l="l" t="t" r="r" b="b"/>
            <a:pathLst>
              <a:path w="575289" h="619196">
                <a:moveTo>
                  <a:pt x="575289" y="0"/>
                </a:moveTo>
                <a:lnTo>
                  <a:pt x="0" y="0"/>
                </a:lnTo>
                <a:lnTo>
                  <a:pt x="0" y="619196"/>
                </a:lnTo>
                <a:lnTo>
                  <a:pt x="575289" y="619196"/>
                </a:lnTo>
                <a:lnTo>
                  <a:pt x="5752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0344903" y="2219573"/>
            <a:ext cx="1928807" cy="62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0"/>
              </a:lnSpc>
            </a:pPr>
            <a:r>
              <a:rPr lang="en-US" sz="2033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Prosperitatea economică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166786" y="4814879"/>
            <a:ext cx="2564666" cy="83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6"/>
              </a:lnSpc>
            </a:pPr>
            <a:r>
              <a:rPr lang="en-US" sz="1862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Îndeplinirea responsabilităţilor internaţionale ale UE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058618" y="2407140"/>
            <a:ext cx="904761" cy="892240"/>
            <a:chOff x="0" y="0"/>
            <a:chExt cx="1185111" cy="116871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85111" cy="1168711"/>
            </a:xfrm>
            <a:custGeom>
              <a:avLst/>
              <a:gdLst/>
              <a:ahLst/>
              <a:cxnLst/>
              <a:rect l="l" t="t" r="r" b="b"/>
              <a:pathLst>
                <a:path w="1185111" h="1168711">
                  <a:moveTo>
                    <a:pt x="592556" y="0"/>
                  </a:moveTo>
                  <a:cubicBezTo>
                    <a:pt x="265296" y="0"/>
                    <a:pt x="0" y="261625"/>
                    <a:pt x="0" y="584355"/>
                  </a:cubicBezTo>
                  <a:cubicBezTo>
                    <a:pt x="0" y="907086"/>
                    <a:pt x="265296" y="1168711"/>
                    <a:pt x="592556" y="1168711"/>
                  </a:cubicBezTo>
                  <a:cubicBezTo>
                    <a:pt x="919815" y="1168711"/>
                    <a:pt x="1185111" y="907086"/>
                    <a:pt x="1185111" y="584355"/>
                  </a:cubicBezTo>
                  <a:cubicBezTo>
                    <a:pt x="1185111" y="261625"/>
                    <a:pt x="919815" y="0"/>
                    <a:pt x="592556" y="0"/>
                  </a:cubicBezTo>
                  <a:close/>
                </a:path>
              </a:pathLst>
            </a:custGeom>
            <a:solidFill>
              <a:srgbClr val="CBE4A9"/>
            </a:solidFill>
            <a:ln w="38100" cap="sq">
              <a:solidFill>
                <a:srgbClr val="99CB84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111104" y="61942"/>
              <a:ext cx="962903" cy="997202"/>
            </a:xfrm>
            <a:prstGeom prst="rect">
              <a:avLst/>
            </a:prstGeom>
          </p:spPr>
          <p:txBody>
            <a:bodyPr lIns="50557" tIns="50557" rIns="50557" bIns="50557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1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85452" y="5004822"/>
            <a:ext cx="891448" cy="879111"/>
            <a:chOff x="0" y="0"/>
            <a:chExt cx="1185111" cy="116871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85111" cy="1168711"/>
            </a:xfrm>
            <a:custGeom>
              <a:avLst/>
              <a:gdLst/>
              <a:ahLst/>
              <a:cxnLst/>
              <a:rect l="l" t="t" r="r" b="b"/>
              <a:pathLst>
                <a:path w="1185111" h="1168711">
                  <a:moveTo>
                    <a:pt x="592556" y="0"/>
                  </a:moveTo>
                  <a:cubicBezTo>
                    <a:pt x="265296" y="0"/>
                    <a:pt x="0" y="261625"/>
                    <a:pt x="0" y="584355"/>
                  </a:cubicBezTo>
                  <a:cubicBezTo>
                    <a:pt x="0" y="907086"/>
                    <a:pt x="265296" y="1168711"/>
                    <a:pt x="592556" y="1168711"/>
                  </a:cubicBezTo>
                  <a:cubicBezTo>
                    <a:pt x="919815" y="1168711"/>
                    <a:pt x="1185111" y="907086"/>
                    <a:pt x="1185111" y="584355"/>
                  </a:cubicBezTo>
                  <a:cubicBezTo>
                    <a:pt x="1185111" y="261625"/>
                    <a:pt x="919815" y="0"/>
                    <a:pt x="592556" y="0"/>
                  </a:cubicBezTo>
                  <a:close/>
                </a:path>
              </a:pathLst>
            </a:custGeom>
            <a:solidFill>
              <a:srgbClr val="CBE4A9"/>
            </a:solidFill>
            <a:ln w="38100" cap="sq">
              <a:solidFill>
                <a:srgbClr val="99CB84"/>
              </a:solidFill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111104" y="52417"/>
              <a:ext cx="962903" cy="1006727"/>
            </a:xfrm>
            <a:prstGeom prst="rect">
              <a:avLst/>
            </a:prstGeom>
          </p:spPr>
          <p:txBody>
            <a:bodyPr lIns="50557" tIns="50557" rIns="50557" bIns="50557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430327" y="2060154"/>
            <a:ext cx="918437" cy="905727"/>
            <a:chOff x="0" y="0"/>
            <a:chExt cx="1185111" cy="116871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85111" cy="1168711"/>
            </a:xfrm>
            <a:custGeom>
              <a:avLst/>
              <a:gdLst/>
              <a:ahLst/>
              <a:cxnLst/>
              <a:rect l="l" t="t" r="r" b="b"/>
              <a:pathLst>
                <a:path w="1185111" h="1168711">
                  <a:moveTo>
                    <a:pt x="592556" y="0"/>
                  </a:moveTo>
                  <a:cubicBezTo>
                    <a:pt x="265296" y="0"/>
                    <a:pt x="0" y="261625"/>
                    <a:pt x="0" y="584355"/>
                  </a:cubicBezTo>
                  <a:cubicBezTo>
                    <a:pt x="0" y="907086"/>
                    <a:pt x="265296" y="1168711"/>
                    <a:pt x="592556" y="1168711"/>
                  </a:cubicBezTo>
                  <a:cubicBezTo>
                    <a:pt x="919815" y="1168711"/>
                    <a:pt x="1185111" y="907086"/>
                    <a:pt x="1185111" y="584355"/>
                  </a:cubicBezTo>
                  <a:cubicBezTo>
                    <a:pt x="1185111" y="261625"/>
                    <a:pt x="919815" y="0"/>
                    <a:pt x="592556" y="0"/>
                  </a:cubicBezTo>
                  <a:close/>
                </a:path>
              </a:pathLst>
            </a:custGeom>
            <a:solidFill>
              <a:srgbClr val="CBE4A9"/>
            </a:solidFill>
            <a:ln w="38100" cap="sq">
              <a:solidFill>
                <a:srgbClr val="99CB84"/>
              </a:solidFill>
              <a:prstDash val="solid"/>
              <a:miter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111104" y="61942"/>
              <a:ext cx="962903" cy="997202"/>
            </a:xfrm>
            <a:prstGeom prst="rect">
              <a:avLst/>
            </a:prstGeom>
          </p:spPr>
          <p:txBody>
            <a:bodyPr lIns="50557" tIns="50557" rIns="50557" bIns="50557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3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395410" y="4843297"/>
            <a:ext cx="841174" cy="829533"/>
            <a:chOff x="0" y="0"/>
            <a:chExt cx="1185111" cy="116871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185111" cy="1168711"/>
            </a:xfrm>
            <a:custGeom>
              <a:avLst/>
              <a:gdLst/>
              <a:ahLst/>
              <a:cxnLst/>
              <a:rect l="l" t="t" r="r" b="b"/>
              <a:pathLst>
                <a:path w="1185111" h="1168711">
                  <a:moveTo>
                    <a:pt x="592556" y="0"/>
                  </a:moveTo>
                  <a:cubicBezTo>
                    <a:pt x="265296" y="0"/>
                    <a:pt x="0" y="261625"/>
                    <a:pt x="0" y="584355"/>
                  </a:cubicBezTo>
                  <a:cubicBezTo>
                    <a:pt x="0" y="907086"/>
                    <a:pt x="265296" y="1168711"/>
                    <a:pt x="592556" y="1168711"/>
                  </a:cubicBezTo>
                  <a:cubicBezTo>
                    <a:pt x="919815" y="1168711"/>
                    <a:pt x="1185111" y="907086"/>
                    <a:pt x="1185111" y="584355"/>
                  </a:cubicBezTo>
                  <a:cubicBezTo>
                    <a:pt x="1185111" y="261625"/>
                    <a:pt x="919815" y="0"/>
                    <a:pt x="592556" y="0"/>
                  </a:cubicBezTo>
                  <a:close/>
                </a:path>
              </a:pathLst>
            </a:custGeom>
            <a:solidFill>
              <a:srgbClr val="CBE4A9"/>
            </a:solidFill>
            <a:ln w="38100" cap="sq">
              <a:solidFill>
                <a:srgbClr val="99CB84"/>
              </a:solidFill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111104" y="61942"/>
              <a:ext cx="962903" cy="997202"/>
            </a:xfrm>
            <a:prstGeom prst="rect">
              <a:avLst/>
            </a:prstGeom>
          </p:spPr>
          <p:txBody>
            <a:bodyPr lIns="50557" tIns="50557" rIns="50557" bIns="50557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4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521936" y="3540615"/>
            <a:ext cx="3574354" cy="1089401"/>
            <a:chOff x="0" y="0"/>
            <a:chExt cx="1117142" cy="34048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117142" cy="340485"/>
            </a:xfrm>
            <a:custGeom>
              <a:avLst/>
              <a:gdLst/>
              <a:ahLst/>
              <a:cxnLst/>
              <a:rect l="l" t="t" r="r" b="b"/>
              <a:pathLst>
                <a:path w="1117142" h="340485">
                  <a:moveTo>
                    <a:pt x="0" y="0"/>
                  </a:moveTo>
                  <a:lnTo>
                    <a:pt x="1117142" y="0"/>
                  </a:lnTo>
                  <a:lnTo>
                    <a:pt x="1117142" y="340485"/>
                  </a:lnTo>
                  <a:lnTo>
                    <a:pt x="0" y="340485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1117142" cy="378585"/>
            </a:xfrm>
            <a:prstGeom prst="rect">
              <a:avLst/>
            </a:prstGeom>
          </p:spPr>
          <p:txBody>
            <a:bodyPr lIns="49954" tIns="49954" rIns="49954" bIns="49954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418792" y="6226508"/>
            <a:ext cx="4234466" cy="1054196"/>
            <a:chOff x="0" y="0"/>
            <a:chExt cx="1323455" cy="329482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323455" cy="329482"/>
            </a:xfrm>
            <a:custGeom>
              <a:avLst/>
              <a:gdLst/>
              <a:ahLst/>
              <a:cxnLst/>
              <a:rect l="l" t="t" r="r" b="b"/>
              <a:pathLst>
                <a:path w="1323455" h="329482">
                  <a:moveTo>
                    <a:pt x="0" y="0"/>
                  </a:moveTo>
                  <a:lnTo>
                    <a:pt x="1323455" y="0"/>
                  </a:lnTo>
                  <a:lnTo>
                    <a:pt x="1323455" y="329482"/>
                  </a:lnTo>
                  <a:lnTo>
                    <a:pt x="0" y="329482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1323455" cy="367582"/>
            </a:xfrm>
            <a:prstGeom prst="rect">
              <a:avLst/>
            </a:prstGeom>
          </p:spPr>
          <p:txBody>
            <a:bodyPr lIns="49954" tIns="49954" rIns="49954" bIns="49954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706742" y="3170357"/>
            <a:ext cx="4430106" cy="1307499"/>
            <a:chOff x="0" y="0"/>
            <a:chExt cx="1384601" cy="40865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384601" cy="408650"/>
            </a:xfrm>
            <a:custGeom>
              <a:avLst/>
              <a:gdLst/>
              <a:ahLst/>
              <a:cxnLst/>
              <a:rect l="l" t="t" r="r" b="b"/>
              <a:pathLst>
                <a:path w="1384601" h="408650">
                  <a:moveTo>
                    <a:pt x="0" y="0"/>
                  </a:moveTo>
                  <a:lnTo>
                    <a:pt x="1384601" y="0"/>
                  </a:lnTo>
                  <a:lnTo>
                    <a:pt x="1384601" y="408650"/>
                  </a:lnTo>
                  <a:lnTo>
                    <a:pt x="0" y="40865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1384601" cy="446750"/>
            </a:xfrm>
            <a:prstGeom prst="rect">
              <a:avLst/>
            </a:prstGeom>
          </p:spPr>
          <p:txBody>
            <a:bodyPr lIns="49954" tIns="49954" rIns="49954" bIns="49954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8800565" y="5923651"/>
            <a:ext cx="4336283" cy="1214329"/>
            <a:chOff x="0" y="0"/>
            <a:chExt cx="1355278" cy="379531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355278" cy="379531"/>
            </a:xfrm>
            <a:custGeom>
              <a:avLst/>
              <a:gdLst/>
              <a:ahLst/>
              <a:cxnLst/>
              <a:rect l="l" t="t" r="r" b="b"/>
              <a:pathLst>
                <a:path w="1355278" h="379531">
                  <a:moveTo>
                    <a:pt x="0" y="0"/>
                  </a:moveTo>
                  <a:lnTo>
                    <a:pt x="1355278" y="0"/>
                  </a:lnTo>
                  <a:lnTo>
                    <a:pt x="1355278" y="379531"/>
                  </a:lnTo>
                  <a:lnTo>
                    <a:pt x="0" y="379531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1355278" cy="417631"/>
            </a:xfrm>
            <a:prstGeom prst="rect">
              <a:avLst/>
            </a:prstGeom>
          </p:spPr>
          <p:txBody>
            <a:bodyPr lIns="49954" tIns="49954" rIns="49954" bIns="49954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54" name="Group 54"/>
          <p:cNvGrpSpPr>
            <a:grpSpLocks noChangeAspect="1"/>
          </p:cNvGrpSpPr>
          <p:nvPr/>
        </p:nvGrpSpPr>
        <p:grpSpPr>
          <a:xfrm>
            <a:off x="4710041" y="2512872"/>
            <a:ext cx="3767088" cy="3767088"/>
            <a:chOff x="0" y="0"/>
            <a:chExt cx="6305550" cy="6305550"/>
          </a:xfrm>
        </p:grpSpPr>
        <p:sp>
          <p:nvSpPr>
            <p:cNvPr id="55" name="Freeform 55"/>
            <p:cNvSpPr/>
            <p:nvPr/>
          </p:nvSpPr>
          <p:spPr>
            <a:xfrm>
              <a:off x="2989580" y="2175510"/>
              <a:ext cx="3315970" cy="4128770"/>
            </a:xfrm>
            <a:custGeom>
              <a:avLst/>
              <a:gdLst/>
              <a:ahLst/>
              <a:cxnLst/>
              <a:rect l="l" t="t" r="r" b="b"/>
              <a:pathLst>
                <a:path w="3315970" h="4128770">
                  <a:moveTo>
                    <a:pt x="3315970" y="984250"/>
                  </a:moveTo>
                  <a:cubicBezTo>
                    <a:pt x="3148330" y="989330"/>
                    <a:pt x="2962910" y="995680"/>
                    <a:pt x="2799080" y="1003300"/>
                  </a:cubicBezTo>
                  <a:cubicBezTo>
                    <a:pt x="2344420" y="1024890"/>
                    <a:pt x="2143760" y="1056640"/>
                    <a:pt x="2153920" y="834390"/>
                  </a:cubicBezTo>
                  <a:cubicBezTo>
                    <a:pt x="2164080" y="612140"/>
                    <a:pt x="2533650" y="0"/>
                    <a:pt x="1921510" y="0"/>
                  </a:cubicBezTo>
                  <a:cubicBezTo>
                    <a:pt x="1266190" y="0"/>
                    <a:pt x="1657350" y="560070"/>
                    <a:pt x="1657350" y="844550"/>
                  </a:cubicBezTo>
                  <a:cubicBezTo>
                    <a:pt x="1657350" y="1035050"/>
                    <a:pt x="1435100" y="1035050"/>
                    <a:pt x="1160780" y="1035050"/>
                  </a:cubicBezTo>
                  <a:cubicBezTo>
                    <a:pt x="1027430" y="1035050"/>
                    <a:pt x="584200" y="1007110"/>
                    <a:pt x="165100" y="979170"/>
                  </a:cubicBezTo>
                  <a:cubicBezTo>
                    <a:pt x="135890" y="1421130"/>
                    <a:pt x="105410" y="1837690"/>
                    <a:pt x="105410" y="1837690"/>
                  </a:cubicBezTo>
                  <a:cubicBezTo>
                    <a:pt x="105410" y="1837690"/>
                    <a:pt x="0" y="2260600"/>
                    <a:pt x="391160" y="2249170"/>
                  </a:cubicBezTo>
                  <a:cubicBezTo>
                    <a:pt x="676910" y="2249170"/>
                    <a:pt x="1140460" y="1943100"/>
                    <a:pt x="1140460" y="2459990"/>
                  </a:cubicBezTo>
                  <a:cubicBezTo>
                    <a:pt x="1140460" y="2998470"/>
                    <a:pt x="601980" y="2692400"/>
                    <a:pt x="347980" y="2692400"/>
                  </a:cubicBezTo>
                  <a:cubicBezTo>
                    <a:pt x="93980" y="2692400"/>
                    <a:pt x="115570" y="2829560"/>
                    <a:pt x="115570" y="3241040"/>
                  </a:cubicBezTo>
                  <a:cubicBezTo>
                    <a:pt x="139700" y="3545840"/>
                    <a:pt x="191770" y="3853180"/>
                    <a:pt x="214630" y="4128770"/>
                  </a:cubicBezTo>
                  <a:lnTo>
                    <a:pt x="3315970" y="4128770"/>
                  </a:lnTo>
                  <a:lnTo>
                    <a:pt x="3315970" y="984250"/>
                  </a:lnTo>
                  <a:close/>
                </a:path>
              </a:pathLst>
            </a:custGeom>
            <a:blipFill>
              <a:blip r:embed="rId4"/>
              <a:stretch>
                <a:fillRect l="-46743" r="-80960"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0" y="1270"/>
              <a:ext cx="3230880" cy="4128770"/>
            </a:xfrm>
            <a:custGeom>
              <a:avLst/>
              <a:gdLst/>
              <a:ahLst/>
              <a:cxnLst/>
              <a:rect l="l" t="t" r="r" b="b"/>
              <a:pathLst>
                <a:path w="3230880" h="4128770">
                  <a:moveTo>
                    <a:pt x="1436370" y="3336290"/>
                  </a:moveTo>
                  <a:cubicBezTo>
                    <a:pt x="1436370" y="3590290"/>
                    <a:pt x="1130300" y="4128770"/>
                    <a:pt x="1668780" y="4128770"/>
                  </a:cubicBezTo>
                  <a:cubicBezTo>
                    <a:pt x="2185670" y="4128770"/>
                    <a:pt x="1879600" y="3663950"/>
                    <a:pt x="1879600" y="3379470"/>
                  </a:cubicBezTo>
                  <a:cubicBezTo>
                    <a:pt x="1869440" y="2988310"/>
                    <a:pt x="2291080" y="3093720"/>
                    <a:pt x="2291080" y="3093720"/>
                  </a:cubicBezTo>
                  <a:cubicBezTo>
                    <a:pt x="2291080" y="3093720"/>
                    <a:pt x="2710180" y="3124200"/>
                    <a:pt x="3153410" y="3154680"/>
                  </a:cubicBezTo>
                  <a:cubicBezTo>
                    <a:pt x="3181350" y="2733040"/>
                    <a:pt x="3209290" y="2288540"/>
                    <a:pt x="3209290" y="2153920"/>
                  </a:cubicBezTo>
                  <a:cubicBezTo>
                    <a:pt x="3209290" y="1879600"/>
                    <a:pt x="3209290" y="1657350"/>
                    <a:pt x="3018790" y="1657350"/>
                  </a:cubicBezTo>
                  <a:cubicBezTo>
                    <a:pt x="2733040" y="1657350"/>
                    <a:pt x="2174240" y="2048510"/>
                    <a:pt x="2174240" y="1393190"/>
                  </a:cubicBezTo>
                  <a:cubicBezTo>
                    <a:pt x="2174240" y="781050"/>
                    <a:pt x="2786380" y="1150620"/>
                    <a:pt x="3008630" y="1160780"/>
                  </a:cubicBezTo>
                  <a:cubicBezTo>
                    <a:pt x="3230880" y="1170940"/>
                    <a:pt x="3199130" y="970280"/>
                    <a:pt x="3177540" y="516890"/>
                  </a:cubicBezTo>
                  <a:cubicBezTo>
                    <a:pt x="3169920" y="351790"/>
                    <a:pt x="3163570" y="167640"/>
                    <a:pt x="3158490" y="0"/>
                  </a:cubicBezTo>
                  <a:lnTo>
                    <a:pt x="0" y="0"/>
                  </a:lnTo>
                  <a:lnTo>
                    <a:pt x="0" y="3204210"/>
                  </a:lnTo>
                  <a:cubicBezTo>
                    <a:pt x="275590" y="3182620"/>
                    <a:pt x="582930" y="3130549"/>
                    <a:pt x="887730" y="3105149"/>
                  </a:cubicBezTo>
                  <a:cubicBezTo>
                    <a:pt x="1299210" y="3103879"/>
                    <a:pt x="1436370" y="3082289"/>
                    <a:pt x="1436370" y="3336289"/>
                  </a:cubicBezTo>
                  <a:close/>
                </a:path>
              </a:pathLst>
            </a:custGeom>
            <a:blipFill>
              <a:blip r:embed="rId5"/>
              <a:stretch>
                <a:fillRect l="-100164" r="-12921"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2175510" y="0"/>
              <a:ext cx="4128770" cy="3233420"/>
            </a:xfrm>
            <a:custGeom>
              <a:avLst/>
              <a:gdLst/>
              <a:ahLst/>
              <a:cxnLst/>
              <a:rect l="l" t="t" r="r" b="b"/>
              <a:pathLst>
                <a:path w="4128770" h="3233420">
                  <a:moveTo>
                    <a:pt x="834390" y="1162050"/>
                  </a:moveTo>
                  <a:cubicBezTo>
                    <a:pt x="612140" y="1151890"/>
                    <a:pt x="0" y="782320"/>
                    <a:pt x="0" y="1394460"/>
                  </a:cubicBezTo>
                  <a:cubicBezTo>
                    <a:pt x="0" y="2049780"/>
                    <a:pt x="560070" y="1658620"/>
                    <a:pt x="844550" y="1658620"/>
                  </a:cubicBezTo>
                  <a:cubicBezTo>
                    <a:pt x="1035050" y="1658620"/>
                    <a:pt x="1035050" y="1880870"/>
                    <a:pt x="1035050" y="2155190"/>
                  </a:cubicBezTo>
                  <a:cubicBezTo>
                    <a:pt x="1035050" y="2288540"/>
                    <a:pt x="1007110" y="2734310"/>
                    <a:pt x="979170" y="3155950"/>
                  </a:cubicBezTo>
                  <a:cubicBezTo>
                    <a:pt x="1399540" y="3183890"/>
                    <a:pt x="1841500" y="3211830"/>
                    <a:pt x="1974850" y="3211830"/>
                  </a:cubicBezTo>
                  <a:cubicBezTo>
                    <a:pt x="2249170" y="3211830"/>
                    <a:pt x="2471420" y="3211830"/>
                    <a:pt x="2471420" y="3021330"/>
                  </a:cubicBezTo>
                  <a:cubicBezTo>
                    <a:pt x="2471420" y="2735580"/>
                    <a:pt x="2080260" y="2176780"/>
                    <a:pt x="2735580" y="2176780"/>
                  </a:cubicBezTo>
                  <a:cubicBezTo>
                    <a:pt x="3347720" y="2176780"/>
                    <a:pt x="2978150" y="2788920"/>
                    <a:pt x="2967990" y="3011170"/>
                  </a:cubicBezTo>
                  <a:cubicBezTo>
                    <a:pt x="2957830" y="3233420"/>
                    <a:pt x="3158490" y="3201670"/>
                    <a:pt x="3611880" y="3180080"/>
                  </a:cubicBezTo>
                  <a:cubicBezTo>
                    <a:pt x="3776980" y="3172460"/>
                    <a:pt x="3961130" y="3166110"/>
                    <a:pt x="4128770" y="3161030"/>
                  </a:cubicBezTo>
                  <a:lnTo>
                    <a:pt x="4128770" y="0"/>
                  </a:lnTo>
                  <a:lnTo>
                    <a:pt x="984250" y="0"/>
                  </a:lnTo>
                  <a:cubicBezTo>
                    <a:pt x="989330" y="167640"/>
                    <a:pt x="995680" y="353060"/>
                    <a:pt x="1003300" y="516890"/>
                  </a:cubicBezTo>
                  <a:cubicBezTo>
                    <a:pt x="1024890" y="971550"/>
                    <a:pt x="1056640" y="1172210"/>
                    <a:pt x="834390" y="1162050"/>
                  </a:cubicBezTo>
                  <a:close/>
                </a:path>
              </a:pathLst>
            </a:custGeom>
            <a:blipFill>
              <a:blip r:embed="rId6"/>
              <a:stretch>
                <a:fillRect l="-8380" r="-8380"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1270" y="2989580"/>
              <a:ext cx="4128770" cy="3315970"/>
            </a:xfrm>
            <a:custGeom>
              <a:avLst/>
              <a:gdLst/>
              <a:ahLst/>
              <a:cxnLst/>
              <a:rect l="l" t="t" r="r" b="b"/>
              <a:pathLst>
                <a:path w="4128770" h="3315970">
                  <a:moveTo>
                    <a:pt x="3336290" y="1879600"/>
                  </a:moveTo>
                  <a:cubicBezTo>
                    <a:pt x="3590290" y="1879600"/>
                    <a:pt x="4128770" y="2185670"/>
                    <a:pt x="4128770" y="1647190"/>
                  </a:cubicBezTo>
                  <a:cubicBezTo>
                    <a:pt x="4128770" y="1130300"/>
                    <a:pt x="3663950" y="1436370"/>
                    <a:pt x="3379470" y="1436370"/>
                  </a:cubicBezTo>
                  <a:cubicBezTo>
                    <a:pt x="2988310" y="1446530"/>
                    <a:pt x="3093720" y="1024890"/>
                    <a:pt x="3093720" y="1024890"/>
                  </a:cubicBezTo>
                  <a:cubicBezTo>
                    <a:pt x="3093720" y="1024890"/>
                    <a:pt x="3124200" y="609600"/>
                    <a:pt x="3153410" y="166370"/>
                  </a:cubicBezTo>
                  <a:cubicBezTo>
                    <a:pt x="2708910" y="135890"/>
                    <a:pt x="2291080" y="105410"/>
                    <a:pt x="2291080" y="105410"/>
                  </a:cubicBezTo>
                  <a:cubicBezTo>
                    <a:pt x="2291080" y="105410"/>
                    <a:pt x="1868170" y="0"/>
                    <a:pt x="1879600" y="391160"/>
                  </a:cubicBezTo>
                  <a:cubicBezTo>
                    <a:pt x="1879600" y="676910"/>
                    <a:pt x="2185670" y="1140460"/>
                    <a:pt x="1668780" y="1140460"/>
                  </a:cubicBezTo>
                  <a:cubicBezTo>
                    <a:pt x="1130300" y="1140460"/>
                    <a:pt x="1436370" y="601980"/>
                    <a:pt x="1436370" y="347980"/>
                  </a:cubicBezTo>
                  <a:cubicBezTo>
                    <a:pt x="1436370" y="93980"/>
                    <a:pt x="1299210" y="115570"/>
                    <a:pt x="887730" y="115570"/>
                  </a:cubicBezTo>
                  <a:cubicBezTo>
                    <a:pt x="582930" y="139700"/>
                    <a:pt x="275590" y="191770"/>
                    <a:pt x="0" y="214630"/>
                  </a:cubicBezTo>
                  <a:lnTo>
                    <a:pt x="0" y="3315970"/>
                  </a:lnTo>
                  <a:lnTo>
                    <a:pt x="3204210" y="3315970"/>
                  </a:lnTo>
                  <a:cubicBezTo>
                    <a:pt x="3182620" y="3040380"/>
                    <a:pt x="3130549" y="2733040"/>
                    <a:pt x="3105149" y="2428240"/>
                  </a:cubicBezTo>
                  <a:cubicBezTo>
                    <a:pt x="3103879" y="2016760"/>
                    <a:pt x="3082289" y="1879600"/>
                    <a:pt x="3336289" y="1879600"/>
                  </a:cubicBezTo>
                  <a:close/>
                </a:path>
              </a:pathLst>
            </a:custGeom>
            <a:blipFill>
              <a:blip r:embed="rId7"/>
              <a:stretch>
                <a:fillRect l="-13332"/>
              </a:stretch>
            </a:blipFill>
          </p:spPr>
        </p:sp>
      </p:grpSp>
      <p:grpSp>
        <p:nvGrpSpPr>
          <p:cNvPr id="65" name="Group 65"/>
          <p:cNvGrpSpPr/>
          <p:nvPr/>
        </p:nvGrpSpPr>
        <p:grpSpPr>
          <a:xfrm>
            <a:off x="13209560" y="3569269"/>
            <a:ext cx="4838765" cy="5668648"/>
            <a:chOff x="0" y="0"/>
            <a:chExt cx="2456180" cy="2631440"/>
          </a:xfrm>
        </p:grpSpPr>
        <p:sp>
          <p:nvSpPr>
            <p:cNvPr id="66" name="Freeform 66"/>
            <p:cNvSpPr/>
            <p:nvPr/>
          </p:nvSpPr>
          <p:spPr>
            <a:xfrm>
              <a:off x="-40640" y="-8890"/>
              <a:ext cx="2490470" cy="2645410"/>
            </a:xfrm>
            <a:custGeom>
              <a:avLst/>
              <a:gdLst/>
              <a:ahLst/>
              <a:cxnLst/>
              <a:rect l="l" t="t" r="r" b="b"/>
              <a:pathLst>
                <a:path w="2490470" h="2645410">
                  <a:moveTo>
                    <a:pt x="2298700" y="524510"/>
                  </a:moveTo>
                  <a:cubicBezTo>
                    <a:pt x="2292350" y="523240"/>
                    <a:pt x="2287270" y="521970"/>
                    <a:pt x="2280920" y="519430"/>
                  </a:cubicBezTo>
                  <a:cubicBezTo>
                    <a:pt x="2288540" y="521970"/>
                    <a:pt x="2294890" y="523240"/>
                    <a:pt x="2298700" y="524510"/>
                  </a:cubicBezTo>
                  <a:close/>
                  <a:moveTo>
                    <a:pt x="232410" y="792480"/>
                  </a:moveTo>
                  <a:cubicBezTo>
                    <a:pt x="260350" y="808990"/>
                    <a:pt x="290830" y="825500"/>
                    <a:pt x="318770" y="838200"/>
                  </a:cubicBezTo>
                  <a:cubicBezTo>
                    <a:pt x="346710" y="850900"/>
                    <a:pt x="373380" y="859790"/>
                    <a:pt x="391160" y="862330"/>
                  </a:cubicBezTo>
                  <a:cubicBezTo>
                    <a:pt x="429260" y="873760"/>
                    <a:pt x="406400" y="914400"/>
                    <a:pt x="415290" y="946150"/>
                  </a:cubicBezTo>
                  <a:cubicBezTo>
                    <a:pt x="444500" y="927100"/>
                    <a:pt x="468630" y="953770"/>
                    <a:pt x="497840" y="934720"/>
                  </a:cubicBezTo>
                  <a:cubicBezTo>
                    <a:pt x="499110" y="939800"/>
                    <a:pt x="524510" y="937260"/>
                    <a:pt x="554990" y="934720"/>
                  </a:cubicBezTo>
                  <a:cubicBezTo>
                    <a:pt x="585470" y="932180"/>
                    <a:pt x="622300" y="925830"/>
                    <a:pt x="646430" y="920750"/>
                  </a:cubicBezTo>
                  <a:cubicBezTo>
                    <a:pt x="646430" y="920750"/>
                    <a:pt x="650240" y="916940"/>
                    <a:pt x="659130" y="911860"/>
                  </a:cubicBezTo>
                  <a:cubicBezTo>
                    <a:pt x="668020" y="906780"/>
                    <a:pt x="684530" y="900430"/>
                    <a:pt x="708660" y="896620"/>
                  </a:cubicBezTo>
                  <a:cubicBezTo>
                    <a:pt x="725170" y="894080"/>
                    <a:pt x="722630" y="882650"/>
                    <a:pt x="720090" y="872490"/>
                  </a:cubicBezTo>
                  <a:cubicBezTo>
                    <a:pt x="722630" y="882650"/>
                    <a:pt x="722630" y="882650"/>
                    <a:pt x="723900" y="894080"/>
                  </a:cubicBezTo>
                  <a:cubicBezTo>
                    <a:pt x="735330" y="869950"/>
                    <a:pt x="772160" y="885190"/>
                    <a:pt x="786130" y="871220"/>
                  </a:cubicBezTo>
                  <a:cubicBezTo>
                    <a:pt x="788670" y="881380"/>
                    <a:pt x="788670" y="881380"/>
                    <a:pt x="789940" y="892810"/>
                  </a:cubicBezTo>
                  <a:cubicBezTo>
                    <a:pt x="797560" y="886460"/>
                    <a:pt x="805180" y="881380"/>
                    <a:pt x="812800" y="878840"/>
                  </a:cubicBezTo>
                  <a:cubicBezTo>
                    <a:pt x="820420" y="876300"/>
                    <a:pt x="829310" y="875030"/>
                    <a:pt x="836930" y="875030"/>
                  </a:cubicBezTo>
                  <a:cubicBezTo>
                    <a:pt x="853440" y="873760"/>
                    <a:pt x="869950" y="873760"/>
                    <a:pt x="885190" y="866140"/>
                  </a:cubicBezTo>
                  <a:cubicBezTo>
                    <a:pt x="886460" y="876300"/>
                    <a:pt x="886460" y="876300"/>
                    <a:pt x="889000" y="887730"/>
                  </a:cubicBezTo>
                  <a:cubicBezTo>
                    <a:pt x="905510" y="885190"/>
                    <a:pt x="920750" y="882650"/>
                    <a:pt x="922020" y="894080"/>
                  </a:cubicBezTo>
                  <a:cubicBezTo>
                    <a:pt x="923290" y="904240"/>
                    <a:pt x="923290" y="904240"/>
                    <a:pt x="924560" y="915670"/>
                  </a:cubicBezTo>
                  <a:cubicBezTo>
                    <a:pt x="933450" y="919480"/>
                    <a:pt x="944880" y="915670"/>
                    <a:pt x="955040" y="911860"/>
                  </a:cubicBezTo>
                  <a:cubicBezTo>
                    <a:pt x="965200" y="909320"/>
                    <a:pt x="972820" y="908050"/>
                    <a:pt x="974090" y="919480"/>
                  </a:cubicBezTo>
                  <a:cubicBezTo>
                    <a:pt x="972820" y="909320"/>
                    <a:pt x="972820" y="909320"/>
                    <a:pt x="971550" y="897890"/>
                  </a:cubicBezTo>
                  <a:cubicBezTo>
                    <a:pt x="1036320" y="891540"/>
                    <a:pt x="1084580" y="895350"/>
                    <a:pt x="1134110" y="902970"/>
                  </a:cubicBezTo>
                  <a:cubicBezTo>
                    <a:pt x="1167130" y="911860"/>
                    <a:pt x="1201420" y="915670"/>
                    <a:pt x="1235710" y="918210"/>
                  </a:cubicBezTo>
                  <a:cubicBezTo>
                    <a:pt x="1271270" y="920750"/>
                    <a:pt x="1306830" y="920750"/>
                    <a:pt x="1343660" y="918210"/>
                  </a:cubicBezTo>
                  <a:cubicBezTo>
                    <a:pt x="1417320" y="915670"/>
                    <a:pt x="1492250" y="904240"/>
                    <a:pt x="1565910" y="899160"/>
                  </a:cubicBezTo>
                  <a:cubicBezTo>
                    <a:pt x="1582420" y="900430"/>
                    <a:pt x="1598930" y="878840"/>
                    <a:pt x="1584960" y="857250"/>
                  </a:cubicBezTo>
                  <a:cubicBezTo>
                    <a:pt x="1601470" y="858520"/>
                    <a:pt x="1617980" y="858520"/>
                    <a:pt x="1633220" y="859790"/>
                  </a:cubicBezTo>
                  <a:cubicBezTo>
                    <a:pt x="1664970" y="862330"/>
                    <a:pt x="1652270" y="829310"/>
                    <a:pt x="1684020" y="831850"/>
                  </a:cubicBezTo>
                  <a:cubicBezTo>
                    <a:pt x="1817370" y="815340"/>
                    <a:pt x="1949450" y="836930"/>
                    <a:pt x="2078990" y="864870"/>
                  </a:cubicBezTo>
                  <a:lnTo>
                    <a:pt x="2175510" y="887730"/>
                  </a:lnTo>
                  <a:cubicBezTo>
                    <a:pt x="2207260" y="895350"/>
                    <a:pt x="2239010" y="905510"/>
                    <a:pt x="2272030" y="913130"/>
                  </a:cubicBezTo>
                  <a:cubicBezTo>
                    <a:pt x="2288540" y="916940"/>
                    <a:pt x="2303780" y="920750"/>
                    <a:pt x="2320290" y="924560"/>
                  </a:cubicBezTo>
                  <a:lnTo>
                    <a:pt x="2368550" y="937260"/>
                  </a:lnTo>
                  <a:cubicBezTo>
                    <a:pt x="2400300" y="944880"/>
                    <a:pt x="2433320" y="952500"/>
                    <a:pt x="2466340" y="957580"/>
                  </a:cubicBezTo>
                  <a:cubicBezTo>
                    <a:pt x="2435860" y="942340"/>
                    <a:pt x="2410460" y="927100"/>
                    <a:pt x="2383790" y="913130"/>
                  </a:cubicBezTo>
                  <a:cubicBezTo>
                    <a:pt x="2371090" y="906780"/>
                    <a:pt x="2357120" y="900430"/>
                    <a:pt x="2343150" y="895350"/>
                  </a:cubicBezTo>
                  <a:cubicBezTo>
                    <a:pt x="2329180" y="890270"/>
                    <a:pt x="2312670" y="887730"/>
                    <a:pt x="2296160" y="885190"/>
                  </a:cubicBezTo>
                  <a:cubicBezTo>
                    <a:pt x="2298700" y="875030"/>
                    <a:pt x="2305050" y="853440"/>
                    <a:pt x="2288540" y="849630"/>
                  </a:cubicBezTo>
                  <a:cubicBezTo>
                    <a:pt x="2264410" y="840740"/>
                    <a:pt x="2239010" y="833120"/>
                    <a:pt x="2213610" y="826770"/>
                  </a:cubicBezTo>
                  <a:cubicBezTo>
                    <a:pt x="2188210" y="820420"/>
                    <a:pt x="2162810" y="815340"/>
                    <a:pt x="2138680" y="810260"/>
                  </a:cubicBezTo>
                  <a:cubicBezTo>
                    <a:pt x="2114550" y="803910"/>
                    <a:pt x="2092960" y="797560"/>
                    <a:pt x="2075180" y="789940"/>
                  </a:cubicBezTo>
                  <a:cubicBezTo>
                    <a:pt x="2056130" y="781050"/>
                    <a:pt x="2040890" y="772160"/>
                    <a:pt x="2030730" y="759460"/>
                  </a:cubicBezTo>
                  <a:cubicBezTo>
                    <a:pt x="2015490" y="745490"/>
                    <a:pt x="2005330" y="711200"/>
                    <a:pt x="1954530" y="702310"/>
                  </a:cubicBezTo>
                  <a:lnTo>
                    <a:pt x="2005330" y="711200"/>
                  </a:lnTo>
                  <a:cubicBezTo>
                    <a:pt x="2006600" y="701040"/>
                    <a:pt x="2010410" y="679450"/>
                    <a:pt x="2010410" y="679450"/>
                  </a:cubicBezTo>
                  <a:cubicBezTo>
                    <a:pt x="1944370" y="655320"/>
                    <a:pt x="1859280" y="633730"/>
                    <a:pt x="1790700" y="614680"/>
                  </a:cubicBezTo>
                  <a:cubicBezTo>
                    <a:pt x="1790700" y="614680"/>
                    <a:pt x="1793240" y="593090"/>
                    <a:pt x="1794510" y="582930"/>
                  </a:cubicBezTo>
                  <a:lnTo>
                    <a:pt x="1758950" y="579120"/>
                  </a:lnTo>
                  <a:cubicBezTo>
                    <a:pt x="1752600" y="558800"/>
                    <a:pt x="1758950" y="546100"/>
                    <a:pt x="1774190" y="538480"/>
                  </a:cubicBezTo>
                  <a:cubicBezTo>
                    <a:pt x="1781810" y="534670"/>
                    <a:pt x="1791970" y="530860"/>
                    <a:pt x="1803400" y="529590"/>
                  </a:cubicBezTo>
                  <a:cubicBezTo>
                    <a:pt x="1814830" y="528320"/>
                    <a:pt x="1828800" y="527050"/>
                    <a:pt x="1842770" y="527050"/>
                  </a:cubicBezTo>
                  <a:cubicBezTo>
                    <a:pt x="1870710" y="527050"/>
                    <a:pt x="1903730" y="529590"/>
                    <a:pt x="1934210" y="530860"/>
                  </a:cubicBezTo>
                  <a:cubicBezTo>
                    <a:pt x="1941830" y="530860"/>
                    <a:pt x="1949450" y="532130"/>
                    <a:pt x="1957070" y="532130"/>
                  </a:cubicBezTo>
                  <a:cubicBezTo>
                    <a:pt x="1964690" y="533400"/>
                    <a:pt x="1971040" y="533400"/>
                    <a:pt x="1978660" y="534670"/>
                  </a:cubicBezTo>
                  <a:cubicBezTo>
                    <a:pt x="1992630" y="535940"/>
                    <a:pt x="2005330" y="537210"/>
                    <a:pt x="2016760" y="538480"/>
                  </a:cubicBezTo>
                  <a:cubicBezTo>
                    <a:pt x="2018030" y="528320"/>
                    <a:pt x="2021840" y="506730"/>
                    <a:pt x="2024380" y="495300"/>
                  </a:cubicBezTo>
                  <a:lnTo>
                    <a:pt x="1988820" y="488950"/>
                  </a:lnTo>
                  <a:lnTo>
                    <a:pt x="1992630" y="467360"/>
                  </a:lnTo>
                  <a:cubicBezTo>
                    <a:pt x="2019300" y="472440"/>
                    <a:pt x="2045970" y="476250"/>
                    <a:pt x="2071370" y="481330"/>
                  </a:cubicBezTo>
                  <a:cubicBezTo>
                    <a:pt x="2096770" y="486410"/>
                    <a:pt x="2122170" y="490220"/>
                    <a:pt x="2146300" y="495300"/>
                  </a:cubicBezTo>
                  <a:cubicBezTo>
                    <a:pt x="2170430" y="500380"/>
                    <a:pt x="2195830" y="505460"/>
                    <a:pt x="2221230" y="511810"/>
                  </a:cubicBezTo>
                  <a:cubicBezTo>
                    <a:pt x="2231390" y="514350"/>
                    <a:pt x="2241550" y="516890"/>
                    <a:pt x="2252980" y="518160"/>
                  </a:cubicBezTo>
                  <a:cubicBezTo>
                    <a:pt x="2242820" y="515620"/>
                    <a:pt x="2233930" y="514350"/>
                    <a:pt x="2227580" y="513080"/>
                  </a:cubicBezTo>
                  <a:cubicBezTo>
                    <a:pt x="2230120" y="502920"/>
                    <a:pt x="2232660" y="491490"/>
                    <a:pt x="2214880" y="487680"/>
                  </a:cubicBezTo>
                  <a:cubicBezTo>
                    <a:pt x="2232660" y="491490"/>
                    <a:pt x="2251710" y="496570"/>
                    <a:pt x="2272030" y="501650"/>
                  </a:cubicBezTo>
                  <a:cubicBezTo>
                    <a:pt x="2291080" y="506730"/>
                    <a:pt x="2311400" y="513080"/>
                    <a:pt x="2331720" y="518160"/>
                  </a:cubicBezTo>
                  <a:cubicBezTo>
                    <a:pt x="2372360" y="528320"/>
                    <a:pt x="2413000" y="535940"/>
                    <a:pt x="2451100" y="535940"/>
                  </a:cubicBezTo>
                  <a:cubicBezTo>
                    <a:pt x="2471420" y="530860"/>
                    <a:pt x="2463800" y="492760"/>
                    <a:pt x="2411730" y="468630"/>
                  </a:cubicBezTo>
                  <a:cubicBezTo>
                    <a:pt x="2385060" y="461010"/>
                    <a:pt x="2362200" y="455930"/>
                    <a:pt x="2339340" y="449580"/>
                  </a:cubicBezTo>
                  <a:cubicBezTo>
                    <a:pt x="2316480" y="443230"/>
                    <a:pt x="2293620" y="438150"/>
                    <a:pt x="2266950" y="431800"/>
                  </a:cubicBezTo>
                  <a:lnTo>
                    <a:pt x="2272030" y="410210"/>
                  </a:lnTo>
                  <a:cubicBezTo>
                    <a:pt x="2280920" y="412750"/>
                    <a:pt x="2291080" y="415290"/>
                    <a:pt x="2302510" y="417830"/>
                  </a:cubicBezTo>
                  <a:cubicBezTo>
                    <a:pt x="2312670" y="421640"/>
                    <a:pt x="2324100" y="425450"/>
                    <a:pt x="2335530" y="429260"/>
                  </a:cubicBezTo>
                  <a:cubicBezTo>
                    <a:pt x="2358390" y="436880"/>
                    <a:pt x="2381250" y="441960"/>
                    <a:pt x="2400300" y="441960"/>
                  </a:cubicBezTo>
                  <a:cubicBezTo>
                    <a:pt x="2421890" y="435610"/>
                    <a:pt x="2372360" y="401320"/>
                    <a:pt x="2392680" y="394970"/>
                  </a:cubicBezTo>
                  <a:cubicBezTo>
                    <a:pt x="2411730" y="400050"/>
                    <a:pt x="2429510" y="405130"/>
                    <a:pt x="2451100" y="398780"/>
                  </a:cubicBezTo>
                  <a:cubicBezTo>
                    <a:pt x="2423160" y="391160"/>
                    <a:pt x="2390140" y="386080"/>
                    <a:pt x="2358390" y="378460"/>
                  </a:cubicBezTo>
                  <a:cubicBezTo>
                    <a:pt x="2341880" y="374650"/>
                    <a:pt x="2325370" y="370840"/>
                    <a:pt x="2310130" y="367030"/>
                  </a:cubicBezTo>
                  <a:cubicBezTo>
                    <a:pt x="2294890" y="363220"/>
                    <a:pt x="2279650" y="358140"/>
                    <a:pt x="2265680" y="353060"/>
                  </a:cubicBezTo>
                  <a:cubicBezTo>
                    <a:pt x="2249170" y="337820"/>
                    <a:pt x="2232660" y="323850"/>
                    <a:pt x="2237740" y="302260"/>
                  </a:cubicBezTo>
                  <a:cubicBezTo>
                    <a:pt x="2213610" y="299720"/>
                    <a:pt x="2190750" y="294640"/>
                    <a:pt x="2170430" y="288290"/>
                  </a:cubicBezTo>
                  <a:cubicBezTo>
                    <a:pt x="2150110" y="281940"/>
                    <a:pt x="2129790" y="274320"/>
                    <a:pt x="2112010" y="264160"/>
                  </a:cubicBezTo>
                  <a:cubicBezTo>
                    <a:pt x="2076450" y="243840"/>
                    <a:pt x="2045970" y="217170"/>
                    <a:pt x="2021840" y="185420"/>
                  </a:cubicBezTo>
                  <a:cubicBezTo>
                    <a:pt x="2010410" y="167640"/>
                    <a:pt x="1950720" y="161290"/>
                    <a:pt x="1897380" y="156210"/>
                  </a:cubicBezTo>
                  <a:lnTo>
                    <a:pt x="1844040" y="140970"/>
                  </a:lnTo>
                  <a:cubicBezTo>
                    <a:pt x="1823720" y="135890"/>
                    <a:pt x="1802130" y="132080"/>
                    <a:pt x="1781810" y="127000"/>
                  </a:cubicBezTo>
                  <a:cubicBezTo>
                    <a:pt x="1760220" y="123190"/>
                    <a:pt x="1739900" y="118110"/>
                    <a:pt x="1718310" y="114300"/>
                  </a:cubicBezTo>
                  <a:cubicBezTo>
                    <a:pt x="1708150" y="111760"/>
                    <a:pt x="1696720" y="110490"/>
                    <a:pt x="1686560" y="107950"/>
                  </a:cubicBezTo>
                  <a:lnTo>
                    <a:pt x="1654810" y="104140"/>
                  </a:lnTo>
                  <a:cubicBezTo>
                    <a:pt x="1611630" y="99060"/>
                    <a:pt x="1568450" y="92710"/>
                    <a:pt x="1526540" y="88900"/>
                  </a:cubicBezTo>
                  <a:cubicBezTo>
                    <a:pt x="1483360" y="85090"/>
                    <a:pt x="1440180" y="82550"/>
                    <a:pt x="1397000" y="78740"/>
                  </a:cubicBezTo>
                  <a:cubicBezTo>
                    <a:pt x="1353820" y="74930"/>
                    <a:pt x="1310640" y="73660"/>
                    <a:pt x="1267460" y="72390"/>
                  </a:cubicBezTo>
                  <a:cubicBezTo>
                    <a:pt x="1224280" y="69850"/>
                    <a:pt x="1182370" y="67310"/>
                    <a:pt x="1139190" y="66040"/>
                  </a:cubicBezTo>
                  <a:cubicBezTo>
                    <a:pt x="1094740" y="59690"/>
                    <a:pt x="1052830" y="57150"/>
                    <a:pt x="1010920" y="53340"/>
                  </a:cubicBezTo>
                  <a:cubicBezTo>
                    <a:pt x="969010" y="50800"/>
                    <a:pt x="927100" y="48260"/>
                    <a:pt x="886460" y="43180"/>
                  </a:cubicBezTo>
                  <a:cubicBezTo>
                    <a:pt x="876300" y="39370"/>
                    <a:pt x="859790" y="33020"/>
                    <a:pt x="843280" y="26670"/>
                  </a:cubicBezTo>
                  <a:cubicBezTo>
                    <a:pt x="826770" y="20320"/>
                    <a:pt x="810260" y="15240"/>
                    <a:pt x="800100" y="11430"/>
                  </a:cubicBezTo>
                  <a:cubicBezTo>
                    <a:pt x="632460" y="0"/>
                    <a:pt x="431800" y="54610"/>
                    <a:pt x="280670" y="116840"/>
                  </a:cubicBezTo>
                  <a:cubicBezTo>
                    <a:pt x="242570" y="133350"/>
                    <a:pt x="217170" y="173990"/>
                    <a:pt x="201930" y="210820"/>
                  </a:cubicBezTo>
                  <a:cubicBezTo>
                    <a:pt x="186690" y="247650"/>
                    <a:pt x="181610" y="280670"/>
                    <a:pt x="181610" y="280670"/>
                  </a:cubicBezTo>
                  <a:cubicBezTo>
                    <a:pt x="168910" y="307340"/>
                    <a:pt x="163830" y="354330"/>
                    <a:pt x="187960" y="369570"/>
                  </a:cubicBezTo>
                  <a:cubicBezTo>
                    <a:pt x="198120" y="369570"/>
                    <a:pt x="210820" y="367030"/>
                    <a:pt x="226060" y="364490"/>
                  </a:cubicBezTo>
                  <a:cubicBezTo>
                    <a:pt x="240030" y="363220"/>
                    <a:pt x="256540" y="360680"/>
                    <a:pt x="271780" y="360680"/>
                  </a:cubicBezTo>
                  <a:cubicBezTo>
                    <a:pt x="300990" y="359410"/>
                    <a:pt x="327660" y="363220"/>
                    <a:pt x="332740" y="384810"/>
                  </a:cubicBezTo>
                  <a:cubicBezTo>
                    <a:pt x="335280" y="394970"/>
                    <a:pt x="317500" y="400050"/>
                    <a:pt x="298450" y="405130"/>
                  </a:cubicBezTo>
                  <a:cubicBezTo>
                    <a:pt x="309880" y="447040"/>
                    <a:pt x="279400" y="544830"/>
                    <a:pt x="262890" y="551180"/>
                  </a:cubicBezTo>
                  <a:cubicBezTo>
                    <a:pt x="257810" y="563880"/>
                    <a:pt x="232410" y="594360"/>
                    <a:pt x="209550" y="624840"/>
                  </a:cubicBezTo>
                  <a:cubicBezTo>
                    <a:pt x="185420" y="655320"/>
                    <a:pt x="162560" y="685800"/>
                    <a:pt x="157480" y="698500"/>
                  </a:cubicBezTo>
                  <a:cubicBezTo>
                    <a:pt x="135890" y="721360"/>
                    <a:pt x="177800" y="758190"/>
                    <a:pt x="232410" y="792480"/>
                  </a:cubicBezTo>
                  <a:close/>
                  <a:moveTo>
                    <a:pt x="2252980" y="514350"/>
                  </a:moveTo>
                  <a:cubicBezTo>
                    <a:pt x="2261870" y="516890"/>
                    <a:pt x="2272030" y="518160"/>
                    <a:pt x="2282190" y="520700"/>
                  </a:cubicBezTo>
                  <a:cubicBezTo>
                    <a:pt x="2272030" y="518160"/>
                    <a:pt x="2261870" y="515620"/>
                    <a:pt x="2252980" y="514350"/>
                  </a:cubicBezTo>
                  <a:close/>
                  <a:moveTo>
                    <a:pt x="2366010" y="1855470"/>
                  </a:moveTo>
                  <a:cubicBezTo>
                    <a:pt x="2325370" y="1844040"/>
                    <a:pt x="2287270" y="1830070"/>
                    <a:pt x="2258060" y="1807210"/>
                  </a:cubicBezTo>
                  <a:cubicBezTo>
                    <a:pt x="2236470" y="1800860"/>
                    <a:pt x="2294890" y="1757680"/>
                    <a:pt x="2279650" y="1723390"/>
                  </a:cubicBezTo>
                  <a:cubicBezTo>
                    <a:pt x="2256790" y="1717040"/>
                    <a:pt x="2212340" y="1705610"/>
                    <a:pt x="2190750" y="1700530"/>
                  </a:cubicBezTo>
                  <a:cubicBezTo>
                    <a:pt x="2179320" y="1653540"/>
                    <a:pt x="2233930" y="1621790"/>
                    <a:pt x="2222500" y="1574800"/>
                  </a:cubicBezTo>
                  <a:cubicBezTo>
                    <a:pt x="2209800" y="1527810"/>
                    <a:pt x="2112010" y="1532890"/>
                    <a:pt x="2095500" y="1499870"/>
                  </a:cubicBezTo>
                  <a:cubicBezTo>
                    <a:pt x="2063750" y="1478280"/>
                    <a:pt x="2077720" y="1470660"/>
                    <a:pt x="2108200" y="1469390"/>
                  </a:cubicBezTo>
                  <a:cubicBezTo>
                    <a:pt x="2138680" y="1469390"/>
                    <a:pt x="2185670" y="1477010"/>
                    <a:pt x="2219960" y="1485900"/>
                  </a:cubicBezTo>
                  <a:cubicBezTo>
                    <a:pt x="2203450" y="1452880"/>
                    <a:pt x="2265680" y="1497330"/>
                    <a:pt x="2273300" y="1469390"/>
                  </a:cubicBezTo>
                  <a:cubicBezTo>
                    <a:pt x="2287270" y="1413510"/>
                    <a:pt x="2302510" y="1357630"/>
                    <a:pt x="2218690" y="1292860"/>
                  </a:cubicBezTo>
                  <a:cubicBezTo>
                    <a:pt x="2198370" y="1272540"/>
                    <a:pt x="2232660" y="1236980"/>
                    <a:pt x="2239010" y="1209040"/>
                  </a:cubicBezTo>
                  <a:cubicBezTo>
                    <a:pt x="1953260" y="1139190"/>
                    <a:pt x="1637030" y="1080770"/>
                    <a:pt x="1338580" y="1101090"/>
                  </a:cubicBezTo>
                  <a:cubicBezTo>
                    <a:pt x="1276350" y="1104900"/>
                    <a:pt x="1212850" y="1101090"/>
                    <a:pt x="1146810" y="1096010"/>
                  </a:cubicBezTo>
                  <a:cubicBezTo>
                    <a:pt x="1080770" y="1090930"/>
                    <a:pt x="1014730" y="1082040"/>
                    <a:pt x="947420" y="1074420"/>
                  </a:cubicBezTo>
                  <a:cubicBezTo>
                    <a:pt x="914400" y="1070610"/>
                    <a:pt x="880110" y="1066800"/>
                    <a:pt x="847090" y="1064260"/>
                  </a:cubicBezTo>
                  <a:cubicBezTo>
                    <a:pt x="814070" y="1061720"/>
                    <a:pt x="781050" y="1060450"/>
                    <a:pt x="748030" y="1059180"/>
                  </a:cubicBezTo>
                  <a:cubicBezTo>
                    <a:pt x="681990" y="1056640"/>
                    <a:pt x="618490" y="1060450"/>
                    <a:pt x="557530" y="1070610"/>
                  </a:cubicBezTo>
                  <a:cubicBezTo>
                    <a:pt x="520700" y="1075690"/>
                    <a:pt x="472440" y="1065530"/>
                    <a:pt x="426720" y="1061720"/>
                  </a:cubicBezTo>
                  <a:cubicBezTo>
                    <a:pt x="381000" y="1057910"/>
                    <a:pt x="337820" y="1060450"/>
                    <a:pt x="313690" y="1097280"/>
                  </a:cubicBezTo>
                  <a:lnTo>
                    <a:pt x="386080" y="1097280"/>
                  </a:lnTo>
                  <a:cubicBezTo>
                    <a:pt x="349250" y="1117600"/>
                    <a:pt x="313690" y="1118870"/>
                    <a:pt x="276860" y="1116330"/>
                  </a:cubicBezTo>
                  <a:cubicBezTo>
                    <a:pt x="240030" y="1113790"/>
                    <a:pt x="204470" y="1106170"/>
                    <a:pt x="167640" y="1113790"/>
                  </a:cubicBezTo>
                  <a:cubicBezTo>
                    <a:pt x="168910" y="1143000"/>
                    <a:pt x="168910" y="1156970"/>
                    <a:pt x="144780" y="1172210"/>
                  </a:cubicBezTo>
                  <a:cubicBezTo>
                    <a:pt x="193040" y="1169670"/>
                    <a:pt x="264160" y="1155700"/>
                    <a:pt x="312420" y="1169670"/>
                  </a:cubicBezTo>
                  <a:lnTo>
                    <a:pt x="312420" y="1212850"/>
                  </a:lnTo>
                  <a:cubicBezTo>
                    <a:pt x="265430" y="1228090"/>
                    <a:pt x="193040" y="1198880"/>
                    <a:pt x="144780" y="1215390"/>
                  </a:cubicBezTo>
                  <a:cubicBezTo>
                    <a:pt x="144780" y="1229360"/>
                    <a:pt x="146050" y="1258570"/>
                    <a:pt x="146050" y="1272540"/>
                  </a:cubicBezTo>
                  <a:cubicBezTo>
                    <a:pt x="146050" y="1286510"/>
                    <a:pt x="123190" y="1287780"/>
                    <a:pt x="99060" y="1289050"/>
                  </a:cubicBezTo>
                  <a:cubicBezTo>
                    <a:pt x="123190" y="1287780"/>
                    <a:pt x="170180" y="1286510"/>
                    <a:pt x="193040" y="1286510"/>
                  </a:cubicBezTo>
                  <a:cubicBezTo>
                    <a:pt x="193040" y="1300480"/>
                    <a:pt x="194310" y="1329690"/>
                    <a:pt x="194310" y="1343660"/>
                  </a:cubicBezTo>
                  <a:cubicBezTo>
                    <a:pt x="194310" y="1357630"/>
                    <a:pt x="171450" y="1358900"/>
                    <a:pt x="147320" y="1360170"/>
                  </a:cubicBezTo>
                  <a:cubicBezTo>
                    <a:pt x="148590" y="1389380"/>
                    <a:pt x="125730" y="1418590"/>
                    <a:pt x="149860" y="1432560"/>
                  </a:cubicBezTo>
                  <a:cubicBezTo>
                    <a:pt x="172720" y="1431290"/>
                    <a:pt x="196850" y="1431290"/>
                    <a:pt x="219710" y="1431290"/>
                  </a:cubicBezTo>
                  <a:cubicBezTo>
                    <a:pt x="127000" y="1447800"/>
                    <a:pt x="83820" y="1521460"/>
                    <a:pt x="85090" y="1564640"/>
                  </a:cubicBezTo>
                  <a:cubicBezTo>
                    <a:pt x="107950" y="1549400"/>
                    <a:pt x="109220" y="1592580"/>
                    <a:pt x="130810" y="1577340"/>
                  </a:cubicBezTo>
                  <a:cubicBezTo>
                    <a:pt x="63500" y="1623060"/>
                    <a:pt x="0" y="1682750"/>
                    <a:pt x="90170" y="1694180"/>
                  </a:cubicBezTo>
                  <a:cubicBezTo>
                    <a:pt x="482600" y="1700530"/>
                    <a:pt x="877570" y="1715770"/>
                    <a:pt x="1273810" y="1755140"/>
                  </a:cubicBezTo>
                  <a:cubicBezTo>
                    <a:pt x="1506220" y="1778000"/>
                    <a:pt x="1739900" y="1808480"/>
                    <a:pt x="1969770" y="1850390"/>
                  </a:cubicBezTo>
                  <a:cubicBezTo>
                    <a:pt x="1778000" y="1847850"/>
                    <a:pt x="1590040" y="1865630"/>
                    <a:pt x="1394460" y="1865630"/>
                  </a:cubicBezTo>
                  <a:cubicBezTo>
                    <a:pt x="1306830" y="1905000"/>
                    <a:pt x="717550" y="1921510"/>
                    <a:pt x="566420" y="1905000"/>
                  </a:cubicBezTo>
                  <a:cubicBezTo>
                    <a:pt x="561340" y="1905000"/>
                    <a:pt x="557530" y="1906270"/>
                    <a:pt x="552450" y="1906270"/>
                  </a:cubicBezTo>
                  <a:cubicBezTo>
                    <a:pt x="469900" y="1901190"/>
                    <a:pt x="369570" y="1907540"/>
                    <a:pt x="299720" y="1941830"/>
                  </a:cubicBezTo>
                  <a:cubicBezTo>
                    <a:pt x="267970" y="1962150"/>
                    <a:pt x="234950" y="1987550"/>
                    <a:pt x="203200" y="2011680"/>
                  </a:cubicBezTo>
                  <a:cubicBezTo>
                    <a:pt x="218440" y="2025650"/>
                    <a:pt x="232410" y="2040890"/>
                    <a:pt x="243840" y="2054860"/>
                  </a:cubicBezTo>
                  <a:cubicBezTo>
                    <a:pt x="210820" y="2053590"/>
                    <a:pt x="177800" y="2051050"/>
                    <a:pt x="165100" y="2067560"/>
                  </a:cubicBezTo>
                  <a:cubicBezTo>
                    <a:pt x="95250" y="2105660"/>
                    <a:pt x="134620" y="2148840"/>
                    <a:pt x="161290" y="2208530"/>
                  </a:cubicBezTo>
                  <a:cubicBezTo>
                    <a:pt x="180340" y="2235200"/>
                    <a:pt x="154940" y="2274570"/>
                    <a:pt x="185420" y="2301240"/>
                  </a:cubicBezTo>
                  <a:cubicBezTo>
                    <a:pt x="163830" y="2299970"/>
                    <a:pt x="152400" y="2299970"/>
                    <a:pt x="130810" y="2297430"/>
                  </a:cubicBezTo>
                  <a:cubicBezTo>
                    <a:pt x="128270" y="2322830"/>
                    <a:pt x="198120" y="2284730"/>
                    <a:pt x="182880" y="2325370"/>
                  </a:cubicBezTo>
                  <a:cubicBezTo>
                    <a:pt x="161290" y="2315210"/>
                    <a:pt x="138430" y="2330450"/>
                    <a:pt x="115570" y="2329180"/>
                  </a:cubicBezTo>
                  <a:cubicBezTo>
                    <a:pt x="123190" y="2363470"/>
                    <a:pt x="191770" y="2341880"/>
                    <a:pt x="187960" y="2374900"/>
                  </a:cubicBezTo>
                  <a:cubicBezTo>
                    <a:pt x="176530" y="2382520"/>
                    <a:pt x="125730" y="2329180"/>
                    <a:pt x="121920" y="2371090"/>
                  </a:cubicBezTo>
                  <a:cubicBezTo>
                    <a:pt x="120650" y="2379980"/>
                    <a:pt x="143510" y="2381250"/>
                    <a:pt x="153670" y="2381250"/>
                  </a:cubicBezTo>
                  <a:cubicBezTo>
                    <a:pt x="86360" y="2393950"/>
                    <a:pt x="48260" y="2433320"/>
                    <a:pt x="110490" y="2479040"/>
                  </a:cubicBezTo>
                  <a:cubicBezTo>
                    <a:pt x="88900" y="2477770"/>
                    <a:pt x="58420" y="2459990"/>
                    <a:pt x="35560" y="2466340"/>
                  </a:cubicBezTo>
                  <a:lnTo>
                    <a:pt x="35560" y="2467610"/>
                  </a:lnTo>
                  <a:cubicBezTo>
                    <a:pt x="46990" y="2468880"/>
                    <a:pt x="66040" y="2477770"/>
                    <a:pt x="77470" y="2477770"/>
                  </a:cubicBezTo>
                  <a:cubicBezTo>
                    <a:pt x="64770" y="2476500"/>
                    <a:pt x="52070" y="2476500"/>
                    <a:pt x="39370" y="2475230"/>
                  </a:cubicBezTo>
                  <a:cubicBezTo>
                    <a:pt x="41910" y="2481580"/>
                    <a:pt x="43180" y="2486660"/>
                    <a:pt x="45720" y="2493010"/>
                  </a:cubicBezTo>
                  <a:cubicBezTo>
                    <a:pt x="55880" y="2498090"/>
                    <a:pt x="64770" y="2501900"/>
                    <a:pt x="74930" y="2503170"/>
                  </a:cubicBezTo>
                  <a:cubicBezTo>
                    <a:pt x="66040" y="2503170"/>
                    <a:pt x="58420" y="2501900"/>
                    <a:pt x="49530" y="2501900"/>
                  </a:cubicBezTo>
                  <a:cubicBezTo>
                    <a:pt x="55880" y="2515870"/>
                    <a:pt x="63500" y="2528570"/>
                    <a:pt x="71120" y="2541270"/>
                  </a:cubicBezTo>
                  <a:cubicBezTo>
                    <a:pt x="101600" y="2567940"/>
                    <a:pt x="130810" y="2607310"/>
                    <a:pt x="147320" y="2608580"/>
                  </a:cubicBezTo>
                  <a:cubicBezTo>
                    <a:pt x="280670" y="2627630"/>
                    <a:pt x="414020" y="2641600"/>
                    <a:pt x="547370" y="2645410"/>
                  </a:cubicBezTo>
                  <a:cubicBezTo>
                    <a:pt x="547370" y="2630170"/>
                    <a:pt x="541020" y="2614930"/>
                    <a:pt x="551180" y="2607310"/>
                  </a:cubicBezTo>
                  <a:cubicBezTo>
                    <a:pt x="585470" y="2593340"/>
                    <a:pt x="613410" y="2644140"/>
                    <a:pt x="648970" y="2630170"/>
                  </a:cubicBezTo>
                  <a:cubicBezTo>
                    <a:pt x="650240" y="2621280"/>
                    <a:pt x="650240" y="2613660"/>
                    <a:pt x="651510" y="2604770"/>
                  </a:cubicBezTo>
                  <a:cubicBezTo>
                    <a:pt x="678180" y="2614930"/>
                    <a:pt x="706120" y="2628900"/>
                    <a:pt x="735330" y="2640330"/>
                  </a:cubicBezTo>
                  <a:cubicBezTo>
                    <a:pt x="787400" y="2636520"/>
                    <a:pt x="840740" y="2631440"/>
                    <a:pt x="892810" y="2622550"/>
                  </a:cubicBezTo>
                  <a:cubicBezTo>
                    <a:pt x="891540" y="2613660"/>
                    <a:pt x="890270" y="2604770"/>
                    <a:pt x="896620" y="2602230"/>
                  </a:cubicBezTo>
                  <a:cubicBezTo>
                    <a:pt x="918210" y="2595880"/>
                    <a:pt x="948690" y="2604770"/>
                    <a:pt x="979170" y="2607310"/>
                  </a:cubicBezTo>
                  <a:cubicBezTo>
                    <a:pt x="984250" y="2606040"/>
                    <a:pt x="988060" y="2604770"/>
                    <a:pt x="993140" y="2603500"/>
                  </a:cubicBezTo>
                  <a:cubicBezTo>
                    <a:pt x="996950" y="2598420"/>
                    <a:pt x="998220" y="2589530"/>
                    <a:pt x="998220" y="2584450"/>
                  </a:cubicBezTo>
                  <a:cubicBezTo>
                    <a:pt x="1012190" y="2585720"/>
                    <a:pt x="1024890" y="2588260"/>
                    <a:pt x="1036320" y="2590800"/>
                  </a:cubicBezTo>
                  <a:cubicBezTo>
                    <a:pt x="1188720" y="2541270"/>
                    <a:pt x="1344930" y="2484120"/>
                    <a:pt x="1512570" y="2426970"/>
                  </a:cubicBezTo>
                  <a:cubicBezTo>
                    <a:pt x="1548130" y="2404110"/>
                    <a:pt x="1583690" y="2381250"/>
                    <a:pt x="1617980" y="2371090"/>
                  </a:cubicBezTo>
                  <a:cubicBezTo>
                    <a:pt x="1668780" y="2360930"/>
                    <a:pt x="1733550" y="2377440"/>
                    <a:pt x="1783080" y="2381250"/>
                  </a:cubicBezTo>
                  <a:cubicBezTo>
                    <a:pt x="1775460" y="2293620"/>
                    <a:pt x="1896110" y="2250440"/>
                    <a:pt x="1871980" y="2161540"/>
                  </a:cubicBezTo>
                  <a:cubicBezTo>
                    <a:pt x="1905000" y="2162810"/>
                    <a:pt x="1954530" y="2166620"/>
                    <a:pt x="1957070" y="2141220"/>
                  </a:cubicBezTo>
                  <a:cubicBezTo>
                    <a:pt x="1964690" y="2066290"/>
                    <a:pt x="1990090" y="1981200"/>
                    <a:pt x="2077720" y="1935480"/>
                  </a:cubicBezTo>
                  <a:cubicBezTo>
                    <a:pt x="2112010" y="1925320"/>
                    <a:pt x="2165350" y="1955800"/>
                    <a:pt x="2176780" y="1941830"/>
                  </a:cubicBezTo>
                  <a:cubicBezTo>
                    <a:pt x="2189480" y="1926590"/>
                    <a:pt x="2165350" y="1907540"/>
                    <a:pt x="2153920" y="1891030"/>
                  </a:cubicBezTo>
                  <a:cubicBezTo>
                    <a:pt x="2252980" y="1911350"/>
                    <a:pt x="2352040" y="1934210"/>
                    <a:pt x="2448560" y="1959610"/>
                  </a:cubicBezTo>
                  <a:cubicBezTo>
                    <a:pt x="2472690" y="1958340"/>
                    <a:pt x="2481580" y="1950720"/>
                    <a:pt x="2484120" y="1938020"/>
                  </a:cubicBezTo>
                  <a:cubicBezTo>
                    <a:pt x="2487930" y="1925320"/>
                    <a:pt x="2486660" y="1910080"/>
                    <a:pt x="2490470" y="1896110"/>
                  </a:cubicBezTo>
                  <a:cubicBezTo>
                    <a:pt x="2452370" y="1877060"/>
                    <a:pt x="2407920" y="1866900"/>
                    <a:pt x="2366010" y="1855470"/>
                  </a:cubicBezTo>
                  <a:close/>
                </a:path>
              </a:pathLst>
            </a:custGeom>
            <a:blipFill>
              <a:blip r:embed="rId8"/>
              <a:stretch>
                <a:fillRect t="-19773" b="-19773"/>
              </a:stretch>
            </a:blipFill>
          </p:spPr>
        </p:sp>
      </p:grpSp>
      <p:sp>
        <p:nvSpPr>
          <p:cNvPr id="67" name="TextBox 67"/>
          <p:cNvSpPr txBox="1"/>
          <p:nvPr/>
        </p:nvSpPr>
        <p:spPr>
          <a:xfrm>
            <a:off x="9038919" y="6009960"/>
            <a:ext cx="3731454" cy="1032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18"/>
              </a:lnSpc>
            </a:pPr>
            <a:r>
              <a:rPr lang="en-US" sz="169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promovarea instituţiilor democratice în slujba păcii, securităţii şi libertăţii, a principiilor şi practicilor dezvoltării durabile pretutindeni în lume.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583601" y="6394068"/>
            <a:ext cx="4069657" cy="77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18"/>
              </a:lnSpc>
            </a:pPr>
            <a:r>
              <a:rPr lang="en-US" sz="169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respectarea drepturilor fundamentale, diversităţii culturale, egalităţii de şanse şi prin combaterea discriminării de orice fel.</a:t>
            </a:r>
          </a:p>
        </p:txBody>
      </p:sp>
      <p:grpSp>
        <p:nvGrpSpPr>
          <p:cNvPr id="69" name="Group 69"/>
          <p:cNvGrpSpPr/>
          <p:nvPr/>
        </p:nvGrpSpPr>
        <p:grpSpPr>
          <a:xfrm>
            <a:off x="4042233" y="6403593"/>
            <a:ext cx="4996686" cy="3747853"/>
            <a:chOff x="0" y="0"/>
            <a:chExt cx="6662248" cy="4997138"/>
          </a:xfrm>
        </p:grpSpPr>
        <p:grpSp>
          <p:nvGrpSpPr>
            <p:cNvPr id="70" name="Group 70"/>
            <p:cNvGrpSpPr/>
            <p:nvPr/>
          </p:nvGrpSpPr>
          <p:grpSpPr>
            <a:xfrm>
              <a:off x="1410440" y="818630"/>
              <a:ext cx="3604499" cy="3604499"/>
              <a:chOff x="0" y="0"/>
              <a:chExt cx="812800" cy="8128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2" name="TextBox 7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5"/>
                  </a:lnSpc>
                </a:pPr>
                <a:endParaRPr/>
              </a:p>
            </p:txBody>
          </p:sp>
        </p:grpSp>
        <p:sp>
          <p:nvSpPr>
            <p:cNvPr id="73" name="Freeform 73"/>
            <p:cNvSpPr/>
            <p:nvPr/>
          </p:nvSpPr>
          <p:spPr>
            <a:xfrm>
              <a:off x="0" y="1708422"/>
              <a:ext cx="3267766" cy="1598235"/>
            </a:xfrm>
            <a:custGeom>
              <a:avLst/>
              <a:gdLst/>
              <a:ahLst/>
              <a:cxnLst/>
              <a:rect l="l" t="t" r="r" b="b"/>
              <a:pathLst>
                <a:path w="3267766" h="1598235">
                  <a:moveTo>
                    <a:pt x="0" y="0"/>
                  </a:moveTo>
                  <a:lnTo>
                    <a:pt x="3267766" y="0"/>
                  </a:lnTo>
                  <a:lnTo>
                    <a:pt x="3267766" y="1598234"/>
                  </a:lnTo>
                  <a:lnTo>
                    <a:pt x="0" y="1598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1601438" y="0"/>
              <a:ext cx="3267766" cy="1598235"/>
            </a:xfrm>
            <a:custGeom>
              <a:avLst/>
              <a:gdLst/>
              <a:ahLst/>
              <a:cxnLst/>
              <a:rect l="l" t="t" r="r" b="b"/>
              <a:pathLst>
                <a:path w="3267766" h="1598235">
                  <a:moveTo>
                    <a:pt x="0" y="0"/>
                  </a:moveTo>
                  <a:lnTo>
                    <a:pt x="3267766" y="0"/>
                  </a:lnTo>
                  <a:lnTo>
                    <a:pt x="3267766" y="1598235"/>
                  </a:lnTo>
                  <a:lnTo>
                    <a:pt x="0" y="1598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>
              <a:off x="3394483" y="1667667"/>
              <a:ext cx="3267766" cy="1598235"/>
            </a:xfrm>
            <a:custGeom>
              <a:avLst/>
              <a:gdLst/>
              <a:ahLst/>
              <a:cxnLst/>
              <a:rect l="l" t="t" r="r" b="b"/>
              <a:pathLst>
                <a:path w="3267766" h="1598235">
                  <a:moveTo>
                    <a:pt x="0" y="0"/>
                  </a:moveTo>
                  <a:lnTo>
                    <a:pt x="3267765" y="0"/>
                  </a:lnTo>
                  <a:lnTo>
                    <a:pt x="3267765" y="1598235"/>
                  </a:lnTo>
                  <a:lnTo>
                    <a:pt x="0" y="1598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>
              <a:off x="1601438" y="3398903"/>
              <a:ext cx="3267766" cy="1598235"/>
            </a:xfrm>
            <a:custGeom>
              <a:avLst/>
              <a:gdLst/>
              <a:ahLst/>
              <a:cxnLst/>
              <a:rect l="l" t="t" r="r" b="b"/>
              <a:pathLst>
                <a:path w="3267766" h="1598235">
                  <a:moveTo>
                    <a:pt x="0" y="0"/>
                  </a:moveTo>
                  <a:lnTo>
                    <a:pt x="3267766" y="0"/>
                  </a:lnTo>
                  <a:lnTo>
                    <a:pt x="3267766" y="1598235"/>
                  </a:lnTo>
                  <a:lnTo>
                    <a:pt x="0" y="1598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TextBox 77"/>
            <p:cNvSpPr txBox="1"/>
            <p:nvPr/>
          </p:nvSpPr>
          <p:spPr>
            <a:xfrm>
              <a:off x="267118" y="1903921"/>
              <a:ext cx="2716708" cy="1178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780" b="1" spc="37">
                  <a:solidFill>
                    <a:srgbClr val="00683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Departamentul managementul calității</a:t>
              </a:r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1925833" y="412222"/>
              <a:ext cx="2618975" cy="784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780" b="1" spc="37">
                  <a:solidFill>
                    <a:srgbClr val="00683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Departamentul contabilitate</a:t>
              </a:r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3741545" y="2096329"/>
              <a:ext cx="2513017" cy="784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780" b="1" spc="37">
                  <a:solidFill>
                    <a:srgbClr val="00683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Departamentul resurse umane</a:t>
              </a:r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1954526" y="3811119"/>
              <a:ext cx="2561590" cy="784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1780" b="1" spc="37">
                  <a:solidFill>
                    <a:srgbClr val="006838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Departamentul cercetare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8982051" y="7604705"/>
            <a:ext cx="3749402" cy="1853771"/>
            <a:chOff x="0" y="0"/>
            <a:chExt cx="4999202" cy="2471694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1031194" cy="1013458"/>
            </a:xfrm>
            <a:custGeom>
              <a:avLst/>
              <a:gdLst/>
              <a:ahLst/>
              <a:cxnLst/>
              <a:rect l="l" t="t" r="r" b="b"/>
              <a:pathLst>
                <a:path w="1031194" h="1013458">
                  <a:moveTo>
                    <a:pt x="0" y="0"/>
                  </a:moveTo>
                  <a:lnTo>
                    <a:pt x="1031194" y="0"/>
                  </a:lnTo>
                  <a:lnTo>
                    <a:pt x="1031194" y="1013458"/>
                  </a:lnTo>
                  <a:lnTo>
                    <a:pt x="0" y="1013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63000"/>
              </a:blip>
              <a:stretch>
                <a:fillRect/>
              </a:stretch>
            </a:blipFill>
          </p:spPr>
        </p:sp>
        <p:sp>
          <p:nvSpPr>
            <p:cNvPr id="83" name="TextBox 83"/>
            <p:cNvSpPr txBox="1"/>
            <p:nvPr/>
          </p:nvSpPr>
          <p:spPr>
            <a:xfrm>
              <a:off x="406884" y="1206454"/>
              <a:ext cx="4592318" cy="1265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71"/>
                </a:lnSpc>
                <a:spcBef>
                  <a:spcPct val="0"/>
                </a:spcBef>
              </a:pPr>
              <a:r>
                <a:rPr lang="en-US" sz="1837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La elaborarea raportului integrat </a:t>
              </a:r>
              <a:r>
                <a:rPr lang="en-US" sz="1837" b="1">
                  <a:solidFill>
                    <a:srgbClr val="FF313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participă profesionişti din mai multe departamente</a:t>
              </a:r>
              <a:r>
                <a:rPr lang="en-US" sz="1837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. 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878492" y="418976"/>
              <a:ext cx="2539533" cy="561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31"/>
                </a:lnSpc>
                <a:spcBef>
                  <a:spcPct val="0"/>
                </a:spcBef>
              </a:pPr>
              <a:r>
                <a:rPr lang="en-US" sz="2450" b="1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IMPORTANT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20009" y="7654343"/>
            <a:ext cx="2887080" cy="2411548"/>
            <a:chOff x="0" y="0"/>
            <a:chExt cx="6350000" cy="5499100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12"/>
              <a:stretch>
                <a:fillRect l="-25356" t="-16726" r="-8976"/>
              </a:stretch>
            </a:blipFill>
          </p:spPr>
        </p:sp>
      </p:grpSp>
      <p:sp>
        <p:nvSpPr>
          <p:cNvPr id="87" name="TextBox 87"/>
          <p:cNvSpPr txBox="1"/>
          <p:nvPr/>
        </p:nvSpPr>
        <p:spPr>
          <a:xfrm>
            <a:off x="527014" y="742759"/>
            <a:ext cx="8440905" cy="1162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2"/>
              </a:lnSpc>
            </a:pPr>
            <a:r>
              <a:rPr lang="en-US" sz="3900" b="1" spc="8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Obiectivele-cheie ale Strategiei </a:t>
            </a:r>
          </a:p>
          <a:p>
            <a:pPr algn="l">
              <a:lnSpc>
                <a:spcPts val="4602"/>
              </a:lnSpc>
            </a:pPr>
            <a:r>
              <a:rPr lang="en-US" sz="3900" b="1" spc="81">
                <a:solidFill>
                  <a:srgbClr val="2B6C12"/>
                </a:solidFill>
                <a:latin typeface="Oswald Bold"/>
                <a:ea typeface="Oswald Bold"/>
                <a:cs typeface="Oswald Bold"/>
                <a:sym typeface="Oswald Bold"/>
              </a:rPr>
              <a:t>Uniunii Europene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826566" y="2594203"/>
            <a:ext cx="1661651" cy="603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4"/>
              </a:lnSpc>
            </a:pPr>
            <a:r>
              <a:rPr lang="en-US" sz="2003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Protecția mediului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587474" y="5142145"/>
            <a:ext cx="2070696" cy="59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9"/>
              </a:lnSpc>
            </a:pPr>
            <a:r>
              <a:rPr lang="en-US" sz="1974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Echitatea și coeziunea socială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700526" y="3665864"/>
            <a:ext cx="3263237" cy="77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18"/>
              </a:lnSpc>
            </a:pPr>
            <a:r>
              <a:rPr lang="en-US" sz="169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măsuri care să permită disocierea creşterii economice de impactul negativ asupra mediului.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8928134" y="3303251"/>
            <a:ext cx="4059041" cy="1032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18"/>
              </a:lnSpc>
            </a:pPr>
            <a:r>
              <a:rPr lang="en-US" sz="1696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promovarea cunoaşterii, inovării şi competitivităţii pentru asigurarea unor standarde de viaţă ridicate şi a unor locuri de muncă abundente şi bine plătite.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>
            <a:off x="5410200" y="-190500"/>
            <a:ext cx="12788157" cy="10477500"/>
            <a:chOff x="0" y="-28575"/>
            <a:chExt cx="4144024" cy="2719125"/>
          </a:xfrm>
        </p:grpSpPr>
        <p:sp>
          <p:nvSpPr>
            <p:cNvPr id="22" name="Freeform 22"/>
            <p:cNvSpPr/>
            <p:nvPr/>
          </p:nvSpPr>
          <p:spPr>
            <a:xfrm>
              <a:off x="913628" y="24776"/>
              <a:ext cx="3230396" cy="2665774"/>
            </a:xfrm>
            <a:custGeom>
              <a:avLst/>
              <a:gdLst/>
              <a:ahLst/>
              <a:cxnLst/>
              <a:rect l="l" t="t" r="r" b="b"/>
              <a:pathLst>
                <a:path w="3195167" h="2637199">
                  <a:moveTo>
                    <a:pt x="0" y="0"/>
                  </a:moveTo>
                  <a:lnTo>
                    <a:pt x="3195167" y="0"/>
                  </a:lnTo>
                  <a:lnTo>
                    <a:pt x="3195167" y="2637199"/>
                  </a:lnTo>
                  <a:lnTo>
                    <a:pt x="0" y="2637199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9000"/>
                  </a:srgbClr>
                </a:gs>
                <a:gs pos="100000">
                  <a:srgbClr val="FFDE59">
                    <a:alpha val="9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3195167" cy="2665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751" y="-19741"/>
            <a:ext cx="17985177" cy="2039042"/>
          </a:xfrm>
          <a:custGeom>
            <a:avLst/>
            <a:gdLst/>
            <a:ahLst/>
            <a:cxnLst/>
            <a:rect l="l" t="t" r="r" b="b"/>
            <a:pathLst>
              <a:path w="10933264" h="4357627">
                <a:moveTo>
                  <a:pt x="0" y="0"/>
                </a:moveTo>
                <a:lnTo>
                  <a:pt x="10933265" y="0"/>
                </a:lnTo>
                <a:lnTo>
                  <a:pt x="10933265" y="4357627"/>
                </a:lnTo>
                <a:lnTo>
                  <a:pt x="0" y="4357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 l="-11969" r="-3345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719068" y="4389685"/>
            <a:ext cx="12568932" cy="2676730"/>
            <a:chOff x="0" y="0"/>
            <a:chExt cx="3310336" cy="7049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10336" cy="704982"/>
            </a:xfrm>
            <a:custGeom>
              <a:avLst/>
              <a:gdLst/>
              <a:ahLst/>
              <a:cxnLst/>
              <a:rect l="l" t="t" r="r" b="b"/>
              <a:pathLst>
                <a:path w="3310336" h="704982">
                  <a:moveTo>
                    <a:pt x="0" y="0"/>
                  </a:moveTo>
                  <a:lnTo>
                    <a:pt x="3310336" y="0"/>
                  </a:lnTo>
                  <a:lnTo>
                    <a:pt x="3310336" y="704982"/>
                  </a:lnTo>
                  <a:lnTo>
                    <a:pt x="0" y="704982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21000"/>
                  </a:srgbClr>
                </a:gs>
                <a:gs pos="50000">
                  <a:srgbClr val="7ED957">
                    <a:alpha val="21000"/>
                  </a:srgbClr>
                </a:gs>
                <a:gs pos="100000">
                  <a:srgbClr val="90F863">
                    <a:alpha val="21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310336" cy="733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871015" y="5143500"/>
            <a:ext cx="9209176" cy="1110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7"/>
              </a:lnSpc>
              <a:spcBef>
                <a:spcPct val="0"/>
              </a:spcBef>
            </a:pPr>
            <a:r>
              <a:rPr lang="en-US" sz="6433">
                <a:solidFill>
                  <a:srgbClr val="2A3E14"/>
                </a:solidFill>
                <a:latin typeface="Oswald"/>
                <a:ea typeface="Oswald"/>
                <a:cs typeface="Oswald"/>
                <a:sym typeface="Oswald"/>
              </a:rPr>
              <a:t>MULȚUMESC PENTRU ATENȚIE 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62E292-6653-4351-8987-665E42815B56}"/>
              </a:ext>
            </a:extLst>
          </p:cNvPr>
          <p:cNvGrpSpPr/>
          <p:nvPr/>
        </p:nvGrpSpPr>
        <p:grpSpPr>
          <a:xfrm>
            <a:off x="298072" y="1409700"/>
            <a:ext cx="8443102" cy="8597136"/>
            <a:chOff x="317340" y="2508445"/>
            <a:chExt cx="5552618" cy="5683986"/>
          </a:xfrm>
        </p:grpSpPr>
        <p:grpSp>
          <p:nvGrpSpPr>
            <p:cNvPr id="27" name="Group 10">
              <a:extLst>
                <a:ext uri="{FF2B5EF4-FFF2-40B4-BE49-F238E27FC236}">
                  <a16:creationId xmlns:a16="http://schemas.microsoft.com/office/drawing/2014/main" id="{172FD6D9-1117-4636-AFE1-5B110EB594A2}"/>
                </a:ext>
              </a:extLst>
            </p:cNvPr>
            <p:cNvGrpSpPr/>
            <p:nvPr/>
          </p:nvGrpSpPr>
          <p:grpSpPr>
            <a:xfrm>
              <a:off x="317340" y="2658121"/>
              <a:ext cx="5552618" cy="5534310"/>
              <a:chOff x="0" y="0"/>
              <a:chExt cx="7645207" cy="7620000"/>
            </a:xfrm>
          </p:grpSpPr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3FA266E8-EE85-46B4-A996-1E1070C9A384}"/>
                  </a:ext>
                </a:extLst>
              </p:cNvPr>
              <p:cNvSpPr/>
              <p:nvPr/>
            </p:nvSpPr>
            <p:spPr>
              <a:xfrm>
                <a:off x="0" y="0"/>
                <a:ext cx="7646477" cy="7620000"/>
              </a:xfrm>
              <a:custGeom>
                <a:avLst/>
                <a:gdLst/>
                <a:ahLst/>
                <a:cxnLst/>
                <a:rect l="l" t="t" r="r" b="b"/>
                <a:pathLst>
                  <a:path w="7646477" h="7620000">
                    <a:moveTo>
                      <a:pt x="3823410" y="0"/>
                    </a:moveTo>
                    <a:cubicBezTo>
                      <a:pt x="1711799" y="0"/>
                      <a:pt x="0" y="1705795"/>
                      <a:pt x="0" y="3810000"/>
                    </a:cubicBezTo>
                    <a:cubicBezTo>
                      <a:pt x="0" y="5914205"/>
                      <a:pt x="1711799" y="7620000"/>
                      <a:pt x="3823410" y="7620000"/>
                    </a:cubicBezTo>
                    <a:cubicBezTo>
                      <a:pt x="5935021" y="7620000"/>
                      <a:pt x="7646477" y="5914205"/>
                      <a:pt x="7646477" y="3810000"/>
                    </a:cubicBezTo>
                    <a:cubicBezTo>
                      <a:pt x="7646477" y="1705795"/>
                      <a:pt x="5935021" y="0"/>
                      <a:pt x="3823410" y="0"/>
                    </a:cubicBezTo>
                    <a:close/>
                  </a:path>
                </a:pathLst>
              </a:custGeom>
              <a:blipFill>
                <a:blip r:embed="rId3">
                  <a:alphaModFix amt="99000"/>
                </a:blip>
                <a:stretch>
                  <a:fillRect l="-25351" t="-308" r="-28483" b="-9872"/>
                </a:stretch>
              </a:blipFill>
            </p:spPr>
          </p:sp>
        </p:grp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502452AE-B9D1-4F80-BE21-A694811BD71B}"/>
                </a:ext>
              </a:extLst>
            </p:cNvPr>
            <p:cNvGrpSpPr/>
            <p:nvPr/>
          </p:nvGrpSpPr>
          <p:grpSpPr>
            <a:xfrm>
              <a:off x="442897" y="2508445"/>
              <a:ext cx="5281130" cy="5495948"/>
              <a:chOff x="0" y="0"/>
              <a:chExt cx="812800" cy="776869"/>
            </a:xfrm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42A3152C-77CE-4385-9C63-7D489F0DB6D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7686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6869">
                    <a:moveTo>
                      <a:pt x="406400" y="0"/>
                    </a:moveTo>
                    <a:cubicBezTo>
                      <a:pt x="181951" y="0"/>
                      <a:pt x="0" y="173908"/>
                      <a:pt x="0" y="388435"/>
                    </a:cubicBezTo>
                    <a:cubicBezTo>
                      <a:pt x="0" y="602961"/>
                      <a:pt x="181951" y="776869"/>
                      <a:pt x="406400" y="776869"/>
                    </a:cubicBezTo>
                    <a:cubicBezTo>
                      <a:pt x="630849" y="776869"/>
                      <a:pt x="812800" y="602961"/>
                      <a:pt x="812800" y="388435"/>
                    </a:cubicBezTo>
                    <a:cubicBezTo>
                      <a:pt x="812800" y="17390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ED00">
                  <a:alpha val="14902"/>
                </a:srgbClr>
              </a:solidFill>
            </p:spPr>
          </p:sp>
          <p:sp>
            <p:nvSpPr>
              <p:cNvPr id="30" name="TextBox 20">
                <a:extLst>
                  <a:ext uri="{FF2B5EF4-FFF2-40B4-BE49-F238E27FC236}">
                    <a16:creationId xmlns:a16="http://schemas.microsoft.com/office/drawing/2014/main" id="{3A364FF8-792D-4771-9C37-04F41679366C}"/>
                  </a:ext>
                </a:extLst>
              </p:cNvPr>
              <p:cNvSpPr txBox="1"/>
              <p:nvPr/>
            </p:nvSpPr>
            <p:spPr>
              <a:xfrm>
                <a:off x="76200" y="44257"/>
                <a:ext cx="660400" cy="659781"/>
              </a:xfrm>
              <a:prstGeom prst="rect">
                <a:avLst/>
              </a:prstGeom>
            </p:spPr>
            <p:txBody>
              <a:bodyPr lIns="50054" tIns="50054" rIns="50054" bIns="5005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E308490E-0E59-F0CF-C62E-EF1095EB77FB}"/>
              </a:ext>
            </a:extLst>
          </p:cNvPr>
          <p:cNvGrpSpPr/>
          <p:nvPr/>
        </p:nvGrpSpPr>
        <p:grpSpPr>
          <a:xfrm>
            <a:off x="298072" y="333170"/>
            <a:ext cx="17691856" cy="1228329"/>
            <a:chOff x="62893" y="-17507"/>
            <a:chExt cx="11885267" cy="82296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537A2B-BC95-959B-A88D-AF9C63845A5D}"/>
                </a:ext>
              </a:extLst>
            </p:cNvPr>
            <p:cNvSpPr/>
            <p:nvPr/>
          </p:nvSpPr>
          <p:spPr>
            <a:xfrm>
              <a:off x="2789171" y="-17507"/>
              <a:ext cx="1554480" cy="822960"/>
            </a:xfrm>
            <a:custGeom>
              <a:avLst/>
              <a:gdLst/>
              <a:ahLst/>
              <a:cxnLst/>
              <a:rect l="l" t="t" r="r" b="b"/>
              <a:pathLst>
                <a:path w="11728552" h="6465740">
                  <a:moveTo>
                    <a:pt x="0" y="0"/>
                  </a:moveTo>
                  <a:lnTo>
                    <a:pt x="11728552" y="0"/>
                  </a:lnTo>
                  <a:lnTo>
                    <a:pt x="11728552" y="6465740"/>
                  </a:lnTo>
                  <a:lnTo>
                    <a:pt x="0" y="6465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6EF965E-74B9-397A-1C63-D6DBFD071720}"/>
                </a:ext>
              </a:extLst>
            </p:cNvPr>
            <p:cNvSpPr/>
            <p:nvPr/>
          </p:nvSpPr>
          <p:spPr>
            <a:xfrm>
              <a:off x="6514532" y="148797"/>
              <a:ext cx="2743200" cy="548640"/>
            </a:xfrm>
            <a:custGeom>
              <a:avLst/>
              <a:gdLst/>
              <a:ahLst/>
              <a:cxnLst/>
              <a:rect l="l" t="t" r="r" b="b"/>
              <a:pathLst>
                <a:path w="6135692" h="1288495">
                  <a:moveTo>
                    <a:pt x="0" y="0"/>
                  </a:moveTo>
                  <a:lnTo>
                    <a:pt x="6135692" y="0"/>
                  </a:lnTo>
                  <a:lnTo>
                    <a:pt x="6135692" y="1288496"/>
                  </a:lnTo>
                  <a:lnTo>
                    <a:pt x="0" y="1288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AA43683-71C7-C535-7D57-B6B1BB279978}"/>
                </a:ext>
              </a:extLst>
            </p:cNvPr>
            <p:cNvSpPr/>
            <p:nvPr/>
          </p:nvSpPr>
          <p:spPr>
            <a:xfrm>
              <a:off x="9387840" y="-17507"/>
              <a:ext cx="2560320" cy="822960"/>
            </a:xfrm>
            <a:custGeom>
              <a:avLst/>
              <a:gdLst/>
              <a:ahLst/>
              <a:cxnLst/>
              <a:rect l="l" t="t" r="r" b="b"/>
              <a:pathLst>
                <a:path w="5554126" h="1722147">
                  <a:moveTo>
                    <a:pt x="0" y="0"/>
                  </a:moveTo>
                  <a:lnTo>
                    <a:pt x="5554126" y="0"/>
                  </a:lnTo>
                  <a:lnTo>
                    <a:pt x="5554126" y="1722147"/>
                  </a:lnTo>
                  <a:lnTo>
                    <a:pt x="0" y="172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9485" b="-5187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C4F9E6F-E3BA-E6E7-5B09-B60C780B4995}"/>
                </a:ext>
              </a:extLst>
            </p:cNvPr>
            <p:cNvSpPr/>
            <p:nvPr/>
          </p:nvSpPr>
          <p:spPr>
            <a:xfrm>
              <a:off x="88669" y="148797"/>
              <a:ext cx="2468880" cy="274320"/>
            </a:xfrm>
            <a:custGeom>
              <a:avLst/>
              <a:gdLst/>
              <a:ahLst/>
              <a:cxnLst/>
              <a:rect l="l" t="t" r="r" b="b"/>
              <a:pathLst>
                <a:path w="7359451" h="968994">
                  <a:moveTo>
                    <a:pt x="0" y="0"/>
                  </a:moveTo>
                  <a:lnTo>
                    <a:pt x="7359451" y="0"/>
                  </a:lnTo>
                  <a:lnTo>
                    <a:pt x="7359451" y="968995"/>
                  </a:lnTo>
                  <a:lnTo>
                    <a:pt x="0" y="968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4BD19DB6-7AEC-E873-EF79-3543597EA1AA}"/>
                </a:ext>
              </a:extLst>
            </p:cNvPr>
            <p:cNvSpPr/>
            <p:nvPr/>
          </p:nvSpPr>
          <p:spPr>
            <a:xfrm>
              <a:off x="62893" y="423117"/>
              <a:ext cx="2286000" cy="365760"/>
            </a:xfrm>
            <a:custGeom>
              <a:avLst/>
              <a:gdLst/>
              <a:ahLst/>
              <a:cxnLst/>
              <a:rect l="l" t="t" r="r" b="b"/>
              <a:pathLst>
                <a:path w="7359451" h="1462604">
                  <a:moveTo>
                    <a:pt x="0" y="0"/>
                  </a:moveTo>
                  <a:lnTo>
                    <a:pt x="7359451" y="0"/>
                  </a:lnTo>
                  <a:lnTo>
                    <a:pt x="7359451" y="1462604"/>
                  </a:lnTo>
                  <a:lnTo>
                    <a:pt x="0" y="1462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2" descr="A green shield with a bull head and a star&#10;&#10;AI-generated content may be incorrect.">
            <a:extLst>
              <a:ext uri="{FF2B5EF4-FFF2-40B4-BE49-F238E27FC236}">
                <a16:creationId xmlns:a16="http://schemas.microsoft.com/office/drawing/2014/main" id="{FE6F9B5F-F36F-FE00-A43E-17B48629C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28" y="581392"/>
            <a:ext cx="905310" cy="11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3F6DB168-E1EC-1F03-F7C2-59689C11E381}"/>
              </a:ext>
            </a:extLst>
          </p:cNvPr>
          <p:cNvSpPr txBox="1"/>
          <p:nvPr/>
        </p:nvSpPr>
        <p:spPr>
          <a:xfrm>
            <a:off x="8007858" y="755950"/>
            <a:ext cx="156533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6">
                    <a:lumMod val="49000"/>
                  </a:schemeClr>
                </a:solidFill>
              </a:rPr>
              <a:t>Moldova State University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762</Words>
  <Application>Microsoft Office PowerPoint</Application>
  <PresentationFormat>Произвольный</PresentationFormat>
  <Paragraphs>95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Calibri</vt:lpstr>
      <vt:lpstr>Arial</vt:lpstr>
      <vt:lpstr>Roboto</vt:lpstr>
      <vt:lpstr>Roboto Bold</vt:lpstr>
      <vt:lpstr>Oswald</vt:lpstr>
      <vt:lpstr>Oswald Bold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Adoptarea Agendei 2030 și a celor 17 Obiective de Dezvoltare Durabilă (ODD-uri) de către Adunarea Generală a Organizației Națiunilor Unite a dat un nou impuls apreciabil dezvoltării durabile la nivel mondial.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Raportarea integrată-</dc:title>
  <cp:lastModifiedBy>Galina Lusmanschi</cp:lastModifiedBy>
  <cp:revision>12</cp:revision>
  <dcterms:created xsi:type="dcterms:W3CDTF">2006-08-16T00:00:00Z</dcterms:created>
  <dcterms:modified xsi:type="dcterms:W3CDTF">2025-11-09T15:08:48Z</dcterms:modified>
  <dc:identifier>DAGqVaoXilM</dc:identifier>
</cp:coreProperties>
</file>