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6B33B-22EC-4FAE-804D-41F56D7C470C}" v="564" dt="2025-11-14T22:20:40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 pentru a edita stilul de subtitlu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73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189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3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276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0314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961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529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3699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959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380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 pentru editare stil titlu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250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63E8AD-4F80-492A-97A9-79DD5BB5D54F}" type="datetimeFigureOut">
              <a:rPr lang="ro-RO" smtClean="0"/>
              <a:t>14.11.2025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6C7AF6-F5DD-4AA3-9281-1BCA95A9216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49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OSPF Basic Concepts: Part 1">
            <a:extLst>
              <a:ext uri="{FF2B5EF4-FFF2-40B4-BE49-F238E27FC236}">
                <a16:creationId xmlns:a16="http://schemas.microsoft.com/office/drawing/2014/main" id="{4D53EEB5-988F-A519-8D94-619FD90C8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rmAutofit/>
          </a:bodyPr>
          <a:lstStyle/>
          <a:p>
            <a:pPr algn="l"/>
            <a:r>
              <a:rPr lang="ro-R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Tema 6: OSPF</a:t>
            </a:r>
          </a:p>
        </p:txBody>
      </p: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F06856C-A4A1-AE68-1129-D75BF54F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ro-RO" sz="4000">
                <a:ea typeface="+mj-lt"/>
                <a:cs typeface="+mj-lt"/>
              </a:rPr>
              <a:t>OSPF Router ID</a:t>
            </a:r>
            <a:endParaRPr lang="ro-RO" sz="400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FCC6101-83B3-A75C-D02F-075419C35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1900" b="1">
                <a:ea typeface="+mn-lt"/>
                <a:cs typeface="+mn-lt"/>
              </a:rPr>
              <a:t>OSPF instance</a:t>
            </a:r>
            <a:r>
              <a:rPr lang="ro-RO" sz="1900">
                <a:ea typeface="+mn-lt"/>
                <a:cs typeface="+mn-lt"/>
              </a:rPr>
              <a:t> – un proces OSPF care funcționează în cadrul unei singure rețele OSPF.</a:t>
            </a:r>
            <a:endParaRPr lang="ro-RO" sz="1900"/>
          </a:p>
          <a:p>
            <a:r>
              <a:rPr lang="ro-RO" sz="1900" b="1">
                <a:ea typeface="+mn-lt"/>
                <a:cs typeface="+mn-lt"/>
              </a:rPr>
              <a:t>RouterOS</a:t>
            </a:r>
            <a:r>
              <a:rPr lang="ro-RO" sz="1900">
                <a:ea typeface="+mn-lt"/>
                <a:cs typeface="+mn-lt"/>
              </a:rPr>
              <a:t> suportă mai multe instanțe OSPF simultan.</a:t>
            </a:r>
            <a:endParaRPr lang="ro-RO" sz="1900"/>
          </a:p>
          <a:p>
            <a:r>
              <a:rPr lang="ro-RO" sz="1900" b="1">
                <a:ea typeface="+mn-lt"/>
                <a:cs typeface="+mn-lt"/>
              </a:rPr>
              <a:t>Router ID</a:t>
            </a:r>
            <a:r>
              <a:rPr lang="ro-RO" sz="1900">
                <a:ea typeface="+mn-lt"/>
                <a:cs typeface="+mn-lt"/>
              </a:rPr>
              <a:t> – identificator unic al routerului într-o rețea OSPF.</a:t>
            </a:r>
            <a:endParaRPr lang="ro-RO" sz="1900"/>
          </a:p>
          <a:p>
            <a:r>
              <a:rPr lang="ro-RO" sz="1900">
                <a:ea typeface="+mn-lt"/>
                <a:cs typeface="+mn-lt"/>
              </a:rPr>
              <a:t>Este selectat automat – cel mai mic IP activ de pe router.</a:t>
            </a:r>
            <a:endParaRPr lang="ro-RO" sz="1900"/>
          </a:p>
          <a:p>
            <a:r>
              <a:rPr lang="ro-RO" sz="1900">
                <a:ea typeface="+mn-lt"/>
                <a:cs typeface="+mn-lt"/>
              </a:rPr>
              <a:t>Router-ID poate fi configurat manual, dar </a:t>
            </a:r>
            <a:r>
              <a:rPr lang="ro-RO" sz="1900" b="1">
                <a:ea typeface="+mn-lt"/>
                <a:cs typeface="+mn-lt"/>
              </a:rPr>
              <a:t>nu trebuie să se repete</a:t>
            </a:r>
            <a:r>
              <a:rPr lang="ro-RO" sz="1900">
                <a:ea typeface="+mn-lt"/>
                <a:cs typeface="+mn-lt"/>
              </a:rPr>
              <a:t> pe routere diferite.</a:t>
            </a:r>
            <a:endParaRPr lang="ro-RO" sz="1900"/>
          </a:p>
          <a:p>
            <a:endParaRPr lang="ro-RO" sz="1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ine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31017DB0-0357-40B0-DFAE-C2B97C9A6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540" y="909081"/>
            <a:ext cx="4057384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7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62A1572-4585-4CFD-4987-5F643605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ro-RO" sz="5400"/>
              <a:t>OSPF area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EACDF4A-4D95-C24F-5182-7E2C24266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2200">
                <a:ea typeface="+mn-lt"/>
                <a:cs typeface="+mn-lt"/>
              </a:rPr>
              <a:t>Dacă se folosește doar zona backbone, nu este necesar să fie create alte zone.</a:t>
            </a:r>
            <a:endParaRPr lang="ro-RO" sz="2200"/>
          </a:p>
          <a:p>
            <a:r>
              <a:rPr lang="ro-RO" sz="2200">
                <a:ea typeface="+mn-lt"/>
                <a:cs typeface="+mn-lt"/>
              </a:rPr>
              <a:t>Dacă routerul nu se află în zona backbone, trebuie creată o zonă în meniul </a:t>
            </a:r>
            <a:r>
              <a:rPr lang="ro-RO" sz="2200" b="1">
                <a:ea typeface="+mn-lt"/>
                <a:cs typeface="+mn-lt"/>
              </a:rPr>
              <a:t>ospf → areas</a:t>
            </a:r>
            <a:r>
              <a:rPr lang="ro-RO" sz="2200">
                <a:ea typeface="+mn-lt"/>
                <a:cs typeface="+mn-lt"/>
              </a:rPr>
              <a:t>.</a:t>
            </a:r>
            <a:endParaRPr lang="ro-RO" sz="2200"/>
          </a:p>
          <a:p>
            <a:endParaRPr lang="ro-RO" sz="2200"/>
          </a:p>
        </p:txBody>
      </p:sp>
      <p:pic>
        <p:nvPicPr>
          <p:cNvPr id="4" name="Imagine 3" descr="O imagine care conține text, captură de ecran, afișaj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E25626E1-2F0A-83C8-2908-1907AD8CC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750367"/>
            <a:ext cx="5458968" cy="33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0BE7F04-4894-3C93-FBC0-D1A2C1AE0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ro-RO" sz="4800"/>
              <a:t>OSPF Networks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7BA3753-313E-AA83-8570-DC0FD53D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2000">
                <a:ea typeface="+mn-lt"/>
                <a:cs typeface="+mn-lt"/>
              </a:rPr>
              <a:t>Pentru activarea protocolului OSPF, în meniul </a:t>
            </a:r>
            <a:r>
              <a:rPr lang="ro-RO" sz="2000" b="1">
                <a:ea typeface="+mn-lt"/>
                <a:cs typeface="+mn-lt"/>
              </a:rPr>
              <a:t>ospf → networks</a:t>
            </a:r>
            <a:r>
              <a:rPr lang="ro-RO" sz="2000">
                <a:ea typeface="+mn-lt"/>
                <a:cs typeface="+mn-lt"/>
              </a:rPr>
              <a:t> trebuie adăugată cel puțin o rețea la care este conectat routerul și trebuie selectată zona (area).</a:t>
            </a:r>
            <a:endParaRPr lang="ro-RO" sz="2000"/>
          </a:p>
          <a:p>
            <a:r>
              <a:rPr lang="ro-RO" sz="2000">
                <a:ea typeface="+mn-lt"/>
                <a:cs typeface="+mn-lt"/>
              </a:rPr>
              <a:t>În cazul nostru, adăugăm </a:t>
            </a:r>
            <a:r>
              <a:rPr lang="ro-RO" sz="2000" b="1">
                <a:ea typeface="+mn-lt"/>
                <a:cs typeface="+mn-lt"/>
              </a:rPr>
              <a:t>toate</a:t>
            </a:r>
            <a:r>
              <a:rPr lang="ro-RO" sz="2000">
                <a:ea typeface="+mn-lt"/>
                <a:cs typeface="+mn-lt"/>
              </a:rPr>
              <a:t> rețelele.</a:t>
            </a:r>
            <a:endParaRPr lang="ro-RO" sz="2000"/>
          </a:p>
          <a:p>
            <a:r>
              <a:rPr lang="ro-RO" sz="2000">
                <a:ea typeface="+mn-lt"/>
                <a:cs typeface="+mn-lt"/>
              </a:rPr>
              <a:t>Adresa de rețea și masca trebuie să coincidă exact cu rețelele routerului.</a:t>
            </a:r>
            <a:endParaRPr lang="ro-RO" sz="2000"/>
          </a:p>
          <a:p>
            <a:r>
              <a:rPr lang="ro-RO" sz="2000">
                <a:ea typeface="+mn-lt"/>
                <a:cs typeface="+mn-lt"/>
              </a:rPr>
              <a:t>Fiecare rețea trebuie să aparțină propriei zone (area).</a:t>
            </a:r>
            <a:endParaRPr lang="ro-RO" sz="2000"/>
          </a:p>
          <a:p>
            <a:endParaRPr lang="ro-RO" sz="2000"/>
          </a:p>
        </p:txBody>
      </p:sp>
      <p:pic>
        <p:nvPicPr>
          <p:cNvPr id="4" name="Imagine 3" descr="O imagine care conține text, captură de ecran, software, afișaj&#10;&#10;Conținutul generat de inteligența artificială poate fi incorect.">
            <a:extLst>
              <a:ext uri="{FF2B5EF4-FFF2-40B4-BE49-F238E27FC236}">
                <a16:creationId xmlns:a16="http://schemas.microsoft.com/office/drawing/2014/main" id="{159C1DB5-8B1D-8704-9613-183023DC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3189003"/>
            <a:ext cx="5150277" cy="230474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04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3F7C5E3C-0D2C-FEA0-4F8E-C824DE99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ro-RO" dirty="0"/>
              <a:t>OSPF Status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ine 5" descr="O imagine care conține text, captură de ecran, afișaj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960EEFEE-C1A7-E9D6-49C5-1B5DD734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00" y="704504"/>
            <a:ext cx="10562399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85F2E29-8D9A-54D9-E33C-7B47A42D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835" y="3998019"/>
            <a:ext cx="6382966" cy="22165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dirty="0">
                <a:ea typeface="+mn-lt"/>
                <a:cs typeface="+mn-lt"/>
              </a:rPr>
              <a:t>Verificarea stării de funcționare OSPF se face în meniul </a:t>
            </a:r>
            <a:r>
              <a:rPr lang="ro-RO" b="1" dirty="0" err="1">
                <a:ea typeface="+mn-lt"/>
                <a:cs typeface="+mn-lt"/>
              </a:rPr>
              <a:t>Instances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În funcționare normală, statusul apare ca </a:t>
            </a:r>
            <a:r>
              <a:rPr lang="ro-RO" b="1" dirty="0" err="1">
                <a:ea typeface="+mn-lt"/>
                <a:cs typeface="+mn-lt"/>
              </a:rPr>
              <a:t>Running</a:t>
            </a:r>
            <a:r>
              <a:rPr lang="ro-RO" b="1" dirty="0">
                <a:ea typeface="+mn-lt"/>
                <a:cs typeface="+mn-lt"/>
              </a:rPr>
              <a:t> = yes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36131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8FF520-7846-29AE-32FA-FB4669CE5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OSPF </a:t>
            </a:r>
            <a:r>
              <a:rPr lang="ro-RO" dirty="0" err="1">
                <a:ea typeface="+mj-lt"/>
                <a:cs typeface="+mj-lt"/>
              </a:rPr>
              <a:t>routes</a:t>
            </a:r>
            <a:endParaRPr lang="ro-RO" dirty="0" err="1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9CC9461-9BE2-6245-A1A4-B0C91014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837"/>
            <a:ext cx="10515600" cy="18455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o-RO" dirty="0">
                <a:ea typeface="+mn-lt"/>
                <a:cs typeface="+mn-lt"/>
              </a:rPr>
              <a:t>În tabela de rutare trebuie să apară rute către toate rețelele, marcate cu </a:t>
            </a:r>
            <a:r>
              <a:rPr lang="ro-RO" dirty="0" err="1">
                <a:ea typeface="+mn-lt"/>
                <a:cs typeface="+mn-lt"/>
              </a:rPr>
              <a:t>flagurile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DAo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i="1" dirty="0">
                <a:ea typeface="+mn-lt"/>
                <a:cs typeface="+mn-lt"/>
              </a:rPr>
              <a:t>Administrative </a:t>
            </a:r>
            <a:r>
              <a:rPr lang="ro-RO" i="1" dirty="0" err="1">
                <a:ea typeface="+mn-lt"/>
                <a:cs typeface="+mn-lt"/>
              </a:rPr>
              <a:t>distance</a:t>
            </a:r>
            <a:r>
              <a:rPr lang="ro-RO" dirty="0">
                <a:ea typeface="+mn-lt"/>
                <a:cs typeface="+mn-lt"/>
              </a:rPr>
              <a:t> pentru OSPF este implicit </a:t>
            </a:r>
            <a:r>
              <a:rPr lang="ro-RO" b="1" dirty="0">
                <a:ea typeface="+mn-lt"/>
                <a:cs typeface="+mn-lt"/>
              </a:rPr>
              <a:t>110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Rutele statice și rutele BGP au prioritate mai mare.</a:t>
            </a:r>
            <a:endParaRPr lang="ro-RO" dirty="0"/>
          </a:p>
          <a:p>
            <a:endParaRPr lang="ro-RO" dirty="0"/>
          </a:p>
        </p:txBody>
      </p:sp>
      <p:pic>
        <p:nvPicPr>
          <p:cNvPr id="4" name="Imagine 3" descr="O imagine care conține text, captură de ecran, număr, afișaj&#10;&#10;Conținutul generat de inteligența artificială poate fi incorect.">
            <a:extLst>
              <a:ext uri="{FF2B5EF4-FFF2-40B4-BE49-F238E27FC236}">
                <a16:creationId xmlns:a16="http://schemas.microsoft.com/office/drawing/2014/main" id="{B5D2A50B-9E1E-5F1A-BFA9-A743C289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3672987"/>
            <a:ext cx="82010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6BB47C8-D8E3-89B7-1CAB-9F3D2018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Principiul de funcționare al protocolului OSPF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6046E08-E23F-75F2-3A62-8758D82C7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o-RO" dirty="0">
                <a:ea typeface="+mn-lt"/>
                <a:cs typeface="+mn-lt"/>
              </a:rPr>
              <a:t>De la pornire până la funcționarea normală, rețeaua OSPF trece prin mai multe etape:</a:t>
            </a:r>
            <a:endParaRPr lang="ro-RO" dirty="0"/>
          </a:p>
          <a:p>
            <a:r>
              <a:rPr lang="ro-RO">
                <a:ea typeface="+mn-lt"/>
                <a:cs typeface="+mn-lt"/>
              </a:rPr>
              <a:t>Descoperirea vecinilor (</a:t>
            </a:r>
            <a:r>
              <a:rPr lang="ro-RO" i="1" err="1">
                <a:ea typeface="+mn-lt"/>
                <a:cs typeface="+mn-lt"/>
              </a:rPr>
              <a:t>neighbor</a:t>
            </a:r>
            <a:r>
              <a:rPr lang="ro-RO" i="1">
                <a:ea typeface="+mn-lt"/>
                <a:cs typeface="+mn-lt"/>
              </a:rPr>
              <a:t> </a:t>
            </a:r>
            <a:r>
              <a:rPr lang="ro-RO" i="1" err="1">
                <a:ea typeface="+mn-lt"/>
                <a:cs typeface="+mn-lt"/>
              </a:rPr>
              <a:t>discovery</a:t>
            </a:r>
            <a:r>
              <a:rPr lang="ro-RO">
                <a:ea typeface="+mn-lt"/>
                <a:cs typeface="+mn-lt"/>
              </a:rPr>
              <a:t>)</a:t>
            </a:r>
            <a:endParaRPr lang="ro-RO"/>
          </a:p>
          <a:p>
            <a:r>
              <a:rPr lang="ro-RO" dirty="0">
                <a:ea typeface="+mn-lt"/>
                <a:cs typeface="+mn-lt"/>
              </a:rPr>
              <a:t>Inițializarea relațiilor de adiacență (</a:t>
            </a:r>
            <a:r>
              <a:rPr lang="ro-RO" i="1" dirty="0" err="1">
                <a:ea typeface="+mn-lt"/>
                <a:cs typeface="+mn-lt"/>
              </a:rPr>
              <a:t>adjacency</a:t>
            </a:r>
            <a:r>
              <a:rPr lang="ro-RO" dirty="0">
                <a:ea typeface="+mn-lt"/>
                <a:cs typeface="+mn-lt"/>
              </a:rPr>
              <a:t>)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Distribuirea pachetelor LSA (</a:t>
            </a:r>
            <a:r>
              <a:rPr lang="ro-RO" i="1" dirty="0">
                <a:ea typeface="+mn-lt"/>
                <a:cs typeface="+mn-lt"/>
              </a:rPr>
              <a:t>Link State </a:t>
            </a:r>
            <a:r>
              <a:rPr lang="ro-RO" i="1" dirty="0" err="1">
                <a:ea typeface="+mn-lt"/>
                <a:cs typeface="+mn-lt"/>
              </a:rPr>
              <a:t>Advertisement</a:t>
            </a:r>
            <a:r>
              <a:rPr lang="ro-RO" dirty="0">
                <a:ea typeface="+mn-lt"/>
                <a:cs typeface="+mn-lt"/>
              </a:rPr>
              <a:t>)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Calcularea arborelui SPF (</a:t>
            </a:r>
            <a:r>
              <a:rPr lang="ro-RO" dirty="0" err="1">
                <a:ea typeface="+mn-lt"/>
                <a:cs typeface="+mn-lt"/>
              </a:rPr>
              <a:t>Shortest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Path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First</a:t>
            </a:r>
            <a:r>
              <a:rPr lang="ro-RO" dirty="0">
                <a:ea typeface="+mn-lt"/>
                <a:cs typeface="+mn-lt"/>
              </a:rPr>
              <a:t>)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Toate </a:t>
            </a:r>
            <a:r>
              <a:rPr lang="ro-RO" dirty="0" err="1">
                <a:ea typeface="+mn-lt"/>
                <a:cs typeface="+mn-lt"/>
              </a:rPr>
              <a:t>routerele</a:t>
            </a:r>
            <a:r>
              <a:rPr lang="ro-RO" dirty="0">
                <a:ea typeface="+mn-lt"/>
                <a:cs typeface="+mn-lt"/>
              </a:rPr>
              <a:t> stochează informații despre toate </a:t>
            </a:r>
            <a:r>
              <a:rPr lang="ro-RO" dirty="0" err="1">
                <a:ea typeface="+mn-lt"/>
                <a:cs typeface="+mn-lt"/>
              </a:rPr>
              <a:t>routerele</a:t>
            </a:r>
            <a:r>
              <a:rPr lang="ro-RO" dirty="0">
                <a:ea typeface="+mn-lt"/>
                <a:cs typeface="+mn-lt"/>
              </a:rPr>
              <a:t>, rețelele IP și legăturile din rețea într-o bază de date și schimbă aceste informații între ele, motiv pentru care OSPF aparține clasei de protocoale </a:t>
            </a:r>
            <a:r>
              <a:rPr lang="ro-RO" i="1" dirty="0">
                <a:ea typeface="+mn-lt"/>
                <a:cs typeface="+mn-lt"/>
              </a:rPr>
              <a:t>link-state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0404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938F385-56CB-EB70-8885-173EAA9F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3238" y="94029"/>
            <a:ext cx="3943351" cy="512274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dirty="0">
                <a:ea typeface="+mj-lt"/>
                <a:cs typeface="+mj-lt"/>
              </a:rPr>
              <a:t>Pachete OSPF</a:t>
            </a:r>
            <a:endParaRPr lang="ro-RO" sz="3600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6ED05B9-2339-1416-D9C1-6C1058119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39" y="1085606"/>
            <a:ext cx="11746522" cy="345012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o-RO" dirty="0">
                <a:ea typeface="+mn-lt"/>
                <a:cs typeface="+mn-lt"/>
              </a:rPr>
              <a:t>Pentru comunicare sunt folosite pachetele OSPF (protocolul 89).</a:t>
            </a:r>
            <a:endParaRPr lang="ro-RO" dirty="0"/>
          </a:p>
          <a:p>
            <a:r>
              <a:rPr lang="ro-RO">
                <a:ea typeface="+mn-lt"/>
                <a:cs typeface="+mn-lt"/>
              </a:rPr>
              <a:t>Transmiterea pachetelor se face prin </a:t>
            </a:r>
            <a:r>
              <a:rPr lang="ro-RO" b="1" err="1">
                <a:ea typeface="+mn-lt"/>
                <a:cs typeface="+mn-lt"/>
              </a:rPr>
              <a:t>Multicast</a:t>
            </a:r>
            <a:r>
              <a:rPr lang="ro-RO">
                <a:ea typeface="+mn-lt"/>
                <a:cs typeface="+mn-lt"/>
              </a:rPr>
              <a:t> (uneori </a:t>
            </a:r>
            <a:r>
              <a:rPr lang="ro-RO" err="1">
                <a:ea typeface="+mn-lt"/>
                <a:cs typeface="+mn-lt"/>
              </a:rPr>
              <a:t>unicast</a:t>
            </a:r>
            <a:r>
              <a:rPr lang="ro-RO">
                <a:ea typeface="+mn-lt"/>
                <a:cs typeface="+mn-lt"/>
              </a:rPr>
              <a:t> sau </a:t>
            </a:r>
            <a:r>
              <a:rPr lang="ro-RO" err="1">
                <a:ea typeface="+mn-lt"/>
                <a:cs typeface="+mn-lt"/>
              </a:rPr>
              <a:t>broadcast</a:t>
            </a:r>
            <a:r>
              <a:rPr lang="ro-RO">
                <a:ea typeface="+mn-lt"/>
                <a:cs typeface="+mn-lt"/>
              </a:rPr>
              <a:t>).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dirty="0">
                <a:ea typeface="+mn-lt"/>
                <a:cs typeface="+mn-lt"/>
              </a:rPr>
              <a:t>224.0.0.5 – </a:t>
            </a:r>
            <a:r>
              <a:rPr lang="ro-RO" b="1" err="1">
                <a:ea typeface="+mn-lt"/>
                <a:cs typeface="+mn-lt"/>
              </a:rPr>
              <a:t>ALLSPFRouters</a:t>
            </a:r>
            <a:r>
              <a:rPr lang="ro-RO" dirty="0">
                <a:ea typeface="+mn-lt"/>
                <a:cs typeface="+mn-lt"/>
              </a:rPr>
              <a:t> – adresare către toate </a:t>
            </a:r>
            <a:r>
              <a:rPr lang="ro-RO" err="1">
                <a:ea typeface="+mn-lt"/>
                <a:cs typeface="+mn-lt"/>
              </a:rPr>
              <a:t>routerele</a:t>
            </a:r>
            <a:r>
              <a:rPr lang="ro-RO" dirty="0">
                <a:ea typeface="+mn-lt"/>
                <a:cs typeface="+mn-lt"/>
              </a:rPr>
              <a:t> cu OSPF activ.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dirty="0">
                <a:ea typeface="+mn-lt"/>
                <a:cs typeface="+mn-lt"/>
              </a:rPr>
              <a:t>224.0.0.6 – </a:t>
            </a:r>
            <a:r>
              <a:rPr lang="ro-RO" b="1" err="1">
                <a:ea typeface="+mn-lt"/>
                <a:cs typeface="+mn-lt"/>
              </a:rPr>
              <a:t>ALLDRRouters</a:t>
            </a:r>
            <a:r>
              <a:rPr lang="ro-RO" dirty="0">
                <a:ea typeface="+mn-lt"/>
                <a:cs typeface="+mn-lt"/>
              </a:rPr>
              <a:t> – adresare către toți </a:t>
            </a:r>
            <a:r>
              <a:rPr lang="ro-RO" err="1">
                <a:ea typeface="+mn-lt"/>
                <a:cs typeface="+mn-lt"/>
              </a:rPr>
              <a:t>routerii</a:t>
            </a:r>
            <a:r>
              <a:rPr lang="ro-RO" dirty="0">
                <a:ea typeface="+mn-lt"/>
                <a:cs typeface="+mn-lt"/>
              </a:rPr>
              <a:t> DR/BDR.</a:t>
            </a:r>
            <a:endParaRPr lang="ro-RO"/>
          </a:p>
          <a:p>
            <a:r>
              <a:rPr lang="ro-RO" dirty="0">
                <a:ea typeface="+mn-lt"/>
                <a:cs typeface="+mn-lt"/>
              </a:rPr>
              <a:t>Tipuri de pachete OSPF:</a:t>
            </a:r>
            <a:endParaRPr lang="ro-RO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err="1">
                <a:ea typeface="+mn-lt"/>
                <a:cs typeface="+mn-lt"/>
              </a:rPr>
              <a:t>Hello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err="1">
                <a:ea typeface="+mn-lt"/>
                <a:cs typeface="+mn-lt"/>
              </a:rPr>
              <a:t>packet</a:t>
            </a:r>
            <a:r>
              <a:rPr lang="ro-RO">
                <a:ea typeface="+mn-lt"/>
                <a:cs typeface="+mn-lt"/>
              </a:rPr>
              <a:t> – utilizat pentru descoperirea vecinilor, inițializarea și stabilirea relațiilor de adiacență.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>
                <a:ea typeface="+mn-lt"/>
                <a:cs typeface="+mn-lt"/>
              </a:rPr>
              <a:t>DD (</a:t>
            </a:r>
            <a:r>
              <a:rPr lang="ro-RO" b="1" err="1">
                <a:ea typeface="+mn-lt"/>
                <a:cs typeface="+mn-lt"/>
              </a:rPr>
              <a:t>Database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err="1">
                <a:ea typeface="+mn-lt"/>
                <a:cs typeface="+mn-lt"/>
              </a:rPr>
              <a:t>Description</a:t>
            </a:r>
            <a:r>
              <a:rPr lang="ro-RO" b="1">
                <a:ea typeface="+mn-lt"/>
                <a:cs typeface="+mn-lt"/>
              </a:rPr>
              <a:t>)</a:t>
            </a:r>
            <a:r>
              <a:rPr lang="ro-RO">
                <a:ea typeface="+mn-lt"/>
                <a:cs typeface="+mn-lt"/>
              </a:rPr>
              <a:t> – descrierea bazei de date despre starea legăturilor, rețele și </a:t>
            </a:r>
            <a:r>
              <a:rPr lang="ro-RO" err="1">
                <a:ea typeface="+mn-lt"/>
                <a:cs typeface="+mn-lt"/>
              </a:rPr>
              <a:t>routere</a:t>
            </a:r>
            <a:r>
              <a:rPr lang="ro-RO">
                <a:ea typeface="+mn-lt"/>
                <a:cs typeface="+mn-lt"/>
              </a:rPr>
              <a:t>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>
                <a:ea typeface="+mn-lt"/>
                <a:cs typeface="+mn-lt"/>
              </a:rPr>
              <a:t>LSR (Link-State </a:t>
            </a:r>
            <a:r>
              <a:rPr lang="ro-RO" b="1" err="1">
                <a:ea typeface="+mn-lt"/>
                <a:cs typeface="+mn-lt"/>
              </a:rPr>
              <a:t>Request</a:t>
            </a:r>
            <a:r>
              <a:rPr lang="ro-RO" b="1">
                <a:ea typeface="+mn-lt"/>
                <a:cs typeface="+mn-lt"/>
              </a:rPr>
              <a:t>)</a:t>
            </a:r>
            <a:r>
              <a:rPr lang="ro-RO">
                <a:ea typeface="+mn-lt"/>
                <a:cs typeface="+mn-lt"/>
              </a:rPr>
              <a:t> – cerere pentru actualizarea unei înregistrări din baza de date de la un router vecin.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dirty="0">
                <a:ea typeface="+mn-lt"/>
                <a:cs typeface="+mn-lt"/>
              </a:rPr>
              <a:t>LSU (Link-State Update)</a:t>
            </a:r>
            <a:r>
              <a:rPr lang="ro-RO" dirty="0">
                <a:ea typeface="+mn-lt"/>
                <a:cs typeface="+mn-lt"/>
              </a:rPr>
              <a:t> – răspuns la LSR, conține informația solicitată.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err="1">
                <a:ea typeface="+mn-lt"/>
                <a:cs typeface="+mn-lt"/>
              </a:rPr>
              <a:t>LSAck</a:t>
            </a:r>
            <a:r>
              <a:rPr lang="ro-RO" b="1">
                <a:ea typeface="+mn-lt"/>
                <a:cs typeface="+mn-lt"/>
              </a:rPr>
              <a:t> (Link-State </a:t>
            </a:r>
            <a:r>
              <a:rPr lang="ro-RO" b="1" err="1">
                <a:ea typeface="+mn-lt"/>
                <a:cs typeface="+mn-lt"/>
              </a:rPr>
              <a:t>Acknowledgment</a:t>
            </a:r>
            <a:r>
              <a:rPr lang="ro-RO" b="1">
                <a:ea typeface="+mn-lt"/>
                <a:cs typeface="+mn-lt"/>
              </a:rPr>
              <a:t>)</a:t>
            </a:r>
            <a:r>
              <a:rPr lang="ro-RO">
                <a:ea typeface="+mn-lt"/>
                <a:cs typeface="+mn-lt"/>
              </a:rPr>
              <a:t> – confirmarea primirii unui pachet, asigurând fiabilitatea transmiterii datelor în OSPF.</a:t>
            </a:r>
            <a:endParaRPr lang="ro-RO"/>
          </a:p>
          <a:p>
            <a:endParaRPr lang="ro-RO" dirty="0"/>
          </a:p>
        </p:txBody>
      </p:sp>
      <p:pic>
        <p:nvPicPr>
          <p:cNvPr id="4" name="Imagine 3" descr="O imagine care conține text, Font, captură de ecran, alb&#10;&#10;Conținutul generat de inteligența artificială poate fi incorect.">
            <a:extLst>
              <a:ext uri="{FF2B5EF4-FFF2-40B4-BE49-F238E27FC236}">
                <a16:creationId xmlns:a16="http://schemas.microsoft.com/office/drawing/2014/main" id="{D2D6F5A1-A7F4-7E82-5166-AB984222A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8" y="4617793"/>
            <a:ext cx="66008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D9DF08B-2E13-2663-8205-72D9B917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Inițializarea OSPF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6A45012-1960-96B4-0AC4-4C3E731B4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ro-RO" dirty="0">
                <a:ea typeface="+mn-lt"/>
                <a:cs typeface="+mn-lt"/>
              </a:rPr>
              <a:t>După pornire, </a:t>
            </a:r>
            <a:r>
              <a:rPr lang="ro-RO" dirty="0" err="1">
                <a:ea typeface="+mn-lt"/>
                <a:cs typeface="+mn-lt"/>
              </a:rPr>
              <a:t>routerul</a:t>
            </a:r>
            <a:r>
              <a:rPr lang="ro-RO" dirty="0">
                <a:ea typeface="+mn-lt"/>
                <a:cs typeface="+mn-lt"/>
              </a:rPr>
              <a:t> începe să trimită și să primească pachete </a:t>
            </a:r>
            <a:r>
              <a:rPr lang="ro-RO" i="1" dirty="0" err="1">
                <a:ea typeface="+mn-lt"/>
                <a:cs typeface="+mn-lt"/>
              </a:rPr>
              <a:t>hello</a:t>
            </a:r>
            <a:r>
              <a:rPr lang="ro-RO" dirty="0">
                <a:ea typeface="+mn-lt"/>
                <a:cs typeface="+mn-lt"/>
              </a:rPr>
              <a:t> pe toate interfețele, descoperindu-se pe sine și vecinii.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Pentru a evita construirea adiacenței (</a:t>
            </a:r>
            <a:r>
              <a:rPr lang="ro-RO" i="1" dirty="0" err="1">
                <a:ea typeface="+mn-lt"/>
                <a:cs typeface="+mn-lt"/>
              </a:rPr>
              <a:t>adjacency</a:t>
            </a:r>
            <a:r>
              <a:rPr lang="ro-RO" dirty="0">
                <a:ea typeface="+mn-lt"/>
                <a:cs typeface="+mn-lt"/>
              </a:rPr>
              <a:t>) cu fiecare router și pentru a nu încărca rețeaua și resursele </a:t>
            </a:r>
            <a:r>
              <a:rPr lang="ro-RO" dirty="0" err="1">
                <a:ea typeface="+mn-lt"/>
                <a:cs typeface="+mn-lt"/>
              </a:rPr>
              <a:t>routerelor</a:t>
            </a:r>
            <a:r>
              <a:rPr lang="ro-RO" dirty="0">
                <a:ea typeface="+mn-lt"/>
                <a:cs typeface="+mn-lt"/>
              </a:rPr>
              <a:t>, au loc alegerile a doi </a:t>
            </a:r>
            <a:r>
              <a:rPr lang="ro-RO" dirty="0" err="1">
                <a:ea typeface="+mn-lt"/>
                <a:cs typeface="+mn-lt"/>
              </a:rPr>
              <a:t>routeri</a:t>
            </a:r>
            <a:r>
              <a:rPr lang="ro-RO" dirty="0">
                <a:ea typeface="+mn-lt"/>
                <a:cs typeface="+mn-lt"/>
              </a:rPr>
              <a:t> care vor gestiona cererile și menținerea bazei de date:</a:t>
            </a:r>
            <a:endParaRPr lang="ro-RO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err="1">
                <a:ea typeface="+mn-lt"/>
                <a:cs typeface="+mn-lt"/>
              </a:rPr>
              <a:t>Designated</a:t>
            </a:r>
            <a:r>
              <a:rPr lang="ro-RO" b="1" dirty="0">
                <a:ea typeface="+mn-lt"/>
                <a:cs typeface="+mn-lt"/>
              </a:rPr>
              <a:t> Router (DR)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dirty="0">
                <a:ea typeface="+mn-lt"/>
                <a:cs typeface="+mn-lt"/>
              </a:rPr>
              <a:t>Backup </a:t>
            </a:r>
            <a:r>
              <a:rPr lang="ro-RO" b="1" err="1">
                <a:ea typeface="+mn-lt"/>
                <a:cs typeface="+mn-lt"/>
              </a:rPr>
              <a:t>Designated</a:t>
            </a:r>
            <a:r>
              <a:rPr lang="ro-RO" b="1" dirty="0">
                <a:ea typeface="+mn-lt"/>
                <a:cs typeface="+mn-lt"/>
              </a:rPr>
              <a:t> Router (BDR)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dirty="0">
                <a:ea typeface="+mn-lt"/>
                <a:cs typeface="+mn-lt"/>
              </a:rPr>
              <a:t>Restul </a:t>
            </a:r>
            <a:r>
              <a:rPr lang="ro-RO" err="1">
                <a:ea typeface="+mn-lt"/>
                <a:cs typeface="+mn-lt"/>
              </a:rPr>
              <a:t>routerelor</a:t>
            </a:r>
            <a:r>
              <a:rPr lang="ro-RO" dirty="0">
                <a:ea typeface="+mn-lt"/>
                <a:cs typeface="+mn-lt"/>
              </a:rPr>
              <a:t> sunt numite </a:t>
            </a:r>
            <a:r>
              <a:rPr lang="ro-RO" b="1" err="1">
                <a:ea typeface="+mn-lt"/>
                <a:cs typeface="+mn-lt"/>
              </a:rPr>
              <a:t>DROther</a:t>
            </a:r>
            <a:endParaRPr lang="ro-RO"/>
          </a:p>
          <a:p>
            <a:r>
              <a:rPr lang="ro-RO" dirty="0">
                <a:ea typeface="+mn-lt"/>
                <a:cs typeface="+mn-lt"/>
              </a:rPr>
              <a:t>DR este ales în funcție de </a:t>
            </a:r>
            <a:r>
              <a:rPr lang="ro-RO" b="1" dirty="0" err="1">
                <a:ea typeface="+mn-lt"/>
                <a:cs typeface="+mn-lt"/>
              </a:rPr>
              <a:t>priority</a:t>
            </a:r>
            <a:r>
              <a:rPr lang="ro-RO" dirty="0">
                <a:ea typeface="+mn-lt"/>
                <a:cs typeface="+mn-lt"/>
              </a:rPr>
              <a:t> (prioritate), setată în proprietățile interfeței.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Cu cât prioritatea este mai mare, cu atât probabilitatea de a deveni DR este mai mare. Prioritatea poate fi 0–255.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Un router cu prioritatea 0 nu va participa niciodată la alegerile DR/BDR.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Dacă toate prioritățile sunt egale, este ales </a:t>
            </a:r>
            <a:r>
              <a:rPr lang="ro-RO" dirty="0" err="1">
                <a:ea typeface="+mn-lt"/>
                <a:cs typeface="+mn-lt"/>
              </a:rPr>
              <a:t>routerul</a:t>
            </a:r>
            <a:r>
              <a:rPr lang="ro-RO" dirty="0">
                <a:ea typeface="+mn-lt"/>
                <a:cs typeface="+mn-lt"/>
              </a:rPr>
              <a:t> cu </a:t>
            </a:r>
            <a:r>
              <a:rPr lang="ro-RO" b="1" dirty="0">
                <a:ea typeface="+mn-lt"/>
                <a:cs typeface="+mn-lt"/>
              </a:rPr>
              <a:t>cel mai mare router ID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Alegerile DR/BDR au loc în fiecare segment L2, pe fiecare interfață a </a:t>
            </a:r>
            <a:r>
              <a:rPr lang="ro-RO" dirty="0" err="1">
                <a:ea typeface="+mn-lt"/>
                <a:cs typeface="+mn-lt"/>
              </a:rPr>
              <a:t>routerului</a:t>
            </a:r>
            <a:r>
              <a:rPr lang="ro-RO" dirty="0">
                <a:ea typeface="+mn-lt"/>
                <a:cs typeface="+mn-lt"/>
              </a:rPr>
              <a:t>.</a:t>
            </a:r>
            <a:br>
              <a:rPr lang="ro-RO" dirty="0">
                <a:ea typeface="+mn-lt"/>
                <a:cs typeface="+mn-lt"/>
              </a:rPr>
            </a:br>
            <a:r>
              <a:rPr lang="ro-RO" dirty="0">
                <a:ea typeface="+mn-lt"/>
                <a:cs typeface="+mn-lt"/>
              </a:rPr>
              <a:t> Într-un segment, un router poate fi DR/BDR, iar în alt segment poate fi doar </a:t>
            </a:r>
            <a:r>
              <a:rPr lang="ro-RO" dirty="0" err="1">
                <a:ea typeface="+mn-lt"/>
                <a:cs typeface="+mn-lt"/>
              </a:rPr>
              <a:t>DROther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În rețelele </a:t>
            </a:r>
            <a:r>
              <a:rPr lang="ro-RO" b="1" dirty="0" err="1">
                <a:ea typeface="+mn-lt"/>
                <a:cs typeface="+mn-lt"/>
              </a:rPr>
              <a:t>point-to-point</a:t>
            </a:r>
            <a:r>
              <a:rPr lang="ro-RO" dirty="0">
                <a:ea typeface="+mn-lt"/>
                <a:cs typeface="+mn-lt"/>
              </a:rPr>
              <a:t>, nu există alegeri DR/BDR.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În rețelele </a:t>
            </a:r>
            <a:r>
              <a:rPr lang="ro-RO" b="1" dirty="0" err="1">
                <a:ea typeface="+mn-lt"/>
                <a:cs typeface="+mn-lt"/>
              </a:rPr>
              <a:t>point-to-multipoint</a:t>
            </a:r>
            <a:r>
              <a:rPr lang="ro-RO" dirty="0">
                <a:ea typeface="+mn-lt"/>
                <a:cs typeface="+mn-lt"/>
              </a:rPr>
              <a:t>, DR/BDR nu sunt utilizați; deseori se setează manual un router central.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85695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409A98D-85EE-F2A7-1526-FFC9CEB0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Hello packet</a:t>
            </a:r>
          </a:p>
        </p:txBody>
      </p:sp>
      <p:pic>
        <p:nvPicPr>
          <p:cNvPr id="4" name="Substituent conținut 3" descr="O imagine care conține text, captură de ecran, Font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83119EEC-4B32-1E43-7BB2-54AD6063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72" y="2117674"/>
            <a:ext cx="10768181" cy="403806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7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6BC45E1-D104-6C9C-181C-2557A170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OSPF priority </a:t>
            </a:r>
          </a:p>
        </p:txBody>
      </p:sp>
      <p:pic>
        <p:nvPicPr>
          <p:cNvPr id="4" name="Substituent conținut 3" descr="O imagine care conține text, captură de ecran, afișaj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282C16D2-F12B-6CE9-BC19-BFA9C311E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272" y="2354239"/>
            <a:ext cx="9513456" cy="3948085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2FDF72FE-2A78-E91E-B78B-D5F926259053}"/>
              </a:ext>
            </a:extLst>
          </p:cNvPr>
          <p:cNvSpPr/>
          <p:nvPr/>
        </p:nvSpPr>
        <p:spPr>
          <a:xfrm>
            <a:off x="6059365" y="3216519"/>
            <a:ext cx="1941634" cy="190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755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96EEB3-7756-ACA5-CF87-CD67A91F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Times New Roman"/>
                <a:ea typeface="+mj-lt"/>
                <a:cs typeface="+mj-lt"/>
              </a:rPr>
              <a:t>Cuprins</a:t>
            </a:r>
            <a:endParaRPr lang="ro-RO">
              <a:latin typeface="Aptos Display" panose="020F0302020204030204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4433C7-D212-D1FF-6034-49636ED68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ro-RO" dirty="0">
                <a:latin typeface="Times New Roman"/>
                <a:ea typeface="+mn-lt"/>
                <a:cs typeface="+mn-lt"/>
              </a:rPr>
              <a:t>Protocoale de rutare dinamică.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>
                <a:latin typeface="Times New Roman"/>
                <a:ea typeface="+mn-lt"/>
                <a:cs typeface="+mn-lt"/>
              </a:rPr>
              <a:t>Descriere generală și funcțiile protocolului OSPF.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Zonele (</a:t>
            </a:r>
            <a:r>
              <a:rPr lang="ro-RO" dirty="0" err="1">
                <a:latin typeface="Times New Roman"/>
                <a:ea typeface="+mn-lt"/>
                <a:cs typeface="+mn-lt"/>
              </a:rPr>
              <a:t>area</a:t>
            </a:r>
            <a:r>
              <a:rPr lang="ro-RO" dirty="0">
                <a:latin typeface="Times New Roman"/>
                <a:ea typeface="+mn-lt"/>
                <a:cs typeface="+mn-lt"/>
              </a:rPr>
              <a:t>) OSPF. Tipuri de zone.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 err="1">
                <a:latin typeface="Times New Roman"/>
                <a:ea typeface="+mn-lt"/>
                <a:cs typeface="+mn-lt"/>
              </a:rPr>
              <a:t>Routerele</a:t>
            </a:r>
            <a:r>
              <a:rPr lang="ro-RO" dirty="0">
                <a:latin typeface="Times New Roman"/>
                <a:ea typeface="+mn-lt"/>
                <a:cs typeface="+mn-lt"/>
              </a:rPr>
              <a:t> OSPF. Tipuri de </a:t>
            </a:r>
            <a:r>
              <a:rPr lang="ro-RO" dirty="0" err="1">
                <a:latin typeface="Times New Roman"/>
                <a:ea typeface="+mn-lt"/>
                <a:cs typeface="+mn-lt"/>
              </a:rPr>
              <a:t>routere</a:t>
            </a:r>
            <a:r>
              <a:rPr lang="ro-RO" dirty="0">
                <a:latin typeface="Times New Roman"/>
                <a:ea typeface="+mn-lt"/>
                <a:cs typeface="+mn-lt"/>
              </a:rPr>
              <a:t>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Configurarea OSPF în </a:t>
            </a:r>
            <a:r>
              <a:rPr lang="ro-RO" dirty="0" err="1">
                <a:latin typeface="Times New Roman"/>
                <a:ea typeface="+mn-lt"/>
                <a:cs typeface="+mn-lt"/>
              </a:rPr>
              <a:t>RouterOS</a:t>
            </a:r>
            <a:r>
              <a:rPr lang="ro-RO" dirty="0">
                <a:latin typeface="Times New Roman"/>
                <a:ea typeface="+mn-lt"/>
                <a:cs typeface="+mn-lt"/>
              </a:rPr>
              <a:t>.</a:t>
            </a:r>
            <a:endParaRPr lang="ro-RO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Rute OSPF. </a:t>
            </a:r>
            <a:r>
              <a:rPr lang="ro-RO" err="1">
                <a:latin typeface="Times New Roman"/>
                <a:ea typeface="+mn-lt"/>
                <a:cs typeface="+mn-lt"/>
              </a:rPr>
              <a:t>Flag</a:t>
            </a:r>
            <a:r>
              <a:rPr lang="ro-RO" dirty="0">
                <a:latin typeface="Times New Roman"/>
                <a:ea typeface="+mn-lt"/>
                <a:cs typeface="+mn-lt"/>
              </a:rPr>
              <a:t>-uri și </a:t>
            </a:r>
            <a:r>
              <a:rPr lang="ro-RO" i="1" dirty="0">
                <a:latin typeface="Times New Roman"/>
                <a:ea typeface="+mn-lt"/>
                <a:cs typeface="+mn-lt"/>
              </a:rPr>
              <a:t>administrative </a:t>
            </a:r>
            <a:r>
              <a:rPr lang="ro-RO" i="1" err="1">
                <a:latin typeface="Times New Roman"/>
                <a:ea typeface="+mn-lt"/>
                <a:cs typeface="+mn-lt"/>
              </a:rPr>
              <a:t>distance</a:t>
            </a:r>
            <a:r>
              <a:rPr lang="ro-RO" dirty="0">
                <a:latin typeface="Times New Roman"/>
                <a:ea typeface="+mn-lt"/>
                <a:cs typeface="+mn-lt"/>
              </a:rPr>
              <a:t>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Mesajele OSPF. Tipuri de LSA.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Vecinii OSPF. Alegerea DR/BDR. Stările de sincronizare.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Tipuri de rețele OSPF.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Interfețele în OSPF. Cost. Calcularea rutei optime.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Rute externe. Tipuri de rute externe.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Optimizarea OSPF. Agregarea rețelelor.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Virtual link.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dirty="0">
                <a:latin typeface="Times New Roman"/>
                <a:ea typeface="+mn-lt"/>
                <a:cs typeface="+mn-lt"/>
              </a:rPr>
              <a:t>Securitatea în OSPF. Interfață pasivă. Autentificare.</a:t>
            </a:r>
            <a:endParaRPr lang="ro-RO" dirty="0">
              <a:latin typeface="Times New Roman"/>
              <a:cs typeface="Times New Roman"/>
            </a:endParaRPr>
          </a:p>
          <a:p>
            <a:r>
              <a:rPr lang="ro-RO" i="1" err="1">
                <a:latin typeface="Times New Roman"/>
                <a:ea typeface="+mn-lt"/>
                <a:cs typeface="+mn-lt"/>
              </a:rPr>
              <a:t>Routing</a:t>
            </a:r>
            <a:r>
              <a:rPr lang="ro-RO" i="1">
                <a:latin typeface="Times New Roman"/>
                <a:ea typeface="+mn-lt"/>
                <a:cs typeface="+mn-lt"/>
              </a:rPr>
              <a:t> </a:t>
            </a:r>
            <a:r>
              <a:rPr lang="ro-RO" i="1" err="1">
                <a:latin typeface="Times New Roman"/>
                <a:ea typeface="+mn-lt"/>
                <a:cs typeface="+mn-lt"/>
              </a:rPr>
              <a:t>filters</a:t>
            </a:r>
            <a:r>
              <a:rPr lang="ro-RO">
                <a:latin typeface="Times New Roman"/>
                <a:ea typeface="+mn-lt"/>
                <a:cs typeface="+mn-lt"/>
              </a:rPr>
              <a:t> (filtre de rutare).</a:t>
            </a:r>
            <a:endParaRPr lang="ro-RO">
              <a:latin typeface="Times New Roman"/>
              <a:cs typeface="Times New Roman"/>
            </a:endParaRPr>
          </a:p>
          <a:p>
            <a:endParaRPr lang="ro-RO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6557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O imagine care conține text, captură de ecran, diagramă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259011AB-247C-2504-5352-8D62A3456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86" r="163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985686D5-2079-B912-20AC-79BC42EA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Inițializarea OSPF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37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51D041-12EA-A81B-EB5D-7DF6DA6C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3138" cy="1347543"/>
          </a:xfrm>
        </p:spPr>
        <p:txBody>
          <a:bodyPr/>
          <a:lstStyle/>
          <a:p>
            <a:pPr algn="ctr"/>
            <a:r>
              <a:rPr lang="ro-RO" sz="4000" dirty="0">
                <a:ea typeface="+mj-lt"/>
                <a:cs typeface="+mj-lt"/>
              </a:rPr>
              <a:t>Schimbarea tipului de rețea (OSPF </a:t>
            </a:r>
            <a:r>
              <a:rPr lang="ro-RO" sz="4000" err="1">
                <a:ea typeface="+mj-lt"/>
                <a:cs typeface="+mj-lt"/>
              </a:rPr>
              <a:t>Network</a:t>
            </a:r>
            <a:r>
              <a:rPr lang="ro-RO" sz="4000" dirty="0">
                <a:ea typeface="+mj-lt"/>
                <a:cs typeface="+mj-lt"/>
              </a:rPr>
              <a:t> </a:t>
            </a:r>
            <a:r>
              <a:rPr lang="ro-RO" sz="4000" err="1">
                <a:ea typeface="+mj-lt"/>
                <a:cs typeface="+mj-lt"/>
              </a:rPr>
              <a:t>Type</a:t>
            </a:r>
            <a:r>
              <a:rPr lang="ro-RO" sz="4000" dirty="0">
                <a:ea typeface="+mj-lt"/>
                <a:cs typeface="+mj-lt"/>
              </a:rPr>
              <a:t>)</a:t>
            </a:r>
            <a:endParaRPr lang="ro-RO" dirty="0"/>
          </a:p>
        </p:txBody>
      </p:sp>
      <p:pic>
        <p:nvPicPr>
          <p:cNvPr id="4" name="Substituent conținut 3" descr="O imagine care conține text, captură de ecran, afișaj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1C916F0A-8359-CCAD-620C-ABE61B05C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631" y="1825625"/>
            <a:ext cx="8294738" cy="4351338"/>
          </a:xfrm>
          <a:prstGeom prst="rect">
            <a:avLst/>
          </a:prstGeom>
        </p:spPr>
      </p:pic>
      <p:sp>
        <p:nvSpPr>
          <p:cNvPr id="5" name="Dreptunghi: colțuri rotunjite 4">
            <a:extLst>
              <a:ext uri="{FF2B5EF4-FFF2-40B4-BE49-F238E27FC236}">
                <a16:creationId xmlns:a16="http://schemas.microsoft.com/office/drawing/2014/main" id="{970D0353-2DA7-29DD-9858-CDAB1F3FC0D6}"/>
              </a:ext>
            </a:extLst>
          </p:cNvPr>
          <p:cNvSpPr/>
          <p:nvPr/>
        </p:nvSpPr>
        <p:spPr>
          <a:xfrm>
            <a:off x="6498981" y="3663461"/>
            <a:ext cx="2688980" cy="10624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68545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00BC220-C614-2A81-133D-AEBB89FB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ro-RO" sz="4800">
                <a:ea typeface="+mj-lt"/>
                <a:cs typeface="+mj-lt"/>
              </a:rPr>
              <a:t>OSPF Neighbors (Vecini OSPF)</a:t>
            </a:r>
            <a:endParaRPr lang="ro-RO" sz="4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A363384-00E2-C284-02D2-DF5D73AEF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46" y="2621490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1700">
                <a:ea typeface="+mn-lt"/>
                <a:cs typeface="+mn-lt"/>
              </a:rPr>
              <a:t>Descoperirea vecinilor are loc automat cu ajutorul pachetelor </a:t>
            </a:r>
            <a:r>
              <a:rPr lang="ro-RO" sz="1700" i="1">
                <a:ea typeface="+mn-lt"/>
                <a:cs typeface="+mn-lt"/>
              </a:rPr>
              <a:t>hello</a:t>
            </a:r>
            <a:r>
              <a:rPr lang="ro-RO" sz="1700">
                <a:ea typeface="+mn-lt"/>
                <a:cs typeface="+mn-lt"/>
              </a:rPr>
              <a:t>, trimise prin multicast la adresa </a:t>
            </a:r>
            <a:r>
              <a:rPr lang="ro-RO" sz="1700" b="1">
                <a:ea typeface="+mn-lt"/>
                <a:cs typeface="+mn-lt"/>
              </a:rPr>
              <a:t>224.0.0.5 (ALLSPFRouters)</a:t>
            </a:r>
            <a:r>
              <a:rPr lang="ro-RO" sz="1700">
                <a:ea typeface="+mn-lt"/>
                <a:cs typeface="+mn-lt"/>
              </a:rPr>
              <a:t>.</a:t>
            </a:r>
            <a:endParaRPr lang="ro-RO" sz="1700"/>
          </a:p>
          <a:p>
            <a:r>
              <a:rPr lang="ro-RO" sz="1700">
                <a:ea typeface="+mn-lt"/>
                <a:cs typeface="+mn-lt"/>
              </a:rPr>
              <a:t>În rețele de tip </a:t>
            </a:r>
            <a:r>
              <a:rPr lang="ro-RO" sz="1700" b="1">
                <a:ea typeface="+mn-lt"/>
                <a:cs typeface="+mn-lt"/>
              </a:rPr>
              <a:t>NBMA (Non-Broadcast Multiple Access)</a:t>
            </a:r>
            <a:r>
              <a:rPr lang="ro-RO" sz="1700">
                <a:ea typeface="+mn-lt"/>
                <a:cs typeface="+mn-lt"/>
              </a:rPr>
              <a:t>, vecinii se adaugă manual.</a:t>
            </a:r>
            <a:endParaRPr lang="ro-RO" sz="1700"/>
          </a:p>
          <a:p>
            <a:r>
              <a:rPr lang="ro-RO" sz="1700">
                <a:ea typeface="+mn-lt"/>
                <a:cs typeface="+mn-lt"/>
              </a:rPr>
              <a:t>Condiția principală pentru stabilirea sincronizării este ca valorile </a:t>
            </a:r>
            <a:r>
              <a:rPr lang="ro-RO" sz="1700" b="1">
                <a:ea typeface="+mn-lt"/>
                <a:cs typeface="+mn-lt"/>
              </a:rPr>
              <a:t>hello interval</a:t>
            </a:r>
            <a:r>
              <a:rPr lang="ro-RO" sz="1700">
                <a:ea typeface="+mn-lt"/>
                <a:cs typeface="+mn-lt"/>
              </a:rPr>
              <a:t> și </a:t>
            </a:r>
            <a:r>
              <a:rPr lang="ro-RO" sz="1700" b="1">
                <a:ea typeface="+mn-lt"/>
                <a:cs typeface="+mn-lt"/>
              </a:rPr>
              <a:t>dead interval</a:t>
            </a:r>
            <a:r>
              <a:rPr lang="ro-RO" sz="1700">
                <a:ea typeface="+mn-lt"/>
                <a:cs typeface="+mn-lt"/>
              </a:rPr>
              <a:t> să fie identice (de obicei 10s și 40s).</a:t>
            </a:r>
            <a:br>
              <a:rPr lang="ro-RO" sz="1700">
                <a:ea typeface="+mn-lt"/>
                <a:cs typeface="+mn-lt"/>
              </a:rPr>
            </a:br>
            <a:r>
              <a:rPr lang="ro-RO" sz="1700">
                <a:ea typeface="+mn-lt"/>
                <a:cs typeface="+mn-lt"/>
              </a:rPr>
              <a:t> În caz contrar, sincronizarea nu va avea loc.</a:t>
            </a:r>
            <a:endParaRPr lang="ro-RO" sz="1700"/>
          </a:p>
          <a:p>
            <a:endParaRPr lang="ro-RO" sz="1700"/>
          </a:p>
        </p:txBody>
      </p:sp>
      <p:pic>
        <p:nvPicPr>
          <p:cNvPr id="4" name="Imagine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B9A09176-C83A-09BA-271A-4700D5134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687" y="3010490"/>
            <a:ext cx="7216467" cy="32552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12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CDFF04C-4283-2761-9DB0-D119F1C0F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OSPF </a:t>
            </a:r>
            <a:r>
              <a:rPr lang="ro-RO" dirty="0" err="1">
                <a:ea typeface="+mj-lt"/>
                <a:cs typeface="+mj-lt"/>
              </a:rPr>
              <a:t>Neighbors</a:t>
            </a:r>
            <a:r>
              <a:rPr lang="ro-RO" dirty="0">
                <a:ea typeface="+mj-lt"/>
                <a:cs typeface="+mj-lt"/>
              </a:rPr>
              <a:t> (Vecini OSPF)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38BBF70-3688-9CF4-74B1-71898EA27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ro-RO" dirty="0" err="1">
                <a:ea typeface="+mn-lt"/>
                <a:cs typeface="+mn-lt"/>
              </a:rPr>
              <a:t>Routerul</a:t>
            </a:r>
            <a:r>
              <a:rPr lang="ro-RO" dirty="0">
                <a:ea typeface="+mn-lt"/>
                <a:cs typeface="+mn-lt"/>
              </a:rPr>
              <a:t> trece prin mai multe stări în procesul de sincronizare cu vecinii:</a:t>
            </a:r>
            <a:endParaRPr lang="ro-RO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err="1">
                <a:ea typeface="+mn-lt"/>
                <a:cs typeface="+mn-lt"/>
              </a:rPr>
              <a:t>Down</a:t>
            </a:r>
            <a:r>
              <a:rPr lang="ro-RO">
                <a:ea typeface="+mn-lt"/>
                <a:cs typeface="+mn-lt"/>
              </a:rPr>
              <a:t> – nu au fost primite pachete </a:t>
            </a:r>
            <a:r>
              <a:rPr lang="ro-RO" err="1">
                <a:ea typeface="+mn-lt"/>
                <a:cs typeface="+mn-lt"/>
              </a:rPr>
              <a:t>hello</a:t>
            </a:r>
            <a:r>
              <a:rPr lang="ro-RO">
                <a:ea typeface="+mn-lt"/>
                <a:cs typeface="+mn-lt"/>
              </a:rPr>
              <a:t> de la vecini.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err="1">
                <a:ea typeface="+mn-lt"/>
                <a:cs typeface="+mn-lt"/>
              </a:rPr>
              <a:t>Attempt</a:t>
            </a:r>
            <a:r>
              <a:rPr lang="ro-RO" dirty="0">
                <a:ea typeface="+mn-lt"/>
                <a:cs typeface="+mn-lt"/>
              </a:rPr>
              <a:t> – doar în NBMA; starea indică faptul că se încearcă primirea pachetelor </a:t>
            </a:r>
            <a:r>
              <a:rPr lang="ro-RO" err="1">
                <a:ea typeface="+mn-lt"/>
                <a:cs typeface="+mn-lt"/>
              </a:rPr>
              <a:t>hello</a:t>
            </a:r>
            <a:r>
              <a:rPr lang="ro-RO" dirty="0">
                <a:ea typeface="+mn-lt"/>
                <a:cs typeface="+mn-lt"/>
              </a:rPr>
              <a:t> de la vecini.</a:t>
            </a:r>
            <a:endParaRPr lang="ro-RO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err="1">
                <a:ea typeface="+mn-lt"/>
                <a:cs typeface="+mn-lt"/>
              </a:rPr>
              <a:t>Init</a:t>
            </a:r>
            <a:r>
              <a:rPr lang="ro-RO">
                <a:ea typeface="+mn-lt"/>
                <a:cs typeface="+mn-lt"/>
              </a:rPr>
              <a:t> – a fost primit un pachet </a:t>
            </a:r>
            <a:r>
              <a:rPr lang="ro-RO" err="1">
                <a:ea typeface="+mn-lt"/>
                <a:cs typeface="+mn-lt"/>
              </a:rPr>
              <a:t>hello</a:t>
            </a:r>
            <a:r>
              <a:rPr lang="ro-RO">
                <a:ea typeface="+mn-lt"/>
                <a:cs typeface="+mn-lt"/>
              </a:rPr>
              <a:t> de la vecin, dar conexiunea bidirecțională nu este încă stabilită.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>
                <a:ea typeface="+mn-lt"/>
                <a:cs typeface="+mn-lt"/>
              </a:rPr>
              <a:t>2-way</a:t>
            </a:r>
            <a:r>
              <a:rPr lang="ro-RO">
                <a:ea typeface="+mn-lt"/>
                <a:cs typeface="+mn-lt"/>
              </a:rPr>
              <a:t> – </a:t>
            </a:r>
            <a:r>
              <a:rPr lang="ro-RO" err="1">
                <a:ea typeface="+mn-lt"/>
                <a:cs typeface="+mn-lt"/>
              </a:rPr>
              <a:t>routerul</a:t>
            </a:r>
            <a:r>
              <a:rPr lang="ro-RO">
                <a:ea typeface="+mn-lt"/>
                <a:cs typeface="+mn-lt"/>
              </a:rPr>
              <a:t> a primit un pachet </a:t>
            </a:r>
            <a:r>
              <a:rPr lang="ro-RO" err="1">
                <a:ea typeface="+mn-lt"/>
                <a:cs typeface="+mn-lt"/>
              </a:rPr>
              <a:t>hello</a:t>
            </a:r>
            <a:r>
              <a:rPr lang="ro-RO">
                <a:ea typeface="+mn-lt"/>
                <a:cs typeface="+mn-lt"/>
              </a:rPr>
              <a:t> adresat direct lui; în această etapă au loc alegerile DR/BDR și se stabilește adiacența.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err="1">
                <a:ea typeface="+mn-lt"/>
                <a:cs typeface="+mn-lt"/>
              </a:rPr>
              <a:t>Exstart</a:t>
            </a:r>
            <a:r>
              <a:rPr lang="ro-RO" dirty="0">
                <a:ea typeface="+mn-lt"/>
                <a:cs typeface="+mn-lt"/>
              </a:rPr>
              <a:t> – </a:t>
            </a:r>
            <a:r>
              <a:rPr lang="ro-RO" err="1">
                <a:ea typeface="+mn-lt"/>
                <a:cs typeface="+mn-lt"/>
              </a:rPr>
              <a:t>routerele</a:t>
            </a:r>
            <a:r>
              <a:rPr lang="ro-RO" dirty="0">
                <a:ea typeface="+mn-lt"/>
                <a:cs typeface="+mn-lt"/>
              </a:rPr>
              <a:t> negociază începutul schimbului de informații.</a:t>
            </a:r>
            <a:endParaRPr lang="ro-RO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dirty="0">
                <a:ea typeface="+mn-lt"/>
                <a:cs typeface="+mn-lt"/>
              </a:rPr>
              <a:t>Exchange</a:t>
            </a:r>
            <a:r>
              <a:rPr lang="ro-RO" dirty="0">
                <a:ea typeface="+mn-lt"/>
                <a:cs typeface="+mn-lt"/>
              </a:rPr>
              <a:t> – schimb de pachete </a:t>
            </a:r>
            <a:r>
              <a:rPr lang="ro-RO" err="1">
                <a:ea typeface="+mn-lt"/>
                <a:cs typeface="+mn-lt"/>
              </a:rPr>
              <a:t>Database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err="1">
                <a:ea typeface="+mn-lt"/>
                <a:cs typeface="+mn-lt"/>
              </a:rPr>
              <a:t>Description</a:t>
            </a:r>
            <a:r>
              <a:rPr lang="ro-RO" dirty="0">
                <a:ea typeface="+mn-lt"/>
                <a:cs typeface="+mn-lt"/>
              </a:rPr>
              <a:t> (DD).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err="1">
                <a:ea typeface="+mn-lt"/>
                <a:cs typeface="+mn-lt"/>
              </a:rPr>
              <a:t>Loading</a:t>
            </a:r>
            <a:r>
              <a:rPr lang="ro-RO">
                <a:ea typeface="+mn-lt"/>
                <a:cs typeface="+mn-lt"/>
              </a:rPr>
              <a:t> – trimitere de cereri LSR pentru completarea bazei de date cu informațiile lipsă și primire de pachete LSU.</a:t>
            </a:r>
            <a:endParaRPr lang="ro-RO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b="1" dirty="0">
                <a:ea typeface="+mn-lt"/>
                <a:cs typeface="+mn-lt"/>
              </a:rPr>
              <a:t>Full</a:t>
            </a:r>
            <a:r>
              <a:rPr lang="ro-RO" dirty="0">
                <a:ea typeface="+mn-lt"/>
                <a:cs typeface="+mn-lt"/>
              </a:rPr>
              <a:t> – adiacență completă; sincronizarea este finalizată, </a:t>
            </a:r>
            <a:r>
              <a:rPr lang="ro-RO" err="1">
                <a:ea typeface="+mn-lt"/>
                <a:cs typeface="+mn-lt"/>
              </a:rPr>
              <a:t>routerele</a:t>
            </a:r>
            <a:r>
              <a:rPr lang="ro-RO" dirty="0">
                <a:ea typeface="+mn-lt"/>
                <a:cs typeface="+mn-lt"/>
              </a:rPr>
              <a:t> au baze de date identice.</a:t>
            </a:r>
            <a:endParaRPr lang="ro-RO" dirty="0"/>
          </a:p>
          <a:p>
            <a:r>
              <a:rPr lang="ro-RO">
                <a:ea typeface="+mn-lt"/>
                <a:cs typeface="+mn-lt"/>
              </a:rPr>
              <a:t>Trimiterea și primirea pachetelor LSR/LSU se face numai cu DR/BDR, la adresa </a:t>
            </a:r>
            <a:r>
              <a:rPr lang="ro-RO" err="1">
                <a:ea typeface="+mn-lt"/>
                <a:cs typeface="+mn-lt"/>
              </a:rPr>
              <a:t>multicast</a:t>
            </a:r>
            <a:r>
              <a:rPr lang="ro-RO">
                <a:ea typeface="+mn-lt"/>
                <a:cs typeface="+mn-lt"/>
              </a:rPr>
              <a:t> </a:t>
            </a:r>
            <a:r>
              <a:rPr lang="ro-RO" b="1">
                <a:ea typeface="+mn-lt"/>
                <a:cs typeface="+mn-lt"/>
              </a:rPr>
              <a:t>224.0.0.6 (</a:t>
            </a:r>
            <a:r>
              <a:rPr lang="ro-RO" b="1" err="1">
                <a:ea typeface="+mn-lt"/>
                <a:cs typeface="+mn-lt"/>
              </a:rPr>
              <a:t>ALLDRRouters</a:t>
            </a:r>
            <a:r>
              <a:rPr lang="ro-RO" b="1">
                <a:ea typeface="+mn-lt"/>
                <a:cs typeface="+mn-lt"/>
              </a:rPr>
              <a:t>)</a:t>
            </a:r>
            <a:r>
              <a:rPr lang="ro-RO">
                <a:ea typeface="+mn-lt"/>
                <a:cs typeface="+mn-lt"/>
              </a:rPr>
              <a:t>.</a:t>
            </a:r>
            <a:endParaRPr lang="ro-RO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2434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710C42-AC32-0C70-419C-B2589988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317"/>
            <a:ext cx="10515600" cy="636833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>
                <a:ea typeface="+mj-lt"/>
                <a:cs typeface="+mj-lt"/>
              </a:rPr>
              <a:t>Tipuri de mesaje LSA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453C991-67B8-D4EB-8538-BD2948EE1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4" y="873125"/>
            <a:ext cx="11863752" cy="58387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z="2000" err="1">
                <a:ea typeface="+mn-lt"/>
                <a:cs typeface="+mn-lt"/>
              </a:rPr>
              <a:t>Routerele</a:t>
            </a:r>
            <a:r>
              <a:rPr lang="ro-RO" sz="2000" dirty="0">
                <a:ea typeface="+mn-lt"/>
                <a:cs typeface="+mn-lt"/>
              </a:rPr>
              <a:t> trimit diferite tipuri de mesaje LSA, care descriu topologia rețelei:</a:t>
            </a:r>
            <a:endParaRPr lang="ro-RO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1 (Router LSA)</a:t>
            </a:r>
            <a:r>
              <a:rPr lang="ro-RO" sz="1800" dirty="0">
                <a:ea typeface="+mn-lt"/>
                <a:cs typeface="+mn-lt"/>
              </a:rPr>
              <a:t> – trimis de fiecare router; conține informații despre legăturile locale ale </a:t>
            </a:r>
            <a:r>
              <a:rPr lang="ro-RO" sz="1800" err="1">
                <a:ea typeface="+mn-lt"/>
                <a:cs typeface="+mn-lt"/>
              </a:rPr>
              <a:t>routerului</a:t>
            </a:r>
            <a:r>
              <a:rPr lang="ro-RO" sz="1800" dirty="0">
                <a:ea typeface="+mn-lt"/>
                <a:cs typeface="+mn-lt"/>
              </a:rPr>
              <a:t>. Nu părăsește zona (</a:t>
            </a:r>
            <a:r>
              <a:rPr lang="ro-RO" sz="1800" i="1" err="1">
                <a:ea typeface="+mn-lt"/>
                <a:cs typeface="+mn-lt"/>
              </a:rPr>
              <a:t>area</a:t>
            </a:r>
            <a:r>
              <a:rPr lang="ro-RO" sz="1800" dirty="0">
                <a:ea typeface="+mn-lt"/>
                <a:cs typeface="+mn-lt"/>
              </a:rPr>
              <a:t>).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2 (</a:t>
            </a:r>
            <a:r>
              <a:rPr lang="ro-RO" sz="1800" b="1" err="1">
                <a:ea typeface="+mn-lt"/>
                <a:cs typeface="+mn-lt"/>
              </a:rPr>
              <a:t>Network</a:t>
            </a:r>
            <a:r>
              <a:rPr lang="ro-RO" sz="1800" b="1" dirty="0">
                <a:ea typeface="+mn-lt"/>
                <a:cs typeface="+mn-lt"/>
              </a:rPr>
              <a:t> LSA)</a:t>
            </a:r>
            <a:r>
              <a:rPr lang="ro-RO" sz="1800" dirty="0">
                <a:ea typeface="+mn-lt"/>
                <a:cs typeface="+mn-lt"/>
              </a:rPr>
              <a:t> – trimis doar de </a:t>
            </a:r>
            <a:r>
              <a:rPr lang="ro-RO" sz="1800" err="1">
                <a:ea typeface="+mn-lt"/>
                <a:cs typeface="+mn-lt"/>
              </a:rPr>
              <a:t>Designated</a:t>
            </a:r>
            <a:r>
              <a:rPr lang="ro-RO" sz="1800" dirty="0">
                <a:ea typeface="+mn-lt"/>
                <a:cs typeface="+mn-lt"/>
              </a:rPr>
              <a:t> Router (DR); conține informații despre rețele. Nu părăsește zona.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3 (</a:t>
            </a:r>
            <a:r>
              <a:rPr lang="ro-RO" sz="1800" b="1" err="1">
                <a:ea typeface="+mn-lt"/>
                <a:cs typeface="+mn-lt"/>
              </a:rPr>
              <a:t>Summary</a:t>
            </a:r>
            <a:r>
              <a:rPr lang="ro-RO" sz="1800" b="1" dirty="0">
                <a:ea typeface="+mn-lt"/>
                <a:cs typeface="+mn-lt"/>
              </a:rPr>
              <a:t> LSA)</a:t>
            </a:r>
            <a:r>
              <a:rPr lang="ro-RO" sz="1800" dirty="0">
                <a:ea typeface="+mn-lt"/>
                <a:cs typeface="+mn-lt"/>
              </a:rPr>
              <a:t> – trimis doar de ABR; conține informații despre rețelele din interiorul unei zone. Este trimis către </a:t>
            </a:r>
            <a:r>
              <a:rPr lang="ro-RO" sz="1800" err="1">
                <a:ea typeface="+mn-lt"/>
                <a:cs typeface="+mn-lt"/>
              </a:rPr>
              <a:t>backbone</a:t>
            </a:r>
            <a:r>
              <a:rPr lang="ro-RO" sz="1800" dirty="0">
                <a:ea typeface="+mn-lt"/>
                <a:cs typeface="+mn-lt"/>
              </a:rPr>
              <a:t> pentru a informa celelalte zone despre rețelele din zona respectivă.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4 (ASBR-</a:t>
            </a:r>
            <a:r>
              <a:rPr lang="ro-RO" sz="1800" b="1" err="1">
                <a:ea typeface="+mn-lt"/>
                <a:cs typeface="+mn-lt"/>
              </a:rPr>
              <a:t>Summary</a:t>
            </a:r>
            <a:r>
              <a:rPr lang="ro-RO" sz="1800" b="1" dirty="0">
                <a:ea typeface="+mn-lt"/>
                <a:cs typeface="+mn-lt"/>
              </a:rPr>
              <a:t> LSA)</a:t>
            </a:r>
            <a:r>
              <a:rPr lang="ro-RO" sz="1800" dirty="0">
                <a:ea typeface="+mn-lt"/>
                <a:cs typeface="+mn-lt"/>
              </a:rPr>
              <a:t> – anunță adresa IP a ASBR-ului și locația acestuia.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5 (</a:t>
            </a:r>
            <a:r>
              <a:rPr lang="ro-RO" sz="1800" b="1" err="1">
                <a:ea typeface="+mn-lt"/>
                <a:cs typeface="+mn-lt"/>
              </a:rPr>
              <a:t>External</a:t>
            </a:r>
            <a:r>
              <a:rPr lang="ro-RO" sz="1800" b="1" dirty="0">
                <a:ea typeface="+mn-lt"/>
                <a:cs typeface="+mn-lt"/>
              </a:rPr>
              <a:t> LSA)</a:t>
            </a:r>
            <a:r>
              <a:rPr lang="ro-RO" sz="1800" dirty="0">
                <a:ea typeface="+mn-lt"/>
                <a:cs typeface="+mn-lt"/>
              </a:rPr>
              <a:t> – anunță rețelele primite din afara OSPF prin ASBR.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6 (Group </a:t>
            </a:r>
            <a:r>
              <a:rPr lang="ro-RO" sz="1800" b="1" err="1">
                <a:ea typeface="+mn-lt"/>
                <a:cs typeface="+mn-lt"/>
              </a:rPr>
              <a:t>Membership</a:t>
            </a:r>
            <a:r>
              <a:rPr lang="ro-RO" sz="1800" b="1" dirty="0">
                <a:ea typeface="+mn-lt"/>
                <a:cs typeface="+mn-lt"/>
              </a:rPr>
              <a:t> LSA)</a:t>
            </a:r>
            <a:r>
              <a:rPr lang="ro-RO" sz="1800" dirty="0">
                <a:ea typeface="+mn-lt"/>
                <a:cs typeface="+mn-lt"/>
              </a:rPr>
              <a:t> – extensie </a:t>
            </a:r>
            <a:r>
              <a:rPr lang="ro-RO" sz="1800" err="1">
                <a:ea typeface="+mn-lt"/>
                <a:cs typeface="+mn-lt"/>
              </a:rPr>
              <a:t>multicast</a:t>
            </a:r>
            <a:r>
              <a:rPr lang="ro-RO" sz="1800" dirty="0">
                <a:ea typeface="+mn-lt"/>
                <a:cs typeface="+mn-lt"/>
              </a:rPr>
              <a:t> pentru OSPF, nu este folosită în </a:t>
            </a:r>
            <a:r>
              <a:rPr lang="ro-RO" sz="1800" err="1">
                <a:ea typeface="+mn-lt"/>
                <a:cs typeface="+mn-lt"/>
              </a:rPr>
              <a:t>RouterOS</a:t>
            </a:r>
            <a:r>
              <a:rPr lang="ro-RO" sz="1800" dirty="0">
                <a:ea typeface="+mn-lt"/>
                <a:cs typeface="+mn-lt"/>
              </a:rPr>
              <a:t>.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dirty="0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7</a:t>
            </a:r>
            <a:r>
              <a:rPr lang="ro-RO" sz="1800" dirty="0">
                <a:ea typeface="+mn-lt"/>
                <a:cs typeface="+mn-lt"/>
              </a:rPr>
              <a:t> – folosit în zonele NSSA. Este trimis din NSSA de către ASBR către ABR; ABR îl convertește în LSA </a:t>
            </a:r>
            <a:r>
              <a:rPr lang="ro-RO" sz="1800" dirty="0" err="1">
                <a:ea typeface="+mn-lt"/>
                <a:cs typeface="+mn-lt"/>
              </a:rPr>
              <a:t>type</a:t>
            </a:r>
            <a:r>
              <a:rPr lang="ro-RO" sz="1800" dirty="0">
                <a:ea typeface="+mn-lt"/>
                <a:cs typeface="+mn-lt"/>
              </a:rPr>
              <a:t> 5 și îl trimite în </a:t>
            </a:r>
            <a:r>
              <a:rPr lang="ro-RO" sz="1800" dirty="0" err="1">
                <a:ea typeface="+mn-lt"/>
                <a:cs typeface="+mn-lt"/>
              </a:rPr>
              <a:t>backbone</a:t>
            </a:r>
            <a:r>
              <a:rPr lang="ro-RO" sz="1800" dirty="0">
                <a:ea typeface="+mn-lt"/>
                <a:cs typeface="+mn-lt"/>
              </a:rPr>
              <a:t>.</a:t>
            </a:r>
            <a:endParaRPr lang="ro-RO" sz="1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dirty="0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8 (Link-local LSA)</a:t>
            </a:r>
            <a:r>
              <a:rPr lang="ro-RO" sz="1800" dirty="0">
                <a:ea typeface="+mn-lt"/>
                <a:cs typeface="+mn-lt"/>
              </a:rPr>
              <a:t> – folosit în OSPFv3 pentru IPv6.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dirty="0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9 – rezervat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dirty="0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10 – rezervat</a:t>
            </a:r>
            <a:endParaRPr lang="ro-RO" sz="18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800" b="1" dirty="0">
                <a:ea typeface="+mn-lt"/>
                <a:cs typeface="+mn-lt"/>
              </a:rPr>
              <a:t>LSA </a:t>
            </a:r>
            <a:r>
              <a:rPr lang="ro-RO" sz="1800" b="1" dirty="0" err="1">
                <a:ea typeface="+mn-lt"/>
                <a:cs typeface="+mn-lt"/>
              </a:rPr>
              <a:t>type</a:t>
            </a:r>
            <a:r>
              <a:rPr lang="ro-RO" sz="1800" b="1" dirty="0">
                <a:ea typeface="+mn-lt"/>
                <a:cs typeface="+mn-lt"/>
              </a:rPr>
              <a:t> 11 – rezervat</a:t>
            </a:r>
            <a:endParaRPr lang="ro-RO" sz="1800"/>
          </a:p>
          <a:p>
            <a:r>
              <a:rPr lang="ro-RO" sz="2000" dirty="0">
                <a:ea typeface="+mn-lt"/>
                <a:cs typeface="+mn-lt"/>
              </a:rPr>
              <a:t>Are loc un </a:t>
            </a:r>
            <a:r>
              <a:rPr lang="ro-RO" sz="2000" err="1">
                <a:ea typeface="+mn-lt"/>
                <a:cs typeface="+mn-lt"/>
              </a:rPr>
              <a:t>flooding</a:t>
            </a:r>
            <a:r>
              <a:rPr lang="ro-RO" sz="2000" dirty="0">
                <a:ea typeface="+mn-lt"/>
                <a:cs typeface="+mn-lt"/>
              </a:rPr>
              <a:t> (difuzare în cascadă) astfel încât toate </a:t>
            </a:r>
            <a:r>
              <a:rPr lang="ro-RO" sz="2000" err="1">
                <a:ea typeface="+mn-lt"/>
                <a:cs typeface="+mn-lt"/>
              </a:rPr>
              <a:t>routerele</a:t>
            </a:r>
            <a:r>
              <a:rPr lang="ro-RO" sz="2000" dirty="0">
                <a:ea typeface="+mn-lt"/>
                <a:cs typeface="+mn-lt"/>
              </a:rPr>
              <a:t> să dețină informații identice.</a:t>
            </a:r>
            <a:endParaRPr lang="ro-RO" sz="2000" dirty="0"/>
          </a:p>
          <a:p>
            <a:r>
              <a:rPr lang="ro-RO" sz="2000" b="1" dirty="0">
                <a:ea typeface="+mn-lt"/>
                <a:cs typeface="+mn-lt"/>
              </a:rPr>
              <a:t>LSA </a:t>
            </a:r>
            <a:r>
              <a:rPr lang="ro-RO" sz="2000" b="1" err="1">
                <a:ea typeface="+mn-lt"/>
                <a:cs typeface="+mn-lt"/>
              </a:rPr>
              <a:t>type</a:t>
            </a:r>
            <a:r>
              <a:rPr lang="ro-RO" sz="2000" b="1" dirty="0">
                <a:ea typeface="+mn-lt"/>
                <a:cs typeface="+mn-lt"/>
              </a:rPr>
              <a:t> 1, 2, 7</a:t>
            </a:r>
            <a:r>
              <a:rPr lang="ro-RO" sz="2000" dirty="0">
                <a:ea typeface="+mn-lt"/>
                <a:cs typeface="+mn-lt"/>
              </a:rPr>
              <a:t> – doar în interiorul zonei. </a:t>
            </a:r>
            <a:r>
              <a:rPr lang="ro-RO" sz="2000" b="1" dirty="0">
                <a:ea typeface="+mn-lt"/>
                <a:cs typeface="+mn-lt"/>
              </a:rPr>
              <a:t>LSA </a:t>
            </a:r>
            <a:r>
              <a:rPr lang="ro-RO" sz="2000" b="1" err="1">
                <a:ea typeface="+mn-lt"/>
                <a:cs typeface="+mn-lt"/>
              </a:rPr>
              <a:t>type</a:t>
            </a:r>
            <a:r>
              <a:rPr lang="ro-RO" sz="2000" b="1" dirty="0">
                <a:ea typeface="+mn-lt"/>
                <a:cs typeface="+mn-lt"/>
              </a:rPr>
              <a:t> 3, 4, 5</a:t>
            </a:r>
            <a:r>
              <a:rPr lang="ro-RO" sz="2000" dirty="0">
                <a:ea typeface="+mn-lt"/>
                <a:cs typeface="+mn-lt"/>
              </a:rPr>
              <a:t> – în </a:t>
            </a:r>
            <a:r>
              <a:rPr lang="ro-RO" sz="2000" err="1">
                <a:ea typeface="+mn-lt"/>
                <a:cs typeface="+mn-lt"/>
              </a:rPr>
              <a:t>backbone</a:t>
            </a:r>
            <a:r>
              <a:rPr lang="ro-RO" sz="2000" dirty="0">
                <a:ea typeface="+mn-lt"/>
                <a:cs typeface="+mn-lt"/>
              </a:rPr>
              <a:t> și în alte zone.</a:t>
            </a:r>
            <a:endParaRPr lang="ro-RO" sz="2000" dirty="0"/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664726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6CCD18A-09D6-B833-1705-E1682367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000" dirty="0"/>
              <a:t>Tipuri de mesaje LSA</a:t>
            </a:r>
            <a:endParaRPr lang="ro-RO" dirty="0"/>
          </a:p>
        </p:txBody>
      </p:sp>
      <p:pic>
        <p:nvPicPr>
          <p:cNvPr id="4" name="Substituent conținut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BBAB2CB5-9E01-CE06-06FB-9B4B8AD27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211" y="1825625"/>
            <a:ext cx="77035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48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46BD04E-8919-425B-D8F6-AD26B0C6D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Construirea arborelui SPT (</a:t>
            </a:r>
            <a:r>
              <a:rPr lang="ro-RO" dirty="0" err="1">
                <a:ea typeface="+mj-lt"/>
                <a:cs typeface="+mj-lt"/>
              </a:rPr>
              <a:t>Shortest</a:t>
            </a:r>
            <a:r>
              <a:rPr lang="ro-RO" dirty="0">
                <a:ea typeface="+mj-lt"/>
                <a:cs typeface="+mj-lt"/>
              </a:rPr>
              <a:t> </a:t>
            </a:r>
            <a:r>
              <a:rPr lang="ro-RO" dirty="0" err="1">
                <a:ea typeface="+mj-lt"/>
                <a:cs typeface="+mj-lt"/>
              </a:rPr>
              <a:t>Path</a:t>
            </a:r>
            <a:r>
              <a:rPr lang="ro-RO" dirty="0">
                <a:ea typeface="+mj-lt"/>
                <a:cs typeface="+mj-lt"/>
              </a:rPr>
              <a:t> </a:t>
            </a:r>
            <a:r>
              <a:rPr lang="ro-RO" dirty="0" err="1">
                <a:ea typeface="+mj-lt"/>
                <a:cs typeface="+mj-lt"/>
              </a:rPr>
              <a:t>Tree</a:t>
            </a:r>
            <a:r>
              <a:rPr lang="ro-RO" dirty="0">
                <a:ea typeface="+mj-lt"/>
                <a:cs typeface="+mj-lt"/>
              </a:rPr>
              <a:t>)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921B410-D090-1FA8-7CE0-A4A01518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28" y="1825625"/>
            <a:ext cx="11597767" cy="466510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ro-RO" dirty="0">
                <a:ea typeface="+mn-lt"/>
                <a:cs typeface="+mn-lt"/>
              </a:rPr>
              <a:t>Pe baza bazei de date LSA, fiecare router construiește propriul arbore al celor mai scurte căi folosind algoritmul lui </a:t>
            </a:r>
            <a:r>
              <a:rPr lang="ro-RO" dirty="0" err="1">
                <a:ea typeface="+mn-lt"/>
                <a:cs typeface="+mn-lt"/>
              </a:rPr>
              <a:t>Dijkstra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 err="1">
                <a:ea typeface="+mn-lt"/>
                <a:cs typeface="+mn-lt"/>
              </a:rPr>
              <a:t>Routerele</a:t>
            </a:r>
            <a:r>
              <a:rPr lang="ro-RO" dirty="0">
                <a:ea typeface="+mn-lt"/>
                <a:cs typeface="+mn-lt"/>
              </a:rPr>
              <a:t> construiesc independent unul de altul un arbore în vârful căruia se află chiar </a:t>
            </a:r>
            <a:r>
              <a:rPr lang="ro-RO" dirty="0" err="1">
                <a:ea typeface="+mn-lt"/>
                <a:cs typeface="+mn-lt"/>
              </a:rPr>
              <a:t>routerul</a:t>
            </a:r>
            <a:r>
              <a:rPr lang="ro-RO" dirty="0">
                <a:ea typeface="+mn-lt"/>
                <a:cs typeface="+mn-lt"/>
              </a:rPr>
              <a:t> respectiv.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Apoi inserează în tabela de rutare cele mai optime rute.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Pentru calcularea rutei celei mai scurte către o rețea se folosește ca metrică </a:t>
            </a:r>
            <a:r>
              <a:rPr lang="ro-RO" b="1" dirty="0">
                <a:ea typeface="+mn-lt"/>
                <a:cs typeface="+mn-lt"/>
              </a:rPr>
              <a:t>costul</a:t>
            </a:r>
            <a:r>
              <a:rPr lang="ro-RO" dirty="0">
                <a:ea typeface="+mn-lt"/>
                <a:cs typeface="+mn-lt"/>
              </a:rPr>
              <a:t>, obținut prin însumarea costurilor fiecărui segment de rețea de la router până la rețeaua de destinație.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Ruta prioritară este cea cu </a:t>
            </a:r>
            <a:r>
              <a:rPr lang="ro-RO" b="1" dirty="0">
                <a:ea typeface="+mn-lt"/>
                <a:cs typeface="+mn-lt"/>
              </a:rPr>
              <a:t>costul total cel mai mic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Dacă există două sau mai multe rute cu același cost, toate sunt introduse în tabela de rutare – </a:t>
            </a:r>
            <a:r>
              <a:rPr lang="ro-RO" b="1" dirty="0" err="1">
                <a:ea typeface="+mn-lt"/>
                <a:cs typeface="+mn-lt"/>
              </a:rPr>
              <a:t>Multipath</a:t>
            </a:r>
            <a:r>
              <a:rPr lang="ro-RO" b="1" dirty="0">
                <a:ea typeface="+mn-lt"/>
                <a:cs typeface="+mn-lt"/>
              </a:rPr>
              <a:t> ECMP</a:t>
            </a:r>
            <a:r>
              <a:rPr lang="ro-RO" dirty="0">
                <a:ea typeface="+mn-lt"/>
                <a:cs typeface="+mn-lt"/>
              </a:rPr>
              <a:t> (</a:t>
            </a:r>
            <a:r>
              <a:rPr lang="ro-RO" dirty="0" err="1">
                <a:ea typeface="+mn-lt"/>
                <a:cs typeface="+mn-lt"/>
              </a:rPr>
              <a:t>Equal</a:t>
            </a:r>
            <a:r>
              <a:rPr lang="ro-RO" dirty="0">
                <a:ea typeface="+mn-lt"/>
                <a:cs typeface="+mn-lt"/>
              </a:rPr>
              <a:t>-Cost </a:t>
            </a:r>
            <a:r>
              <a:rPr lang="ro-RO" dirty="0" err="1">
                <a:ea typeface="+mn-lt"/>
                <a:cs typeface="+mn-lt"/>
              </a:rPr>
              <a:t>MultiPath</a:t>
            </a:r>
            <a:r>
              <a:rPr lang="ro-RO" dirty="0">
                <a:ea typeface="+mn-lt"/>
                <a:cs typeface="+mn-lt"/>
              </a:rPr>
              <a:t>).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În </a:t>
            </a:r>
            <a:r>
              <a:rPr lang="ro-RO" dirty="0" err="1">
                <a:ea typeface="+mn-lt"/>
                <a:cs typeface="+mn-lt"/>
              </a:rPr>
              <a:t>RouterOS</a:t>
            </a:r>
            <a:r>
              <a:rPr lang="ro-RO" dirty="0">
                <a:ea typeface="+mn-lt"/>
                <a:cs typeface="+mn-lt"/>
              </a:rPr>
              <a:t> costul implicit este </a:t>
            </a:r>
            <a:r>
              <a:rPr lang="ro-RO" b="1" dirty="0">
                <a:ea typeface="+mn-lt"/>
                <a:cs typeface="+mn-lt"/>
              </a:rPr>
              <a:t>10</a:t>
            </a:r>
            <a:r>
              <a:rPr lang="ro-RO" dirty="0">
                <a:ea typeface="+mn-lt"/>
                <a:cs typeface="+mn-lt"/>
              </a:rPr>
              <a:t>. Poate fi modificat.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La </a:t>
            </a:r>
            <a:r>
              <a:rPr lang="ro-RO" dirty="0" err="1">
                <a:ea typeface="+mn-lt"/>
                <a:cs typeface="+mn-lt"/>
              </a:rPr>
              <a:t>Cisco</a:t>
            </a:r>
            <a:r>
              <a:rPr lang="ro-RO" dirty="0">
                <a:ea typeface="+mn-lt"/>
                <a:cs typeface="+mn-lt"/>
              </a:rPr>
              <a:t> costul este calculat ca </a:t>
            </a:r>
            <a:r>
              <a:rPr lang="ro-RO" b="1" dirty="0">
                <a:ea typeface="+mn-lt"/>
                <a:cs typeface="+mn-lt"/>
              </a:rPr>
              <a:t>100.000.000 / viteza (în </a:t>
            </a:r>
            <a:r>
              <a:rPr lang="ro-RO" b="1" dirty="0" err="1">
                <a:ea typeface="+mn-lt"/>
                <a:cs typeface="+mn-lt"/>
              </a:rPr>
              <a:t>bps</a:t>
            </a:r>
            <a:r>
              <a:rPr lang="ro-RO" b="1" dirty="0">
                <a:ea typeface="+mn-lt"/>
                <a:cs typeface="+mn-lt"/>
              </a:rPr>
              <a:t>)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Costul este setat în direcția de ieșire a interfeței </a:t>
            </a:r>
            <a:r>
              <a:rPr lang="ro-RO" dirty="0" err="1">
                <a:ea typeface="+mn-lt"/>
                <a:cs typeface="+mn-lt"/>
              </a:rPr>
              <a:t>routerului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18001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F6F523-FB2F-BA41-5067-EA2918C2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Calcularea căilor</a:t>
            </a:r>
            <a:endParaRPr lang="ro-RO" dirty="0"/>
          </a:p>
        </p:txBody>
      </p:sp>
      <p:pic>
        <p:nvPicPr>
          <p:cNvPr id="4" name="Substituent conținut 3" descr="O imagine care conține captură de ecran, text, diagramă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E09FDB28-BC1D-CB2D-F00A-EADF72576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920" y="1825625"/>
            <a:ext cx="41321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O imagine care conține text, diagramă, captură de ecran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A105EF0F-8EFC-5B62-10E8-BCC94CA29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294" y="558068"/>
            <a:ext cx="9988661" cy="601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76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66F0AD3-1BA6-1518-C054-653B9A45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Configurare Cost</a:t>
            </a:r>
          </a:p>
        </p:txBody>
      </p:sp>
      <p:pic>
        <p:nvPicPr>
          <p:cNvPr id="4" name="Substituent conținut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811223B8-8EF6-80C8-8823-CE84F9B7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4336" y="1825625"/>
            <a:ext cx="35433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626C0CB-1CE8-3DF9-7CBE-F86A83694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167167"/>
            <a:ext cx="4229100" cy="2255461"/>
          </a:xfrm>
        </p:spPr>
        <p:txBody>
          <a:bodyPr anchor="t">
            <a:normAutofit/>
          </a:bodyPr>
          <a:lstStyle/>
          <a:p>
            <a:r>
              <a:rPr lang="ro-RO" sz="3200">
                <a:ea typeface="+mj-lt"/>
                <a:cs typeface="+mj-lt"/>
              </a:rPr>
              <a:t>Rutare dinamică</a:t>
            </a:r>
            <a:endParaRPr lang="ro-RO" sz="3200"/>
          </a:p>
        </p:txBody>
      </p:sp>
      <p:pic>
        <p:nvPicPr>
          <p:cNvPr id="4" name="Imagine 3" descr="O imagine care conține diagramă, text, captură de ecran&#10;&#10;Conținutul generat de inteligența artificială poate fi incorect.">
            <a:extLst>
              <a:ext uri="{FF2B5EF4-FFF2-40B4-BE49-F238E27FC236}">
                <a16:creationId xmlns:a16="http://schemas.microsoft.com/office/drawing/2014/main" id="{3E5F1DF0-04E3-ABFA-8900-20A40B1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0" y="175165"/>
            <a:ext cx="10459156" cy="237945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952C56-EE0E-C94A-9A44-E17DD73E8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6300" y="394327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ED78CAA-73A1-685E-A694-68005902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460" y="2865751"/>
            <a:ext cx="7424819" cy="3813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o-RO" sz="1600" dirty="0">
                <a:ea typeface="+mn-lt"/>
                <a:cs typeface="+mn-lt"/>
              </a:rPr>
              <a:t>Rutarea dinamică – construirea tabelului de rutare se realizează automat, pe baza „negocierilor” dintre </a:t>
            </a:r>
            <a:r>
              <a:rPr lang="ro-RO" sz="1600" err="1">
                <a:ea typeface="+mn-lt"/>
                <a:cs typeface="+mn-lt"/>
              </a:rPr>
              <a:t>routere</a:t>
            </a:r>
            <a:r>
              <a:rPr lang="ro-RO" sz="1600" dirty="0">
                <a:ea typeface="+mn-lt"/>
                <a:cs typeface="+mn-lt"/>
              </a:rPr>
              <a:t>. Reconstrucția rețelei are loc mult mai rapid și automat, fără intervenția administratorului.</a:t>
            </a:r>
            <a:endParaRPr lang="ro-RO" sz="1600"/>
          </a:p>
          <a:p>
            <a:pPr algn="just"/>
            <a:r>
              <a:rPr lang="ro-RO" sz="1600" dirty="0">
                <a:ea typeface="+mn-lt"/>
                <a:cs typeface="+mn-lt"/>
              </a:rPr>
              <a:t>Rutarea dinamică este mai convenabilă în rețele mari.</a:t>
            </a:r>
            <a:endParaRPr lang="ro-RO" sz="1600"/>
          </a:p>
          <a:p>
            <a:pPr algn="just"/>
            <a:r>
              <a:rPr lang="ro-RO" sz="1600" dirty="0">
                <a:ea typeface="+mn-lt"/>
                <a:cs typeface="+mn-lt"/>
              </a:rPr>
              <a:t>Avantaje: </a:t>
            </a:r>
            <a:r>
              <a:rPr lang="ro-RO" sz="1600" err="1">
                <a:ea typeface="+mn-lt"/>
                <a:cs typeface="+mn-lt"/>
              </a:rPr>
              <a:t>scalabilitate</a:t>
            </a:r>
            <a:r>
              <a:rPr lang="ro-RO" sz="1600" dirty="0">
                <a:ea typeface="+mn-lt"/>
                <a:cs typeface="+mn-lt"/>
              </a:rPr>
              <a:t>, viteză de reacție.</a:t>
            </a:r>
            <a:endParaRPr lang="ro-RO" sz="1600"/>
          </a:p>
          <a:p>
            <a:pPr algn="just"/>
            <a:r>
              <a:rPr lang="ro-RO" sz="1600" dirty="0">
                <a:ea typeface="+mn-lt"/>
                <a:cs typeface="+mn-lt"/>
              </a:rPr>
              <a:t>Dezavantaje: complexitate în înțelegerea principiilor de funcționare, dificultate în întreținere și depanare, încărcare pe CPU/RAM-ul </a:t>
            </a:r>
            <a:r>
              <a:rPr lang="ro-RO" sz="1600" err="1">
                <a:ea typeface="+mn-lt"/>
                <a:cs typeface="+mn-lt"/>
              </a:rPr>
              <a:t>routerelor</a:t>
            </a:r>
            <a:r>
              <a:rPr lang="ro-RO" sz="1600" dirty="0">
                <a:ea typeface="+mn-lt"/>
                <a:cs typeface="+mn-lt"/>
              </a:rPr>
              <a:t>.</a:t>
            </a:r>
            <a:endParaRPr lang="ro-RO" sz="1600"/>
          </a:p>
          <a:p>
            <a:pPr algn="just"/>
            <a:r>
              <a:rPr lang="ro-RO" sz="1600" dirty="0">
                <a:ea typeface="+mn-lt"/>
                <a:cs typeface="+mn-lt"/>
              </a:rPr>
              <a:t>Tipuri de rutare dinamică: Vector (RIP, EIGRP), Link-state (OSPF, IS-IS), </a:t>
            </a:r>
            <a:r>
              <a:rPr lang="ro-RO" sz="1600" err="1">
                <a:ea typeface="+mn-lt"/>
                <a:cs typeface="+mn-lt"/>
              </a:rPr>
              <a:t>Path</a:t>
            </a:r>
            <a:r>
              <a:rPr lang="ro-RO" sz="1600" dirty="0">
                <a:ea typeface="+mn-lt"/>
                <a:cs typeface="+mn-lt"/>
              </a:rPr>
              <a:t> vector (BGP).</a:t>
            </a:r>
            <a:endParaRPr lang="ro-RO" sz="1600" dirty="0"/>
          </a:p>
          <a:p>
            <a:endParaRPr lang="ro-RO" sz="1300"/>
          </a:p>
        </p:txBody>
      </p:sp>
    </p:spTree>
    <p:extLst>
      <p:ext uri="{BB962C8B-B14F-4D97-AF65-F5344CB8AC3E}">
        <p14:creationId xmlns:p14="http://schemas.microsoft.com/office/powerpoint/2010/main" val="101917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0301A7C-2D58-2B10-FE8A-89967AC2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Calcularea rutelor</a:t>
            </a:r>
            <a:endParaRPr lang="ro-RO" dirty="0"/>
          </a:p>
        </p:txBody>
      </p:sp>
      <p:pic>
        <p:nvPicPr>
          <p:cNvPr id="4" name="Substituent conținut 3" descr="O imagine care conține text, captură de ecran, număr, afișaj&#10;&#10;Conținutul generat de inteligența artificială poate fi incorect.">
            <a:extLst>
              <a:ext uri="{FF2B5EF4-FFF2-40B4-BE49-F238E27FC236}">
                <a16:creationId xmlns:a16="http://schemas.microsoft.com/office/drawing/2014/main" id="{57CCFBA2-D9C1-B1F7-7E03-95285A05B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257" y="1825625"/>
            <a:ext cx="93534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68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F25B112-FDA3-9506-DB46-29E40A27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Tipuri de rute OSPF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BBECBC0-05CB-073E-1C9F-2052C5872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ro-RO" b="1" dirty="0">
                <a:ea typeface="+mn-lt"/>
                <a:cs typeface="+mn-lt"/>
              </a:rPr>
              <a:t>Intra-</a:t>
            </a:r>
            <a:r>
              <a:rPr lang="ro-RO" b="1" dirty="0" err="1">
                <a:ea typeface="+mn-lt"/>
                <a:cs typeface="+mn-lt"/>
              </a:rPr>
              <a:t>area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routes</a:t>
            </a:r>
            <a:r>
              <a:rPr lang="ro-RO" dirty="0">
                <a:ea typeface="+mn-lt"/>
                <a:cs typeface="+mn-lt"/>
              </a:rPr>
              <a:t> – rute din interiorul aceleiași zone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Inter-</a:t>
            </a:r>
            <a:r>
              <a:rPr lang="ro-RO" b="1" dirty="0" err="1">
                <a:ea typeface="+mn-lt"/>
                <a:cs typeface="+mn-lt"/>
              </a:rPr>
              <a:t>area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routes</a:t>
            </a:r>
            <a:r>
              <a:rPr lang="ro-RO" dirty="0">
                <a:ea typeface="+mn-lt"/>
                <a:cs typeface="+mn-lt"/>
              </a:rPr>
              <a:t> – rute din alte zone</a:t>
            </a:r>
            <a:endParaRPr lang="ro-RO" dirty="0"/>
          </a:p>
          <a:p>
            <a:r>
              <a:rPr lang="ro-RO" b="1" dirty="0" err="1">
                <a:ea typeface="+mn-lt"/>
                <a:cs typeface="+mn-lt"/>
              </a:rPr>
              <a:t>External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routes</a:t>
            </a:r>
            <a:r>
              <a:rPr lang="ro-RO" dirty="0">
                <a:ea typeface="+mn-lt"/>
                <a:cs typeface="+mn-lt"/>
              </a:rPr>
              <a:t> – rute provenite din alte protocoale de rutare (static, </a:t>
            </a:r>
            <a:r>
              <a:rPr lang="ro-RO" dirty="0" err="1">
                <a:ea typeface="+mn-lt"/>
                <a:cs typeface="+mn-lt"/>
              </a:rPr>
              <a:t>connected</a:t>
            </a:r>
            <a:r>
              <a:rPr lang="ro-RO" dirty="0">
                <a:ea typeface="+mn-lt"/>
                <a:cs typeface="+mn-lt"/>
              </a:rPr>
              <a:t>, BGP, RIP, alt OSPF):</a:t>
            </a:r>
            <a:endParaRPr lang="ro-RO" dirty="0"/>
          </a:p>
          <a:p>
            <a:pPr lvl="1"/>
            <a:r>
              <a:rPr lang="ro-RO" b="1" dirty="0" err="1">
                <a:ea typeface="+mn-lt"/>
                <a:cs typeface="+mn-lt"/>
              </a:rPr>
              <a:t>Type</a:t>
            </a:r>
            <a:r>
              <a:rPr lang="ro-RO" b="1" dirty="0">
                <a:ea typeface="+mn-lt"/>
                <a:cs typeface="+mn-lt"/>
              </a:rPr>
              <a:t> 1</a:t>
            </a:r>
            <a:r>
              <a:rPr lang="ro-RO" dirty="0">
                <a:ea typeface="+mn-lt"/>
                <a:cs typeface="+mn-lt"/>
              </a:rPr>
              <a:t> – costul total = cost intern + cost extern</a:t>
            </a:r>
            <a:endParaRPr lang="ro-RO" dirty="0"/>
          </a:p>
          <a:p>
            <a:pPr lvl="1"/>
            <a:r>
              <a:rPr lang="ro-RO" b="1" dirty="0" err="1">
                <a:ea typeface="+mn-lt"/>
                <a:cs typeface="+mn-lt"/>
              </a:rPr>
              <a:t>Type</a:t>
            </a:r>
            <a:r>
              <a:rPr lang="ro-RO" b="1" dirty="0">
                <a:ea typeface="+mn-lt"/>
                <a:cs typeface="+mn-lt"/>
              </a:rPr>
              <a:t> 2</a:t>
            </a:r>
            <a:r>
              <a:rPr lang="ro-RO" dirty="0">
                <a:ea typeface="+mn-lt"/>
                <a:cs typeface="+mn-lt"/>
              </a:rPr>
              <a:t> – se ia în considerare doar costul extern; costul intern nu contează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Introducerea rutelor externe în OSPF din alte protocoale se face folosind </a:t>
            </a:r>
            <a:r>
              <a:rPr lang="ro-RO" b="1" dirty="0" err="1">
                <a:ea typeface="+mn-lt"/>
                <a:cs typeface="+mn-lt"/>
              </a:rPr>
              <a:t>redistribute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Fiecare protocol este redistribuit cu propria metrică (cost), la care se adaugă (</a:t>
            </a:r>
            <a:r>
              <a:rPr lang="ro-RO" dirty="0" err="1">
                <a:ea typeface="+mn-lt"/>
                <a:cs typeface="+mn-lt"/>
              </a:rPr>
              <a:t>type</a:t>
            </a:r>
            <a:r>
              <a:rPr lang="ro-RO" dirty="0">
                <a:ea typeface="+mn-lt"/>
                <a:cs typeface="+mn-lt"/>
              </a:rPr>
              <a:t> 1) sau nu se adaugă (</a:t>
            </a:r>
            <a:r>
              <a:rPr lang="ro-RO" dirty="0" err="1">
                <a:ea typeface="+mn-lt"/>
                <a:cs typeface="+mn-lt"/>
              </a:rPr>
              <a:t>type</a:t>
            </a:r>
            <a:r>
              <a:rPr lang="ro-RO" dirty="0">
                <a:ea typeface="+mn-lt"/>
                <a:cs typeface="+mn-lt"/>
              </a:rPr>
              <a:t> 2) metrica internă.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Pentru a activa redistribuirea rutelor externe, alegi protocolul și modul de redistribuire:</a:t>
            </a:r>
            <a:endParaRPr lang="ro-RO" dirty="0"/>
          </a:p>
          <a:p>
            <a:pPr lvl="1"/>
            <a:r>
              <a:rPr lang="ro-RO" b="1" dirty="0">
                <a:ea typeface="+mn-lt"/>
                <a:cs typeface="+mn-lt"/>
              </a:rPr>
              <a:t>No</a:t>
            </a:r>
            <a:endParaRPr lang="ro-RO" dirty="0"/>
          </a:p>
          <a:p>
            <a:pPr lvl="1"/>
            <a:r>
              <a:rPr lang="ro-RO" b="1" dirty="0">
                <a:ea typeface="+mn-lt"/>
                <a:cs typeface="+mn-lt"/>
              </a:rPr>
              <a:t>As-type-1</a:t>
            </a:r>
            <a:endParaRPr lang="ro-RO" dirty="0"/>
          </a:p>
          <a:p>
            <a:pPr lvl="1"/>
            <a:r>
              <a:rPr lang="ro-RO" b="1" dirty="0">
                <a:ea typeface="+mn-lt"/>
                <a:cs typeface="+mn-lt"/>
              </a:rPr>
              <a:t>As-type-2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Ruta de „</a:t>
            </a:r>
            <a:r>
              <a:rPr lang="ro-RO" dirty="0" err="1">
                <a:ea typeface="+mn-lt"/>
                <a:cs typeface="+mn-lt"/>
              </a:rPr>
              <a:t>default</a:t>
            </a:r>
            <a:r>
              <a:rPr lang="ro-RO" dirty="0">
                <a:ea typeface="+mn-lt"/>
                <a:cs typeface="+mn-lt"/>
              </a:rPr>
              <a:t> gateway” este introdusă de obicei pe un ASBR folosind </a:t>
            </a:r>
            <a:r>
              <a:rPr lang="ro-RO" b="1" dirty="0" err="1">
                <a:ea typeface="+mn-lt"/>
                <a:cs typeface="+mn-lt"/>
              </a:rPr>
              <a:t>redistribute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default</a:t>
            </a:r>
            <a:r>
              <a:rPr lang="ro-RO" dirty="0">
                <a:ea typeface="+mn-lt"/>
                <a:cs typeface="+mn-lt"/>
              </a:rPr>
              <a:t>, cu opțiunile:</a:t>
            </a:r>
            <a:endParaRPr lang="ro-RO" dirty="0"/>
          </a:p>
          <a:p>
            <a:pPr lvl="1"/>
            <a:r>
              <a:rPr lang="ro-RO" b="1" dirty="0" err="1">
                <a:ea typeface="+mn-lt"/>
                <a:cs typeface="+mn-lt"/>
              </a:rPr>
              <a:t>Never</a:t>
            </a:r>
            <a:endParaRPr lang="ro-RO" dirty="0" err="1"/>
          </a:p>
          <a:p>
            <a:pPr lvl="1"/>
            <a:r>
              <a:rPr lang="ro-RO" b="1" dirty="0" err="1">
                <a:ea typeface="+mn-lt"/>
                <a:cs typeface="+mn-lt"/>
              </a:rPr>
              <a:t>If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installed</a:t>
            </a:r>
            <a:r>
              <a:rPr lang="ro-RO" b="1" dirty="0">
                <a:ea typeface="+mn-lt"/>
                <a:cs typeface="+mn-lt"/>
              </a:rPr>
              <a:t> (as </a:t>
            </a:r>
            <a:r>
              <a:rPr lang="ro-RO" b="1" dirty="0" err="1">
                <a:ea typeface="+mn-lt"/>
                <a:cs typeface="+mn-lt"/>
              </a:rPr>
              <a:t>type</a:t>
            </a:r>
            <a:r>
              <a:rPr lang="ro-RO" b="1" dirty="0">
                <a:ea typeface="+mn-lt"/>
                <a:cs typeface="+mn-lt"/>
              </a:rPr>
              <a:t> 1)</a:t>
            </a:r>
            <a:endParaRPr lang="ro-RO" dirty="0"/>
          </a:p>
          <a:p>
            <a:pPr lvl="1"/>
            <a:r>
              <a:rPr lang="ro-RO" b="1" dirty="0" err="1">
                <a:ea typeface="+mn-lt"/>
                <a:cs typeface="+mn-lt"/>
              </a:rPr>
              <a:t>If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installed</a:t>
            </a:r>
            <a:r>
              <a:rPr lang="ro-RO" b="1" dirty="0">
                <a:ea typeface="+mn-lt"/>
                <a:cs typeface="+mn-lt"/>
              </a:rPr>
              <a:t> (as </a:t>
            </a:r>
            <a:r>
              <a:rPr lang="ro-RO" b="1" dirty="0" err="1">
                <a:ea typeface="+mn-lt"/>
                <a:cs typeface="+mn-lt"/>
              </a:rPr>
              <a:t>type</a:t>
            </a:r>
            <a:r>
              <a:rPr lang="ro-RO" b="1" dirty="0">
                <a:ea typeface="+mn-lt"/>
                <a:cs typeface="+mn-lt"/>
              </a:rPr>
              <a:t> 2)</a:t>
            </a:r>
            <a:endParaRPr lang="ro-RO" dirty="0"/>
          </a:p>
          <a:p>
            <a:pPr lvl="1"/>
            <a:r>
              <a:rPr lang="ro-RO" b="1" dirty="0" err="1">
                <a:ea typeface="+mn-lt"/>
                <a:cs typeface="+mn-lt"/>
              </a:rPr>
              <a:t>Always</a:t>
            </a:r>
            <a:r>
              <a:rPr lang="ro-RO" b="1" dirty="0">
                <a:ea typeface="+mn-lt"/>
                <a:cs typeface="+mn-lt"/>
              </a:rPr>
              <a:t> (as </a:t>
            </a:r>
            <a:r>
              <a:rPr lang="ro-RO" b="1" dirty="0" err="1">
                <a:ea typeface="+mn-lt"/>
                <a:cs typeface="+mn-lt"/>
              </a:rPr>
              <a:t>type</a:t>
            </a:r>
            <a:r>
              <a:rPr lang="ro-RO" b="1" dirty="0">
                <a:ea typeface="+mn-lt"/>
                <a:cs typeface="+mn-lt"/>
              </a:rPr>
              <a:t> 1)</a:t>
            </a:r>
            <a:endParaRPr lang="ro-RO" dirty="0"/>
          </a:p>
          <a:p>
            <a:pPr lvl="1"/>
            <a:r>
              <a:rPr lang="ro-RO" b="1" dirty="0" err="1">
                <a:ea typeface="+mn-lt"/>
                <a:cs typeface="+mn-lt"/>
              </a:rPr>
              <a:t>Always</a:t>
            </a:r>
            <a:r>
              <a:rPr lang="ro-RO" b="1" dirty="0">
                <a:ea typeface="+mn-lt"/>
                <a:cs typeface="+mn-lt"/>
              </a:rPr>
              <a:t> (as </a:t>
            </a:r>
            <a:r>
              <a:rPr lang="ro-RO" b="1" dirty="0" err="1">
                <a:ea typeface="+mn-lt"/>
                <a:cs typeface="+mn-lt"/>
              </a:rPr>
              <a:t>type</a:t>
            </a:r>
            <a:r>
              <a:rPr lang="ro-RO" b="1" dirty="0">
                <a:ea typeface="+mn-lt"/>
                <a:cs typeface="+mn-lt"/>
              </a:rPr>
              <a:t> 2)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04603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EF48B43-E18D-110C-449C-97C0836C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Tipuri de rute OSPF</a:t>
            </a:r>
          </a:p>
        </p:txBody>
      </p:sp>
      <p:pic>
        <p:nvPicPr>
          <p:cNvPr id="4" name="Substituent conținut 3" descr="O imagine care conține diagramă, captură de ecran, cerc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81E0A878-09F9-2AC8-2A77-57A861112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046215"/>
            <a:ext cx="7188199" cy="47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1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4946B04-35CB-6464-94A0-0B49BDB7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Tipuri de rute OSPF</a:t>
            </a:r>
          </a:p>
        </p:txBody>
      </p:sp>
      <p:pic>
        <p:nvPicPr>
          <p:cNvPr id="4" name="Substituent conținut 3" descr="O imagine care conține diagramă, captură de ecran, linie, proiectare&#10;&#10;Conținutul generat de inteligența artificială poate fi incorect.">
            <a:extLst>
              <a:ext uri="{FF2B5EF4-FFF2-40B4-BE49-F238E27FC236}">
                <a16:creationId xmlns:a16="http://schemas.microsoft.com/office/drawing/2014/main" id="{59A3188C-0615-CC9C-BB31-69B1155F8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834218"/>
            <a:ext cx="6780700" cy="518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F6914D-E6E9-E21C-2B66-365D718E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Tipuri de rute OSPF</a:t>
            </a:r>
          </a:p>
        </p:txBody>
      </p:sp>
      <p:pic>
        <p:nvPicPr>
          <p:cNvPr id="4" name="Substituent conținut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3490AE3F-9280-7FCC-1A5D-6AA73B5AC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085" y="1825625"/>
            <a:ext cx="80358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99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O imagine care conține text, diagramă, Font, captură de ecran&#10;&#10;Conținutul generat de inteligența artificială poate fi incorect.">
            <a:extLst>
              <a:ext uri="{FF2B5EF4-FFF2-40B4-BE49-F238E27FC236}">
                <a16:creationId xmlns:a16="http://schemas.microsoft.com/office/drawing/2014/main" id="{7B7D4C6D-0815-F500-B5DB-7270C1033B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56" y="668"/>
            <a:ext cx="10716319" cy="68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4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O imagine care conține text, hartă, diagramă, Font&#10;&#10;Conținutul generat de inteligența artificială poate fi incorect.">
            <a:extLst>
              <a:ext uri="{FF2B5EF4-FFF2-40B4-BE49-F238E27FC236}">
                <a16:creationId xmlns:a16="http://schemas.microsoft.com/office/drawing/2014/main" id="{AF17A6DD-4F3D-DFCD-3941-6214BF13C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302" y="1222"/>
            <a:ext cx="10917396" cy="68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3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3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45712E3-B8D4-C7C7-2484-CB7DBE7F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Tipuri de zone OSPF: standard, stub, nssa, totally stub</a:t>
            </a:r>
          </a:p>
        </p:txBody>
      </p:sp>
      <p:pic>
        <p:nvPicPr>
          <p:cNvPr id="4" name="Substituent conținut 3" descr="O imagine care conține text, captură de ecran, Font, cerc&#10;&#10;Conținutul generat de inteligența artificială poate fi incorect.">
            <a:extLst>
              <a:ext uri="{FF2B5EF4-FFF2-40B4-BE49-F238E27FC236}">
                <a16:creationId xmlns:a16="http://schemas.microsoft.com/office/drawing/2014/main" id="{9E5C93A0-DEFB-46E7-7D7A-1782B34B4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8403" y="961812"/>
            <a:ext cx="6848593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6EC68890-CD19-5788-ABF9-33D4E332C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ro-RO" dirty="0">
                <a:ea typeface="+mj-lt"/>
                <a:cs typeface="+mj-lt"/>
              </a:rPr>
              <a:t>Standard </a:t>
            </a:r>
            <a:r>
              <a:rPr lang="ro-RO" dirty="0" err="1">
                <a:ea typeface="+mj-lt"/>
                <a:cs typeface="+mj-lt"/>
              </a:rPr>
              <a:t>area</a:t>
            </a:r>
            <a:endParaRPr lang="ro-RO" dirty="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ine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1DCB5CFD-DF87-6F3C-4529-32FED944D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84" y="511293"/>
            <a:ext cx="467417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ADB9B06-9BE4-1C24-4706-FA621D93C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1500" b="1">
                <a:ea typeface="+mn-lt"/>
                <a:cs typeface="+mn-lt"/>
              </a:rPr>
              <a:t>Sunt vizibile toate tipurile de rute:</a:t>
            </a:r>
            <a:endParaRPr lang="ro-RO" sz="1500"/>
          </a:p>
          <a:p>
            <a:pPr lvl="1"/>
            <a:r>
              <a:rPr lang="ro-RO" sz="1500" b="1">
                <a:ea typeface="+mn-lt"/>
                <a:cs typeface="+mn-lt"/>
              </a:rPr>
              <a:t>Intra-</a:t>
            </a:r>
            <a:r>
              <a:rPr lang="ro-RO" sz="1500" b="1" err="1">
                <a:ea typeface="+mn-lt"/>
                <a:cs typeface="+mn-lt"/>
              </a:rPr>
              <a:t>area</a:t>
            </a:r>
            <a:r>
              <a:rPr lang="ro-RO" sz="1500" b="1">
                <a:ea typeface="+mn-lt"/>
                <a:cs typeface="+mn-lt"/>
              </a:rPr>
              <a:t> </a:t>
            </a:r>
            <a:r>
              <a:rPr lang="ro-RO" sz="1500" b="1" err="1">
                <a:ea typeface="+mn-lt"/>
                <a:cs typeface="+mn-lt"/>
              </a:rPr>
              <a:t>routes</a:t>
            </a:r>
            <a:r>
              <a:rPr lang="ro-RO" sz="1500">
                <a:ea typeface="+mn-lt"/>
                <a:cs typeface="+mn-lt"/>
              </a:rPr>
              <a:t> – rute din interiorul aceleiași zone</a:t>
            </a:r>
            <a:endParaRPr lang="ro-RO" sz="1500"/>
          </a:p>
          <a:p>
            <a:pPr lvl="1"/>
            <a:r>
              <a:rPr lang="ro-RO" sz="1500" b="1">
                <a:ea typeface="+mn-lt"/>
                <a:cs typeface="+mn-lt"/>
              </a:rPr>
              <a:t>Inter-</a:t>
            </a:r>
            <a:r>
              <a:rPr lang="ro-RO" sz="1500" b="1" err="1">
                <a:ea typeface="+mn-lt"/>
                <a:cs typeface="+mn-lt"/>
              </a:rPr>
              <a:t>area</a:t>
            </a:r>
            <a:r>
              <a:rPr lang="ro-RO" sz="1500" b="1">
                <a:ea typeface="+mn-lt"/>
                <a:cs typeface="+mn-lt"/>
              </a:rPr>
              <a:t> </a:t>
            </a:r>
            <a:r>
              <a:rPr lang="ro-RO" sz="1500" b="1" err="1">
                <a:ea typeface="+mn-lt"/>
                <a:cs typeface="+mn-lt"/>
              </a:rPr>
              <a:t>routes</a:t>
            </a:r>
            <a:r>
              <a:rPr lang="ro-RO" sz="1500">
                <a:ea typeface="+mn-lt"/>
                <a:cs typeface="+mn-lt"/>
              </a:rPr>
              <a:t> – rute din alte zone</a:t>
            </a:r>
            <a:endParaRPr lang="ro-RO" sz="1500"/>
          </a:p>
          <a:p>
            <a:pPr lvl="1"/>
            <a:r>
              <a:rPr lang="ro-RO" sz="1500" b="1" err="1">
                <a:ea typeface="+mn-lt"/>
                <a:cs typeface="+mn-lt"/>
              </a:rPr>
              <a:t>External</a:t>
            </a:r>
            <a:r>
              <a:rPr lang="ro-RO" sz="1500" b="1">
                <a:ea typeface="+mn-lt"/>
                <a:cs typeface="+mn-lt"/>
              </a:rPr>
              <a:t> </a:t>
            </a:r>
            <a:r>
              <a:rPr lang="ro-RO" sz="1500" b="1" err="1">
                <a:ea typeface="+mn-lt"/>
                <a:cs typeface="+mn-lt"/>
              </a:rPr>
              <a:t>routes</a:t>
            </a:r>
            <a:r>
              <a:rPr lang="ro-RO" sz="1500">
                <a:ea typeface="+mn-lt"/>
                <a:cs typeface="+mn-lt"/>
              </a:rPr>
              <a:t> – rute provenite din alte protocoale de rutare</a:t>
            </a:r>
            <a:br>
              <a:rPr lang="ro-RO" sz="1500">
                <a:ea typeface="+mn-lt"/>
                <a:cs typeface="+mn-lt"/>
              </a:rPr>
            </a:br>
            <a:r>
              <a:rPr lang="ro-RO" sz="1500">
                <a:ea typeface="+mn-lt"/>
                <a:cs typeface="+mn-lt"/>
              </a:rPr>
              <a:t> </a:t>
            </a:r>
            <a:r>
              <a:rPr lang="ro-RO" sz="1500" i="1">
                <a:ea typeface="+mn-lt"/>
                <a:cs typeface="+mn-lt"/>
              </a:rPr>
              <a:t>(static, </a:t>
            </a:r>
            <a:r>
              <a:rPr lang="ro-RO" sz="1500" i="1" err="1">
                <a:ea typeface="+mn-lt"/>
                <a:cs typeface="+mn-lt"/>
              </a:rPr>
              <a:t>connected</a:t>
            </a:r>
            <a:r>
              <a:rPr lang="ro-RO" sz="1500" i="1">
                <a:ea typeface="+mn-lt"/>
                <a:cs typeface="+mn-lt"/>
              </a:rPr>
              <a:t>, BGP, RIP, OSPF)</a:t>
            </a:r>
            <a:endParaRPr lang="ro-RO" sz="1500"/>
          </a:p>
          <a:p>
            <a:r>
              <a:rPr lang="ro-RO" sz="1500" b="1">
                <a:ea typeface="+mn-lt"/>
                <a:cs typeface="+mn-lt"/>
              </a:rPr>
              <a:t>Multă informație de serviciu</a:t>
            </a:r>
            <a:r>
              <a:rPr lang="ro-RO" sz="1500">
                <a:ea typeface="+mn-lt"/>
                <a:cs typeface="+mn-lt"/>
              </a:rPr>
              <a:t>, încărcare relativ mare asupra </a:t>
            </a:r>
            <a:r>
              <a:rPr lang="ro-RO" sz="1500" err="1">
                <a:ea typeface="+mn-lt"/>
                <a:cs typeface="+mn-lt"/>
              </a:rPr>
              <a:t>routerelor</a:t>
            </a:r>
            <a:endParaRPr lang="ro-RO" sz="1500" err="1"/>
          </a:p>
          <a:p>
            <a:r>
              <a:rPr lang="ro-RO" sz="1500" b="1">
                <a:ea typeface="+mn-lt"/>
                <a:cs typeface="+mn-lt"/>
              </a:rPr>
              <a:t>Într-o zonă Standard poate exista un ASBR</a:t>
            </a:r>
            <a:endParaRPr lang="ro-RO" sz="1500"/>
          </a:p>
          <a:p>
            <a:endParaRPr lang="ro-RO" sz="1500"/>
          </a:p>
        </p:txBody>
      </p:sp>
    </p:spTree>
    <p:extLst>
      <p:ext uri="{BB962C8B-B14F-4D97-AF65-F5344CB8AC3E}">
        <p14:creationId xmlns:p14="http://schemas.microsoft.com/office/powerpoint/2010/main" val="415671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C293901C-DF28-85AD-80A3-D7A5A238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ro-RO" sz="4000">
                <a:ea typeface="+mj-lt"/>
                <a:cs typeface="+mj-lt"/>
              </a:rPr>
              <a:t>Stub area</a:t>
            </a:r>
            <a:endParaRPr lang="ro-RO" sz="400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805AA06-0E5E-0148-6DF4-073EFF469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1700" b="1">
                <a:ea typeface="+mn-lt"/>
                <a:cs typeface="+mn-lt"/>
              </a:rPr>
              <a:t>Zonă „în fundătură”</a:t>
            </a:r>
            <a:r>
              <a:rPr lang="ro-RO" sz="1700">
                <a:ea typeface="+mn-lt"/>
                <a:cs typeface="+mn-lt"/>
              </a:rPr>
              <a:t> (nu permite rute externe reale)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Nu sunt vizibile toate tipurile de rute: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Intra-area routes</a:t>
            </a:r>
            <a:r>
              <a:rPr lang="ro-RO" sz="1700">
                <a:ea typeface="+mn-lt"/>
                <a:cs typeface="+mn-lt"/>
              </a:rPr>
              <a:t> – rute din interiorul zonei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Inter-area routes</a:t>
            </a:r>
            <a:r>
              <a:rPr lang="ro-RO" sz="1700">
                <a:ea typeface="+mn-lt"/>
                <a:cs typeface="+mn-lt"/>
              </a:rPr>
              <a:t> – rute din alte zone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External routes sunt înlocuite cu 0.0.0.0/0</a:t>
            </a:r>
            <a:r>
              <a:rPr lang="ro-RO" sz="1700">
                <a:ea typeface="+mn-lt"/>
                <a:cs typeface="+mn-lt"/>
              </a:rPr>
              <a:t> (default-route)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Puțină informație de serviciu</a:t>
            </a:r>
            <a:r>
              <a:rPr lang="ro-RO" sz="1700">
                <a:ea typeface="+mn-lt"/>
                <a:cs typeface="+mn-lt"/>
              </a:rPr>
              <a:t>, încărcare relativ mică asupra routerelor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Într-o zonă Stub nu poate exista un ASBR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Inject Summary LSAs</a:t>
            </a:r>
            <a:r>
              <a:rPr lang="ro-RO" sz="1700">
                <a:ea typeface="+mn-lt"/>
                <a:cs typeface="+mn-lt"/>
              </a:rPr>
              <a:t> – permit introducerea rutelor inter-area</a:t>
            </a:r>
            <a:endParaRPr lang="ro-RO" sz="1700"/>
          </a:p>
          <a:p>
            <a:endParaRPr lang="ro-RO" sz="1700"/>
          </a:p>
        </p:txBody>
      </p:sp>
      <p:pic>
        <p:nvPicPr>
          <p:cNvPr id="5" name="Imagine 4" descr="O imagine care conține text, captură de ecran, software, afișaj&#10;&#10;Conținutul generat de inteligența artificială poate fi incorect.">
            <a:extLst>
              <a:ext uri="{FF2B5EF4-FFF2-40B4-BE49-F238E27FC236}">
                <a16:creationId xmlns:a16="http://schemas.microsoft.com/office/drawing/2014/main" id="{860D7203-60EF-19D3-CE63-B6CCAF47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63" r="7817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1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95242F6-9159-2768-3603-F154AC37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ro-RO" dirty="0">
                <a:ea typeface="+mj-lt"/>
                <a:cs typeface="+mj-lt"/>
              </a:rPr>
              <a:t>Rutare dinamică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1B0E645-F20F-A26F-686B-EE48772E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1700" dirty="0">
                <a:ea typeface="+mn-lt"/>
                <a:cs typeface="+mn-lt"/>
              </a:rPr>
              <a:t>Tipuri de rutare dinamică în funcție de domeniul de rutare:</a:t>
            </a:r>
            <a:endParaRPr lang="ro-RO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700" b="1" dirty="0">
                <a:ea typeface="+mn-lt"/>
                <a:cs typeface="+mn-lt"/>
              </a:rPr>
              <a:t>IGP (Interior Gateway Protocol)</a:t>
            </a:r>
            <a:r>
              <a:rPr lang="ro-RO" sz="1700" dirty="0">
                <a:ea typeface="+mn-lt"/>
                <a:cs typeface="+mn-lt"/>
              </a:rPr>
              <a:t> – RIP, OSPF, EIGRP, IS-IS – rutare în interiorul unei AS</a:t>
            </a:r>
            <a:endParaRPr lang="ro-RO" sz="1700"/>
          </a:p>
          <a:p>
            <a:pPr lvl="1">
              <a:buFont typeface="Courier New" panose="020B0604020202020204" pitchFamily="34" charset="0"/>
              <a:buChar char="o"/>
            </a:pPr>
            <a:r>
              <a:rPr lang="ro-RO" sz="1700" b="1" dirty="0">
                <a:ea typeface="+mn-lt"/>
                <a:cs typeface="+mn-lt"/>
              </a:rPr>
              <a:t>EGP (Exterior Gateway Protocol)</a:t>
            </a:r>
            <a:r>
              <a:rPr lang="ro-RO" sz="1700" dirty="0">
                <a:ea typeface="+mn-lt"/>
                <a:cs typeface="+mn-lt"/>
              </a:rPr>
              <a:t> – BGP – rutare între sisteme autonome (AS)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AS – Autonomous System (sistem autonom)</a:t>
            </a:r>
            <a:r>
              <a:rPr lang="ro-RO" sz="1700">
                <a:ea typeface="+mn-lt"/>
                <a:cs typeface="+mn-lt"/>
              </a:rPr>
              <a:t> – un grup de rețele cu o politică de rutare comună, controlate de o singură organizație (de exemplu, rețeaua unui provider).</a:t>
            </a:r>
            <a:endParaRPr lang="ro-RO" sz="1700"/>
          </a:p>
          <a:p>
            <a:r>
              <a:rPr lang="ro-RO" sz="1700" b="1" dirty="0">
                <a:ea typeface="+mn-lt"/>
                <a:cs typeface="+mn-lt"/>
              </a:rPr>
              <a:t>Numere AS:</a:t>
            </a:r>
            <a:r>
              <a:rPr lang="ro-RO" sz="1700" dirty="0">
                <a:ea typeface="+mn-lt"/>
                <a:cs typeface="+mn-lt"/>
              </a:rPr>
              <a:t>16 biți – 0..65535, 32 biți – 0..65535</a:t>
            </a:r>
            <a:endParaRPr lang="ro-RO" sz="1700" dirty="0"/>
          </a:p>
          <a:p>
            <a:r>
              <a:rPr lang="ro-RO" sz="1700">
                <a:ea typeface="+mn-lt"/>
                <a:cs typeface="+mn-lt"/>
              </a:rPr>
              <a:t>Trebuie să fie unice în Internet (există și AS private – intervalul 64512..65535)</a:t>
            </a:r>
            <a:endParaRPr lang="ro-RO" sz="1700"/>
          </a:p>
          <a:p>
            <a:endParaRPr lang="ro-RO" sz="1700"/>
          </a:p>
        </p:txBody>
      </p:sp>
      <p:pic>
        <p:nvPicPr>
          <p:cNvPr id="4" name="Imagine 3" descr="O imagine care conține diagramă, captură de ecran, Desen tehnic&#10;&#10;Conținutul generat de inteligența artificială poate fi incorect.">
            <a:extLst>
              <a:ext uri="{FF2B5EF4-FFF2-40B4-BE49-F238E27FC236}">
                <a16:creationId xmlns:a16="http://schemas.microsoft.com/office/drawing/2014/main" id="{0A1CB042-8274-4858-D0BC-E1D2CF6E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25" y="78194"/>
            <a:ext cx="4788505" cy="328012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ine 4" descr="O imagine care conține diagramă, hartă, linie, text&#10;&#10;Conținutul generat de inteligența artificială poate fi incorect.">
            <a:extLst>
              <a:ext uri="{FF2B5EF4-FFF2-40B4-BE49-F238E27FC236}">
                <a16:creationId xmlns:a16="http://schemas.microsoft.com/office/drawing/2014/main" id="{C312BA40-DAA0-7379-8A51-309BCD43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895" y="3757246"/>
            <a:ext cx="43148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87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FE44438-6ED7-99C0-DC7C-F2F42B06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ro-RO" sz="4000">
                <a:ea typeface="+mj-lt"/>
                <a:cs typeface="+mj-lt"/>
              </a:rPr>
              <a:t>Totally stub area</a:t>
            </a:r>
            <a:endParaRPr lang="ro-RO" sz="400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BA86650-5F31-F04C-3CB4-9DCD7C7B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1700" b="1">
                <a:ea typeface="+mn-lt"/>
                <a:cs typeface="+mn-lt"/>
              </a:rPr>
              <a:t>O zonă complet „în fundătură”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Nu sunt vizibile toate tipurile de rute: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Intra-area routes</a:t>
            </a:r>
            <a:r>
              <a:rPr lang="ro-RO" sz="1700">
                <a:ea typeface="+mn-lt"/>
                <a:cs typeface="+mn-lt"/>
              </a:rPr>
              <a:t> – rute din interiorul zonei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Inter-area routes</a:t>
            </a:r>
            <a:r>
              <a:rPr lang="ro-RO" sz="1700">
                <a:ea typeface="+mn-lt"/>
                <a:cs typeface="+mn-lt"/>
              </a:rPr>
              <a:t> – rute din alte zone </a:t>
            </a:r>
            <a:r>
              <a:rPr lang="ro-RO" sz="1700" i="1">
                <a:ea typeface="+mn-lt"/>
                <a:cs typeface="+mn-lt"/>
              </a:rPr>
              <a:t>nu sunt vizibile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External routes sunt înlocuite cu 0.0.0.0/0</a:t>
            </a:r>
            <a:r>
              <a:rPr lang="ro-RO" sz="1700">
                <a:ea typeface="+mn-lt"/>
                <a:cs typeface="+mn-lt"/>
              </a:rPr>
              <a:t> (default-route)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Puțină informație de serviciu</a:t>
            </a:r>
            <a:r>
              <a:rPr lang="ro-RO" sz="1700">
                <a:ea typeface="+mn-lt"/>
                <a:cs typeface="+mn-lt"/>
              </a:rPr>
              <a:t>, încărcare relativ mică asupra routerelor</a:t>
            </a:r>
            <a:endParaRPr lang="ro-RO" sz="1700"/>
          </a:p>
          <a:p>
            <a:r>
              <a:rPr lang="ro-RO" sz="1700" b="1">
                <a:ea typeface="+mn-lt"/>
                <a:cs typeface="+mn-lt"/>
              </a:rPr>
              <a:t>Într-o zonă Totally Stub nu poate exista un ASBR</a:t>
            </a:r>
            <a:endParaRPr lang="ro-RO" sz="1700"/>
          </a:p>
          <a:p>
            <a:endParaRPr lang="ro-RO" sz="1700"/>
          </a:p>
        </p:txBody>
      </p:sp>
      <p:pic>
        <p:nvPicPr>
          <p:cNvPr id="4" name="Imagine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479132D3-14A2-0A8D-7534-5CB07FCC5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696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5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ABEE2FF-1829-7ED3-CC6D-4C220F74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ro-RO" sz="4000">
                <a:ea typeface="+mj-lt"/>
                <a:cs typeface="+mj-lt"/>
              </a:rPr>
              <a:t>No so stubby area </a:t>
            </a:r>
            <a:endParaRPr lang="ro-RO" sz="400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B677D86-650F-C6C7-E60E-543921A49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1400" b="1">
                <a:ea typeface="+mn-lt"/>
                <a:cs typeface="+mn-lt"/>
              </a:rPr>
              <a:t>Nu este chiar o zonă „în fundătură”</a:t>
            </a:r>
            <a:endParaRPr lang="ro-RO" sz="1400"/>
          </a:p>
          <a:p>
            <a:r>
              <a:rPr lang="ro-RO" sz="1400" b="1">
                <a:ea typeface="+mn-lt"/>
                <a:cs typeface="+mn-lt"/>
              </a:rPr>
              <a:t>Nu sunt vizibile toate tipurile de rute:</a:t>
            </a:r>
            <a:endParaRPr lang="ro-RO" sz="1400"/>
          </a:p>
          <a:p>
            <a:r>
              <a:rPr lang="ro-RO" sz="1400" b="1">
                <a:ea typeface="+mn-lt"/>
                <a:cs typeface="+mn-lt"/>
              </a:rPr>
              <a:t>Intra-area routes</a:t>
            </a:r>
            <a:r>
              <a:rPr lang="ro-RO" sz="1400">
                <a:ea typeface="+mn-lt"/>
                <a:cs typeface="+mn-lt"/>
              </a:rPr>
              <a:t> – rute din interiorul zonei</a:t>
            </a:r>
            <a:endParaRPr lang="ro-RO" sz="1400"/>
          </a:p>
          <a:p>
            <a:r>
              <a:rPr lang="ro-RO" sz="1400" b="1">
                <a:ea typeface="+mn-lt"/>
                <a:cs typeface="+mn-lt"/>
              </a:rPr>
              <a:t>Inter-area routes</a:t>
            </a:r>
            <a:r>
              <a:rPr lang="ro-RO" sz="1400">
                <a:ea typeface="+mn-lt"/>
                <a:cs typeface="+mn-lt"/>
              </a:rPr>
              <a:t> – rute din alte zone </a:t>
            </a:r>
            <a:r>
              <a:rPr lang="ro-RO" sz="1400" i="1">
                <a:ea typeface="+mn-lt"/>
                <a:cs typeface="+mn-lt"/>
              </a:rPr>
              <a:t>nu sunt vizibile</a:t>
            </a:r>
            <a:endParaRPr lang="ro-RO" sz="1400"/>
          </a:p>
          <a:p>
            <a:r>
              <a:rPr lang="ro-RO" sz="1400" b="1">
                <a:ea typeface="+mn-lt"/>
                <a:cs typeface="+mn-lt"/>
              </a:rPr>
              <a:t>External routes sunt înlocuite cu 0.0.0.0/0</a:t>
            </a:r>
            <a:endParaRPr lang="ro-RO" sz="1400"/>
          </a:p>
          <a:p>
            <a:r>
              <a:rPr lang="ro-RO" sz="1400" b="1">
                <a:ea typeface="+mn-lt"/>
                <a:cs typeface="+mn-lt"/>
              </a:rPr>
              <a:t>Puțină informație de serviciu</a:t>
            </a:r>
            <a:r>
              <a:rPr lang="ro-RO" sz="1400">
                <a:ea typeface="+mn-lt"/>
                <a:cs typeface="+mn-lt"/>
              </a:rPr>
              <a:t>, încărcare relativ mică asupra routerelor</a:t>
            </a:r>
            <a:endParaRPr lang="ro-RO" sz="1400"/>
          </a:p>
          <a:p>
            <a:r>
              <a:rPr lang="ro-RO" sz="1400" b="1">
                <a:ea typeface="+mn-lt"/>
                <a:cs typeface="+mn-lt"/>
              </a:rPr>
              <a:t>Într-o zonă NSSA poate exista un ASBR</a:t>
            </a:r>
            <a:endParaRPr lang="ro-RO" sz="1400"/>
          </a:p>
          <a:p>
            <a:r>
              <a:rPr lang="ro-RO" sz="1400" b="1">
                <a:ea typeface="+mn-lt"/>
                <a:cs typeface="+mn-lt"/>
              </a:rPr>
              <a:t>ABR transformă LSA Type 7 de la ASBR în LSA Type 5</a:t>
            </a:r>
            <a:r>
              <a:rPr lang="ro-RO" sz="1400">
                <a:ea typeface="+mn-lt"/>
                <a:cs typeface="+mn-lt"/>
              </a:rPr>
              <a:t> către backbone,</a:t>
            </a:r>
            <a:br>
              <a:rPr lang="ro-RO" sz="1400">
                <a:ea typeface="+mn-lt"/>
                <a:cs typeface="+mn-lt"/>
              </a:rPr>
            </a:br>
            <a:r>
              <a:rPr lang="ro-RO" sz="1400">
                <a:ea typeface="+mn-lt"/>
                <a:cs typeface="+mn-lt"/>
              </a:rPr>
              <a:t> anunțând astfel rutele externe în domeniul OSPF</a:t>
            </a:r>
            <a:endParaRPr lang="ro-RO" sz="1400"/>
          </a:p>
          <a:p>
            <a:r>
              <a:rPr lang="ro-RO" sz="1400" b="1">
                <a:ea typeface="+mn-lt"/>
                <a:cs typeface="+mn-lt"/>
              </a:rPr>
              <a:t>Translator role</a:t>
            </a:r>
            <a:r>
              <a:rPr lang="ro-RO" sz="1400">
                <a:ea typeface="+mn-lt"/>
                <a:cs typeface="+mn-lt"/>
              </a:rPr>
              <a:t> – rolul ABR în conversia LSA Type 7 → LSA Type 5</a:t>
            </a:r>
            <a:endParaRPr lang="ro-RO" sz="1400"/>
          </a:p>
          <a:p>
            <a:endParaRPr lang="ro-RO" sz="1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ine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FBC8032D-CFCC-B70D-87A7-75C04A32D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22" y="909081"/>
            <a:ext cx="4158819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65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2D636C0-ED58-B4EF-6F86-EAB7E775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1953"/>
            <a:ext cx="4198269" cy="749984"/>
          </a:xfrm>
        </p:spPr>
        <p:txBody>
          <a:bodyPr anchor="b">
            <a:normAutofit fontScale="90000"/>
          </a:bodyPr>
          <a:lstStyle/>
          <a:p>
            <a:r>
              <a:rPr lang="ro-RO" sz="5400">
                <a:ea typeface="+mj-lt"/>
                <a:cs typeface="+mj-lt"/>
              </a:rPr>
              <a:t>Virtual link</a:t>
            </a:r>
            <a:endParaRPr lang="ro-RO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30CFC22-AC8D-C975-5A98-877CBC30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57" y="1343816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2200">
                <a:ea typeface="+mn-lt"/>
                <a:cs typeface="+mn-lt"/>
              </a:rPr>
              <a:t>Dacă una dintre zone nu poate fi conectată direct la backbone, atunci pe ABR-ul ei poate fi creat un </a:t>
            </a:r>
            <a:r>
              <a:rPr lang="ro-RO" sz="2200" b="1">
                <a:ea typeface="+mn-lt"/>
                <a:cs typeface="+mn-lt"/>
              </a:rPr>
              <a:t>link virtual</a:t>
            </a:r>
            <a:r>
              <a:rPr lang="ro-RO" sz="2200">
                <a:ea typeface="+mn-lt"/>
                <a:cs typeface="+mn-lt"/>
              </a:rPr>
              <a:t> către un ABR care este conectat la backbone.</a:t>
            </a:r>
            <a:endParaRPr lang="ro-RO" sz="2200"/>
          </a:p>
          <a:p>
            <a:r>
              <a:rPr lang="ro-RO" sz="2200">
                <a:ea typeface="+mn-lt"/>
                <a:cs typeface="+mn-lt"/>
              </a:rPr>
              <a:t>Ca zonă tranzit se folosește </a:t>
            </a:r>
            <a:r>
              <a:rPr lang="ro-RO" sz="2200" b="1">
                <a:ea typeface="+mn-lt"/>
                <a:cs typeface="+mn-lt"/>
              </a:rPr>
              <a:t>o zonă non-backbone</a:t>
            </a:r>
            <a:r>
              <a:rPr lang="ro-RO" sz="2200">
                <a:ea typeface="+mn-lt"/>
                <a:cs typeface="+mn-lt"/>
              </a:rPr>
              <a:t>.</a:t>
            </a:r>
            <a:endParaRPr lang="ro-RO" sz="2200"/>
          </a:p>
          <a:p>
            <a:r>
              <a:rPr lang="ro-RO" sz="2200">
                <a:ea typeface="+mn-lt"/>
                <a:cs typeface="+mn-lt"/>
              </a:rPr>
              <a:t>Zonele de tip </a:t>
            </a:r>
            <a:r>
              <a:rPr lang="ro-RO" sz="2200" b="1">
                <a:ea typeface="+mn-lt"/>
                <a:cs typeface="+mn-lt"/>
              </a:rPr>
              <a:t>stub</a:t>
            </a:r>
            <a:r>
              <a:rPr lang="ro-RO" sz="2200">
                <a:ea typeface="+mn-lt"/>
                <a:cs typeface="+mn-lt"/>
              </a:rPr>
              <a:t> nu pot fi folosite pentru virtual link.</a:t>
            </a:r>
            <a:endParaRPr lang="ro-RO" sz="2200"/>
          </a:p>
          <a:p>
            <a:r>
              <a:rPr lang="ro-RO" sz="2200">
                <a:ea typeface="+mn-lt"/>
                <a:cs typeface="+mn-lt"/>
              </a:rPr>
              <a:t>Cu ajutorul unui virtual link se poate </a:t>
            </a:r>
            <a:r>
              <a:rPr lang="ro-RO" sz="2200" b="1">
                <a:ea typeface="+mn-lt"/>
                <a:cs typeface="+mn-lt"/>
              </a:rPr>
              <a:t>uni un backbone divizat</a:t>
            </a:r>
            <a:r>
              <a:rPr lang="ro-RO" sz="2200">
                <a:ea typeface="+mn-lt"/>
                <a:cs typeface="+mn-lt"/>
              </a:rPr>
              <a:t> – </a:t>
            </a:r>
            <a:r>
              <a:rPr lang="ro-RO" sz="2200" i="1">
                <a:ea typeface="+mn-lt"/>
                <a:cs typeface="+mn-lt"/>
              </a:rPr>
              <a:t>partitioned backbone</a:t>
            </a:r>
            <a:r>
              <a:rPr lang="ro-RO" sz="2200">
                <a:ea typeface="+mn-lt"/>
                <a:cs typeface="+mn-lt"/>
              </a:rPr>
              <a:t>.</a:t>
            </a:r>
            <a:endParaRPr lang="ro-RO" sz="2200"/>
          </a:p>
          <a:p>
            <a:r>
              <a:rPr lang="ro-RO" sz="2200">
                <a:ea typeface="+mn-lt"/>
                <a:cs typeface="+mn-lt"/>
              </a:rPr>
              <a:t>Virtual link se configurează </a:t>
            </a:r>
            <a:r>
              <a:rPr lang="ro-RO" sz="2200" b="1">
                <a:ea typeface="+mn-lt"/>
                <a:cs typeface="+mn-lt"/>
              </a:rPr>
              <a:t>pe ambele ABR</a:t>
            </a:r>
            <a:r>
              <a:rPr lang="ro-RO" sz="2200">
                <a:ea typeface="+mn-lt"/>
                <a:cs typeface="+mn-lt"/>
              </a:rPr>
              <a:t>.</a:t>
            </a:r>
            <a:endParaRPr lang="ro-RO" sz="2200"/>
          </a:p>
          <a:p>
            <a:endParaRPr lang="ro-RO" sz="2200"/>
          </a:p>
        </p:txBody>
      </p:sp>
      <p:pic>
        <p:nvPicPr>
          <p:cNvPr id="4" name="Imagine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AFB34D67-0CFC-81B2-0991-EBDE912F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413" y="329183"/>
            <a:ext cx="3327069" cy="3429969"/>
          </a:xfrm>
          <a:prstGeom prst="rect">
            <a:avLst/>
          </a:prstGeom>
        </p:spPr>
      </p:pic>
      <p:pic>
        <p:nvPicPr>
          <p:cNvPr id="5" name="Imagine 4" descr="O imagine care conține Font, cerc, diagramă, alb&#10;&#10;Conținutul generat de inteligența artificială poate fi incorect.">
            <a:extLst>
              <a:ext uri="{FF2B5EF4-FFF2-40B4-BE49-F238E27FC236}">
                <a16:creationId xmlns:a16="http://schemas.microsoft.com/office/drawing/2014/main" id="{C39398F8-0E7A-504F-5F99-DB2AE6015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83" y="4499634"/>
            <a:ext cx="10700061" cy="20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3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C0D6A69-0FB9-002D-E988-37FAC6DF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ro-RO" sz="2900">
                <a:ea typeface="+mj-lt"/>
                <a:cs typeface="+mj-lt"/>
              </a:rPr>
              <a:t>Route aggregation. Area ranges</a:t>
            </a:r>
            <a:endParaRPr lang="ro-RO" sz="2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560C692-C366-1201-EADB-F81AB8620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z="2000">
                <a:ea typeface="+mn-lt"/>
                <a:cs typeface="+mn-lt"/>
              </a:rPr>
              <a:t>Pentru a nu transmite în backbone rețele mici și numeroase, acestea pot fi </a:t>
            </a:r>
            <a:r>
              <a:rPr lang="ro-RO" sz="2000" b="1">
                <a:ea typeface="+mn-lt"/>
                <a:cs typeface="+mn-lt"/>
              </a:rPr>
              <a:t>agregate pe ABR</a:t>
            </a:r>
            <a:r>
              <a:rPr lang="ro-RO" sz="2000">
                <a:ea typeface="+mn-lt"/>
                <a:cs typeface="+mn-lt"/>
              </a:rPr>
              <a:t> în meniul </a:t>
            </a:r>
            <a:r>
              <a:rPr lang="ro-RO" sz="2000" i="1">
                <a:ea typeface="+mn-lt"/>
                <a:cs typeface="+mn-lt"/>
              </a:rPr>
              <a:t>area ranges</a:t>
            </a:r>
            <a:r>
              <a:rPr lang="ro-RO" sz="2000">
                <a:ea typeface="+mn-lt"/>
                <a:cs typeface="+mn-lt"/>
              </a:rPr>
              <a:t>.</a:t>
            </a:r>
            <a:endParaRPr lang="ro-RO" sz="2000"/>
          </a:p>
          <a:p>
            <a:r>
              <a:rPr lang="ro-RO" sz="2000" b="1">
                <a:ea typeface="+mn-lt"/>
                <a:cs typeface="+mn-lt"/>
              </a:rPr>
              <a:t>Area</a:t>
            </a:r>
            <a:r>
              <a:rPr lang="ro-RO" sz="2000">
                <a:ea typeface="+mn-lt"/>
                <a:cs typeface="+mn-lt"/>
              </a:rPr>
              <a:t> – zona internă din care provin rutele.</a:t>
            </a:r>
            <a:endParaRPr lang="ro-RO" sz="2000"/>
          </a:p>
          <a:p>
            <a:r>
              <a:rPr lang="ro-RO" sz="2000" b="1">
                <a:ea typeface="+mn-lt"/>
                <a:cs typeface="+mn-lt"/>
              </a:rPr>
              <a:t>Range</a:t>
            </a:r>
            <a:r>
              <a:rPr lang="ro-RO" sz="2000">
                <a:ea typeface="+mn-lt"/>
                <a:cs typeface="+mn-lt"/>
              </a:rPr>
              <a:t> – rețeaua agregată (prefixul sumarizat).</a:t>
            </a:r>
            <a:endParaRPr lang="ro-RO" sz="2000"/>
          </a:p>
          <a:p>
            <a:r>
              <a:rPr lang="ro-RO" sz="2000" b="1">
                <a:ea typeface="+mn-lt"/>
                <a:cs typeface="+mn-lt"/>
              </a:rPr>
              <a:t>Cost</a:t>
            </a:r>
            <a:r>
              <a:rPr lang="ro-RO" sz="2000">
                <a:ea typeface="+mn-lt"/>
                <a:cs typeface="+mn-lt"/>
              </a:rPr>
              <a:t> – costul rutei agregate care va fi anunțată.</a:t>
            </a:r>
            <a:endParaRPr lang="ro-RO" sz="2000"/>
          </a:p>
          <a:p>
            <a:endParaRPr lang="ro-RO" sz="2000"/>
          </a:p>
        </p:txBody>
      </p:sp>
      <p:pic>
        <p:nvPicPr>
          <p:cNvPr id="4" name="Imagine 3" descr="O imagine care conține text, captură de ecran, afișaj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3FF361F5-4A11-4492-EBB3-B4D98280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027"/>
          <a:stretch>
            <a:fillRect/>
          </a:stretch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9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7A695A5D-DA63-C3E1-4901-56AABB2D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ro-RO" sz="4000">
                <a:ea typeface="+mj-lt"/>
                <a:cs typeface="+mj-lt"/>
              </a:rPr>
              <a:t>Passive interface</a:t>
            </a:r>
            <a:endParaRPr lang="ro-RO" sz="400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56E943A-161B-C2FC-4C1E-90FE1D32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2000">
                <a:ea typeface="+mn-lt"/>
                <a:cs typeface="+mn-lt"/>
              </a:rPr>
              <a:t>Din motive de securitate, pe unele interfețe trebuie dezactivat protocolul OSPF (spre rețelele străine), dar păstrând totuși rețeaua respectivă în OSPF.</a:t>
            </a:r>
            <a:endParaRPr lang="ro-RO" sz="2000"/>
          </a:p>
          <a:p>
            <a:r>
              <a:rPr lang="ro-RO" sz="2000">
                <a:ea typeface="+mn-lt"/>
                <a:cs typeface="+mn-lt"/>
              </a:rPr>
              <a:t>Opțiunea </a:t>
            </a:r>
            <a:r>
              <a:rPr lang="ro-RO" sz="2000" b="1">
                <a:ea typeface="+mn-lt"/>
                <a:cs typeface="+mn-lt"/>
              </a:rPr>
              <a:t>Passive interface</a:t>
            </a:r>
            <a:endParaRPr lang="ro-RO" sz="2000"/>
          </a:p>
          <a:p>
            <a:r>
              <a:rPr lang="ro-RO" sz="2000">
                <a:ea typeface="+mn-lt"/>
                <a:cs typeface="+mn-lt"/>
              </a:rPr>
              <a:t>Conduce la dezactivarea protocolului OSPF pe acel interfață (nu se trimit/nu se primesc pachete OSPF), dar rețeaua rămâne anunțată în OSPF.</a:t>
            </a:r>
            <a:endParaRPr lang="ro-RO" sz="2000"/>
          </a:p>
          <a:p>
            <a:endParaRPr lang="ro-RO" sz="2000"/>
          </a:p>
        </p:txBody>
      </p:sp>
      <p:pic>
        <p:nvPicPr>
          <p:cNvPr id="4" name="Imagine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93CD1F18-3977-9D7D-70A8-8DDD6C57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891" y="489118"/>
            <a:ext cx="4482125" cy="54660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41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B6EED9EB-E512-2AF8-6D73-6013ED62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ro-RO" sz="4000">
                <a:ea typeface="+mj-lt"/>
                <a:cs typeface="+mj-lt"/>
              </a:rPr>
              <a:t>OSPF authentication</a:t>
            </a:r>
            <a:endParaRPr lang="ro-RO" sz="400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49BBDD5-9FCD-3208-EE18-69E65BCC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z="1600">
                <a:ea typeface="+mn-lt"/>
                <a:cs typeface="+mn-lt"/>
              </a:rPr>
              <a:t>În mod implicit, pachetele OSPF </a:t>
            </a:r>
            <a:r>
              <a:rPr lang="ro-RO" sz="1600" b="1">
                <a:ea typeface="+mn-lt"/>
                <a:cs typeface="+mn-lt"/>
              </a:rPr>
              <a:t>nu sunt criptate</a:t>
            </a:r>
            <a:r>
              <a:rPr lang="ro-RO" sz="1600">
                <a:ea typeface="+mn-lt"/>
                <a:cs typeface="+mn-lt"/>
              </a:rPr>
              <a:t> și </a:t>
            </a:r>
            <a:r>
              <a:rPr lang="ro-RO" sz="1600" b="1">
                <a:ea typeface="+mn-lt"/>
                <a:cs typeface="+mn-lt"/>
              </a:rPr>
              <a:t>nu sunt autentificate</a:t>
            </a:r>
            <a:r>
              <a:rPr lang="ro-RO" sz="1600">
                <a:ea typeface="+mn-lt"/>
                <a:cs typeface="+mn-lt"/>
              </a:rPr>
              <a:t>.</a:t>
            </a:r>
            <a:endParaRPr lang="ro-RO" sz="1600"/>
          </a:p>
          <a:p>
            <a:r>
              <a:rPr lang="ro-RO" sz="1600">
                <a:ea typeface="+mn-lt"/>
                <a:cs typeface="+mn-lt"/>
              </a:rPr>
              <a:t>Oricine are acces la rețea poate introduce propriile rute sau poate destabiliza rețeaua.</a:t>
            </a:r>
            <a:endParaRPr lang="ro-RO" sz="1600"/>
          </a:p>
          <a:p>
            <a:r>
              <a:rPr lang="ro-RO" sz="1600">
                <a:ea typeface="+mn-lt"/>
                <a:cs typeface="+mn-lt"/>
              </a:rPr>
              <a:t>Pentru a preveni astfel de situații, routerele OSPF pot cripta și autentifica pachetele folosind două metode: </a:t>
            </a:r>
            <a:r>
              <a:rPr lang="ro-RO" sz="1600" b="1">
                <a:ea typeface="+mn-lt"/>
                <a:cs typeface="+mn-lt"/>
              </a:rPr>
              <a:t>simple</a:t>
            </a:r>
            <a:r>
              <a:rPr lang="ro-RO" sz="1600">
                <a:ea typeface="+mn-lt"/>
                <a:cs typeface="+mn-lt"/>
              </a:rPr>
              <a:t> și </a:t>
            </a:r>
            <a:r>
              <a:rPr lang="ro-RO" sz="1600" b="1">
                <a:ea typeface="+mn-lt"/>
                <a:cs typeface="+mn-lt"/>
              </a:rPr>
              <a:t>MD5</a:t>
            </a:r>
            <a:r>
              <a:rPr lang="ro-RO" sz="1600">
                <a:ea typeface="+mn-lt"/>
                <a:cs typeface="+mn-lt"/>
              </a:rPr>
              <a:t>.</a:t>
            </a:r>
            <a:endParaRPr lang="ro-RO" sz="1600"/>
          </a:p>
          <a:p>
            <a:r>
              <a:rPr lang="ro-RO" sz="1600" b="1">
                <a:ea typeface="+mn-lt"/>
                <a:cs typeface="+mn-lt"/>
              </a:rPr>
              <a:t>Simple</a:t>
            </a:r>
            <a:r>
              <a:rPr lang="ro-RO" sz="1600">
                <a:ea typeface="+mn-lt"/>
                <a:cs typeface="+mn-lt"/>
              </a:rPr>
              <a:t> – transmite cheia prin rețea în formă necriptată.</a:t>
            </a:r>
            <a:endParaRPr lang="ro-RO" sz="1600"/>
          </a:p>
          <a:p>
            <a:r>
              <a:rPr lang="ro-RO" sz="1600" b="1">
                <a:ea typeface="+mn-lt"/>
                <a:cs typeface="+mn-lt"/>
              </a:rPr>
              <a:t>MD5</a:t>
            </a:r>
            <a:r>
              <a:rPr lang="ro-RO" sz="1600">
                <a:ea typeface="+mn-lt"/>
                <a:cs typeface="+mn-lt"/>
              </a:rPr>
              <a:t> – mai sigur, transmite un </a:t>
            </a:r>
            <a:r>
              <a:rPr lang="ro-RO" sz="1600" i="1">
                <a:ea typeface="+mn-lt"/>
                <a:cs typeface="+mn-lt"/>
              </a:rPr>
              <a:t>digest</a:t>
            </a:r>
            <a:r>
              <a:rPr lang="ro-RO" sz="1600">
                <a:ea typeface="+mn-lt"/>
                <a:cs typeface="+mn-lt"/>
              </a:rPr>
              <a:t> (hash) criptat.</a:t>
            </a:r>
            <a:endParaRPr lang="ro-RO" sz="1600"/>
          </a:p>
          <a:p>
            <a:r>
              <a:rPr lang="ro-RO" sz="1600" b="1">
                <a:ea typeface="+mn-lt"/>
                <a:cs typeface="+mn-lt"/>
              </a:rPr>
              <a:t>Auth Key ID</a:t>
            </a:r>
            <a:r>
              <a:rPr lang="ro-RO" sz="1600">
                <a:ea typeface="+mn-lt"/>
                <a:cs typeface="+mn-lt"/>
              </a:rPr>
              <a:t> trebuie să fie identic la ambii vecini OSPF.</a:t>
            </a:r>
            <a:endParaRPr lang="ro-RO" sz="1600"/>
          </a:p>
          <a:p>
            <a:r>
              <a:rPr lang="ro-RO" sz="1600" b="1">
                <a:ea typeface="+mn-lt"/>
                <a:cs typeface="+mn-lt"/>
              </a:rPr>
              <a:t>Authentication key</a:t>
            </a:r>
            <a:r>
              <a:rPr lang="ro-RO" sz="1600">
                <a:ea typeface="+mn-lt"/>
                <a:cs typeface="+mn-lt"/>
              </a:rPr>
              <a:t> – cheia de autentificare folosită pentru verificarea pachetelor.</a:t>
            </a:r>
            <a:endParaRPr lang="ro-RO" sz="1600"/>
          </a:p>
          <a:p>
            <a:endParaRPr lang="ro-RO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ine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7C411833-6BAD-7F88-9AEA-BCA2D7C9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200" y="909081"/>
            <a:ext cx="4070064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843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9E6688D-1DED-48EA-8368-FCD09C0B7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23B3F2E-EA20-1EDD-285C-00673E91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528" y="431212"/>
            <a:ext cx="3420305" cy="1906317"/>
          </a:xfrm>
        </p:spPr>
        <p:txBody>
          <a:bodyPr>
            <a:normAutofit/>
          </a:bodyPr>
          <a:lstStyle/>
          <a:p>
            <a:pPr algn="ctr"/>
            <a:r>
              <a:rPr lang="ro-RO" sz="2800">
                <a:ea typeface="+mj-lt"/>
                <a:cs typeface="+mj-lt"/>
              </a:rPr>
              <a:t>Routing filters </a:t>
            </a:r>
            <a:endParaRPr lang="ro-RO" sz="280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5D553EC-410D-5A7D-0DEE-4738CB8A2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80" y="431212"/>
            <a:ext cx="7271640" cy="61204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o-RO" sz="1600" dirty="0">
                <a:ea typeface="+mn-lt"/>
                <a:cs typeface="+mn-lt"/>
              </a:rPr>
              <a:t>Meniu: </a:t>
            </a:r>
            <a:r>
              <a:rPr lang="ro-RO" sz="1600" b="1" dirty="0" err="1">
                <a:ea typeface="+mn-lt"/>
                <a:cs typeface="+mn-lt"/>
              </a:rPr>
              <a:t>Routing</a:t>
            </a:r>
            <a:r>
              <a:rPr lang="ro-RO" sz="1600" b="1" dirty="0">
                <a:ea typeface="+mn-lt"/>
                <a:cs typeface="+mn-lt"/>
              </a:rPr>
              <a:t> → </a:t>
            </a:r>
            <a:r>
              <a:rPr lang="ro-RO" sz="1600" b="1" dirty="0" err="1">
                <a:ea typeface="+mn-lt"/>
                <a:cs typeface="+mn-lt"/>
              </a:rPr>
              <a:t>Filters</a:t>
            </a:r>
            <a:endParaRPr lang="ro-RO" sz="1600"/>
          </a:p>
          <a:p>
            <a:r>
              <a:rPr lang="ro-RO" sz="1600" i="1" dirty="0" err="1">
                <a:ea typeface="+mn-lt"/>
                <a:cs typeface="+mn-lt"/>
              </a:rPr>
              <a:t>Routing</a:t>
            </a:r>
            <a:r>
              <a:rPr lang="ro-RO" sz="1600" i="1" dirty="0">
                <a:ea typeface="+mn-lt"/>
                <a:cs typeface="+mn-lt"/>
              </a:rPr>
              <a:t> </a:t>
            </a:r>
            <a:r>
              <a:rPr lang="ro-RO" sz="1600" i="1" dirty="0" err="1">
                <a:ea typeface="+mn-lt"/>
                <a:cs typeface="+mn-lt"/>
              </a:rPr>
              <a:t>filters</a:t>
            </a:r>
            <a:r>
              <a:rPr lang="ro-RO" sz="1600" dirty="0">
                <a:ea typeface="+mn-lt"/>
                <a:cs typeface="+mn-lt"/>
              </a:rPr>
              <a:t> permit:</a:t>
            </a:r>
            <a:endParaRPr lang="ro-RO" sz="1600"/>
          </a:p>
          <a:p>
            <a:pPr lvl="1"/>
            <a:r>
              <a:rPr lang="ro-RO" sz="1600" dirty="0">
                <a:ea typeface="+mn-lt"/>
                <a:cs typeface="+mn-lt"/>
              </a:rPr>
              <a:t>să interzici intrarea în domeniul OSPF a rutelor externe (</a:t>
            </a:r>
            <a:r>
              <a:rPr lang="ro-RO" sz="1600" b="1" err="1">
                <a:ea typeface="+mn-lt"/>
                <a:cs typeface="+mn-lt"/>
              </a:rPr>
              <a:t>ospf</a:t>
            </a:r>
            <a:r>
              <a:rPr lang="ro-RO" sz="1600" b="1" dirty="0">
                <a:ea typeface="+mn-lt"/>
                <a:cs typeface="+mn-lt"/>
              </a:rPr>
              <a:t>-out</a:t>
            </a:r>
            <a:r>
              <a:rPr lang="ro-RO" sz="1600" dirty="0">
                <a:ea typeface="+mn-lt"/>
                <a:cs typeface="+mn-lt"/>
              </a:rPr>
              <a:t>)</a:t>
            </a:r>
            <a:endParaRPr lang="ro-RO" sz="1600"/>
          </a:p>
          <a:p>
            <a:pPr lvl="1"/>
            <a:r>
              <a:rPr lang="ro-RO" sz="1600" dirty="0">
                <a:ea typeface="+mn-lt"/>
                <a:cs typeface="+mn-lt"/>
              </a:rPr>
              <a:t>sau să oprești ieșirea din domeniul OSPF spre alte protocoale de rutare și spre tabela RIB a rutelor interne OSPF (</a:t>
            </a:r>
            <a:r>
              <a:rPr lang="ro-RO" sz="1600" b="1" err="1">
                <a:ea typeface="+mn-lt"/>
                <a:cs typeface="+mn-lt"/>
              </a:rPr>
              <a:t>ospf</a:t>
            </a:r>
            <a:r>
              <a:rPr lang="ro-RO" sz="1600" b="1" dirty="0">
                <a:ea typeface="+mn-lt"/>
                <a:cs typeface="+mn-lt"/>
              </a:rPr>
              <a:t>-in</a:t>
            </a:r>
            <a:r>
              <a:rPr lang="ro-RO" sz="1600" dirty="0">
                <a:ea typeface="+mn-lt"/>
                <a:cs typeface="+mn-lt"/>
              </a:rPr>
              <a:t>)</a:t>
            </a:r>
            <a:endParaRPr lang="ro-RO" sz="1600"/>
          </a:p>
          <a:p>
            <a:r>
              <a:rPr lang="ro-RO" sz="1600" b="1" dirty="0">
                <a:ea typeface="+mn-lt"/>
                <a:cs typeface="+mn-lt"/>
              </a:rPr>
              <a:t>Chain </a:t>
            </a:r>
            <a:r>
              <a:rPr lang="ro-RO" sz="1600" b="1" err="1">
                <a:ea typeface="+mn-lt"/>
                <a:cs typeface="+mn-lt"/>
              </a:rPr>
              <a:t>ospf</a:t>
            </a:r>
            <a:r>
              <a:rPr lang="ro-RO" sz="1600" b="1" dirty="0">
                <a:ea typeface="+mn-lt"/>
                <a:cs typeface="+mn-lt"/>
              </a:rPr>
              <a:t>-in</a:t>
            </a:r>
            <a:r>
              <a:rPr lang="ro-RO" sz="1600" dirty="0">
                <a:ea typeface="+mn-lt"/>
                <a:cs typeface="+mn-lt"/>
              </a:rPr>
              <a:t> – filtrează rutele OSPF </a:t>
            </a:r>
            <a:r>
              <a:rPr lang="ro-RO" sz="1600" i="1" dirty="0">
                <a:ea typeface="+mn-lt"/>
                <a:cs typeface="+mn-lt"/>
              </a:rPr>
              <a:t>intrate</a:t>
            </a:r>
            <a:r>
              <a:rPr lang="ro-RO" sz="1600" dirty="0">
                <a:ea typeface="+mn-lt"/>
                <a:cs typeface="+mn-lt"/>
              </a:rPr>
              <a:t> în domeniu (rute calculate pe baza SPF)</a:t>
            </a:r>
            <a:endParaRPr lang="ro-RO" sz="1600"/>
          </a:p>
          <a:p>
            <a:r>
              <a:rPr lang="ro-RO" sz="1600" b="1" dirty="0">
                <a:ea typeface="+mn-lt"/>
                <a:cs typeface="+mn-lt"/>
              </a:rPr>
              <a:t>Chain </a:t>
            </a:r>
            <a:r>
              <a:rPr lang="ro-RO" sz="1600" b="1" err="1">
                <a:ea typeface="+mn-lt"/>
                <a:cs typeface="+mn-lt"/>
              </a:rPr>
              <a:t>ospf</a:t>
            </a:r>
            <a:r>
              <a:rPr lang="ro-RO" sz="1600" b="1" dirty="0">
                <a:ea typeface="+mn-lt"/>
                <a:cs typeface="+mn-lt"/>
              </a:rPr>
              <a:t>-out</a:t>
            </a:r>
            <a:r>
              <a:rPr lang="ro-RO" sz="1600" dirty="0">
                <a:ea typeface="+mn-lt"/>
                <a:cs typeface="+mn-lt"/>
              </a:rPr>
              <a:t> – filtrează rutele </a:t>
            </a:r>
            <a:r>
              <a:rPr lang="ro-RO" sz="1600" i="1" dirty="0">
                <a:ea typeface="+mn-lt"/>
                <a:cs typeface="+mn-lt"/>
              </a:rPr>
              <a:t>ieșite</a:t>
            </a:r>
            <a:r>
              <a:rPr lang="ro-RO" sz="1600" dirty="0">
                <a:ea typeface="+mn-lt"/>
                <a:cs typeface="+mn-lt"/>
              </a:rPr>
              <a:t> din OSPF către domeniul OSPF (rute venite din BGP, static, RIP etc.)</a:t>
            </a:r>
            <a:endParaRPr lang="ro-RO" sz="1600"/>
          </a:p>
          <a:p>
            <a:r>
              <a:rPr lang="ro-RO" sz="1600" dirty="0">
                <a:ea typeface="+mn-lt"/>
                <a:cs typeface="+mn-lt"/>
              </a:rPr>
              <a:t>În </a:t>
            </a:r>
            <a:r>
              <a:rPr lang="ro-RO" sz="1600" b="1" err="1">
                <a:ea typeface="+mn-lt"/>
                <a:cs typeface="+mn-lt"/>
              </a:rPr>
              <a:t>ospf</a:t>
            </a:r>
            <a:r>
              <a:rPr lang="ro-RO" sz="1600" b="1" dirty="0">
                <a:ea typeface="+mn-lt"/>
                <a:cs typeface="+mn-lt"/>
              </a:rPr>
              <a:t>-out</a:t>
            </a:r>
            <a:r>
              <a:rPr lang="ro-RO" sz="1600" dirty="0">
                <a:ea typeface="+mn-lt"/>
                <a:cs typeface="+mn-lt"/>
              </a:rPr>
              <a:t> pot fi filtrate </a:t>
            </a:r>
            <a:r>
              <a:rPr lang="ro-RO" sz="1600" b="1" dirty="0">
                <a:ea typeface="+mn-lt"/>
                <a:cs typeface="+mn-lt"/>
              </a:rPr>
              <a:t>doar rutele externe</a:t>
            </a:r>
            <a:br>
              <a:rPr lang="ro-RO" sz="1600" b="1" dirty="0">
                <a:ea typeface="+mn-lt"/>
                <a:cs typeface="+mn-lt"/>
              </a:rPr>
            </a:br>
            <a:r>
              <a:rPr lang="ro-RO" sz="1600" b="1" dirty="0">
                <a:ea typeface="+mn-lt"/>
                <a:cs typeface="+mn-lt"/>
              </a:rPr>
              <a:t> </a:t>
            </a:r>
            <a:r>
              <a:rPr lang="ro-RO" sz="1600" i="1" dirty="0">
                <a:ea typeface="+mn-lt"/>
                <a:cs typeface="+mn-lt"/>
              </a:rPr>
              <a:t>(de ce? OSPF nu permite filtrarea rutelor interne în </a:t>
            </a:r>
            <a:r>
              <a:rPr lang="ro-RO" sz="1600" i="1" err="1">
                <a:ea typeface="+mn-lt"/>
                <a:cs typeface="+mn-lt"/>
              </a:rPr>
              <a:t>ospf</a:t>
            </a:r>
            <a:r>
              <a:rPr lang="ro-RO" sz="1600" i="1" dirty="0">
                <a:ea typeface="+mn-lt"/>
                <a:cs typeface="+mn-lt"/>
              </a:rPr>
              <a:t>-out, deoarece acestea trebuie distribuite complet pentru a garanta consistența bazei SPF în toate </a:t>
            </a:r>
            <a:r>
              <a:rPr lang="ro-RO" sz="1600" i="1" err="1">
                <a:ea typeface="+mn-lt"/>
                <a:cs typeface="+mn-lt"/>
              </a:rPr>
              <a:t>routerele</a:t>
            </a:r>
            <a:r>
              <a:rPr lang="ro-RO" sz="1600" i="1" dirty="0">
                <a:ea typeface="+mn-lt"/>
                <a:cs typeface="+mn-lt"/>
              </a:rPr>
              <a:t>)</a:t>
            </a:r>
            <a:endParaRPr lang="en-US" sz="1600"/>
          </a:p>
          <a:p>
            <a:r>
              <a:rPr lang="ro-RO" sz="1600" b="1" dirty="0"/>
              <a:t>Aplicare:</a:t>
            </a:r>
            <a:endParaRPr lang="ro-RO" sz="1600"/>
          </a:p>
          <a:p>
            <a:r>
              <a:rPr lang="ro-RO" sz="1600" dirty="0">
                <a:ea typeface="+mn-lt"/>
                <a:cs typeface="+mn-lt"/>
              </a:rPr>
              <a:t>Interzicerea distribuirii în OSPF a rutelor cu mască &gt;= /26 (</a:t>
            </a:r>
            <a:r>
              <a:rPr lang="ro-RO" sz="1600" b="1" err="1">
                <a:ea typeface="+mn-lt"/>
                <a:cs typeface="+mn-lt"/>
              </a:rPr>
              <a:t>ospf</a:t>
            </a:r>
            <a:r>
              <a:rPr lang="ro-RO" sz="1600" b="1" dirty="0">
                <a:ea typeface="+mn-lt"/>
                <a:cs typeface="+mn-lt"/>
              </a:rPr>
              <a:t>-out</a:t>
            </a:r>
            <a:r>
              <a:rPr lang="ro-RO" sz="1600" dirty="0">
                <a:ea typeface="+mn-lt"/>
                <a:cs typeface="+mn-lt"/>
              </a:rPr>
              <a:t>)</a:t>
            </a:r>
            <a:endParaRPr lang="ro-RO" sz="1600"/>
          </a:p>
          <a:p>
            <a:r>
              <a:rPr lang="ro-RO" sz="1600" dirty="0">
                <a:ea typeface="+mn-lt"/>
                <a:cs typeface="+mn-lt"/>
              </a:rPr>
              <a:t>Interzicerea anunțării rețelelor private din OSPF către BGP (</a:t>
            </a:r>
            <a:r>
              <a:rPr lang="ro-RO" sz="1600" b="1" err="1">
                <a:ea typeface="+mn-lt"/>
                <a:cs typeface="+mn-lt"/>
              </a:rPr>
              <a:t>ospf</a:t>
            </a:r>
            <a:r>
              <a:rPr lang="ro-RO" sz="1600" b="1" dirty="0">
                <a:ea typeface="+mn-lt"/>
                <a:cs typeface="+mn-lt"/>
              </a:rPr>
              <a:t>-in</a:t>
            </a:r>
            <a:r>
              <a:rPr lang="ro-RO" sz="1600" dirty="0">
                <a:ea typeface="+mn-lt"/>
                <a:cs typeface="+mn-lt"/>
              </a:rPr>
              <a:t>)</a:t>
            </a:r>
            <a:endParaRPr lang="ro-RO" sz="1600"/>
          </a:p>
          <a:p>
            <a:r>
              <a:rPr lang="ro-RO" sz="1600" dirty="0">
                <a:ea typeface="+mn-lt"/>
                <a:cs typeface="+mn-lt"/>
              </a:rPr>
              <a:t>Reducerea numărului de LSA-uri (</a:t>
            </a:r>
            <a:r>
              <a:rPr lang="ro-RO" sz="1600" err="1">
                <a:ea typeface="+mn-lt"/>
                <a:cs typeface="+mn-lt"/>
              </a:rPr>
              <a:t>lsa</a:t>
            </a:r>
            <a:r>
              <a:rPr lang="ro-RO" sz="1600" dirty="0">
                <a:ea typeface="+mn-lt"/>
                <a:cs typeface="+mn-lt"/>
              </a:rPr>
              <a:t> </a:t>
            </a:r>
            <a:r>
              <a:rPr lang="ro-RO" sz="1600" err="1">
                <a:ea typeface="+mn-lt"/>
                <a:cs typeface="+mn-lt"/>
              </a:rPr>
              <a:t>flood</a:t>
            </a:r>
            <a:r>
              <a:rPr lang="ro-RO" sz="1600" dirty="0">
                <a:ea typeface="+mn-lt"/>
                <a:cs typeface="+mn-lt"/>
              </a:rPr>
              <a:t>) la conectarea/deconectarea clienților VPN (rețele cu mască /32) (</a:t>
            </a:r>
            <a:r>
              <a:rPr lang="ro-RO" sz="1600" b="1" err="1">
                <a:ea typeface="+mn-lt"/>
                <a:cs typeface="+mn-lt"/>
              </a:rPr>
              <a:t>ospf</a:t>
            </a:r>
            <a:r>
              <a:rPr lang="ro-RO" sz="1600" b="1" dirty="0">
                <a:ea typeface="+mn-lt"/>
                <a:cs typeface="+mn-lt"/>
              </a:rPr>
              <a:t>-out</a:t>
            </a:r>
            <a:r>
              <a:rPr lang="ro-RO" sz="1600" dirty="0">
                <a:ea typeface="+mn-lt"/>
                <a:cs typeface="+mn-lt"/>
              </a:rPr>
              <a:t>)</a:t>
            </a:r>
            <a:endParaRPr lang="ro-RO" sz="1600" dirty="0"/>
          </a:p>
          <a:p>
            <a:endParaRPr lang="ro-RO" sz="1300"/>
          </a:p>
        </p:txBody>
      </p:sp>
      <p:pic>
        <p:nvPicPr>
          <p:cNvPr id="4" name="Imagine 3" descr="O imagine care conține text, captură de ecran, software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8DD7627A-4541-F88C-E26A-4163C1BF5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25"/>
          <a:stretch>
            <a:fillRect/>
          </a:stretch>
        </p:blipFill>
        <p:spPr>
          <a:xfrm>
            <a:off x="7913716" y="2768743"/>
            <a:ext cx="4278284" cy="4089258"/>
          </a:xfrm>
          <a:prstGeom prst="rect">
            <a:avLst/>
          </a:prstGeom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16BD38F4-5888-4B5B-836C-A316C522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881712" y="-2"/>
            <a:ext cx="4310288" cy="6858002"/>
            <a:chOff x="0" y="-2"/>
            <a:chExt cx="4310288" cy="68580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3D150B-ADB5-401D-8304-C7845A109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68743"/>
              <a:ext cx="4310288" cy="6400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ACD3AB31-A71C-4414-BA05-CF667CBA3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49283" y="3396995"/>
              <a:ext cx="6858002" cy="6400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779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bstituent conținut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89506896-CC37-6F6D-B0AD-0C5295B84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517" y="457200"/>
            <a:ext cx="716096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91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 descr="O imagine care conține text, captură de ecran, număr, software&#10;&#10;Conținutul generat de inteligența artificială poate fi incorect.">
            <a:extLst>
              <a:ext uri="{FF2B5EF4-FFF2-40B4-BE49-F238E27FC236}">
                <a16:creationId xmlns:a16="http://schemas.microsoft.com/office/drawing/2014/main" id="{31510694-1C41-EC09-9653-C69593EDA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659" y="643466"/>
            <a:ext cx="487468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ubstituent conținut 3" descr="O imagine care conține text, captură de ecran, Font, diagramă&#10;&#10;Conținutul generat de inteligența artificială poate fi incorect.">
            <a:extLst>
              <a:ext uri="{FF2B5EF4-FFF2-40B4-BE49-F238E27FC236}">
                <a16:creationId xmlns:a16="http://schemas.microsoft.com/office/drawing/2014/main" id="{E0CAC2E4-A2E7-F0F9-77C2-D74013EBE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626" y="918546"/>
            <a:ext cx="5823782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3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B695C7D-D553-AF17-762C-D9D7EFB4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Protocolul OSPF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B4268A8-6098-ED07-6CAC-D22C095B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ro-RO" b="1" dirty="0">
                <a:ea typeface="+mn-lt"/>
                <a:cs typeface="+mn-lt"/>
              </a:rPr>
              <a:t>Open </a:t>
            </a:r>
            <a:r>
              <a:rPr lang="ro-RO" b="1" dirty="0" err="1">
                <a:ea typeface="+mn-lt"/>
                <a:cs typeface="+mn-lt"/>
              </a:rPr>
              <a:t>Shortest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Path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First</a:t>
            </a:r>
            <a:endParaRPr lang="ro-RO" dirty="0" err="1"/>
          </a:p>
          <a:p>
            <a:r>
              <a:rPr lang="ro-RO">
                <a:ea typeface="+mn-lt"/>
                <a:cs typeface="+mn-lt"/>
              </a:rPr>
              <a:t>Protocol de rutare </a:t>
            </a:r>
            <a:r>
              <a:rPr lang="ro-RO" b="1">
                <a:ea typeface="+mn-lt"/>
                <a:cs typeface="+mn-lt"/>
              </a:rPr>
              <a:t>link-state</a:t>
            </a:r>
            <a:r>
              <a:rPr lang="ro-RO">
                <a:ea typeface="+mn-lt"/>
                <a:cs typeface="+mn-lt"/>
              </a:rPr>
              <a:t>, bazat pe starea legăturilor.</a:t>
            </a:r>
            <a:endParaRPr lang="ro-RO"/>
          </a:p>
          <a:p>
            <a:r>
              <a:rPr lang="ro-RO" dirty="0">
                <a:ea typeface="+mn-lt"/>
                <a:cs typeface="+mn-lt"/>
              </a:rPr>
              <a:t>Fiecare router din rețea cunoaște starea legăturilor tuturor celorlalte </a:t>
            </a:r>
            <a:r>
              <a:rPr lang="ro-RO" dirty="0" err="1">
                <a:ea typeface="+mn-lt"/>
                <a:cs typeface="+mn-lt"/>
              </a:rPr>
              <a:t>routere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Aparține clasei IGP – se utilizează în interiorul unei AS.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Cel mai răspândit protocol de rutare din lume.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Implementare deschisă – RFC2328 (v2), RFC5340 (v3).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Este complex în înțelegere, configurare și depanare; consumă resurse ale </a:t>
            </a:r>
            <a:r>
              <a:rPr lang="ro-RO" dirty="0" err="1">
                <a:ea typeface="+mn-lt"/>
                <a:cs typeface="+mn-lt"/>
              </a:rPr>
              <a:t>routerului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Funcționează foarte rapid.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Pentru transmiterea mesajelor de serviciu folosește propriul protocol de transport – </a:t>
            </a:r>
            <a:r>
              <a:rPr lang="ro-RO" b="1" dirty="0">
                <a:ea typeface="+mn-lt"/>
                <a:cs typeface="+mn-lt"/>
              </a:rPr>
              <a:t>OSPF protocol 89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Schimbul de mesaje se realizează prin </a:t>
            </a:r>
            <a:r>
              <a:rPr lang="ro-RO" b="1" dirty="0" err="1">
                <a:ea typeface="+mn-lt"/>
                <a:cs typeface="+mn-lt"/>
              </a:rPr>
              <a:t>multicast</a:t>
            </a:r>
            <a:r>
              <a:rPr lang="ro-RO" dirty="0">
                <a:ea typeface="+mn-lt"/>
                <a:cs typeface="+mn-lt"/>
              </a:rPr>
              <a:t> (în unele cazuri </a:t>
            </a:r>
            <a:r>
              <a:rPr lang="ro-RO" dirty="0" err="1">
                <a:ea typeface="+mn-lt"/>
                <a:cs typeface="+mn-lt"/>
              </a:rPr>
              <a:t>broadcast</a:t>
            </a:r>
            <a:r>
              <a:rPr lang="ro-RO" dirty="0">
                <a:ea typeface="+mn-lt"/>
                <a:cs typeface="+mn-lt"/>
              </a:rPr>
              <a:t>, </a:t>
            </a:r>
            <a:r>
              <a:rPr lang="ro-RO" dirty="0" err="1">
                <a:ea typeface="+mn-lt"/>
                <a:cs typeface="+mn-lt"/>
              </a:rPr>
              <a:t>unicast</a:t>
            </a:r>
            <a:r>
              <a:rPr lang="ro-RO" dirty="0">
                <a:ea typeface="+mn-lt"/>
                <a:cs typeface="+mn-lt"/>
              </a:rPr>
              <a:t>).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În </a:t>
            </a:r>
            <a:r>
              <a:rPr lang="ro-RO" dirty="0" err="1">
                <a:ea typeface="+mn-lt"/>
                <a:cs typeface="+mn-lt"/>
              </a:rPr>
              <a:t>RouterOS</a:t>
            </a:r>
            <a:r>
              <a:rPr lang="ro-RO" dirty="0">
                <a:ea typeface="+mn-lt"/>
                <a:cs typeface="+mn-lt"/>
              </a:rPr>
              <a:t>, pentru a utiliza protocoalele de rutare dinamică, trebuie instalat pachetul </a:t>
            </a:r>
            <a:r>
              <a:rPr lang="ro-RO" b="1" dirty="0" err="1">
                <a:ea typeface="+mn-lt"/>
                <a:cs typeface="+mn-lt"/>
              </a:rPr>
              <a:t>routing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Configurarea OSPF se face din meniul </a:t>
            </a:r>
            <a:r>
              <a:rPr lang="ro-RO" b="1" dirty="0">
                <a:ea typeface="+mn-lt"/>
                <a:cs typeface="+mn-lt"/>
              </a:rPr>
              <a:t>/</a:t>
            </a:r>
            <a:r>
              <a:rPr lang="ro-RO" b="1" dirty="0" err="1">
                <a:ea typeface="+mn-lt"/>
                <a:cs typeface="+mn-lt"/>
              </a:rPr>
              <a:t>routing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ospf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2617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F9A0AF55-04C4-3E18-B982-BBAF5D39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o-RO" sz="5400">
                <a:ea typeface="+mj-lt"/>
                <a:cs typeface="+mj-lt"/>
              </a:rPr>
              <a:t>Zona OSPF (OSPF Area)</a:t>
            </a:r>
            <a:endParaRPr lang="ro-RO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A10D545-B745-FBC3-3D5D-43B32B913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2000">
                <a:ea typeface="+mn-lt"/>
                <a:cs typeface="+mn-lt"/>
              </a:rPr>
              <a:t>Pentru a reduce încărcarea legăturilor și a routerelor în timpul schimbului masiv (în val) de mesaje de serviciu, întreaga AS este împărțită în zone – </a:t>
            </a:r>
            <a:r>
              <a:rPr lang="ro-RO" sz="2000" i="1">
                <a:ea typeface="+mn-lt"/>
                <a:cs typeface="+mn-lt"/>
              </a:rPr>
              <a:t>areas</a:t>
            </a:r>
            <a:r>
              <a:rPr lang="ro-RO" sz="2000">
                <a:ea typeface="+mn-lt"/>
                <a:cs typeface="+mn-lt"/>
              </a:rPr>
              <a:t>.</a:t>
            </a:r>
            <a:endParaRPr lang="ro-RO" sz="2000"/>
          </a:p>
          <a:p>
            <a:r>
              <a:rPr lang="ro-RO" sz="2000">
                <a:ea typeface="+mn-lt"/>
                <a:cs typeface="+mn-lt"/>
              </a:rPr>
              <a:t>Difuzarea în val (flooding) este limitată în interiorul fiecărei zone.</a:t>
            </a:r>
            <a:endParaRPr lang="ro-RO" sz="2000"/>
          </a:p>
          <a:p>
            <a:r>
              <a:rPr lang="ro-RO" sz="2000">
                <a:ea typeface="+mn-lt"/>
                <a:cs typeface="+mn-lt"/>
              </a:rPr>
              <a:t>Într-o singură zonă se recomandă plasarea a cel mult </a:t>
            </a:r>
            <a:r>
              <a:rPr lang="ro-RO" sz="2000" b="1">
                <a:ea typeface="+mn-lt"/>
                <a:cs typeface="+mn-lt"/>
              </a:rPr>
              <a:t>50 de routere</a:t>
            </a:r>
            <a:r>
              <a:rPr lang="ro-RO" sz="2000">
                <a:ea typeface="+mn-lt"/>
                <a:cs typeface="+mn-lt"/>
              </a:rPr>
              <a:t>.</a:t>
            </a:r>
            <a:endParaRPr lang="ro-RO" sz="2000"/>
          </a:p>
          <a:p>
            <a:endParaRPr lang="ro-RO" sz="2000"/>
          </a:p>
        </p:txBody>
      </p:sp>
      <p:pic>
        <p:nvPicPr>
          <p:cNvPr id="4" name="Imagine 3" descr="O imagine care conține text, captură de ecran, cerc, diagramă&#10;&#10;Conținutul generat de inteligența artificială poate fi incorect.">
            <a:extLst>
              <a:ext uri="{FF2B5EF4-FFF2-40B4-BE49-F238E27FC236}">
                <a16:creationId xmlns:a16="http://schemas.microsoft.com/office/drawing/2014/main" id="{8EEC639E-26F5-E214-161B-4153B2CA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00" r="7037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912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19CAD8-BA5D-4A3E-6D09-4DDF27216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Tipuri de zone OSPF (OSPF </a:t>
            </a:r>
            <a:r>
              <a:rPr lang="ro-RO" dirty="0" err="1">
                <a:ea typeface="+mj-lt"/>
                <a:cs typeface="+mj-lt"/>
              </a:rPr>
              <a:t>Area</a:t>
            </a:r>
            <a:r>
              <a:rPr lang="ro-RO" dirty="0">
                <a:ea typeface="+mj-lt"/>
                <a:cs typeface="+mj-lt"/>
              </a:rPr>
              <a:t> </a:t>
            </a:r>
            <a:r>
              <a:rPr lang="ro-RO" dirty="0" err="1">
                <a:ea typeface="+mj-lt"/>
                <a:cs typeface="+mj-lt"/>
              </a:rPr>
              <a:t>Types</a:t>
            </a:r>
            <a:r>
              <a:rPr lang="ro-RO" dirty="0">
                <a:ea typeface="+mj-lt"/>
                <a:cs typeface="+mj-lt"/>
              </a:rPr>
              <a:t>)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4D2D0D6-A1BE-FD6A-1A1B-2446A7350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o-RO" dirty="0">
                <a:ea typeface="+mn-lt"/>
                <a:cs typeface="+mn-lt"/>
              </a:rPr>
              <a:t>Fiecare zonă are propriul identificator – </a:t>
            </a:r>
            <a:r>
              <a:rPr lang="ro-RO" i="1" dirty="0" err="1">
                <a:ea typeface="+mn-lt"/>
                <a:cs typeface="+mn-lt"/>
              </a:rPr>
              <a:t>area-id</a:t>
            </a:r>
            <a:r>
              <a:rPr lang="ro-RO" dirty="0">
                <a:ea typeface="+mn-lt"/>
                <a:cs typeface="+mn-lt"/>
              </a:rPr>
              <a:t>, un număr pe 32 de biți.</a:t>
            </a:r>
            <a:endParaRPr lang="ro-RO" dirty="0"/>
          </a:p>
          <a:p>
            <a:r>
              <a:rPr lang="ro-RO">
                <a:ea typeface="+mn-lt"/>
                <a:cs typeface="+mn-lt"/>
              </a:rPr>
              <a:t>Domeniul valorilor: </a:t>
            </a:r>
            <a:r>
              <a:rPr lang="ro-RO" b="1">
                <a:ea typeface="+mn-lt"/>
                <a:cs typeface="+mn-lt"/>
              </a:rPr>
              <a:t>0.0.0.0 – 255.255.255.255</a:t>
            </a:r>
            <a:r>
              <a:rPr lang="ro-RO">
                <a:ea typeface="+mn-lt"/>
                <a:cs typeface="+mn-lt"/>
              </a:rPr>
              <a:t> (la </a:t>
            </a:r>
            <a:r>
              <a:rPr lang="ro-RO" err="1">
                <a:ea typeface="+mn-lt"/>
                <a:cs typeface="+mn-lt"/>
              </a:rPr>
              <a:t>Cisco</a:t>
            </a:r>
            <a:r>
              <a:rPr lang="ro-RO">
                <a:ea typeface="+mn-lt"/>
                <a:cs typeface="+mn-lt"/>
              </a:rPr>
              <a:t> se folosește frecvent forma 0, 1 etc.).</a:t>
            </a:r>
            <a:endParaRPr lang="ro-RO"/>
          </a:p>
          <a:p>
            <a:r>
              <a:rPr lang="ro-RO" dirty="0">
                <a:ea typeface="+mn-lt"/>
                <a:cs typeface="+mn-lt"/>
              </a:rPr>
              <a:t>În orice rețea OSPF trebuie să existe zona </a:t>
            </a:r>
            <a:r>
              <a:rPr lang="ro-RO" dirty="0" err="1">
                <a:ea typeface="+mn-lt"/>
                <a:cs typeface="+mn-lt"/>
              </a:rPr>
              <a:t>backbone</a:t>
            </a:r>
            <a:r>
              <a:rPr lang="ro-RO" dirty="0">
                <a:ea typeface="+mn-lt"/>
                <a:cs typeface="+mn-lt"/>
              </a:rPr>
              <a:t>:</a:t>
            </a:r>
            <a:endParaRPr lang="ro-RO" dirty="0"/>
          </a:p>
          <a:p>
            <a:r>
              <a:rPr lang="ro-RO" i="1" dirty="0" err="1">
                <a:ea typeface="+mn-lt"/>
                <a:cs typeface="+mn-lt"/>
              </a:rPr>
              <a:t>area-id</a:t>
            </a:r>
            <a:r>
              <a:rPr lang="ro-RO" dirty="0">
                <a:ea typeface="+mn-lt"/>
                <a:cs typeface="+mn-lt"/>
              </a:rPr>
              <a:t> = </a:t>
            </a:r>
            <a:r>
              <a:rPr lang="ro-RO" b="1" dirty="0">
                <a:ea typeface="+mn-lt"/>
                <a:cs typeface="+mn-lt"/>
              </a:rPr>
              <a:t>0.0.0.0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Celelalte zone primesc </a:t>
            </a:r>
            <a:r>
              <a:rPr lang="ro-RO" i="1" dirty="0" err="1">
                <a:ea typeface="+mn-lt"/>
                <a:cs typeface="+mn-lt"/>
              </a:rPr>
              <a:t>area-id</a:t>
            </a:r>
            <a:r>
              <a:rPr lang="ro-RO" dirty="0">
                <a:ea typeface="+mn-lt"/>
                <a:cs typeface="+mn-lt"/>
              </a:rPr>
              <a:t> arbitrar (de ex. 0.0.0.1, 0.0.0.51 etc.).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Toate celelalte zone trebuie să fie conectate direct la </a:t>
            </a:r>
            <a:r>
              <a:rPr lang="ro-RO" dirty="0" err="1">
                <a:ea typeface="+mn-lt"/>
                <a:cs typeface="+mn-lt"/>
              </a:rPr>
              <a:t>backbone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Dacă o zonă nu poate fi conectată fizic/direct la </a:t>
            </a:r>
            <a:r>
              <a:rPr lang="ro-RO" dirty="0" err="1">
                <a:ea typeface="+mn-lt"/>
                <a:cs typeface="+mn-lt"/>
              </a:rPr>
              <a:t>backbone</a:t>
            </a:r>
            <a:r>
              <a:rPr lang="ro-RO" dirty="0">
                <a:ea typeface="+mn-lt"/>
                <a:cs typeface="+mn-lt"/>
              </a:rPr>
              <a:t>, se poate utiliza un </a:t>
            </a:r>
            <a:r>
              <a:rPr lang="ro-RO" b="1" dirty="0">
                <a:ea typeface="+mn-lt"/>
                <a:cs typeface="+mn-lt"/>
              </a:rPr>
              <a:t>virtual link</a:t>
            </a:r>
            <a:r>
              <a:rPr lang="ro-RO" dirty="0">
                <a:ea typeface="+mn-lt"/>
                <a:cs typeface="+mn-lt"/>
              </a:rPr>
              <a:t> (legătură virtuală).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Tipuri de zone OSPF: </a:t>
            </a:r>
            <a:r>
              <a:rPr lang="ro-RO" b="1" dirty="0" err="1">
                <a:ea typeface="+mn-lt"/>
                <a:cs typeface="+mn-lt"/>
              </a:rPr>
              <a:t>backbone</a:t>
            </a:r>
            <a:r>
              <a:rPr lang="ro-RO" b="1" dirty="0">
                <a:ea typeface="+mn-lt"/>
                <a:cs typeface="+mn-lt"/>
              </a:rPr>
              <a:t>, </a:t>
            </a:r>
            <a:r>
              <a:rPr lang="ro-RO" b="1" dirty="0" err="1">
                <a:ea typeface="+mn-lt"/>
                <a:cs typeface="+mn-lt"/>
              </a:rPr>
              <a:t>stub</a:t>
            </a:r>
            <a:r>
              <a:rPr lang="ro-RO" b="1" dirty="0">
                <a:ea typeface="+mn-lt"/>
                <a:cs typeface="+mn-lt"/>
              </a:rPr>
              <a:t>, </a:t>
            </a:r>
            <a:r>
              <a:rPr lang="ro-RO" b="1" dirty="0" err="1">
                <a:ea typeface="+mn-lt"/>
                <a:cs typeface="+mn-lt"/>
              </a:rPr>
              <a:t>not-so-stubby-area</a:t>
            </a:r>
            <a:r>
              <a:rPr lang="ro-RO" b="1" dirty="0">
                <a:ea typeface="+mn-lt"/>
                <a:cs typeface="+mn-lt"/>
              </a:rPr>
              <a:t> (NSSA), </a:t>
            </a:r>
            <a:r>
              <a:rPr lang="ro-RO" b="1" dirty="0" err="1">
                <a:ea typeface="+mn-lt"/>
                <a:cs typeface="+mn-lt"/>
              </a:rPr>
              <a:t>totally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stub</a:t>
            </a:r>
            <a:r>
              <a:rPr lang="ro-RO" b="1" dirty="0">
                <a:ea typeface="+mn-lt"/>
                <a:cs typeface="+mn-lt"/>
              </a:rPr>
              <a:t>, </a:t>
            </a:r>
            <a:r>
              <a:rPr lang="ro-RO" b="1" dirty="0" err="1">
                <a:ea typeface="+mn-lt"/>
                <a:cs typeface="+mn-lt"/>
              </a:rPr>
              <a:t>default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4483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D1D9101-B3AB-6305-F25A-D92948BB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Tipuri de </a:t>
            </a:r>
            <a:r>
              <a:rPr lang="ro-RO" dirty="0" err="1"/>
              <a:t>routere</a:t>
            </a:r>
            <a:r>
              <a:rPr lang="ro-RO" dirty="0"/>
              <a:t> OSPF</a:t>
            </a:r>
          </a:p>
        </p:txBody>
      </p:sp>
      <p:pic>
        <p:nvPicPr>
          <p:cNvPr id="4" name="Substituent conținut 3" descr="O imagine care conține text, captură de ecran, diagramă, Font&#10;&#10;Conținutul generat de inteligența artificială poate fi incorect.">
            <a:extLst>
              <a:ext uri="{FF2B5EF4-FFF2-40B4-BE49-F238E27FC236}">
                <a16:creationId xmlns:a16="http://schemas.microsoft.com/office/drawing/2014/main" id="{B93101BC-47A3-145D-3CFE-97F0F2E2A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882" y="1825625"/>
            <a:ext cx="59162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8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FAB49D4-3704-6603-032E-C32F64A1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ea typeface="+mj-lt"/>
                <a:cs typeface="+mj-lt"/>
              </a:rPr>
              <a:t>Tipuri de </a:t>
            </a:r>
            <a:r>
              <a:rPr lang="ro-RO" dirty="0" err="1">
                <a:ea typeface="+mj-lt"/>
                <a:cs typeface="+mj-lt"/>
              </a:rPr>
              <a:t>routere</a:t>
            </a:r>
            <a:r>
              <a:rPr lang="ro-RO" dirty="0">
                <a:ea typeface="+mj-lt"/>
                <a:cs typeface="+mj-lt"/>
              </a:rPr>
              <a:t> OSPF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DC02BC3-2E5C-663B-B4B8-83F1440D3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o-RO" dirty="0">
                <a:ea typeface="+mn-lt"/>
                <a:cs typeface="+mn-lt"/>
              </a:rPr>
              <a:t>În funcție de poziționarea </a:t>
            </a:r>
            <a:r>
              <a:rPr lang="ro-RO" dirty="0" err="1">
                <a:ea typeface="+mn-lt"/>
                <a:cs typeface="+mn-lt"/>
              </a:rPr>
              <a:t>routerelor</a:t>
            </a:r>
            <a:r>
              <a:rPr lang="ro-RO" dirty="0">
                <a:ea typeface="+mn-lt"/>
                <a:cs typeface="+mn-lt"/>
              </a:rPr>
              <a:t> în raport cu zonele OSPF, se disting următoarele tipuri: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ABR – </a:t>
            </a:r>
            <a:r>
              <a:rPr lang="ro-RO" b="1" dirty="0" err="1">
                <a:ea typeface="+mn-lt"/>
                <a:cs typeface="+mn-lt"/>
              </a:rPr>
              <a:t>Area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Border</a:t>
            </a:r>
            <a:r>
              <a:rPr lang="ro-RO" b="1" dirty="0">
                <a:ea typeface="+mn-lt"/>
                <a:cs typeface="+mn-lt"/>
              </a:rPr>
              <a:t> Router</a:t>
            </a:r>
            <a:r>
              <a:rPr lang="ro-RO" dirty="0">
                <a:ea typeface="+mn-lt"/>
                <a:cs typeface="+mn-lt"/>
              </a:rPr>
              <a:t> – router conectat la mai multe zone.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ASBR – </a:t>
            </a:r>
            <a:r>
              <a:rPr lang="ro-RO" b="1" dirty="0" err="1">
                <a:ea typeface="+mn-lt"/>
                <a:cs typeface="+mn-lt"/>
              </a:rPr>
              <a:t>Autonomous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System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Border</a:t>
            </a:r>
            <a:r>
              <a:rPr lang="ro-RO" b="1" dirty="0">
                <a:ea typeface="+mn-lt"/>
                <a:cs typeface="+mn-lt"/>
              </a:rPr>
              <a:t> Router</a:t>
            </a:r>
            <a:r>
              <a:rPr lang="ro-RO" dirty="0">
                <a:ea typeface="+mn-lt"/>
                <a:cs typeface="+mn-lt"/>
              </a:rPr>
              <a:t> – router situat la granița unei AS (sau la granița domeniului OSPF).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IR – </a:t>
            </a:r>
            <a:r>
              <a:rPr lang="ro-RO" b="1" dirty="0" err="1">
                <a:ea typeface="+mn-lt"/>
                <a:cs typeface="+mn-lt"/>
              </a:rPr>
              <a:t>Internal</a:t>
            </a:r>
            <a:r>
              <a:rPr lang="ro-RO" b="1" dirty="0">
                <a:ea typeface="+mn-lt"/>
                <a:cs typeface="+mn-lt"/>
              </a:rPr>
              <a:t> Router</a:t>
            </a:r>
            <a:r>
              <a:rPr lang="ro-RO" dirty="0">
                <a:ea typeface="+mn-lt"/>
                <a:cs typeface="+mn-lt"/>
              </a:rPr>
              <a:t> – router conectat doar la o zonă non-</a:t>
            </a:r>
            <a:r>
              <a:rPr lang="ro-RO" dirty="0" err="1">
                <a:ea typeface="+mn-lt"/>
                <a:cs typeface="+mn-lt"/>
              </a:rPr>
              <a:t>backbone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b="1" dirty="0" err="1">
                <a:ea typeface="+mn-lt"/>
                <a:cs typeface="+mn-lt"/>
              </a:rPr>
              <a:t>Backbone</a:t>
            </a:r>
            <a:r>
              <a:rPr lang="ro-RO" b="1" dirty="0">
                <a:ea typeface="+mn-lt"/>
                <a:cs typeface="+mn-lt"/>
              </a:rPr>
              <a:t> router</a:t>
            </a:r>
            <a:r>
              <a:rPr lang="ro-RO" dirty="0">
                <a:ea typeface="+mn-lt"/>
                <a:cs typeface="+mn-lt"/>
              </a:rPr>
              <a:t> – router conectat exclusiv la zona </a:t>
            </a:r>
            <a:r>
              <a:rPr lang="ro-RO" dirty="0" err="1">
                <a:ea typeface="+mn-lt"/>
                <a:cs typeface="+mn-lt"/>
              </a:rPr>
              <a:t>backbone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 err="1">
                <a:ea typeface="+mn-lt"/>
                <a:cs typeface="+mn-lt"/>
              </a:rPr>
              <a:t>Routerele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b="1" dirty="0">
                <a:ea typeface="+mn-lt"/>
                <a:cs typeface="+mn-lt"/>
              </a:rPr>
              <a:t>ABR</a:t>
            </a:r>
            <a:r>
              <a:rPr lang="ro-RO" dirty="0">
                <a:ea typeface="+mn-lt"/>
                <a:cs typeface="+mn-lt"/>
              </a:rPr>
              <a:t> și </a:t>
            </a:r>
            <a:r>
              <a:rPr lang="ro-RO" b="1" dirty="0">
                <a:ea typeface="+mn-lt"/>
                <a:cs typeface="+mn-lt"/>
              </a:rPr>
              <a:t>ASBR</a:t>
            </a:r>
            <a:r>
              <a:rPr lang="ro-RO" dirty="0">
                <a:ea typeface="+mn-lt"/>
                <a:cs typeface="+mn-lt"/>
              </a:rPr>
              <a:t> sunt de obicei mai încărcate, deoarece conțin informații OSPF de serviciu din mai multe zone sau din alte AS.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68046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49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49</vt:i4>
      </vt:variant>
    </vt:vector>
  </HeadingPairs>
  <TitlesOfParts>
    <vt:vector size="50" baseType="lpstr">
      <vt:lpstr>Temă Office</vt:lpstr>
      <vt:lpstr>Tema 6: OSPF</vt:lpstr>
      <vt:lpstr>Cuprins</vt:lpstr>
      <vt:lpstr>Rutare dinamică</vt:lpstr>
      <vt:lpstr>Rutare dinamică</vt:lpstr>
      <vt:lpstr>Protocolul OSPF</vt:lpstr>
      <vt:lpstr>Zona OSPF (OSPF Area)</vt:lpstr>
      <vt:lpstr>Tipuri de zone OSPF (OSPF Area Types)</vt:lpstr>
      <vt:lpstr>Tipuri de routere OSPF</vt:lpstr>
      <vt:lpstr>Tipuri de routere OSPF</vt:lpstr>
      <vt:lpstr>OSPF Router ID</vt:lpstr>
      <vt:lpstr>OSPF area</vt:lpstr>
      <vt:lpstr>OSPF Networks</vt:lpstr>
      <vt:lpstr>OSPF Status</vt:lpstr>
      <vt:lpstr>OSPF routes</vt:lpstr>
      <vt:lpstr>Principiul de funcționare al protocolului OSPF</vt:lpstr>
      <vt:lpstr>Pachete OSPF</vt:lpstr>
      <vt:lpstr>Inițializarea OSPF</vt:lpstr>
      <vt:lpstr>Hello packet</vt:lpstr>
      <vt:lpstr>OSPF priority </vt:lpstr>
      <vt:lpstr>Inițializarea OSPF</vt:lpstr>
      <vt:lpstr>Schimbarea tipului de rețea (OSPF Network Type)</vt:lpstr>
      <vt:lpstr>OSPF Neighbors (Vecini OSPF)</vt:lpstr>
      <vt:lpstr>OSPF Neighbors (Vecini OSPF)</vt:lpstr>
      <vt:lpstr>Tipuri de mesaje LSA</vt:lpstr>
      <vt:lpstr>Tipuri de mesaje LSA</vt:lpstr>
      <vt:lpstr>Construirea arborelui SPT (Shortest Path Tree)</vt:lpstr>
      <vt:lpstr>Calcularea căilor</vt:lpstr>
      <vt:lpstr>Prezentare PowerPoint</vt:lpstr>
      <vt:lpstr>Configurare Cost</vt:lpstr>
      <vt:lpstr>Calcularea rutelor</vt:lpstr>
      <vt:lpstr>Tipuri de rute OSPF</vt:lpstr>
      <vt:lpstr>Tipuri de rute OSPF</vt:lpstr>
      <vt:lpstr>Tipuri de rute OSPF</vt:lpstr>
      <vt:lpstr>Tipuri de rute OSPF</vt:lpstr>
      <vt:lpstr>Prezentare PowerPoint</vt:lpstr>
      <vt:lpstr>Prezentare PowerPoint</vt:lpstr>
      <vt:lpstr>Tipuri de zone OSPF: standard, stub, nssa, totally stub</vt:lpstr>
      <vt:lpstr>Standard area</vt:lpstr>
      <vt:lpstr>Stub area</vt:lpstr>
      <vt:lpstr>Totally stub area</vt:lpstr>
      <vt:lpstr>No so stubby area </vt:lpstr>
      <vt:lpstr>Virtual link</vt:lpstr>
      <vt:lpstr>Route aggregation. Area ranges</vt:lpstr>
      <vt:lpstr>Passive interface</vt:lpstr>
      <vt:lpstr>OSPF authentication</vt:lpstr>
      <vt:lpstr>Routing filters 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268</cp:revision>
  <dcterms:created xsi:type="dcterms:W3CDTF">2025-11-14T21:05:38Z</dcterms:created>
  <dcterms:modified xsi:type="dcterms:W3CDTF">2025-11-14T22:20:42Z</dcterms:modified>
</cp:coreProperties>
</file>