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5" r:id="rId4"/>
    <p:sldId id="266" r:id="rId5"/>
    <p:sldId id="267" r:id="rId6"/>
    <p:sldId id="270" r:id="rId7"/>
    <p:sldId id="268" r:id="rId8"/>
    <p:sldId id="272" r:id="rId9"/>
    <p:sldId id="271" r:id="rId10"/>
    <p:sldId id="273" r:id="rId11"/>
    <p:sldId id="274" r:id="rId12"/>
    <p:sldId id="276" r:id="rId13"/>
    <p:sldId id="275" r:id="rId14"/>
    <p:sldId id="277" r:id="rId15"/>
    <p:sldId id="278" r:id="rId16"/>
    <p:sldId id="279" r:id="rId17"/>
    <p:sldId id="280" r:id="rId18"/>
    <p:sldId id="281" r:id="rId19"/>
    <p:sldId id="282" r:id="rId20"/>
    <p:sldId id="264" r:id="rId21"/>
    <p:sldId id="269" r:id="rId22"/>
    <p:sldId id="263" r:id="rId23"/>
    <p:sldId id="260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20DA6-0603-4101-A2B8-B960D768B6C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64083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DC07E-CABF-4A16-9946-A723F70A112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417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2D30FC-5C8F-4DF8-AD75-8763BC7BD0B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932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E8CB9-BDD9-4F88-A3F9-F45005DE22F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6808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9F6C3-4827-4D44-BD3E-E7FF2816328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72241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47D3A-3285-4614-8E9B-3210D98D921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88758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09BBC-6DE7-442A-B1A4-50ACE8E755E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33817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48C89-E304-4B7C-9F3E-ED7787091B2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7464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897F4-E8A5-4212-83E2-755CF32C72B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3839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4EC7E-5AA7-44FF-9D01-92E63AF38BC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0430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CBCE0-F45D-453B-963B-B5BA95FD1EE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2638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Click to edit Master text styles</a:t>
            </a:r>
          </a:p>
          <a:p>
            <a:pPr lvl="1"/>
            <a:r>
              <a:rPr lang="ru-RU" altLang="en-US"/>
              <a:t>Second level</a:t>
            </a:r>
          </a:p>
          <a:p>
            <a:pPr lvl="2"/>
            <a:r>
              <a:rPr lang="ru-RU" altLang="en-US"/>
              <a:t>Third level</a:t>
            </a:r>
          </a:p>
          <a:p>
            <a:pPr lvl="3"/>
            <a:r>
              <a:rPr lang="ru-RU" altLang="en-US"/>
              <a:t>Fourth level</a:t>
            </a:r>
          </a:p>
          <a:p>
            <a:pPr lvl="4"/>
            <a:r>
              <a:rPr lang="ru-RU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2E6E232-A37F-4375-883D-CFD11B2DE2F2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ro.wikipedia.org/wiki/SecuROM" TargetMode="External"/><Relationship Id="rId3" Type="http://schemas.openxmlformats.org/officeDocument/2006/relationships/hyperlink" Target="https://en.wikipedia.org/wiki/Reverse_engineering" TargetMode="External"/><Relationship Id="rId7" Type="http://schemas.openxmlformats.org/officeDocument/2006/relationships/hyperlink" Target="https://ro.wikipedia.org/wiki/Gestiunea_drepturilor_digitale" TargetMode="External"/><Relationship Id="rId2" Type="http://schemas.openxmlformats.org/officeDocument/2006/relationships/hyperlink" Target="https://www.math.uaic.ro/~cefair/files/inginerie_inversa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adredidactice.ub.ro/sorinpopa/files/2012/12/carte_cnovac.pdf" TargetMode="External"/><Relationship Id="rId5" Type="http://schemas.openxmlformats.org/officeDocument/2006/relationships/hyperlink" Target="http://www.aut.upt.ro/~ovidiub/files/tas/curs_TAS.pdf" TargetMode="External"/><Relationship Id="rId4" Type="http://schemas.openxmlformats.org/officeDocument/2006/relationships/hyperlink" Target="https://ro.wikipedia.org/wiki/Inginerie_invers%C4%83" TargetMode="External"/><Relationship Id="rId9" Type="http://schemas.openxmlformats.org/officeDocument/2006/relationships/hyperlink" Target="https://ro.wikipedia.org/wiki/Drepturi_digital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ro-RO" altLang="en-US" sz="4400" b="1" i="1"/>
              <a:t>Securitatea sistemelor informatice</a:t>
            </a:r>
            <a:endParaRPr lang="ru-RU" altLang="en-US" sz="4400" b="1" i="1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solidFill>
            <a:srgbClr val="00FF00">
              <a:alpha val="42000"/>
            </a:srgbClr>
          </a:solidFill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ro-RO" altLang="en-US" b="1" dirty="0"/>
              <a:t>Insecuritatea în software</a:t>
            </a:r>
            <a:endParaRPr lang="ro-RO" altLang="en-US" dirty="0"/>
          </a:p>
        </p:txBody>
      </p:sp>
      <p:pic>
        <p:nvPicPr>
          <p:cNvPr id="10244" name="Picture 2" descr="Capture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35" b="12437"/>
          <a:stretch>
            <a:fillRect/>
          </a:stretch>
        </p:blipFill>
        <p:spPr bwMode="auto">
          <a:xfrm>
            <a:off x="6300788" y="692150"/>
            <a:ext cx="16097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Imag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615950"/>
            <a:ext cx="22002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ro-RO" altLang="en-US" sz="3200"/>
              <a:t>Concepte de Inginerie Software</a:t>
            </a:r>
            <a:br>
              <a:rPr lang="ro-RO" altLang="en-US" sz="3200"/>
            </a:br>
            <a:r>
              <a:rPr lang="ro-RO" altLang="en-US" sz="3200"/>
              <a:t> </a:t>
            </a:r>
            <a:r>
              <a:rPr lang="ro-RO" altLang="en-US" sz="3200" i="1"/>
              <a:t>Avantajele/dezavantajele modelului</a:t>
            </a:r>
            <a:r>
              <a:rPr lang="ru-RU" altLang="en-US" sz="3200" i="1"/>
              <a:t> </a:t>
            </a:r>
            <a:r>
              <a:rPr lang="en-US" altLang="en-US" sz="3200" i="1"/>
              <a:t>Waterfall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o-RO" altLang="en-US" sz="2000" b="1" u="sng"/>
              <a:t>Avantaje</a:t>
            </a:r>
            <a:r>
              <a:rPr lang="ru-RU" altLang="en-US" sz="2000" b="1" u="sng"/>
              <a:t>:</a:t>
            </a:r>
          </a:p>
          <a:p>
            <a:pPr>
              <a:lnSpc>
                <a:spcPct val="80000"/>
              </a:lnSpc>
            </a:pPr>
            <a:endParaRPr lang="ru-RU" altLang="en-US" sz="2000" b="1" u="sng"/>
          </a:p>
          <a:p>
            <a:pPr>
              <a:lnSpc>
                <a:spcPct val="80000"/>
              </a:lnSpc>
            </a:pPr>
            <a:r>
              <a:rPr lang="ro-RO" altLang="en-US" sz="2000"/>
              <a:t>Abordare secvenţială a proceselor (proiecte mici fără schimbare pe parcurs a specificaţiilor)</a:t>
            </a:r>
          </a:p>
          <a:p>
            <a:pPr>
              <a:lnSpc>
                <a:spcPct val="80000"/>
              </a:lnSpc>
            </a:pPr>
            <a:r>
              <a:rPr lang="ro-RO" altLang="en-US" sz="2000"/>
              <a:t>Impune proiectarea riguroasă a specificaţiilor</a:t>
            </a:r>
          </a:p>
          <a:p>
            <a:pPr>
              <a:lnSpc>
                <a:spcPct val="80000"/>
              </a:lnSpc>
            </a:pPr>
            <a:r>
              <a:rPr lang="ro-RO" altLang="en-US" sz="2000"/>
              <a:t>Imagine de ansamblu asupra punctelor critice (repere)</a:t>
            </a:r>
          </a:p>
          <a:p>
            <a:pPr>
              <a:lnSpc>
                <a:spcPct val="80000"/>
              </a:lnSpc>
            </a:pPr>
            <a:endParaRPr lang="ro-RO" altLang="en-US" sz="2000"/>
          </a:p>
          <a:p>
            <a:pPr>
              <a:lnSpc>
                <a:spcPct val="80000"/>
              </a:lnSpc>
            </a:pPr>
            <a:r>
              <a:rPr lang="ro-RO" altLang="en-US" sz="2000" b="1" u="sng"/>
              <a:t>Dezavantaje</a:t>
            </a:r>
            <a:r>
              <a:rPr lang="ro-RO" altLang="en-US" sz="2000"/>
              <a:t>:</a:t>
            </a:r>
          </a:p>
          <a:p>
            <a:pPr>
              <a:lnSpc>
                <a:spcPct val="80000"/>
              </a:lnSpc>
            </a:pPr>
            <a:endParaRPr lang="ro-RO" altLang="en-US" sz="2000"/>
          </a:p>
          <a:p>
            <a:pPr>
              <a:lnSpc>
                <a:spcPct val="80000"/>
              </a:lnSpc>
            </a:pPr>
            <a:r>
              <a:rPr lang="ro-RO" altLang="en-US" sz="2000"/>
              <a:t> Abordare secvenţială a proceselor (proiecte mari)</a:t>
            </a:r>
          </a:p>
          <a:p>
            <a:pPr>
              <a:lnSpc>
                <a:spcPct val="80000"/>
              </a:lnSpc>
            </a:pPr>
            <a:r>
              <a:rPr lang="ro-RO" altLang="en-US" sz="2000"/>
              <a:t> Rigiditate la schimbarea cerinţelor clientului</a:t>
            </a:r>
          </a:p>
          <a:p>
            <a:pPr>
              <a:lnSpc>
                <a:spcPct val="80000"/>
              </a:lnSpc>
            </a:pPr>
            <a:r>
              <a:rPr lang="ro-RO" altLang="en-US" sz="2000"/>
              <a:t> Modificările pe parcurs implică schimbarea proiectării iniţiale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ro-RO" altLang="en-US" sz="3200"/>
              <a:t>Concepte de Inginerie Software</a:t>
            </a:r>
            <a:br>
              <a:rPr lang="ro-RO" altLang="en-US" sz="3200"/>
            </a:br>
            <a:r>
              <a:rPr lang="ro-RO" altLang="en-US" sz="3200" i="1"/>
              <a:t>Modelul</a:t>
            </a:r>
            <a:r>
              <a:rPr lang="ro-RO" altLang="en-US" sz="3200"/>
              <a:t> </a:t>
            </a:r>
            <a:r>
              <a:rPr lang="ro-RO" altLang="en-US" sz="3200" i="1"/>
              <a:t>„V”</a:t>
            </a:r>
            <a:endParaRPr lang="ro-RO" altLang="en-US" sz="3200"/>
          </a:p>
        </p:txBody>
      </p:sp>
      <p:pic>
        <p:nvPicPr>
          <p:cNvPr id="23558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524000"/>
            <a:ext cx="8839200" cy="5334000"/>
          </a:xfrm>
          <a:noFill/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altLang="en-US" sz="3200"/>
              <a:t>Concepte de Inginerie Software </a:t>
            </a:r>
            <a:r>
              <a:rPr lang="ro-RO" altLang="en-US" sz="3200" i="1"/>
              <a:t>Avantajele/dezavantajele modelului „V”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o-RO" altLang="en-US" sz="2400" b="1" u="sng"/>
              <a:t>Avantaje</a:t>
            </a:r>
            <a:r>
              <a:rPr lang="ro-RO" altLang="en-US" sz="2400"/>
              <a:t>:</a:t>
            </a:r>
          </a:p>
          <a:p>
            <a:pPr>
              <a:lnSpc>
                <a:spcPct val="90000"/>
              </a:lnSpc>
            </a:pPr>
            <a:endParaRPr lang="ro-RO" altLang="en-US" sz="800" i="1"/>
          </a:p>
          <a:p>
            <a:pPr>
              <a:lnSpc>
                <a:spcPct val="90000"/>
              </a:lnSpc>
            </a:pPr>
            <a:r>
              <a:rPr lang="ro-RO" altLang="en-US" sz="2400"/>
              <a:t> Îmbunătăţeşte modelul </a:t>
            </a:r>
            <a:r>
              <a:rPr lang="en-US" altLang="en-US" sz="2400"/>
              <a:t>Waterfall</a:t>
            </a:r>
          </a:p>
          <a:p>
            <a:pPr>
              <a:lnSpc>
                <a:spcPct val="90000"/>
              </a:lnSpc>
            </a:pPr>
            <a:r>
              <a:rPr lang="ro-RO" altLang="en-US" sz="2400"/>
              <a:t> Conţine cele mai importante etape în dezvoltarea unui produs software</a:t>
            </a:r>
          </a:p>
          <a:p>
            <a:pPr>
              <a:lnSpc>
                <a:spcPct val="90000"/>
              </a:lnSpc>
            </a:pPr>
            <a:r>
              <a:rPr lang="ro-RO" altLang="en-US" sz="2400"/>
              <a:t>Conţine principalele etape de testare</a:t>
            </a:r>
          </a:p>
          <a:p>
            <a:pPr>
              <a:lnSpc>
                <a:spcPct val="90000"/>
              </a:lnSpc>
            </a:pPr>
            <a:r>
              <a:rPr lang="ro-RO" altLang="en-US" sz="2400"/>
              <a:t>Proiectarea se poate realiza pe parcursul dezvoltării proiectului în funcţie de rezultatele testării</a:t>
            </a:r>
          </a:p>
          <a:p>
            <a:pPr>
              <a:lnSpc>
                <a:spcPct val="90000"/>
              </a:lnSpc>
            </a:pPr>
            <a:endParaRPr lang="ro-RO" altLang="en-US" sz="800"/>
          </a:p>
          <a:p>
            <a:pPr>
              <a:lnSpc>
                <a:spcPct val="90000"/>
              </a:lnSpc>
            </a:pPr>
            <a:r>
              <a:rPr lang="ro-RO" altLang="en-US" sz="2400" b="1" u="sng"/>
              <a:t>Dezavantaje:</a:t>
            </a:r>
          </a:p>
          <a:p>
            <a:pPr>
              <a:lnSpc>
                <a:spcPct val="90000"/>
              </a:lnSpc>
            </a:pPr>
            <a:r>
              <a:rPr lang="ro-RO" altLang="en-US" sz="2400"/>
              <a:t>Aplicabil de obicei în proiectele mari</a:t>
            </a:r>
          </a:p>
          <a:p>
            <a:pPr>
              <a:lnSpc>
                <a:spcPct val="90000"/>
              </a:lnSpc>
            </a:pPr>
            <a:r>
              <a:rPr lang="ro-RO" altLang="en-US" sz="2400"/>
              <a:t> Necesită mai multe resurse decât modelul </a:t>
            </a:r>
            <a:r>
              <a:rPr lang="en-US" altLang="en-US" sz="2400"/>
              <a:t>Waterfall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altLang="en-US" sz="3200"/>
              <a:t>Concepte de Inginerie Software</a:t>
            </a:r>
            <a:br>
              <a:rPr lang="ro-RO" altLang="en-US" sz="3200"/>
            </a:br>
            <a:r>
              <a:rPr lang="ro-RO" altLang="en-US" sz="3200" i="1"/>
              <a:t>Extreme </a:t>
            </a:r>
            <a:r>
              <a:rPr lang="en-US" altLang="en-US" sz="3200" i="1"/>
              <a:t>programming</a:t>
            </a:r>
            <a:endParaRPr lang="en-US" altLang="en-US" sz="320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altLang="en-US" sz="2000"/>
              <a:t>Ţine seama de schimbarea cerinţelor clientului</a:t>
            </a:r>
          </a:p>
          <a:p>
            <a:r>
              <a:rPr lang="ro-RO" altLang="en-US" sz="2000"/>
              <a:t>Comunicare continuă cu clientul, furnizarea de variante ale produsului la intervale scurte de timp, </a:t>
            </a:r>
            <a:r>
              <a:rPr lang="en-US" altLang="en-US" sz="2000"/>
              <a:t>timeboxing</a:t>
            </a:r>
          </a:p>
          <a:p>
            <a:r>
              <a:rPr lang="ro-RO" altLang="en-US" sz="2000"/>
              <a:t>Evită implementarea anumitor funcţionalităţi până când este absolut necesar</a:t>
            </a:r>
          </a:p>
          <a:p>
            <a:r>
              <a:rPr lang="ro-RO" altLang="en-US" sz="2000"/>
              <a:t>  Implementarea se porneşte către cea mai simplă soluţie, adăugând funcţionalitate pe parcurs</a:t>
            </a:r>
            <a:endParaRPr lang="ru-RU" altLang="en-US" sz="2000"/>
          </a:p>
          <a:p>
            <a:endParaRPr lang="ru-RU" altLang="en-US" sz="2000"/>
          </a:p>
        </p:txBody>
      </p:sp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8137525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r>
              <a:rPr lang="ro-RO" altLang="en-US" sz="4000"/>
              <a:t>Ce este Testarea Software</a:t>
            </a:r>
            <a:r>
              <a:rPr lang="ru-RU" altLang="en-US" sz="4000"/>
              <a:t> 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en-US" sz="2400" i="1"/>
              <a:t>„</a:t>
            </a:r>
            <a:r>
              <a:rPr lang="en-US" altLang="en-US" sz="2400" i="1"/>
              <a:t>Software testing is any activity aimed at evaluating an attribute or capability of a program or system and determining that it meets its required results.” </a:t>
            </a:r>
            <a:r>
              <a:rPr lang="en-US" altLang="en-US" sz="2400"/>
              <a:t>Hetzel, 1988</a:t>
            </a:r>
          </a:p>
          <a:p>
            <a:pPr>
              <a:lnSpc>
                <a:spcPct val="80000"/>
              </a:lnSpc>
            </a:pPr>
            <a:endParaRPr lang="en-US" altLang="en-US" sz="2400" i="1"/>
          </a:p>
          <a:p>
            <a:pPr>
              <a:lnSpc>
                <a:spcPct val="80000"/>
              </a:lnSpc>
            </a:pPr>
            <a:r>
              <a:rPr lang="en-US" altLang="en-US" sz="2400" i="1"/>
              <a:t>„Software Testing is an empirical investigation conducted to provide stakeholders with information about the quality of the product or service under test.” </a:t>
            </a:r>
            <a:r>
              <a:rPr lang="en-US" altLang="en-US" sz="2400"/>
              <a:t>Kaner, 2006</a:t>
            </a:r>
          </a:p>
          <a:p>
            <a:pPr>
              <a:lnSpc>
                <a:spcPct val="80000"/>
              </a:lnSpc>
            </a:pPr>
            <a:endParaRPr lang="en-US" altLang="en-US" sz="2400" i="1"/>
          </a:p>
          <a:p>
            <a:pPr>
              <a:lnSpc>
                <a:spcPct val="80000"/>
              </a:lnSpc>
            </a:pPr>
            <a:r>
              <a:rPr lang="en-US" altLang="en-US" sz="2400"/>
              <a:t>“</a:t>
            </a:r>
            <a:r>
              <a:rPr lang="en-US" altLang="en-US" sz="2400" i="1"/>
              <a:t>Testing is questioning a product in order to evaluate it.” </a:t>
            </a:r>
            <a:r>
              <a:rPr lang="en-US" altLang="en-US" sz="2400"/>
              <a:t>James Bach</a:t>
            </a:r>
          </a:p>
          <a:p>
            <a:pPr>
              <a:lnSpc>
                <a:spcPct val="80000"/>
              </a:lnSpc>
            </a:pPr>
            <a:endParaRPr lang="en-US" altLang="en-US" sz="2400" i="1"/>
          </a:p>
          <a:p>
            <a:pPr>
              <a:lnSpc>
                <a:spcPct val="80000"/>
              </a:lnSpc>
            </a:pPr>
            <a:r>
              <a:rPr lang="en-US" altLang="en-US" sz="2400"/>
              <a:t>“</a:t>
            </a:r>
            <a:r>
              <a:rPr lang="en-US" altLang="en-US" sz="2400" i="1"/>
              <a:t>Testing can be used very effectively to show the presence of bugs but never to show their absence.” </a:t>
            </a:r>
            <a:r>
              <a:rPr lang="en-US" altLang="en-US" sz="2400"/>
              <a:t>Dijkstra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ro-RO" altLang="en-US" sz="4000"/>
              <a:t>Testare vs. Depanare</a:t>
            </a:r>
          </a:p>
        </p:txBody>
      </p:sp>
      <p:pic>
        <p:nvPicPr>
          <p:cNvPr id="2765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295400"/>
            <a:ext cx="8839200" cy="5016500"/>
          </a:xfrm>
          <a:noFill/>
          <a:ln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altLang="en-US" sz="3200"/>
              <a:t>Întrebări esenţiale în Testarea Software [Kaner]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o-RO" altLang="en-US"/>
              <a:t>CE se testează?</a:t>
            </a:r>
          </a:p>
          <a:p>
            <a:pPr>
              <a:lnSpc>
                <a:spcPct val="90000"/>
              </a:lnSpc>
            </a:pPr>
            <a:r>
              <a:rPr lang="ro-RO" altLang="en-US"/>
              <a:t> CINE testează?</a:t>
            </a:r>
          </a:p>
          <a:p>
            <a:pPr>
              <a:lnSpc>
                <a:spcPct val="90000"/>
              </a:lnSpc>
            </a:pPr>
            <a:r>
              <a:rPr lang="ro-RO" altLang="en-US"/>
              <a:t> Care este STRATEGIA de testare?</a:t>
            </a:r>
          </a:p>
          <a:p>
            <a:pPr>
              <a:lnSpc>
                <a:spcPct val="90000"/>
              </a:lnSpc>
            </a:pPr>
            <a:r>
              <a:rPr lang="ro-RO" altLang="en-US"/>
              <a:t> Cum se VERIFICĂ dacă un test a fost trecut cu succes sau nu?</a:t>
            </a:r>
          </a:p>
          <a:p>
            <a:pPr>
              <a:lnSpc>
                <a:spcPct val="90000"/>
              </a:lnSpc>
            </a:pPr>
            <a:r>
              <a:rPr lang="ro-RO" altLang="en-US"/>
              <a:t> Când un caz de test este verificat COMPLET?</a:t>
            </a:r>
          </a:p>
          <a:p>
            <a:pPr>
              <a:lnSpc>
                <a:spcPct val="90000"/>
              </a:lnSpc>
            </a:pPr>
            <a:r>
              <a:rPr lang="ro-RO" altLang="en-US"/>
              <a:t> Când se consideră FINALIZAT procesul de testare?</a:t>
            </a:r>
            <a:endParaRPr lang="ru-RU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ro-RO" altLang="en-US" sz="3200"/>
              <a:t>Ce se testează 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o-RO" altLang="en-US"/>
              <a:t>Funcţionalitatea aplicaţiei &lt;-- specificaţii</a:t>
            </a:r>
          </a:p>
          <a:p>
            <a:pPr>
              <a:lnSpc>
                <a:spcPct val="90000"/>
              </a:lnSpc>
            </a:pPr>
            <a:r>
              <a:rPr lang="ro-RO" altLang="en-US"/>
              <a:t> Comportamentul la rularea concomitentă cu alte aplicaţii</a:t>
            </a:r>
          </a:p>
          <a:p>
            <a:pPr>
              <a:lnSpc>
                <a:spcPct val="90000"/>
              </a:lnSpc>
            </a:pPr>
            <a:r>
              <a:rPr lang="ro-RO" altLang="en-US"/>
              <a:t> Comportamentul în diferite configuraţii hardware</a:t>
            </a:r>
          </a:p>
          <a:p>
            <a:pPr>
              <a:lnSpc>
                <a:spcPct val="90000"/>
              </a:lnSpc>
            </a:pPr>
            <a:r>
              <a:rPr lang="ro-RO" altLang="en-US"/>
              <a:t> Orice posibile influenţe exterioare (sistem de operare, utilizarea procesorului, procesele concurente,...)</a:t>
            </a:r>
          </a:p>
          <a:p>
            <a:pPr>
              <a:lnSpc>
                <a:spcPct val="90000"/>
              </a:lnSpc>
            </a:pPr>
            <a:r>
              <a:rPr lang="ro-RO" altLang="en-US"/>
              <a:t> Lucrul cu memoria</a:t>
            </a:r>
          </a:p>
          <a:p>
            <a:pPr>
              <a:lnSpc>
                <a:spcPct val="90000"/>
              </a:lnSpc>
            </a:pPr>
            <a:endParaRPr lang="ro-RO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ro-RO" altLang="en-US" sz="3200"/>
              <a:t>Importanţa testării în diferite etapeale dezvoltări proiectului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altLang="en-US" sz="2800"/>
              <a:t>înainte de realizarea primei versiuni (creare de teste, unit testing)</a:t>
            </a:r>
          </a:p>
          <a:p>
            <a:r>
              <a:rPr lang="ro-RO" altLang="en-US" sz="2800"/>
              <a:t>terminarea primei versiuni – măsurarea riscurilor</a:t>
            </a:r>
          </a:p>
          <a:p>
            <a:r>
              <a:rPr lang="ro-RO" altLang="en-US" sz="2800"/>
              <a:t>versiunile intermediare</a:t>
            </a:r>
          </a:p>
          <a:p>
            <a:r>
              <a:rPr lang="ro-RO" altLang="en-US" sz="2800"/>
              <a:t>versiunea pilot -&gt; penalizări</a:t>
            </a:r>
          </a:p>
          <a:p>
            <a:r>
              <a:rPr lang="ro-RO" altLang="en-US" sz="2800"/>
              <a:t>versiunea finală</a:t>
            </a:r>
          </a:p>
          <a:p>
            <a:endParaRPr lang="ru-RU" altLang="en-US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ro-RO" altLang="en-US" sz="3200"/>
              <a:t>Ce este un defect</a:t>
            </a:r>
            <a:br>
              <a:rPr lang="ro-RO" altLang="en-US" sz="3200"/>
            </a:br>
            <a:r>
              <a:rPr lang="en-US" altLang="en-US" sz="3200"/>
              <a:t>(bug, failure, issue</a:t>
            </a:r>
            <a:r>
              <a:rPr lang="ro-RO" altLang="en-US" sz="3200"/>
              <a:t>)?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o-RO" altLang="en-US"/>
              <a:t>eroare într-un program software</a:t>
            </a:r>
          </a:p>
          <a:p>
            <a:pPr>
              <a:lnSpc>
                <a:spcPct val="90000"/>
              </a:lnSpc>
            </a:pPr>
            <a:r>
              <a:rPr lang="ro-RO" altLang="en-US"/>
              <a:t> abaterea programului software de la specificaţii</a:t>
            </a:r>
          </a:p>
          <a:p>
            <a:pPr>
              <a:lnSpc>
                <a:spcPct val="90000"/>
              </a:lnSpc>
            </a:pPr>
            <a:r>
              <a:rPr lang="ro-RO" altLang="en-US"/>
              <a:t> problemă de funcţionalitate,</a:t>
            </a:r>
          </a:p>
          <a:p>
            <a:pPr>
              <a:lnSpc>
                <a:spcPct val="90000"/>
              </a:lnSpc>
            </a:pPr>
            <a:r>
              <a:rPr lang="ro-RO" altLang="en-US"/>
              <a:t> nerespectarea aşteptărilor utilizatorilor [</a:t>
            </a:r>
            <a:r>
              <a:rPr lang="en-US" altLang="en-US"/>
              <a:t>Glenford Myers</a:t>
            </a:r>
            <a:r>
              <a:rPr lang="ro-RO" altLang="en-US"/>
              <a:t>]</a:t>
            </a:r>
          </a:p>
          <a:p>
            <a:pPr>
              <a:lnSpc>
                <a:spcPct val="90000"/>
              </a:lnSpc>
            </a:pPr>
            <a:r>
              <a:rPr lang="ro-RO" altLang="en-US"/>
              <a:t> reduce valoarea unei aplicaţii</a:t>
            </a:r>
          </a:p>
          <a:p>
            <a:pPr>
              <a:lnSpc>
                <a:spcPct val="90000"/>
              </a:lnSpc>
            </a:pPr>
            <a:r>
              <a:rPr lang="ru-RU" altLang="en-US"/>
              <a:t> </a:t>
            </a:r>
            <a:r>
              <a:rPr lang="en-US" altLang="en-US"/>
              <a:t>„A bug is something that bugs somebody who matters” [James Bach]</a:t>
            </a:r>
          </a:p>
          <a:p>
            <a:pPr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412875"/>
            <a:ext cx="8229600" cy="1143000"/>
          </a:xfrm>
        </p:spPr>
        <p:txBody>
          <a:bodyPr/>
          <a:lstStyle/>
          <a:p>
            <a:r>
              <a:rPr lang="ro-RO" altLang="en-US" b="1"/>
              <a:t>Insecuritatea în software</a:t>
            </a:r>
            <a:endParaRPr lang="ru-RU" altLang="en-US" b="1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852738"/>
            <a:ext cx="7162800" cy="3200400"/>
          </a:xfrm>
          <a:solidFill>
            <a:srgbClr val="339966">
              <a:alpha val="49001"/>
            </a:srgbClr>
          </a:solidFill>
        </p:spPr>
        <p:txBody>
          <a:bodyPr/>
          <a:lstStyle/>
          <a:p>
            <a:endParaRPr lang="ro-RO" altLang="en-US"/>
          </a:p>
          <a:p>
            <a:r>
              <a:rPr lang="ro-RO" altLang="en-US"/>
              <a:t>1. Ingineria inversă a software-ului</a:t>
            </a:r>
          </a:p>
          <a:p>
            <a:r>
              <a:rPr lang="ro-RO" altLang="en-US"/>
              <a:t>2. Gestionarea drepturilor digitale</a:t>
            </a:r>
          </a:p>
          <a:p>
            <a:r>
              <a:rPr lang="ro-RO" altLang="en-US"/>
              <a:t>3. Dezvoltare de software</a:t>
            </a:r>
            <a:endParaRPr lang="ru-RU" altLang="en-US" b="1"/>
          </a:p>
        </p:txBody>
      </p:sp>
      <p:pic>
        <p:nvPicPr>
          <p:cNvPr id="7172" name="Picture 2" descr="Capture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35" b="12437"/>
          <a:stretch>
            <a:fillRect/>
          </a:stretch>
        </p:blipFill>
        <p:spPr bwMode="auto">
          <a:xfrm>
            <a:off x="6227763" y="549275"/>
            <a:ext cx="16097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Imag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88" y="473075"/>
            <a:ext cx="22002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539750" y="2060575"/>
            <a:ext cx="8374063" cy="1655763"/>
          </a:xfrm>
          <a:prstGeom prst="rect">
            <a:avLst/>
          </a:prstGeom>
          <a:solidFill>
            <a:srgbClr val="339966">
              <a:alpha val="5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o-RO" altLang="en-US"/>
              <a:t>2. Gestionarea drepturilor digitale</a:t>
            </a:r>
            <a:endParaRPr lang="ru-RU" altLang="en-US"/>
          </a:p>
        </p:txBody>
      </p:sp>
      <p:pic>
        <p:nvPicPr>
          <p:cNvPr id="13315" name="Picture 2" descr="Capture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35" b="12437"/>
          <a:stretch>
            <a:fillRect/>
          </a:stretch>
        </p:blipFill>
        <p:spPr bwMode="auto">
          <a:xfrm>
            <a:off x="6300788" y="692150"/>
            <a:ext cx="16097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Imag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615950"/>
            <a:ext cx="22002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487363"/>
          </a:xfrm>
        </p:spPr>
        <p:txBody>
          <a:bodyPr/>
          <a:lstStyle/>
          <a:p>
            <a:r>
              <a:rPr lang="ro-RO" altLang="en-US" sz="2800" b="1"/>
              <a:t>Managementul Drepturilor Digitale</a:t>
            </a:r>
            <a:r>
              <a:rPr lang="ru-RU" altLang="en-US" sz="4000" b="1"/>
              <a:t> </a:t>
            </a:r>
            <a:endParaRPr lang="ru-RU" altLang="en-US" sz="40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001000" cy="5364163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1800"/>
              <a:t>Actualmente, majoritatea informaţiilor cu drept de autor au o formă digitală. Muzică, filme, chiar şi cărţi sunt acum disponibile digital. Această tendinţă furnizează uriaşe beneficii consumatorului şi uriaşe complicaţii autorilor şi distribuitorilor. Astfel, consumatorii beneficiază de materiale de o calitate ridicată, uşor accesibile şi simplu de administrat. Furnizorii beneficiază de o distribuţie de înaltă calitate la preţ redus şi de o mai bună gestiune. Informaţia digitală este însă extrem de fluidă. Este foarte uşor de mânuit şi poate fi uşor de duplicat.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o-RO" altLang="en-US" sz="180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1800"/>
              <a:t>Această fluiditate înseamnă că </a:t>
            </a:r>
            <a:r>
              <a:rPr lang="ro-RO" altLang="en-US" sz="1800" u="sng"/>
              <a:t>odată ce materialele care au drept de autor ajung la consumatori, pot fi mutate sau duplicate</a:t>
            </a:r>
            <a:r>
              <a:rPr lang="ro-RO" altLang="en-US" sz="1800"/>
              <a:t>, încât pirateria a devenit un lucru obişnuit. În mod tradiţional,. </a:t>
            </a:r>
            <a:r>
              <a:rPr lang="ro-RO" altLang="en-US" sz="1800" b="1"/>
              <a:t>Acestea sunt părţi software adiţionale, furnizate odată cu produsul </a:t>
            </a:r>
            <a:r>
              <a:rPr lang="ro-RO" altLang="en-US" sz="1800" b="1" u="sng"/>
              <a:t>companiile software au luat măsuri împotriva pirateriei introducând tehnologii de protejare a produsului</a:t>
            </a:r>
            <a:r>
              <a:rPr lang="ro-RO" altLang="en-US" sz="1800" b="1"/>
              <a:t> protejat, care încearcă să prevină sau să oprească utilizatorii să copieze programul.</a:t>
            </a:r>
            <a:r>
              <a:rPr lang="ro-RO" altLang="en-US" sz="1800"/>
              <a:t> </a:t>
            </a:r>
            <a:r>
              <a:rPr lang="ro-RO" altLang="en-US" sz="1800" u="sng"/>
              <a:t>Aceste tehnologii</a:t>
            </a:r>
            <a:r>
              <a:rPr lang="ro-RO" altLang="en-US" sz="1800"/>
              <a:t> sunt </a:t>
            </a:r>
            <a:r>
              <a:rPr lang="ro-RO" altLang="en-US" sz="1800" b="1"/>
              <a:t>numite tehnologiile </a:t>
            </a:r>
            <a:r>
              <a:rPr lang="ro-RO" altLang="en-US" sz="1800" b="1" u="sng"/>
              <a:t>managementului drepturilor digitale</a:t>
            </a:r>
            <a:r>
              <a:rPr lang="ro-RO" altLang="en-US" sz="1800" b="1"/>
              <a:t> (</a:t>
            </a:r>
            <a:r>
              <a:rPr lang="ro-RO" altLang="en-US" sz="1800" b="1" u="sng"/>
              <a:t>MDD</a:t>
            </a:r>
            <a:r>
              <a:rPr lang="ro-RO" altLang="en-US" sz="1800" b="1"/>
              <a:t>)</a:t>
            </a:r>
            <a:r>
              <a:rPr lang="ro-RO" altLang="en-US" sz="1800"/>
              <a:t>. Astfel, conţinutul protejat este activ sau "inteligent" şi poate decide dacă este accesibil sau nu.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o-RO" altLang="en-US" sz="180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1800" u="sng"/>
              <a:t>MDD este un element pasiv care de obicei este citit de un alt program, făcând-o mult mai dificil de a o controla sau de a restricţiona folosirea</a:t>
            </a:r>
            <a:r>
              <a:rPr lang="ro-RO" altLang="en-US" sz="1800"/>
              <a:t>. Din acest motiv pentru a controla o tehnologie MDD trebuie să înţelegem cum funcţionează. Folosind tehnici inginerie inversă, hackerul poate învăţa secretele tehnologiei şi poate descoperi cele mai simple modificări care pot fi făcute programului pentru a anula protecţia.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o-RO" altLang="en-US" sz="1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altLang="en-US"/>
              <a:t>Înrebări</a:t>
            </a:r>
          </a:p>
        </p:txBody>
      </p:sp>
      <p:pic>
        <p:nvPicPr>
          <p:cNvPr id="12291" name="Picture 3" descr="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28" t="-55" r="5946" b="60152"/>
          <a:stretch>
            <a:fillRect/>
          </a:stretch>
        </p:blipFill>
        <p:spPr>
          <a:xfrm>
            <a:off x="228600" y="1524000"/>
            <a:ext cx="8915400" cy="4348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042988" y="2276475"/>
            <a:ext cx="7162800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o-RO" altLang="en-US" sz="2800" b="1"/>
              <a:t>Ce prevede securitatea….?</a:t>
            </a:r>
          </a:p>
          <a:p>
            <a:r>
              <a:rPr lang="ro-RO" altLang="en-US" sz="2800" b="1"/>
              <a:t>Care sunt particularităţile şi elementele de securitate ale ….?</a:t>
            </a:r>
          </a:p>
          <a:p>
            <a:r>
              <a:rPr lang="ro-RO" altLang="en-US" sz="2800" b="1"/>
              <a:t>Care sunt asemănările şi deosebirile …?</a:t>
            </a:r>
          </a:p>
          <a:p>
            <a:endParaRPr lang="ro-RO" altLang="en-US" sz="2800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o-RO" altLang="en-US" sz="4000"/>
              <a:t>Surse recomandate </a:t>
            </a:r>
            <a:endParaRPr lang="ru-RU" altLang="en-US" sz="40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557338"/>
            <a:ext cx="8507412" cy="4857750"/>
          </a:xfrm>
        </p:spPr>
        <p:txBody>
          <a:bodyPr/>
          <a:lstStyle/>
          <a:p>
            <a:r>
              <a:rPr lang="ro-RO" altLang="en-US" sz="2000">
                <a:hlinkClick r:id="rId2"/>
              </a:rPr>
              <a:t>https://www.math.uaic.ro/~cefair/files/inginerie_inversa.pdf</a:t>
            </a:r>
            <a:endParaRPr lang="ro-RO" altLang="en-US" sz="2000"/>
          </a:p>
          <a:p>
            <a:r>
              <a:rPr lang="ru-RU" altLang="en-US" sz="2000">
                <a:hlinkClick r:id="rId3"/>
              </a:rPr>
              <a:t>https://en.wikipedia.org/wiki/Reverse_engineering</a:t>
            </a:r>
            <a:endParaRPr lang="ro-RO" altLang="en-US" sz="2000"/>
          </a:p>
          <a:p>
            <a:r>
              <a:rPr lang="ru-RU" altLang="en-US" sz="2000">
                <a:hlinkClick r:id="rId4"/>
              </a:rPr>
              <a:t>https://ro.wikipedia.org/wiki/Inginerie_invers%C4%83</a:t>
            </a:r>
            <a:endParaRPr lang="ro-RO" altLang="en-US" sz="2000"/>
          </a:p>
          <a:p>
            <a:r>
              <a:rPr lang="ru-RU" altLang="en-US" sz="2000">
                <a:hlinkClick r:id="rId5"/>
              </a:rPr>
              <a:t>http://www.aut.upt.ro/~ovidiub/files/tas/curs_TAS.pdf</a:t>
            </a:r>
            <a:endParaRPr lang="ro-RO" altLang="en-US" sz="2000"/>
          </a:p>
          <a:p>
            <a:r>
              <a:rPr lang="ru-RU" altLang="en-US" sz="2000">
                <a:hlinkClick r:id="rId6"/>
              </a:rPr>
              <a:t>http://cadredidactice.ub.ro/sorinpopa/files/2012/12/carte_cnovac.pdf</a:t>
            </a:r>
            <a:endParaRPr lang="ro-RO" altLang="en-US" sz="2000"/>
          </a:p>
          <a:p>
            <a:r>
              <a:rPr lang="ru-RU" altLang="en-US" sz="2000">
                <a:hlinkClick r:id="rId7"/>
              </a:rPr>
              <a:t>https://ro.wikipedia.org/wiki/Gestiunea_drepturilor_digitale</a:t>
            </a:r>
            <a:endParaRPr lang="ro-RO" altLang="en-US" sz="2000"/>
          </a:p>
          <a:p>
            <a:r>
              <a:rPr lang="ru-RU" altLang="en-US" sz="2000">
                <a:hlinkClick r:id="rId8"/>
              </a:rPr>
              <a:t>https://ro.wikipedia.org/wiki/SecuROM</a:t>
            </a:r>
            <a:endParaRPr lang="ro-RO" altLang="en-US" sz="2000"/>
          </a:p>
          <a:p>
            <a:r>
              <a:rPr lang="ru-RU" altLang="en-US" sz="2000">
                <a:hlinkClick r:id="rId9"/>
              </a:rPr>
              <a:t>https://ro.wikipedia.org/wiki/Drepturi_digitale</a:t>
            </a:r>
            <a:endParaRPr lang="ro-RO" altLang="en-US" sz="2000"/>
          </a:p>
          <a:p>
            <a:endParaRPr lang="ru-RU" altLang="en-US" sz="2000"/>
          </a:p>
          <a:p>
            <a:endParaRPr lang="ro-RO" altLang="en-US" sz="2000"/>
          </a:p>
          <a:p>
            <a:endParaRPr lang="ru-RU" altLang="en-US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2060575"/>
            <a:ext cx="8374063" cy="1655763"/>
          </a:xfrm>
          <a:prstGeom prst="rect">
            <a:avLst/>
          </a:prstGeom>
          <a:solidFill>
            <a:srgbClr val="339966">
              <a:alpha val="5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o-RO" altLang="en-US"/>
              <a:t>1. Ingineria inversă a </a:t>
            </a:r>
            <a:br>
              <a:rPr lang="ro-RO" altLang="en-US"/>
            </a:br>
            <a:r>
              <a:rPr lang="ro-RO" altLang="en-US"/>
              <a:t>software-ului</a:t>
            </a:r>
            <a:endParaRPr lang="ru-RU" altLang="en-US"/>
          </a:p>
        </p:txBody>
      </p:sp>
      <p:pic>
        <p:nvPicPr>
          <p:cNvPr id="14339" name="Picture 2" descr="Capture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35" b="12437"/>
          <a:stretch>
            <a:fillRect/>
          </a:stretch>
        </p:blipFill>
        <p:spPr bwMode="auto">
          <a:xfrm>
            <a:off x="6300788" y="692150"/>
            <a:ext cx="16097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Imag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615950"/>
            <a:ext cx="22002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ro-RO" altLang="en-US" sz="4000" b="1"/>
              <a:t>Ingineria inversă - generalităţi</a:t>
            </a:r>
            <a:r>
              <a:rPr lang="ru-RU" altLang="en-US" sz="4000" b="1"/>
              <a:t> </a:t>
            </a:r>
            <a:endParaRPr lang="ru-RU" altLang="en-US" sz="40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o-RO" altLang="en-US" sz="2400" b="1"/>
              <a:t>Ce este ingineria inversă ?</a:t>
            </a:r>
            <a:r>
              <a:rPr lang="ro-RO" altLang="en-US" sz="2000" b="1"/>
              <a:t> </a:t>
            </a:r>
            <a:endParaRPr lang="en-US" altLang="en-US" sz="2000" b="1"/>
          </a:p>
          <a:p>
            <a:pPr>
              <a:lnSpc>
                <a:spcPct val="80000"/>
              </a:lnSpc>
            </a:pPr>
            <a:endParaRPr lang="ro-RO" altLang="en-US" sz="900"/>
          </a:p>
          <a:p>
            <a:pPr>
              <a:lnSpc>
                <a:spcPct val="80000"/>
              </a:lnSpc>
            </a:pPr>
            <a:r>
              <a:rPr lang="ro-RO" altLang="en-US" sz="1800" u="sng"/>
              <a:t>Ingineria inversă</a:t>
            </a:r>
            <a:r>
              <a:rPr lang="ro-RO" altLang="en-US" sz="1800"/>
              <a:t> este </a:t>
            </a:r>
            <a:r>
              <a:rPr lang="ro-RO" altLang="en-US" sz="1800" u="sng"/>
              <a:t>procesul de extragere a cunoştinţelor sau a elementelor de design din orice obiect făcut de mâna omului</a:t>
            </a:r>
            <a:r>
              <a:rPr lang="ro-RO" altLang="en-US" sz="1800"/>
              <a:t>. Conceptul a fost abordat cu mult înaintea calculatoarelor sau a tehnologiei moderne şi probabil datează din perioada revoluţiei industriale. </a:t>
            </a:r>
            <a:r>
              <a:rPr lang="ro-RO" altLang="en-US" sz="1800" u="sng"/>
              <a:t>Ingineria inversă este similară cu cercetarea ştiinţifică numai că, în cazul procesului de inginerie inversă obiectul investigat este făcut de mâna omului</a:t>
            </a:r>
            <a:r>
              <a:rPr lang="ro-RO" altLang="en-US" sz="1800"/>
              <a:t>, iar în cercetarea ştiinţifică este vorba despre un fenomen natural. </a:t>
            </a:r>
            <a:endParaRPr lang="en-US" altLang="en-US" sz="1800"/>
          </a:p>
          <a:p>
            <a:pPr>
              <a:lnSpc>
                <a:spcPct val="80000"/>
              </a:lnSpc>
            </a:pPr>
            <a:endParaRPr lang="ro-RO" altLang="en-US" sz="900"/>
          </a:p>
          <a:p>
            <a:pPr>
              <a:lnSpc>
                <a:spcPct val="80000"/>
              </a:lnSpc>
            </a:pPr>
            <a:r>
              <a:rPr lang="ro-RO" altLang="en-US" sz="1800" u="sng"/>
              <a:t>Ingineria inversă este de obicei un proces derulat pentru a obţine informaţiile lipsă, ideile şi filosofia de design atunci când asemenea informaţii lipsesc</a:t>
            </a:r>
            <a:r>
              <a:rPr lang="ro-RO" altLang="en-US" sz="1800"/>
              <a:t>. În unele cazuri informaţiile sunt deţinute de cineva care nu este dispus să le distribuie. În alte cazuri informaţiile au fost pierdute sau distruse. </a:t>
            </a:r>
            <a:endParaRPr lang="en-US" altLang="en-US" sz="1800"/>
          </a:p>
          <a:p>
            <a:pPr>
              <a:lnSpc>
                <a:spcPct val="80000"/>
              </a:lnSpc>
            </a:pPr>
            <a:endParaRPr lang="ro-RO" altLang="en-US" sz="1800"/>
          </a:p>
          <a:p>
            <a:pPr>
              <a:lnSpc>
                <a:spcPct val="80000"/>
              </a:lnSpc>
            </a:pPr>
            <a:r>
              <a:rPr lang="ro-RO" altLang="en-US" sz="1800"/>
              <a:t>În mod tradiţional </a:t>
            </a:r>
            <a:r>
              <a:rPr lang="ro-RO" altLang="en-US" sz="1800" u="sng"/>
              <a:t>ingineria inversă constă în studiul unor obiecte create de om şi “disecţia” lor pentru a le descoperi secretele designului</a:t>
            </a:r>
            <a:r>
              <a:rPr lang="ro-RO" altLang="en-US" sz="1800"/>
              <a:t>. Asemenea </a:t>
            </a:r>
            <a:r>
              <a:rPr lang="ro-RO" altLang="en-US" sz="1800" u="sng"/>
              <a:t>secrete au fost apoi folosite pentru a face produse similare sau mai bune</a:t>
            </a:r>
            <a:r>
              <a:rPr lang="ro-RO" altLang="en-US" sz="1800"/>
              <a:t>. În multe industrii ingineria inversă implică examinarea produsului sub un microscop sau analizarea componentelor sale pentru a descoperi rolul fiecăreia. </a:t>
            </a:r>
          </a:p>
          <a:p>
            <a:pPr>
              <a:lnSpc>
                <a:spcPct val="80000"/>
              </a:lnSpc>
            </a:pPr>
            <a:endParaRPr lang="ro-RO" altLang="en-US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487363"/>
          </a:xfrm>
        </p:spPr>
        <p:txBody>
          <a:bodyPr/>
          <a:lstStyle/>
          <a:p>
            <a:r>
              <a:rPr lang="ro-RO" altLang="en-US" sz="3200"/>
              <a:t>Tehnologia software</a:t>
            </a:r>
            <a:r>
              <a:rPr lang="en-US" altLang="en-US" sz="3200"/>
              <a:t> </a:t>
            </a:r>
            <a:r>
              <a:rPr lang="ro-RO" altLang="en-US" sz="3200"/>
              <a:t>şi ingineria inversă</a:t>
            </a:r>
            <a:r>
              <a:rPr lang="ro-RO" altLang="en-US" sz="4000"/>
              <a:t> </a:t>
            </a:r>
            <a:endParaRPr lang="ru-RU" altLang="en-US" sz="40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153400" cy="5638800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1800"/>
              <a:t>Tehnologia software este una din cele mai complexe tehnologii existente în zilele noastre. </a:t>
            </a:r>
            <a:r>
              <a:rPr lang="ro-RO" altLang="en-US" sz="1800" u="sng"/>
              <a:t>Ingineria inversă în acest caz este ingineria deconstruirii programelor şi constă în deschiderea „cutiei” unui program pentru a privi înăuntru.</a:t>
            </a:r>
            <a:r>
              <a:rPr lang="ro-RO" altLang="en-US" sz="1800"/>
              <a:t> Ca şi ingineria programării, ingineria inversă a programelor este un proces pur virtual ce necesită numai un procesor şi mintea umană.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o-RO" altLang="en-US" sz="180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1800" u="sng">
                <a:solidFill>
                  <a:schemeClr val="accent2"/>
                </a:solidFill>
              </a:rPr>
              <a:t>Ingineria inversă a programelor necesită înţelegerea profundă a calculatoarelor şi a ingineriei programării şi combină o serie de elemente, cum ar fi: spargerea de cod, programare, analiză logică, inspiraţia rezolvării unui puzzle.</a:t>
            </a:r>
            <a:r>
              <a:rPr lang="ro-RO" altLang="en-US" sz="1800">
                <a:solidFill>
                  <a:schemeClr val="accent2"/>
                </a:solidFill>
              </a:rPr>
              <a:t>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en-US" altLang="en-US" sz="1800">
              <a:solidFill>
                <a:schemeClr val="accent2"/>
              </a:solidFill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1800"/>
              <a:t>Procesul este folosit de o largă varietate de oameni pentru o largă varietate de scopuri. </a:t>
            </a:r>
            <a:r>
              <a:rPr lang="ro-RO" altLang="en-US" sz="1800" u="sng"/>
              <a:t>În majoritatea industriilor, ingineria inversă este folosită în scopul de a dezvolta produse competitive</a:t>
            </a:r>
            <a:r>
              <a:rPr lang="ro-RO" altLang="en-US" sz="1800"/>
              <a:t>. </a:t>
            </a:r>
            <a:r>
              <a:rPr lang="ro-RO" altLang="en-US" sz="1800" u="sng"/>
              <a:t>În cazul industriei software</a:t>
            </a:r>
            <a:r>
              <a:rPr lang="ro-RO" altLang="en-US" sz="1800"/>
              <a:t>, </a:t>
            </a:r>
            <a:r>
              <a:rPr lang="ro-RO" altLang="en-US" sz="1800" u="sng"/>
              <a:t>programarea este un proces atât de complex</a:t>
            </a:r>
            <a:r>
              <a:rPr lang="ro-RO" altLang="en-US" sz="1800"/>
              <a:t> încât în multe cazuri ingineria inversă pentru scopuri competitive este considerată a fi </a:t>
            </a:r>
            <a:r>
              <a:rPr lang="ro-RO" altLang="en-US" sz="1800" u="sng"/>
              <a:t>un proces prea sofisticat şi nu se justifică din punct de vedere financiar</a:t>
            </a:r>
            <a:r>
              <a:rPr lang="ro-RO" altLang="en-US" sz="1800"/>
              <a:t>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o-RO" altLang="en-US" sz="180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1800"/>
              <a:t>În general, </a:t>
            </a:r>
            <a:r>
              <a:rPr lang="ro-RO" altLang="en-US" sz="1800" u="sng"/>
              <a:t>există două categorii de aplicaţii ale ingineriei inverse</a:t>
            </a:r>
            <a:r>
              <a:rPr lang="ro-RO" altLang="en-US" sz="1800"/>
              <a:t> a programelor: </a:t>
            </a:r>
            <a:r>
              <a:rPr lang="ro-RO" altLang="en-US" sz="1800" u="sng">
                <a:solidFill>
                  <a:schemeClr val="accent2"/>
                </a:solidFill>
              </a:rPr>
              <a:t>una are legătură cu securitatea sistemelor software</a:t>
            </a:r>
            <a:r>
              <a:rPr lang="ro-RO" altLang="en-US" sz="1800"/>
              <a:t>, iar </a:t>
            </a:r>
            <a:r>
              <a:rPr lang="ro-RO" altLang="en-US" sz="1800" u="sng">
                <a:solidFill>
                  <a:schemeClr val="accent2"/>
                </a:solidFill>
              </a:rPr>
              <a:t>cealaltă cu ingineria programării</a:t>
            </a:r>
            <a:r>
              <a:rPr lang="ro-RO" altLang="en-US" sz="1800"/>
              <a:t>. Ingineria inversă a programelor este foarte cunoscută printre spărgătorii de sistem care o folosesc pentru a analiza şi eventual a depăşi diferite scheme de protecţie.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o-RO" altLang="en-US" sz="1800"/>
          </a:p>
          <a:p>
            <a:pPr>
              <a:lnSpc>
                <a:spcPct val="80000"/>
              </a:lnSpc>
            </a:pPr>
            <a:endParaRPr lang="ro-RO" altLang="en-US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58200" cy="563562"/>
          </a:xfrm>
        </p:spPr>
        <p:txBody>
          <a:bodyPr/>
          <a:lstStyle/>
          <a:p>
            <a:r>
              <a:rPr lang="ro-RO" altLang="en-US" sz="3200"/>
              <a:t>Ingineria inversă în scopuri </a:t>
            </a:r>
            <a:br>
              <a:rPr lang="ro-RO" altLang="en-US" sz="3200"/>
            </a:br>
            <a:r>
              <a:rPr lang="ro-RO" altLang="en-US" sz="3200"/>
              <a:t>constructive sau destructive</a:t>
            </a:r>
            <a:endParaRPr lang="ru-RU" altLang="en-US" sz="32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153400" cy="5486400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2000"/>
              <a:t>Internetul a schimbat complet industria calculatoarelor şi aspectele legate de securitatea proceselor asistate de calculator. Software-ul maliţios, cum ar fi viruşii, se răspândeşte foarte repede într-o lume în care milioane de persoane sunt conectate la Internet şi folosesc e-mail-ul zilnic. In zilele noastre, datorită Internet-ului viruşii moderni se pot răspândi automat către milioane de calculatoare, fără nici o intervenţie umană.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2000"/>
              <a:t>Astfel, </a:t>
            </a:r>
            <a:r>
              <a:rPr lang="ro-RO" altLang="en-US" sz="2000" u="sng"/>
              <a:t>ingineria inversă poate fi folosită pentru a localiza vulnerabilităţile sistemelor de operare</a:t>
            </a:r>
            <a:r>
              <a:rPr lang="ro-RO" altLang="en-US" sz="2000"/>
              <a:t>. Aceste “puncte slabe” pot fi utilizate apoi pentru a depăşi sistemul de apărare, permiţând infectarea.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2000"/>
              <a:t>Dincolo de infectare, </a:t>
            </a:r>
            <a:r>
              <a:rPr lang="ro-RO" altLang="en-US" sz="2000" u="sng">
                <a:solidFill>
                  <a:schemeClr val="accent2"/>
                </a:solidFill>
              </a:rPr>
              <a:t>responsabilii atacului</a:t>
            </a:r>
            <a:r>
              <a:rPr lang="ro-RO" altLang="en-US" sz="2000" u="sng"/>
              <a:t> folosesc uneori tehnicile</a:t>
            </a:r>
            <a:r>
              <a:rPr lang="ro-RO" altLang="en-US" sz="2000"/>
              <a:t> de</a:t>
            </a:r>
            <a:r>
              <a:rPr lang="ro-RO" altLang="en-US" sz="2000" u="sng"/>
              <a:t> deconstruire pentru a localiza vulnerabilităţile programelor, care pe</a:t>
            </a:r>
            <a:r>
              <a:rPr lang="ro-RO" altLang="en-US" sz="2000"/>
              <a:t>rmit </a:t>
            </a:r>
            <a:r>
              <a:rPr lang="ro-RO" altLang="en-US" sz="2000" u="sng"/>
              <a:t>unui program maliţios să aibă acces la informaţiile sensibile sau chiar</a:t>
            </a:r>
            <a:r>
              <a:rPr lang="ro-RO" altLang="en-US" sz="2000"/>
              <a:t> să</a:t>
            </a:r>
            <a:r>
              <a:rPr lang="ro-RO" altLang="en-US" sz="2000" u="sng"/>
              <a:t> obţină control total asupra sistemului</a:t>
            </a:r>
            <a:r>
              <a:rPr lang="ro-RO" altLang="en-US" sz="2000"/>
              <a:t>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o-RO" altLang="en-US" sz="200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o-RO" altLang="en-US" sz="2000"/>
              <a:t>De cealaltă parte a lanţului, </a:t>
            </a:r>
            <a:r>
              <a:rPr lang="ro-RO" altLang="en-US" sz="2000" u="sng">
                <a:solidFill>
                  <a:schemeClr val="accent2"/>
                </a:solidFill>
              </a:rPr>
              <a:t>cercetătorii de programe anti-virus</a:t>
            </a:r>
            <a:r>
              <a:rPr lang="ro-RO" altLang="en-US" sz="2000" u="sng"/>
              <a:t> diseacă şi analizează fiecare nou program maliţios</a:t>
            </a:r>
            <a:r>
              <a:rPr lang="ro-RO" altLang="en-US" sz="2000"/>
              <a:t>. Ei folosesc tehnici de deconstruire pentru a urmări fiecare pas pe care programul îl urmează şi evaluează daunele pe care le-ar putea cauza, rata preconizată de infectare, modalităţile prin care ar putea fi îndepărtat din sistem şi cum infecţia ar putea fi evitată. </a:t>
            </a:r>
          </a:p>
          <a:p>
            <a:pPr>
              <a:lnSpc>
                <a:spcPct val="80000"/>
              </a:lnSpc>
            </a:pPr>
            <a:endParaRPr lang="ro-RO" altLang="en-US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ro-RO" altLang="en-US" sz="3200" b="1"/>
              <a:t>Deconstrucţia algoritmilor criptografici</a:t>
            </a:r>
            <a:r>
              <a:rPr lang="ru-RU" altLang="en-US" sz="4000" b="1"/>
              <a:t> </a:t>
            </a:r>
            <a:endParaRPr lang="ru-RU" altLang="en-US" sz="40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41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o-RO" altLang="en-US" sz="1800"/>
              <a:t>Algoritmii criptografici pot fi împărţiţi în două grupe: </a:t>
            </a:r>
            <a:r>
              <a:rPr lang="ro-RO" altLang="en-US" sz="1800" b="1" u="sng"/>
              <a:t>algoritmi limitaţi</a:t>
            </a:r>
            <a:r>
              <a:rPr lang="ro-RO" altLang="en-US" sz="1800"/>
              <a:t> şi </a:t>
            </a:r>
            <a:r>
              <a:rPr lang="ro-RO" altLang="en-US" sz="1800" b="1" u="sng"/>
              <a:t>algoritmi bazaţi pe o cheie</a:t>
            </a:r>
            <a:r>
              <a:rPr lang="ro-RO" altLang="en-US" sz="1800"/>
              <a:t>. </a:t>
            </a:r>
            <a:r>
              <a:rPr lang="ro-RO" altLang="en-US" sz="1800" b="1"/>
              <a:t>Algoritmii limitaţi</a:t>
            </a:r>
            <a:r>
              <a:rPr lang="ro-RO" altLang="en-US" sz="1800"/>
              <a:t> sunt de felul celor în care o literă dintr-un text este mutată cu câteva litere mai sus sau mai jos. Secretul îl reprezintă algoritmul însuşi. Dar odată ce algoritmul este expus, nu mai este sigur. </a:t>
            </a:r>
            <a:r>
              <a:rPr lang="ro-RO" altLang="en-US" sz="1800" b="1" u="sng"/>
              <a:t>Algoritmii limitaţi</a:t>
            </a:r>
            <a:r>
              <a:rPr lang="ro-RO" altLang="en-US" sz="1800"/>
              <a:t> sunt caracterizaţi de o securitate foarte slabă deoarece deconstruirea lor conduce la aflarea algoritmului şi deci a secretului de criptare. Deoarece algoritmul este secretul, deconstruirea poate fi privită ca o modalitate de a descifra algoritmul. </a:t>
            </a:r>
          </a:p>
          <a:p>
            <a:pPr>
              <a:lnSpc>
                <a:spcPct val="80000"/>
              </a:lnSpc>
            </a:pPr>
            <a:r>
              <a:rPr lang="ro-RO" altLang="en-US" sz="1800" b="1" u="sng"/>
              <a:t>În algoritmii bazaţi pe o cheie</a:t>
            </a:r>
            <a:r>
              <a:rPr lang="ro-RO" altLang="en-US" sz="1800"/>
              <a:t>, secretul este cheia, adică o valoare numerică, folosită de către algoritm pentru a cifra sau descifra mesajul. Astfel, utilizatorii codifică mesajele folosind chei care sunt păstrate secrete. Destinatarul va descifra mesajul utilizând o altă cheie, numită </a:t>
            </a:r>
            <a:r>
              <a:rPr lang="ro-RO" altLang="en-US" sz="1800" b="1"/>
              <a:t>cheie publică</a:t>
            </a:r>
            <a:r>
              <a:rPr lang="ro-RO" altLang="en-US" sz="1800"/>
              <a:t>, primită de la expeditor. Algoritmii folosiţi sunt de obicei cunoscuţi şi deci, deconstruirea lor nu mai are sens. Pentru a descifra un mesaj codat cu un cifru bazat pe cheie, este suficient: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o-RO" altLang="en-US" sz="1800"/>
              <a:t>	• să obţinem cheia, sau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o-RO" altLang="en-US" sz="1800"/>
              <a:t>	• să fie încercate toate combinaţiile posibile până obţinem cheia, sau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o-RO" altLang="en-US" sz="1800"/>
              <a:t>	• să descoperim un defect în algoritm care poate fi folosit pentru a extrage cheia sau mesajul original. </a:t>
            </a:r>
          </a:p>
          <a:p>
            <a:pPr>
              <a:lnSpc>
                <a:spcPct val="80000"/>
              </a:lnSpc>
            </a:pPr>
            <a:endParaRPr lang="ro-RO" altLang="en-US" sz="1800"/>
          </a:p>
          <a:p>
            <a:pPr>
              <a:lnSpc>
                <a:spcPct val="80000"/>
              </a:lnSpc>
            </a:pPr>
            <a:r>
              <a:rPr lang="ro-RO" altLang="en-US" sz="1800"/>
              <a:t>Există situaţii în care deconstruirea implementărilor secrete ale cifrelor bazate pe cheie, poate conduce la aflarea acesteia.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o-RO" altLang="en-US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altLang="en-US" sz="3200"/>
              <a:t>Concepte de Inginerie Software</a:t>
            </a:r>
            <a:br>
              <a:rPr lang="ro-RO" altLang="en-US" sz="3200"/>
            </a:br>
            <a:r>
              <a:rPr lang="ro-RO" altLang="en-US" sz="3200" i="1"/>
              <a:t>Etapele unui proiect software</a:t>
            </a:r>
            <a:endParaRPr lang="ro-RO" altLang="en-US" sz="3200"/>
          </a:p>
        </p:txBody>
      </p:sp>
      <p:pic>
        <p:nvPicPr>
          <p:cNvPr id="21510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1905000"/>
            <a:ext cx="6761163" cy="2847975"/>
          </a:xfrm>
          <a:noFill/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o-RO" altLang="en-US" sz="3200"/>
              <a:t>Concepte de Inginerie Software</a:t>
            </a:r>
            <a:br>
              <a:rPr lang="ro-RO" altLang="en-US" sz="3200"/>
            </a:br>
            <a:r>
              <a:rPr lang="ro-RO" altLang="en-US" sz="3200" i="1"/>
              <a:t>Modelul </a:t>
            </a:r>
            <a:r>
              <a:rPr lang="en-US" altLang="en-US" sz="3200" i="1"/>
              <a:t>Waterfall</a:t>
            </a:r>
            <a:endParaRPr lang="en-US" altLang="en-US" sz="3200"/>
          </a:p>
        </p:txBody>
      </p:sp>
      <p:pic>
        <p:nvPicPr>
          <p:cNvPr id="2048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981200"/>
            <a:ext cx="7599363" cy="3810000"/>
          </a:xfrm>
          <a:noFill/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1836</Words>
  <Application>Microsoft Office PowerPoint</Application>
  <PresentationFormat>Expunere pe ecran (4:3)</PresentationFormat>
  <Paragraphs>125</Paragraphs>
  <Slides>23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1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23</vt:i4>
      </vt:variant>
    </vt:vector>
  </HeadingPairs>
  <TitlesOfParts>
    <vt:vector size="25" baseType="lpstr">
      <vt:lpstr>Arial</vt:lpstr>
      <vt:lpstr>Default Design</vt:lpstr>
      <vt:lpstr>Securitatea sistemelor informatice</vt:lpstr>
      <vt:lpstr>Insecuritatea în software</vt:lpstr>
      <vt:lpstr>Prezentare PowerPoint</vt:lpstr>
      <vt:lpstr>Ingineria inversă - generalităţi </vt:lpstr>
      <vt:lpstr>Tehnologia software şi ingineria inversă </vt:lpstr>
      <vt:lpstr>Ingineria inversă în scopuri  constructive sau destructive</vt:lpstr>
      <vt:lpstr>Deconstrucţia algoritmilor criptografici </vt:lpstr>
      <vt:lpstr>Concepte de Inginerie Software Etapele unui proiect software</vt:lpstr>
      <vt:lpstr>Concepte de Inginerie Software Modelul Waterfall</vt:lpstr>
      <vt:lpstr>Concepte de Inginerie Software  Avantajele/dezavantajele modelului Waterfall</vt:lpstr>
      <vt:lpstr>Concepte de Inginerie Software Modelul „V”</vt:lpstr>
      <vt:lpstr>Concepte de Inginerie Software Avantajele/dezavantajele modelului „V”</vt:lpstr>
      <vt:lpstr>Concepte de Inginerie Software Extreme programming</vt:lpstr>
      <vt:lpstr>Ce este Testarea Software ?</vt:lpstr>
      <vt:lpstr>Testare vs. Depanare</vt:lpstr>
      <vt:lpstr>Întrebări esenţiale în Testarea Software [Kaner]</vt:lpstr>
      <vt:lpstr>Ce se testează ?</vt:lpstr>
      <vt:lpstr>Importanţa testării în diferite etapeale dezvoltări proiectului</vt:lpstr>
      <vt:lpstr>Ce este un defect (bug, failure, issue)?</vt:lpstr>
      <vt:lpstr>Prezentare PowerPoint</vt:lpstr>
      <vt:lpstr>Managementul Drepturilor Digitale </vt:lpstr>
      <vt:lpstr>Înrebări</vt:lpstr>
      <vt:lpstr>Surse recomandate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Ion Royal</cp:lastModifiedBy>
  <cp:revision>23</cp:revision>
  <cp:lastPrinted>1601-01-01T00:00:00Z</cp:lastPrinted>
  <dcterms:created xsi:type="dcterms:W3CDTF">1601-01-01T00:00:00Z</dcterms:created>
  <dcterms:modified xsi:type="dcterms:W3CDTF">2024-10-04T13:27:29Z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