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78A6BD1-E20C-471F-95EA-FB9FE601932A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pos="2880"/>
        <p:guide orient="horz" pos="212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9" name="Google Shape;99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2"/>
          <p:cNvSpPr txBox="1"/>
          <p:nvPr>
            <p:ph type="body" idx="2"/>
          </p:nvPr>
        </p:nvSpPr>
        <p:spPr>
          <a:xfrm>
            <a:off x="629842" y="250507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2"/>
          <p:cNvSpPr txBox="1"/>
          <p:nvPr>
            <p:ph type="body" idx="4"/>
          </p:nvPr>
        </p:nvSpPr>
        <p:spPr>
          <a:xfrm>
            <a:off x="4629150" y="250507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subTitle" idx="1"/>
          </p:nvPr>
        </p:nvSpPr>
        <p:spPr>
          <a:xfrm>
            <a:off x="1022235" y="1306329"/>
            <a:ext cx="6858000" cy="4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b="1">
                <a:solidFill>
                  <a:srgbClr val="2F5496"/>
                </a:solidFill>
              </a:rPr>
              <a:t>NUMELE PROGRAMULUI</a:t>
            </a:r>
            <a:endParaRPr b="1">
              <a:solidFill>
                <a:srgbClr val="2F5496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19052" y="-2980"/>
            <a:ext cx="1324947" cy="6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044471" cy="7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ftr" idx="11"/>
          </p:nvPr>
        </p:nvSpPr>
        <p:spPr>
          <a:xfrm>
            <a:off x="2107066" y="6376950"/>
            <a:ext cx="51026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material was developed within the framework of the "Higher Education in Moldova" Project, 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implemented by the Ministry of Education and Research and financed by the World Bank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5227" y="21228"/>
            <a:ext cx="364826" cy="63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042451" y="3083499"/>
            <a:ext cx="6858000" cy="567250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</a:t>
            </a:r>
            <a:r>
              <a:rPr lang="en-US" altLang="en-US" sz="2000">
                <a:sym typeface="+mn-ea"/>
              </a:rPr>
              <a:t>Construirea unui mediu tridimensional în Unity</a:t>
            </a:r>
            <a:endParaRPr lang="en-US" altLang="en-US" sz="20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45223" y="5228067"/>
            <a:ext cx="3155835" cy="5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Pugaci Diana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pugaci.diana@gmail.com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42451" y="2093370"/>
            <a:ext cx="6858000" cy="633134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US"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Dezvoltarea jocurilor video</a:t>
            </a:r>
            <a:endParaRPr lang="en-US" altLang="en-US" sz="24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1" descr="Facultatea de Matematică și Informatică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62363" y="29975"/>
            <a:ext cx="549199" cy="5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Importul obiectelor 3D din alte surse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04620"/>
            <a:ext cx="7886700" cy="2697480"/>
          </a:xfrm>
        </p:spPr>
        <p:txBody>
          <a:bodyPr>
            <a:normAutofit lnSpcReduction="10000"/>
          </a:bodyPr>
          <a:p>
            <a:r>
              <a:rPr lang="en-US" altLang="en-US"/>
              <a:t>.fbx – cel mai recomandat (universal, compact)</a:t>
            </a:r>
            <a:endParaRPr lang="en-US" altLang="en-US"/>
          </a:p>
          <a:p>
            <a:r>
              <a:rPr lang="en-US" altLang="en-US"/>
              <a:t>.obj – compatibil, dar f</a:t>
            </a:r>
            <a:r>
              <a:rPr lang="en-US" altLang="en-US"/>
              <a:t>ă</a:t>
            </a:r>
            <a:r>
              <a:rPr lang="en-US" altLang="en-US"/>
              <a:t>r</a:t>
            </a:r>
            <a:r>
              <a:rPr lang="en-US" altLang="en-US"/>
              <a:t>ă</a:t>
            </a:r>
            <a:r>
              <a:rPr lang="en-US" altLang="en-US"/>
              <a:t> anima</a:t>
            </a:r>
            <a:r>
              <a:rPr lang="en-US" altLang="en-US"/>
              <a:t>ț</a:t>
            </a:r>
            <a:r>
              <a:rPr lang="en-US" altLang="en-US"/>
              <a:t>ii</a:t>
            </a:r>
            <a:endParaRPr lang="en-US" altLang="en-US"/>
          </a:p>
          <a:p>
            <a:r>
              <a:rPr lang="en-US" altLang="en-US"/>
              <a:t>.blend – fi</a:t>
            </a:r>
            <a:r>
              <a:rPr lang="en-US" altLang="en-US"/>
              <a:t>ș</a:t>
            </a:r>
            <a:r>
              <a:rPr lang="en-US" altLang="en-US"/>
              <a:t>ier nativ Blender (necesit</a:t>
            </a:r>
            <a:r>
              <a:rPr lang="en-US" altLang="en-US"/>
              <a:t>ă</a:t>
            </a:r>
            <a:r>
              <a:rPr lang="en-US" altLang="en-US"/>
              <a:t> Blender instalat)</a:t>
            </a:r>
            <a:endParaRPr lang="en-US" altLang="en-US"/>
          </a:p>
          <a:p>
            <a:r>
              <a:rPr lang="en-US" altLang="en-US"/>
              <a:t>.dae, .3ds, .max, .ma – suport limitat/dependen</a:t>
            </a:r>
            <a:r>
              <a:rPr lang="en-US" altLang="en-US"/>
              <a:t>ță</a:t>
            </a:r>
            <a:r>
              <a:rPr lang="en-US" altLang="en-US"/>
              <a:t> software</a:t>
            </a:r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0030" y="3820795"/>
            <a:ext cx="3804920" cy="2385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Pa</a:t>
            </a:r>
            <a:r>
              <a:rPr lang="en-US" altLang="en-US"/>
              <a:t>ș</a:t>
            </a:r>
            <a:r>
              <a:rPr lang="en-US" altLang="en-US"/>
              <a:t>i pentru import: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62100"/>
            <a:ext cx="7886700" cy="4351338"/>
          </a:xfrm>
        </p:spPr>
        <p:txBody>
          <a:bodyPr/>
          <a:p>
            <a:r>
              <a:rPr lang="en-US" altLang="en-US"/>
              <a:t>Creeaz</a:t>
            </a:r>
            <a:r>
              <a:rPr lang="en-US" altLang="en-US"/>
              <a:t>ă</a:t>
            </a:r>
            <a:r>
              <a:rPr lang="en-US" altLang="en-US"/>
              <a:t> un folder nou: Assets/Models/</a:t>
            </a:r>
            <a:endParaRPr lang="en-US" altLang="en-US"/>
          </a:p>
          <a:p>
            <a:r>
              <a:rPr lang="en-US" altLang="en-US"/>
              <a:t>Deschide File Explorer → trage fi</a:t>
            </a:r>
            <a:r>
              <a:rPr lang="en-US" altLang="en-US"/>
              <a:t>ș</a:t>
            </a:r>
            <a:r>
              <a:rPr lang="en-US" altLang="en-US"/>
              <a:t>ierul .fbx sau .obj în folder</a:t>
            </a:r>
            <a:endParaRPr lang="en-US" altLang="en-US"/>
          </a:p>
          <a:p>
            <a:r>
              <a:rPr lang="en-US" altLang="en-US"/>
              <a:t>Unity import</a:t>
            </a:r>
            <a:r>
              <a:rPr lang="en-US" altLang="en-US"/>
              <a:t>ă</a:t>
            </a:r>
            <a:r>
              <a:rPr lang="en-US" altLang="en-US"/>
              <a:t> automat modelul </a:t>
            </a:r>
            <a:r>
              <a:rPr lang="en-US" altLang="en-US"/>
              <a:t>ș</a:t>
            </a:r>
            <a:r>
              <a:rPr lang="en-US" altLang="en-US"/>
              <a:t>i îl afi</a:t>
            </a:r>
            <a:r>
              <a:rPr lang="en-US" altLang="en-US"/>
              <a:t>ș</a:t>
            </a:r>
            <a:r>
              <a:rPr lang="en-US" altLang="en-US"/>
              <a:t>eaz</a:t>
            </a:r>
            <a:r>
              <a:rPr lang="en-US" altLang="en-US"/>
              <a:t>ă</a:t>
            </a:r>
            <a:r>
              <a:rPr lang="en-US" altLang="en-US"/>
              <a:t> cu o icoan</a:t>
            </a:r>
            <a:r>
              <a:rPr lang="en-US" altLang="en-US"/>
              <a:t>ă</a:t>
            </a:r>
            <a:r>
              <a:rPr lang="en-US" altLang="en-US"/>
              <a:t> gri</a:t>
            </a:r>
            <a:endParaRPr lang="en-US" altLang="en-US"/>
          </a:p>
          <a:p>
            <a:r>
              <a:rPr lang="en-US" altLang="en-US"/>
              <a:t>Trage modelul în scen</a:t>
            </a:r>
            <a:r>
              <a:rPr lang="en-US" altLang="en-US"/>
              <a:t>ă</a:t>
            </a:r>
            <a:r>
              <a:rPr lang="en-US" altLang="en-US"/>
              <a:t> din folderul Models/</a:t>
            </a:r>
            <a:endParaRPr lang="en-US" altLang="en-US"/>
          </a:p>
          <a:p>
            <a:r>
              <a:rPr lang="en-US" altLang="en-US"/>
              <a:t>Creeaz</a:t>
            </a:r>
            <a:r>
              <a:rPr lang="en-US" altLang="en-US"/>
              <a:t>ă</a:t>
            </a:r>
            <a:r>
              <a:rPr lang="en-US" altLang="en-US"/>
              <a:t> din el un prefab pentru reutilizare (drag în folderul Prefabs/)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Sisteme de iluminare: tipuri de surse de lumin</a:t>
            </a:r>
            <a:r>
              <a:rPr lang="en-US" altLang="en-US"/>
              <a:t>ă</a:t>
            </a:r>
            <a:r>
              <a:rPr lang="en-US" altLang="en-US"/>
              <a:t> </a:t>
            </a:r>
            <a:r>
              <a:rPr lang="en-US" altLang="en-US"/>
              <a:t>ș</a:t>
            </a:r>
            <a:r>
              <a:rPr lang="en-US" altLang="en-US"/>
              <a:t>i efectele lor asupra scenei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 altLang="en-US"/>
              <a:t>Iluminarea este esen</a:t>
            </a:r>
            <a:r>
              <a:rPr lang="en-US" altLang="en-US"/>
              <a:t>ț</a:t>
            </a:r>
            <a:r>
              <a:rPr lang="en-US" altLang="en-US"/>
              <a:t>ial</a:t>
            </a:r>
            <a:r>
              <a:rPr lang="en-US" altLang="en-US"/>
              <a:t>ă</a:t>
            </a:r>
            <a:r>
              <a:rPr lang="en-US" altLang="en-US"/>
              <a:t> în dezvoltarea vizual</a:t>
            </a:r>
            <a:r>
              <a:rPr lang="en-US" altLang="en-US"/>
              <a:t>ă</a:t>
            </a:r>
            <a:r>
              <a:rPr lang="en-US" altLang="en-US"/>
              <a:t> 3D — ea determin</a:t>
            </a:r>
            <a:r>
              <a:rPr lang="en-US" altLang="en-US"/>
              <a:t>ă</a:t>
            </a:r>
            <a:r>
              <a:rPr lang="en-US" altLang="en-US"/>
              <a:t> modul în care obiectele sunt percepute în spa</a:t>
            </a:r>
            <a:r>
              <a:rPr lang="en-US" altLang="en-US"/>
              <a:t>ț</a:t>
            </a:r>
            <a:r>
              <a:rPr lang="en-US" altLang="en-US"/>
              <a:t>iu, adaug</a:t>
            </a:r>
            <a:r>
              <a:rPr lang="en-US" altLang="en-US"/>
              <a:t>ă</a:t>
            </a:r>
            <a:r>
              <a:rPr lang="en-US" altLang="en-US"/>
              <a:t> atmosfer</a:t>
            </a:r>
            <a:r>
              <a:rPr lang="en-US" altLang="en-US"/>
              <a:t>ă</a:t>
            </a:r>
            <a:r>
              <a:rPr lang="en-US" altLang="en-US"/>
              <a:t>, profunzime </a:t>
            </a:r>
            <a:r>
              <a:rPr lang="en-US" altLang="en-US"/>
              <a:t>ș</a:t>
            </a:r>
            <a:r>
              <a:rPr lang="en-US" altLang="en-US"/>
              <a:t>i claritate vizual</a:t>
            </a:r>
            <a:r>
              <a:rPr lang="en-US" altLang="en-US"/>
              <a:t>ă</a:t>
            </a:r>
            <a:r>
              <a:rPr lang="en-US" altLang="en-US"/>
              <a:t>.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744855" y="3616325"/>
          <a:ext cx="3903345" cy="2804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1115"/>
                <a:gridCol w="1301115"/>
                <a:gridCol w="1301115"/>
              </a:tblGrid>
              <a:tr h="28003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Tip lumină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Descriere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Exemplu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84201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Directional Light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Lumină uniformă dintr-o direcție, ca soarele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Iluminarea întregii scene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56007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Point Light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Lumină care radiază în toate direcțiile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Lampă, torță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56134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Spotlight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Con de lumină direcțional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Lanternă, far de mașină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56070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Area Light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Doar în HDRP – sursă pătrată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Neoane, panouri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  <p:pic>
        <p:nvPicPr>
          <p:cNvPr id="15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85" y="3848735"/>
            <a:ext cx="3563620" cy="16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Directional Light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33500"/>
            <a:ext cx="7886700" cy="4351338"/>
          </a:xfrm>
        </p:spPr>
        <p:txBody>
          <a:bodyPr>
            <a:normAutofit lnSpcReduction="20000"/>
          </a:bodyPr>
          <a:p>
            <a:pPr marL="114300" indent="0">
              <a:buNone/>
            </a:pPr>
            <a:r>
              <a:rPr lang="en-US" altLang="en-US"/>
              <a:t>Lumin</a:t>
            </a:r>
            <a:r>
              <a:rPr lang="en-US" altLang="en-US"/>
              <a:t>ă</a:t>
            </a:r>
            <a:r>
              <a:rPr lang="en-US" altLang="en-US"/>
              <a:t> global</a:t>
            </a:r>
            <a:r>
              <a:rPr lang="en-US" altLang="en-US"/>
              <a:t>ă</a:t>
            </a:r>
            <a:r>
              <a:rPr lang="en-US" altLang="en-US"/>
              <a:t>, direc</a:t>
            </a:r>
            <a:r>
              <a:rPr lang="en-US" altLang="en-US"/>
              <a:t>ț</a:t>
            </a:r>
            <a:r>
              <a:rPr lang="en-US" altLang="en-US"/>
              <a:t>ionat</a:t>
            </a:r>
            <a:r>
              <a:rPr lang="en-US" altLang="en-US"/>
              <a:t>ă</a:t>
            </a:r>
            <a:r>
              <a:rPr lang="en-US" altLang="en-US"/>
              <a:t>, ideal</a:t>
            </a:r>
            <a:r>
              <a:rPr lang="en-US" altLang="en-US"/>
              <a:t>ă</a:t>
            </a:r>
            <a:r>
              <a:rPr lang="en-US" altLang="en-US"/>
              <a:t> pentru simularea soarelui.</a:t>
            </a:r>
            <a:endParaRPr lang="en-US" altLang="en-US"/>
          </a:p>
          <a:p>
            <a:r>
              <a:rPr lang="en-US" altLang="en-US"/>
              <a:t>Afecteaz</a:t>
            </a:r>
            <a:r>
              <a:rPr lang="en-US" altLang="en-US"/>
              <a:t>ă</a:t>
            </a:r>
            <a:r>
              <a:rPr lang="en-US" altLang="en-US"/>
              <a:t> TOATE obiectele 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din scen</a:t>
            </a:r>
            <a:r>
              <a:rPr lang="en-US" altLang="en-US"/>
              <a:t>ă</a:t>
            </a:r>
            <a:r>
              <a:rPr lang="en-US" altLang="en-US"/>
              <a:t>, indiferent 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de pozi</a:t>
            </a:r>
            <a:r>
              <a:rPr lang="en-US" altLang="en-US"/>
              <a:t>ț</a:t>
            </a:r>
            <a:r>
              <a:rPr lang="en-US" altLang="en-US"/>
              <a:t>ie.</a:t>
            </a:r>
            <a:endParaRPr lang="en-US" altLang="en-US"/>
          </a:p>
          <a:p>
            <a:r>
              <a:rPr lang="en-US" altLang="en-US"/>
              <a:t>Nu are „pozi</a:t>
            </a:r>
            <a:r>
              <a:rPr lang="en-US" altLang="en-US"/>
              <a:t>ț</a:t>
            </a:r>
            <a:r>
              <a:rPr lang="en-US" altLang="en-US"/>
              <a:t>ie”, doar 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direc</a:t>
            </a:r>
            <a:r>
              <a:rPr lang="en-US" altLang="en-US"/>
              <a:t>ț</a:t>
            </a:r>
            <a:r>
              <a:rPr lang="en-US" altLang="en-US"/>
              <a:t>ie.</a:t>
            </a:r>
            <a:endParaRPr lang="en-US" altLang="en-US"/>
          </a:p>
          <a:p>
            <a:r>
              <a:rPr lang="en-US" altLang="en-US"/>
              <a:t>Se comport</a:t>
            </a:r>
            <a:r>
              <a:rPr lang="en-US" altLang="en-US"/>
              <a:t>ă</a:t>
            </a:r>
            <a:r>
              <a:rPr lang="en-US" altLang="en-US"/>
              <a:t> ca 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lumina soarelui: raze 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paralele.</a:t>
            </a:r>
            <a:endParaRPr lang="en-US" altLang="en-US"/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080" y="2602865"/>
            <a:ext cx="3554730" cy="333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85091"/>
            <a:ext cx="7886700" cy="1325563"/>
          </a:xfrm>
        </p:spPr>
        <p:txBody>
          <a:bodyPr/>
          <a:p>
            <a:r>
              <a:rPr lang="en-US" altLang="en-US"/>
              <a:t>Point Light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15645" y="114046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Lumin</a:t>
            </a:r>
            <a:r>
              <a:rPr lang="en-US" altLang="en-US"/>
              <a:t>ă</a:t>
            </a:r>
            <a:r>
              <a:rPr lang="en-US" altLang="en-US"/>
              <a:t> care emite în toate direc</a:t>
            </a:r>
            <a:r>
              <a:rPr lang="en-US" altLang="en-US"/>
              <a:t>ț</a:t>
            </a:r>
            <a:r>
              <a:rPr lang="en-US" altLang="en-US"/>
              <a:t>iile de la un punct fix – ca un bec sau o tor</a:t>
            </a:r>
            <a:r>
              <a:rPr lang="en-US" altLang="en-US"/>
              <a:t>ță</a:t>
            </a:r>
            <a:r>
              <a:rPr lang="en-US" altLang="en-US"/>
              <a:t>.</a:t>
            </a:r>
            <a:endParaRPr lang="en-US" altLang="en-US"/>
          </a:p>
          <a:p>
            <a:r>
              <a:rPr lang="en-US" altLang="en-US"/>
              <a:t>Afecteaz</a:t>
            </a:r>
            <a:r>
              <a:rPr lang="en-US" altLang="en-US"/>
              <a:t>ă</a:t>
            </a:r>
            <a:r>
              <a:rPr lang="en-US" altLang="en-US"/>
              <a:t> obiectele în interiorul sferei de raz</a:t>
            </a:r>
            <a:r>
              <a:rPr lang="en-US" altLang="en-US"/>
              <a:t>ă</a:t>
            </a:r>
            <a:r>
              <a:rPr lang="en-US" altLang="en-US"/>
              <a:t> (Range).</a:t>
            </a:r>
            <a:endParaRPr lang="en-US" altLang="en-US"/>
          </a:p>
          <a:p>
            <a:r>
              <a:rPr lang="en-US" altLang="en-US"/>
              <a:t>Intensitatea scade cu distan</a:t>
            </a:r>
            <a:r>
              <a:rPr lang="en-US" altLang="en-US"/>
              <a:t>ț</a:t>
            </a:r>
            <a:r>
              <a:rPr lang="en-US" altLang="en-US"/>
              <a:t>a (dac</a:t>
            </a:r>
            <a:r>
              <a:rPr lang="en-US" altLang="en-US"/>
              <a:t>ă</a:t>
            </a:r>
            <a:r>
              <a:rPr lang="en-US" altLang="en-US"/>
              <a:t> e activat Attenuation).</a:t>
            </a:r>
            <a:endParaRPr lang="en-US" altLang="en-US"/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9175" y="3429000"/>
            <a:ext cx="4323715" cy="32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81611"/>
            <a:ext cx="7886700" cy="1325563"/>
          </a:xfrm>
        </p:spPr>
        <p:txBody>
          <a:bodyPr/>
          <a:p>
            <a:r>
              <a:rPr lang="en-US" altLang="en-US"/>
              <a:t>Spotlight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6586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Proiecteaz</a:t>
            </a:r>
            <a:r>
              <a:rPr lang="en-US" altLang="en-US"/>
              <a:t>ă</a:t>
            </a:r>
            <a:r>
              <a:rPr lang="en-US" altLang="en-US"/>
              <a:t> un con de lumin</a:t>
            </a:r>
            <a:r>
              <a:rPr lang="en-US" altLang="en-US"/>
              <a:t>ă</a:t>
            </a:r>
            <a:r>
              <a:rPr lang="en-US" altLang="en-US"/>
              <a:t> într-o anumit</a:t>
            </a:r>
            <a:r>
              <a:rPr lang="en-US" altLang="en-US"/>
              <a:t>ă</a:t>
            </a:r>
            <a:r>
              <a:rPr lang="en-US" altLang="en-US"/>
              <a:t> direc</a:t>
            </a:r>
            <a:r>
              <a:rPr lang="en-US" altLang="en-US"/>
              <a:t>ț</a:t>
            </a:r>
            <a:r>
              <a:rPr lang="en-US" altLang="en-US"/>
              <a:t>ie – ca o lantern</a:t>
            </a:r>
            <a:r>
              <a:rPr lang="en-US" altLang="en-US"/>
              <a:t>ă</a:t>
            </a:r>
            <a:r>
              <a:rPr lang="en-US" altLang="en-US"/>
              <a:t> sau un proiector.</a:t>
            </a:r>
            <a:endParaRPr lang="en-US" altLang="en-US"/>
          </a:p>
          <a:p>
            <a:r>
              <a:rPr lang="en-US" altLang="en-US"/>
              <a:t>Are un unghi de deschidere (Spot Angle) </a:t>
            </a:r>
            <a:r>
              <a:rPr lang="en-US" altLang="en-US"/>
              <a:t>ș</a:t>
            </a:r>
            <a:r>
              <a:rPr lang="en-US" altLang="en-US"/>
              <a:t>i direc</a:t>
            </a:r>
            <a:r>
              <a:rPr lang="en-US" altLang="en-US"/>
              <a:t>ț</a:t>
            </a:r>
            <a:r>
              <a:rPr lang="en-US" altLang="en-US"/>
              <a:t>ie</a:t>
            </a:r>
            <a:endParaRPr lang="en-US" altLang="en-US"/>
          </a:p>
          <a:p>
            <a:r>
              <a:rPr lang="en-US" altLang="en-US"/>
              <a:t>Ideal</a:t>
            </a:r>
            <a:r>
              <a:rPr lang="en-US" altLang="en-US"/>
              <a:t>ă</a:t>
            </a:r>
            <a:r>
              <a:rPr lang="en-US" altLang="en-US"/>
              <a:t> pentru efecte dramatice, focus vizual sau iluminare teatral</a:t>
            </a:r>
            <a:r>
              <a:rPr lang="en-US" altLang="en-US"/>
              <a:t>ă</a:t>
            </a:r>
            <a:endParaRPr lang="en-US" altLang="en-US"/>
          </a:p>
        </p:txBody>
      </p:sp>
      <p:pic>
        <p:nvPicPr>
          <p:cNvPr id="21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1130" y="3429000"/>
            <a:ext cx="3915410" cy="322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14301"/>
            <a:ext cx="7886700" cy="1325563"/>
          </a:xfrm>
        </p:spPr>
        <p:txBody>
          <a:bodyPr>
            <a:normAutofit fontScale="90000"/>
          </a:bodyPr>
          <a:p>
            <a:r>
              <a:rPr lang="en-US" altLang="en-US"/>
              <a:t>Area Light (doar în HDRP sau în baking)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4018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Surs</a:t>
            </a:r>
            <a:r>
              <a:rPr lang="en-US" altLang="en-US"/>
              <a:t>ă</a:t>
            </a:r>
            <a:r>
              <a:rPr lang="en-US" altLang="en-US"/>
              <a:t> de lumin</a:t>
            </a:r>
            <a:r>
              <a:rPr lang="en-US" altLang="en-US"/>
              <a:t>ă</a:t>
            </a:r>
            <a:r>
              <a:rPr lang="en-US" altLang="en-US"/>
              <a:t> plat</a:t>
            </a:r>
            <a:r>
              <a:rPr lang="en-US" altLang="en-US"/>
              <a:t>ă</a:t>
            </a:r>
            <a:r>
              <a:rPr lang="en-US" altLang="en-US"/>
              <a:t>, ideal</a:t>
            </a:r>
            <a:r>
              <a:rPr lang="en-US" altLang="en-US"/>
              <a:t>ă</a:t>
            </a:r>
            <a:r>
              <a:rPr lang="en-US" altLang="en-US"/>
              <a:t> pentru simularea neoanelor sau ferestrelor.</a:t>
            </a:r>
            <a:endParaRPr lang="en-US" altLang="en-US"/>
          </a:p>
          <a:p>
            <a:r>
              <a:rPr lang="en-US" altLang="en-US"/>
              <a:t>Nu este suportat</a:t>
            </a:r>
            <a:r>
              <a:rPr lang="en-US" altLang="en-US"/>
              <a:t>ă</a:t>
            </a:r>
            <a:r>
              <a:rPr lang="en-US" altLang="en-US"/>
              <a:t> în modul de randare Standard în timp real</a:t>
            </a:r>
            <a:endParaRPr lang="en-US" altLang="en-US"/>
          </a:p>
          <a:p>
            <a:r>
              <a:rPr lang="en-US" altLang="en-US"/>
              <a:t>Necesit</a:t>
            </a:r>
            <a:r>
              <a:rPr lang="en-US" altLang="en-US"/>
              <a:t>ă</a:t>
            </a:r>
            <a:r>
              <a:rPr lang="en-US" altLang="en-US"/>
              <a:t> High Definition Render Pipeline (HDRP) sau baking</a:t>
            </a:r>
            <a:endParaRPr lang="en-US" altLang="en-US"/>
          </a:p>
        </p:txBody>
      </p:sp>
      <p:pic>
        <p:nvPicPr>
          <p:cNvPr id="22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3695" y="3649980"/>
            <a:ext cx="4048760" cy="303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Set</a:t>
            </a:r>
            <a:r>
              <a:rPr lang="en-US" altLang="en-US"/>
              <a:t>ă</a:t>
            </a:r>
            <a:r>
              <a:rPr lang="en-US" altLang="en-US"/>
              <a:t>ri globale de iluminare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 altLang="en-US"/>
              <a:t>Se acceseaz</a:t>
            </a:r>
            <a:r>
              <a:rPr lang="en-US" altLang="en-US"/>
              <a:t>ă</a:t>
            </a:r>
            <a:r>
              <a:rPr lang="en-US" altLang="en-US"/>
              <a:t> din: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Window → Rendering → Lighting → Environment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Aici po</a:t>
            </a:r>
            <a:r>
              <a:rPr lang="en-US" altLang="en-US"/>
              <a:t>ț</a:t>
            </a:r>
            <a:r>
              <a:rPr lang="en-US" altLang="en-US"/>
              <a:t>i configura: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Skybox – fundalul scenei (cer, spa</a:t>
            </a:r>
            <a:r>
              <a:rPr lang="en-US" altLang="en-US"/>
              <a:t>ț</a:t>
            </a:r>
            <a:r>
              <a:rPr lang="en-US" altLang="en-US"/>
              <a:t>iu etc.)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Ambient Lighting – lumin</a:t>
            </a:r>
            <a:r>
              <a:rPr lang="en-US" altLang="en-US"/>
              <a:t>ă</a:t>
            </a:r>
            <a:r>
              <a:rPr lang="en-US" altLang="en-US"/>
              <a:t> de baz</a:t>
            </a:r>
            <a:r>
              <a:rPr lang="en-US" altLang="en-US"/>
              <a:t>ă</a:t>
            </a:r>
            <a:r>
              <a:rPr lang="en-US" altLang="en-US"/>
              <a:t> din toate direc</a:t>
            </a:r>
            <a:r>
              <a:rPr lang="en-US" altLang="en-US"/>
              <a:t>ț</a:t>
            </a:r>
            <a:r>
              <a:rPr lang="en-US" altLang="en-US"/>
              <a:t>iile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Reflection Probes – pentru reflexii realiste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Global Illumination (GI) – lumin</a:t>
            </a:r>
            <a:r>
              <a:rPr lang="en-US" altLang="en-US"/>
              <a:t>ă</a:t>
            </a:r>
            <a:r>
              <a:rPr lang="en-US" altLang="en-US"/>
              <a:t> indirect</a:t>
            </a:r>
            <a:r>
              <a:rPr lang="en-US" altLang="en-US"/>
              <a:t>ă</a:t>
            </a:r>
            <a:r>
              <a:rPr lang="en-US" altLang="en-US"/>
              <a:t> (în HDRP/URP)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Setări globale de iluminare</a:t>
            </a:r>
            <a:endParaRPr lang="en-US"/>
          </a:p>
        </p:txBody>
      </p:sp>
      <p:pic>
        <p:nvPicPr>
          <p:cNvPr id="23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433" y="1396048"/>
            <a:ext cx="5269865" cy="494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Configurarea </a:t>
            </a:r>
            <a:r>
              <a:rPr lang="en-US" altLang="en-US"/>
              <a:t>ș</a:t>
            </a:r>
            <a:r>
              <a:rPr lang="en-US" altLang="en-US"/>
              <a:t>i utilizarea camerei pentru urm</a:t>
            </a:r>
            <a:r>
              <a:rPr lang="en-US" altLang="en-US"/>
              <a:t>ă</a:t>
            </a:r>
            <a:r>
              <a:rPr lang="en-US" altLang="en-US"/>
              <a:t>rirea </a:t>
            </a:r>
            <a:r>
              <a:rPr lang="en-US" altLang="en-US"/>
              <a:t>ș</a:t>
            </a:r>
            <a:r>
              <a:rPr lang="en-US" altLang="en-US"/>
              <a:t>i redarea scenei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825625"/>
            <a:ext cx="7886700" cy="2625090"/>
          </a:xfrm>
        </p:spPr>
        <p:txBody>
          <a:bodyPr>
            <a:normAutofit fontScale="90000" lnSpcReduction="10000"/>
          </a:bodyPr>
          <a:p>
            <a:pPr marL="114300" indent="0">
              <a:buNone/>
            </a:pPr>
            <a:r>
              <a:rPr lang="en-US" altLang="en-US"/>
              <a:t>F</a:t>
            </a:r>
            <a:r>
              <a:rPr lang="en-US" altLang="en-US"/>
              <a:t>ă</a:t>
            </a:r>
            <a:r>
              <a:rPr lang="en-US" altLang="en-US"/>
              <a:t>r</a:t>
            </a:r>
            <a:r>
              <a:rPr lang="en-US" altLang="en-US"/>
              <a:t>ă</a:t>
            </a:r>
            <a:r>
              <a:rPr lang="en-US" altLang="en-US"/>
              <a:t> camer</a:t>
            </a:r>
            <a:r>
              <a:rPr lang="en-US" altLang="en-US"/>
              <a:t>ă</a:t>
            </a:r>
            <a:r>
              <a:rPr lang="en-US" altLang="en-US"/>
              <a:t> → nu se va vedea nimic la rularea jocului.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Camera în Unity:</a:t>
            </a:r>
            <a:endParaRPr lang="en-US" altLang="en-US"/>
          </a:p>
          <a:p>
            <a:r>
              <a:rPr lang="en-US" altLang="en-US"/>
              <a:t>Orice scen</a:t>
            </a:r>
            <a:r>
              <a:rPr lang="en-US" altLang="en-US"/>
              <a:t>ă</a:t>
            </a:r>
            <a:r>
              <a:rPr lang="en-US" altLang="en-US"/>
              <a:t> are o 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Main Camera</a:t>
            </a:r>
            <a:endParaRPr lang="en-US" altLang="en-US"/>
          </a:p>
          <a:p>
            <a:r>
              <a:rPr lang="en-US" altLang="en-US"/>
              <a:t>Controleaz</a:t>
            </a:r>
            <a:r>
              <a:rPr lang="en-US" altLang="en-US"/>
              <a:t>ă</a:t>
            </a:r>
            <a:r>
              <a:rPr lang="en-US" altLang="en-US"/>
              <a:t> ceea ce „vede” 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juc</a:t>
            </a:r>
            <a:r>
              <a:rPr lang="en-US" altLang="en-US"/>
              <a:t>ă</a:t>
            </a:r>
            <a:r>
              <a:rPr lang="en-US" altLang="en-US"/>
              <a:t>torul</a:t>
            </a:r>
            <a:endParaRPr lang="en-US" altLang="en-US"/>
          </a:p>
        </p:txBody>
      </p:sp>
      <p:pic>
        <p:nvPicPr>
          <p:cNvPr id="24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408" y="2596515"/>
            <a:ext cx="2371725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"/>
          <p:cNvGraphicFramePr/>
          <p:nvPr/>
        </p:nvGraphicFramePr>
        <p:xfrm>
          <a:off x="658975" y="370451"/>
          <a:ext cx="7731975" cy="6299835"/>
        </p:xfrm>
        <a:graphic>
          <a:graphicData uri="http://schemas.openxmlformats.org/drawingml/2006/table">
            <a:tbl>
              <a:tblPr firstRow="1" bandRow="1">
                <a:noFill/>
                <a:tableStyleId>{C78A6BD1-E20C-471F-95EA-FB9FE601932A}</a:tableStyleId>
              </a:tblPr>
              <a:tblGrid>
                <a:gridCol w="3150235"/>
                <a:gridCol w="2685415"/>
                <a:gridCol w="1896325"/>
              </a:tblGrid>
              <a:tr h="6308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Tema 3: Construirea unui mediu tridimensional în Unity</a:t>
                      </a:r>
                      <a:endParaRPr lang="en-US" altLang="en-US"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Rezultatele înv</a:t>
                      </a:r>
                      <a:r>
                        <a:rPr lang="en-US" altLang="en-US" sz="1600" u="none" strike="noStrike" cap="none"/>
                        <a:t>ăță</a:t>
                      </a:r>
                      <a:r>
                        <a:rPr lang="en-US" altLang="en-US" sz="1600" u="none" strike="noStrike" cap="none"/>
                        <a:t>rii preconizate a fi atinse: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5;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6</a:t>
                      </a:r>
                      <a:endParaRPr lang="en-US" altLang="en-US" sz="1600" u="none" strike="noStrike" cap="none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</a:tr>
              <a:tr h="4298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Cunoștințe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Abilități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Responsabilitate și autonomie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4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Termeni cheie: 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scen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, obiecte 3D, lumin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, camer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, material, shader, textur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Unit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con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inut: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Subteme: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Principii de navigare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manipulare în spa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iul tridimensional.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pozi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ionarea obiectelor 3D primitive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importate.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Sisteme de iluminare: tipuri de surse de lumin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efectele lor asupra scenei.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Configurarea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utilizarea camerei pentru urm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rirea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redarea scenei.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Utilizarea materialelor, shaderelor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texturilor în dezvoltarea vizual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Activit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laborator: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unei scene 3D realiste cu obiecte, teren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lumin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Aplicarea diferitelor tipuri de lumin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(Directional, Point, Spot).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Configurarea camerei pentru vedere cinematic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Importul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aplicarea texturilor pe obiecte.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Testarea umbrei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efectelor de iluminare.</a:t>
                      </a:r>
                      <a:endParaRPr lang="en-US" altLang="en-US" sz="1200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navigheaz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manipuleaz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obiectele în spa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iul tridimensional folosind uneltele de pozi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ionare, rotire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scalare.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creeaz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scene 3D cu obiecte primitive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importate din surse externe.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compar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diferite tipuri de surse de lumin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pentru a în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elege efectul lor asupra mediului virtual.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configureaz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camerele pentru a ob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ine unghiuri cinematice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perspective coerente în joc.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texturi, materiale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shadere pentru a îmbun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t</a:t>
                      </a:r>
                      <a:r>
                        <a:rPr lang="en-US" altLang="en-US" sz="1200" u="none" strike="noStrike" cap="none"/>
                        <a:t>ăț</a:t>
                      </a:r>
                      <a:r>
                        <a:rPr lang="en-US" altLang="en-US" sz="1200" u="none" strike="noStrike" cap="none"/>
                        <a:t>i realismul vizual al scenei.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testeaz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ajusteaz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umbrele, luminozitatea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reflexiile pentru a ob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ine un efect vizual echilibrat.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integreaz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elemente vizuale într-o scen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coerent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ional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din punct de vedere estetic.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implic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activ în conceperea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decorarea unei scene 3D complexe.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Lucreaz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în mod autonom pentru a regla compozi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ia scenei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iluminarea.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Propune solu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 creative în alegerea texturilor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pozi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ionarea camerei.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Coopereaz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cu colegii pentru a men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ine un stil vizual unitar.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Evalueaz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critic rezultatele vizuale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ajusteaz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scena în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de feedback.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75566"/>
            <a:ext cx="7886700" cy="1325563"/>
          </a:xfrm>
        </p:spPr>
        <p:txBody>
          <a:bodyPr/>
          <a:p>
            <a:r>
              <a:rPr lang="en-US" altLang="en-US"/>
              <a:t>Parametri importan</a:t>
            </a:r>
            <a:r>
              <a:rPr lang="en-US" altLang="en-US"/>
              <a:t>ț</a:t>
            </a:r>
            <a:r>
              <a:rPr lang="en-US" altLang="en-US"/>
              <a:t>i: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57225" y="1276350"/>
            <a:ext cx="7886700" cy="2152650"/>
          </a:xfrm>
        </p:spPr>
        <p:txBody>
          <a:bodyPr/>
          <a:p>
            <a:r>
              <a:rPr lang="en-US" altLang="en-US"/>
              <a:t>Field of View (FOV) – unghiul camerei</a:t>
            </a:r>
            <a:endParaRPr lang="en-US" altLang="en-US"/>
          </a:p>
          <a:p>
            <a:r>
              <a:rPr lang="en-US" altLang="en-US"/>
              <a:t>Clipping Planes – cât de departe/aproape „vede” camera</a:t>
            </a:r>
            <a:endParaRPr lang="en-US" altLang="en-US"/>
          </a:p>
          <a:p>
            <a:r>
              <a:rPr lang="en-US" altLang="en-US"/>
              <a:t>Clear Flags – fundalul (Skybox, Solid Color etc.)</a:t>
            </a:r>
            <a:endParaRPr lang="en-US" altLang="en-US"/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3650" y="3195320"/>
            <a:ext cx="3816985" cy="319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Projection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33500"/>
            <a:ext cx="7886700" cy="4351338"/>
          </a:xfrm>
        </p:spPr>
        <p:txBody>
          <a:bodyPr/>
          <a:p>
            <a:r>
              <a:rPr lang="en-US" altLang="en-US"/>
              <a:t>Perspective – simulare realist</a:t>
            </a:r>
            <a:r>
              <a:rPr lang="en-US" altLang="en-US"/>
              <a:t>ă</a:t>
            </a:r>
            <a:r>
              <a:rPr lang="en-US" altLang="en-US"/>
              <a:t> a adâncimii (obiectele mai îndep</a:t>
            </a:r>
            <a:r>
              <a:rPr lang="en-US" altLang="en-US"/>
              <a:t>ă</a:t>
            </a:r>
            <a:r>
              <a:rPr lang="en-US" altLang="en-US"/>
              <a:t>rtate par mai mici)</a:t>
            </a:r>
            <a:endParaRPr lang="en-US" altLang="en-US"/>
          </a:p>
          <a:p>
            <a:r>
              <a:rPr lang="en-US" altLang="en-US"/>
              <a:t>Orthographic – f</a:t>
            </a:r>
            <a:r>
              <a:rPr lang="en-US" altLang="en-US"/>
              <a:t>ă</a:t>
            </a:r>
            <a:r>
              <a:rPr lang="en-US" altLang="en-US"/>
              <a:t>r</a:t>
            </a:r>
            <a:r>
              <a:rPr lang="en-US" altLang="en-US"/>
              <a:t>ă</a:t>
            </a:r>
            <a:r>
              <a:rPr lang="en-US" altLang="en-US"/>
              <a:t> perspectiv</a:t>
            </a:r>
            <a:r>
              <a:rPr lang="en-US" altLang="en-US"/>
              <a:t>ă</a:t>
            </a:r>
            <a:r>
              <a:rPr lang="en-US" altLang="en-US"/>
              <a:t> (folosit mai ales în jocuri 2D sau strategiile isometrice)</a:t>
            </a:r>
            <a:endParaRPr lang="en-US" altLang="en-US"/>
          </a:p>
        </p:txBody>
      </p:sp>
      <p:pic>
        <p:nvPicPr>
          <p:cNvPr id="26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0695" y="3585845"/>
            <a:ext cx="2787015" cy="1353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Field of View (FOV)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 altLang="en-US"/>
              <a:t>Doar în modul Perspective</a:t>
            </a:r>
            <a:endParaRPr lang="en-US" altLang="en-US"/>
          </a:p>
          <a:p>
            <a:r>
              <a:rPr lang="en-US" altLang="en-US"/>
              <a:t>Unghiul camerei – determin</a:t>
            </a:r>
            <a:r>
              <a:rPr lang="en-US" altLang="en-US"/>
              <a:t>ă</a:t>
            </a:r>
            <a:r>
              <a:rPr lang="en-US" altLang="en-US"/>
              <a:t> cât de mult din lume este „vizibil”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857375" y="3794125"/>
          <a:ext cx="5777230" cy="14605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8615"/>
                <a:gridCol w="2888615"/>
              </a:tblGrid>
              <a:tr h="36512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Valoare FOV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Efect vizual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36512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30–40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Imagine „telephoto” (zoom-in)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36512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60 (default)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Unghi natural, echilibrat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36512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90+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Wide angle, efect de distorsie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Clear Flags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288415" y="2134870"/>
          <a:ext cx="6268720" cy="25888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34360"/>
                <a:gridCol w="3134360"/>
              </a:tblGrid>
              <a:tr h="36957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Opțiune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Descriere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37020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Skybox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Fundal bazat pe cerul scenei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73977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Solid Color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O culoare unică (ex: negru pentru jocuri horror)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73977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Depth Only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Doar partea de adâncime este considerată (cameră dublă)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36957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Don’t Clear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Păstrează frame anterior – rar folosit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Utilizarea materialelor, shaderelor </a:t>
            </a:r>
            <a:r>
              <a:rPr lang="en-US" altLang="en-US"/>
              <a:t>ș</a:t>
            </a:r>
            <a:r>
              <a:rPr lang="en-US" altLang="en-US"/>
              <a:t>i texturilor în dezvoltarea vizual</a:t>
            </a:r>
            <a:r>
              <a:rPr lang="en-US" altLang="en-US"/>
              <a:t>ă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Materiale:</a:t>
            </a:r>
            <a:endParaRPr lang="en-US" altLang="en-US"/>
          </a:p>
          <a:p>
            <a:r>
              <a:rPr lang="en-US" altLang="en-US"/>
              <a:t>Se creeaz</a:t>
            </a:r>
            <a:r>
              <a:rPr lang="en-US" altLang="en-US"/>
              <a:t>ă</a:t>
            </a:r>
            <a:r>
              <a:rPr lang="en-US" altLang="en-US"/>
              <a:t> din Assets &gt; Create &gt; Material</a:t>
            </a:r>
            <a:endParaRPr lang="en-US" altLang="en-US"/>
          </a:p>
          <a:p>
            <a:r>
              <a:rPr lang="en-US" altLang="en-US"/>
              <a:t>Atribuie o culoare, textur</a:t>
            </a:r>
            <a:r>
              <a:rPr lang="en-US" altLang="en-US"/>
              <a:t>ă</a:t>
            </a:r>
            <a:r>
              <a:rPr lang="en-US" altLang="en-US"/>
              <a:t> sau shader</a:t>
            </a:r>
            <a:endParaRPr lang="en-US" altLang="en-US"/>
          </a:p>
          <a:p>
            <a:r>
              <a:rPr lang="en-US" altLang="en-US"/>
              <a:t>Se aplic</a:t>
            </a:r>
            <a:r>
              <a:rPr lang="en-US" altLang="en-US"/>
              <a:t>ă</a:t>
            </a:r>
            <a:r>
              <a:rPr lang="en-US" altLang="en-US"/>
              <a:t> pe obiecte prin drag &amp; drop sau din Inspector</a:t>
            </a:r>
            <a:endParaRPr lang="en-US" altLang="en-US"/>
          </a:p>
        </p:txBody>
      </p:sp>
      <p:pic>
        <p:nvPicPr>
          <p:cNvPr id="29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340" y="4488815"/>
            <a:ext cx="6642735" cy="116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Bibliografie recomandata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rmAutofit fontScale="50000"/>
          </a:bodyPr>
          <a:p>
            <a:pPr marL="114300" indent="0" algn="just">
              <a:buNone/>
            </a:pPr>
            <a:r>
              <a:rPr lang="en-US" altLang="en-US"/>
              <a:t>1.Hocking, J. (2023). Learning C# by Developing Games with Unity 2023. 8th ed. Packt Publishing.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2.Thorn, A. (2023). Mastering Unity Scripting. 2nd ed. Packt Publishing.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3.Unity Technologies (2025). Unity Manual: 3D Scene Setup. Disponibil la: https://docs.unity3d.com/Manual/CreatingScenes.html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4.Unity Technologies (2025). Camera Component. Disponibil la: https://docs.unity3d.com/Manual/class-Camera.html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5.Unity Technologies (2025). Creating and Using Materials. Disponibil la: https://docs.unity3d.com/Manual/Materials.html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6.Sketchfab (2025). Free 3D models for Unity. Disponibil la: https://sketchfab.com/feed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7.TurboSquid (2025). Download free 3D assets for game dev. Disponibil la: https://www.turbosquid.com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8.Free3D (2025). 3D Models in FBX/OBJ format. Disponibil la: https://free3d.com/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9.Unity Technologies (2024). Using Snap Settings for Clean Placement. Disponibil la: https://docs.unity3d.com/Manual/GridSnapping.html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Principii de navigare </a:t>
            </a:r>
            <a:r>
              <a:rPr lang="en-US" altLang="en-US"/>
              <a:t>ș</a:t>
            </a:r>
            <a:r>
              <a:rPr lang="en-US" altLang="en-US"/>
              <a:t>i manipulare în spa</a:t>
            </a:r>
            <a:r>
              <a:rPr lang="en-US" altLang="en-US"/>
              <a:t>ț</a:t>
            </a:r>
            <a:r>
              <a:rPr lang="en-US" altLang="en-US"/>
              <a:t>iul tridimensional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Navigarea în Scene View:</a:t>
            </a:r>
            <a:endParaRPr lang="en-US" altLang="en-US"/>
          </a:p>
          <a:p>
            <a:r>
              <a:rPr lang="en-US" altLang="en-US"/>
              <a:t>Click dreapta + W/A/S/D – mi</a:t>
            </a:r>
            <a:r>
              <a:rPr lang="en-US" altLang="en-US"/>
              <a:t>ș</a:t>
            </a:r>
            <a:r>
              <a:rPr lang="en-US" altLang="en-US"/>
              <a:t>care liber</a:t>
            </a:r>
            <a:r>
              <a:rPr lang="en-US" altLang="en-US"/>
              <a:t>ă</a:t>
            </a:r>
            <a:r>
              <a:rPr lang="en-US" altLang="en-US"/>
              <a:t> în scen</a:t>
            </a:r>
            <a:r>
              <a:rPr lang="en-US" altLang="en-US"/>
              <a:t>ă</a:t>
            </a:r>
            <a:endParaRPr lang="en-US" altLang="en-US"/>
          </a:p>
          <a:p>
            <a:r>
              <a:rPr lang="en-US" altLang="en-US"/>
              <a:t>Click stânga + Alt – orbitare în jurul obiectului</a:t>
            </a:r>
            <a:endParaRPr lang="en-US" altLang="en-US"/>
          </a:p>
          <a:p>
            <a:r>
              <a:rPr lang="en-US" altLang="en-US"/>
              <a:t>Scroll Mouse – zoom in/out</a:t>
            </a:r>
            <a:endParaRPr lang="en-US" altLang="en-US"/>
          </a:p>
          <a:p>
            <a:r>
              <a:rPr lang="en-US" altLang="en-US"/>
              <a:t>F – centreaz</a:t>
            </a:r>
            <a:r>
              <a:rPr lang="en-US" altLang="en-US"/>
              <a:t>ă</a:t>
            </a:r>
            <a:r>
              <a:rPr lang="en-US" altLang="en-US"/>
              <a:t> camera pe obiectul selectat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Manipularea obiectelor: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 altLang="en-US"/>
              <a:t>Q – Select Tool</a:t>
            </a:r>
            <a:endParaRPr lang="en-US" altLang="en-US"/>
          </a:p>
          <a:p>
            <a:r>
              <a:rPr lang="en-US" altLang="en-US"/>
              <a:t>W – Move Tool (s</a:t>
            </a:r>
            <a:r>
              <a:rPr lang="en-US" altLang="en-US"/>
              <a:t>ă</a:t>
            </a:r>
            <a:r>
              <a:rPr lang="en-US" altLang="en-US"/>
              <a:t>ge</a:t>
            </a:r>
            <a:r>
              <a:rPr lang="en-US" altLang="en-US"/>
              <a:t>ț</a:t>
            </a:r>
            <a:r>
              <a:rPr lang="en-US" altLang="en-US"/>
              <a:t>i pe axele X, Y, Z)</a:t>
            </a:r>
            <a:endParaRPr lang="en-US" altLang="en-US"/>
          </a:p>
          <a:p>
            <a:r>
              <a:rPr lang="en-US" altLang="en-US"/>
              <a:t>E – Rotate Tool (cercuri colorate)</a:t>
            </a:r>
            <a:endParaRPr lang="en-US" altLang="en-US"/>
          </a:p>
          <a:p>
            <a:r>
              <a:rPr lang="en-US" altLang="en-US"/>
              <a:t>R – Scale Tool (cuburi pe ax</a:t>
            </a:r>
            <a:r>
              <a:rPr lang="en-US" altLang="en-US"/>
              <a:t>ă</a:t>
            </a:r>
            <a:r>
              <a:rPr lang="en-US" altLang="en-US"/>
              <a:t>)</a:t>
            </a:r>
            <a:endParaRPr lang="en-US" altLang="en-US"/>
          </a:p>
          <a:p>
            <a:r>
              <a:rPr lang="en-US" altLang="en-US"/>
              <a:t>T - Rect Tool (pentru UI)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7940" y="3265805"/>
            <a:ext cx="1097915" cy="283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Sistemul de coordonate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5669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Unity folose</a:t>
            </a:r>
            <a:r>
              <a:rPr lang="en-US" altLang="en-US"/>
              <a:t>ș</a:t>
            </a:r>
            <a:r>
              <a:rPr lang="en-US" altLang="en-US"/>
              <a:t>te un sistem 3D de coordonate:</a:t>
            </a:r>
            <a:endParaRPr lang="en-US" altLang="en-US"/>
          </a:p>
          <a:p>
            <a:r>
              <a:rPr lang="en-US" altLang="en-US"/>
              <a:t>X – orizontal (stânga-dreapta)</a:t>
            </a:r>
            <a:endParaRPr lang="en-US" altLang="en-US"/>
          </a:p>
          <a:p>
            <a:r>
              <a:rPr lang="en-US" altLang="en-US"/>
              <a:t>Y – vertical (sus-jos)</a:t>
            </a:r>
            <a:endParaRPr lang="en-US" altLang="en-US"/>
          </a:p>
          <a:p>
            <a:r>
              <a:rPr lang="en-US" altLang="en-US"/>
              <a:t>Z – adâncime (în fa</a:t>
            </a:r>
            <a:r>
              <a:rPr lang="en-US" altLang="en-US"/>
              <a:t>ță</a:t>
            </a:r>
            <a:r>
              <a:rPr lang="en-US" altLang="en-US"/>
              <a:t> / în spate)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275" y="3553460"/>
            <a:ext cx="2436495" cy="262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Folose</a:t>
            </a:r>
            <a:r>
              <a:rPr lang="en-US" altLang="en-US"/>
              <a:t>ș</a:t>
            </a:r>
            <a:r>
              <a:rPr lang="en-US" altLang="en-US"/>
              <a:t>te pivotul </a:t>
            </a:r>
            <a:r>
              <a:rPr lang="en-US" altLang="en-US"/>
              <a:t>ș</a:t>
            </a:r>
            <a:r>
              <a:rPr lang="en-US" altLang="en-US"/>
              <a:t>i orientarea corect</a:t>
            </a:r>
            <a:r>
              <a:rPr lang="en-US" altLang="en-US"/>
              <a:t>ă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Pivot / Center – transform</a:t>
            </a:r>
            <a:r>
              <a:rPr lang="en-US" altLang="en-US"/>
              <a:t>ă</a:t>
            </a:r>
            <a:r>
              <a:rPr lang="en-US" altLang="en-US"/>
              <a:t> în jurul centrului obiectului sau al grupului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0745" y="2845435"/>
            <a:ext cx="2470150" cy="259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085" y="3122295"/>
            <a:ext cx="3516630" cy="175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Folosește pivotul și orientarea corectă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Local / Global – axele urmeaz</a:t>
            </a:r>
            <a:r>
              <a:rPr lang="en-US" altLang="en-US"/>
              <a:t>ă</a:t>
            </a:r>
            <a:r>
              <a:rPr lang="en-US" altLang="en-US"/>
              <a:t> orientarea obiectului sau a lumii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333" y="2761615"/>
            <a:ext cx="20097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688" y="2756535"/>
            <a:ext cx="1885315" cy="211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2941320"/>
            <a:ext cx="2376805" cy="165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Crearea </a:t>
            </a:r>
            <a:r>
              <a:rPr lang="en-US" altLang="en-US"/>
              <a:t>ș</a:t>
            </a:r>
            <a:r>
              <a:rPr lang="en-US" altLang="en-US"/>
              <a:t>i pozi</a:t>
            </a:r>
            <a:r>
              <a:rPr lang="en-US" altLang="en-US"/>
              <a:t>ț</a:t>
            </a:r>
            <a:r>
              <a:rPr lang="en-US" altLang="en-US"/>
              <a:t>ionarea obiectelor 3D primitive </a:t>
            </a:r>
            <a:r>
              <a:rPr lang="en-US" altLang="en-US"/>
              <a:t>ș</a:t>
            </a:r>
            <a:r>
              <a:rPr lang="en-US" altLang="en-US"/>
              <a:t>i importate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Obiecte primitive:</a:t>
            </a:r>
            <a:endParaRPr lang="en-US" altLang="en-US"/>
          </a:p>
          <a:p>
            <a:r>
              <a:rPr lang="en-US" altLang="en-US"/>
              <a:t>GameObject → 3D Object → Cube / Sphere / Capsule / Plane / Cylinder</a:t>
            </a:r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6410" y="3231198"/>
            <a:ext cx="5273040" cy="243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Crearea obiectelor 3D primitive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0462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Tipuri de primitive disponibile:</a:t>
            </a:r>
            <a:endParaRPr lang="en-US" altLang="en-US"/>
          </a:p>
          <a:p>
            <a:r>
              <a:rPr lang="en-US" altLang="en-US"/>
              <a:t>Se creeaz</a:t>
            </a:r>
            <a:r>
              <a:rPr lang="en-US" altLang="en-US"/>
              <a:t>ă</a:t>
            </a:r>
            <a:r>
              <a:rPr lang="en-US" altLang="en-US"/>
              <a:t> din meniu: GameObject &gt; 3D Object &gt; …</a:t>
            </a:r>
            <a:endParaRPr lang="en-US" alt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2063750" y="2812415"/>
          <a:ext cx="5394960" cy="3200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8320"/>
                <a:gridCol w="1798320"/>
                <a:gridCol w="1798320"/>
              </a:tblGrid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/>
                        <a:t>Obiect 3D</a:t>
                      </a:r>
                      <a:endParaRPr lang="en-US" altLang="zh-CN" sz="14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/>
                        <a:t>Descriere</a:t>
                      </a:r>
                      <a:endParaRPr lang="en-US" altLang="zh-CN" sz="14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/>
                        <a:t>Utilizare frecventă</a:t>
                      </a:r>
                      <a:endParaRPr lang="en-US" altLang="zh-CN" sz="1400" b="1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Cube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Cub standard (1x1x1)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Ziduri, cutii, obstacole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Sphere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Sferă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Proiectile, obiecte de decor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Capsule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Cilindru rotunjit la capete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Jucători, NPC-uri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Cylinder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Cilindru vertical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Coloane, copaci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Plane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Suprafață plată mare (10x10)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Solul scenelor, platforme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Quad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Plan 2D (1x1)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/>
                        <a:t>Pentru UI 3D, texturi</a:t>
                      </a:r>
                      <a:endParaRPr lang="en-US" altLang="zh-CN" sz="14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372*267"/>
  <p:tag name="TABLE_ENDDRAG_RECT" val="200*180*372*267"/>
</p:tagLst>
</file>

<file path=ppt/tags/tag2.xml><?xml version="1.0" encoding="utf-8"?>
<p:tagLst xmlns:p="http://schemas.openxmlformats.org/presentationml/2006/main">
  <p:tag name="TABLE_ENDDRAG_ORIGIN_RECT" val="454*114"/>
  <p:tag name="TABLE_ENDDRAG_RECT" val="147*230*454*114"/>
</p:tagLst>
</file>

<file path=ppt/tags/tag3.xml><?xml version="1.0" encoding="utf-8"?>
<p:tagLst xmlns:p="http://schemas.openxmlformats.org/presentationml/2006/main">
  <p:tag name="TABLE_ENDDRAG_ORIGIN_RECT" val="493*203"/>
  <p:tag name="TABLE_ENDDRAG_RECT" val="79*145*493*203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8258</Words>
  <Application>WPS Presentation</Application>
  <PresentationFormat/>
  <Paragraphs>313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Principii de navigare și manipulare în spațiul tridimensional</vt:lpstr>
      <vt:lpstr>Manipularea obiectelor:</vt:lpstr>
      <vt:lpstr>Sistemul de coordonate</vt:lpstr>
      <vt:lpstr>Folosește pivotul și orientarea corectă</vt:lpstr>
      <vt:lpstr>Folosește pivotul și orientarea corectă</vt:lpstr>
      <vt:lpstr>Crearea și poziționarea obiectelor 3D primitive și importate</vt:lpstr>
      <vt:lpstr>Crearea obiectelor 3D primitive</vt:lpstr>
      <vt:lpstr>Importul obiectelor 3D din alte surse</vt:lpstr>
      <vt:lpstr>Pași pentru import:</vt:lpstr>
      <vt:lpstr>Sisteme de iluminare: tipuri de surse de lumină și efectele lor asupra scenei</vt:lpstr>
      <vt:lpstr>Directional Light</vt:lpstr>
      <vt:lpstr>Point Light</vt:lpstr>
      <vt:lpstr>Spotlight</vt:lpstr>
      <vt:lpstr>Area Light (doar în HDRP sau în baking)</vt:lpstr>
      <vt:lpstr>Setări globale de iluminare</vt:lpstr>
      <vt:lpstr>Setări globale de iluminare</vt:lpstr>
      <vt:lpstr>Configurarea și utilizarea camerei pentru urmărirea și redarea scenei</vt:lpstr>
      <vt:lpstr>Parametri importanți:</vt:lpstr>
      <vt:lpstr>Projection</vt:lpstr>
      <vt:lpstr>Field of View (FOV)</vt:lpstr>
      <vt:lpstr>Clear Flags</vt:lpstr>
      <vt:lpstr>Utilizarea materialelor, shaderelor și texturilor în dezvoltarea vizuală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Диана Пугач</cp:lastModifiedBy>
  <cp:revision>52</cp:revision>
  <dcterms:created xsi:type="dcterms:W3CDTF">2025-07-22T10:04:00Z</dcterms:created>
  <dcterms:modified xsi:type="dcterms:W3CDTF">2025-08-01T08:35:57Z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0B4A2BC000CD441AA59BB82985154C6A_13</vt:lpwstr>
  </property>
  <property fmtid="{D5CDD505-2E9C-101B-9397-08002B2CF9AE}" pid="3" name="KSOProductBuildVer">
    <vt:lpwstr>1033-12.2.0.21931</vt:lpwstr>
  </property>
</Properties>
</file>