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Open Sans Bold Italics" panose="020B0604020202020204" charset="0"/>
      <p:regular r:id="rId15"/>
    </p:embeddedFont>
    <p:embeddedFont>
      <p:font typeface="Comforter Brush" panose="020B0604020202020204" charset="-52"/>
      <p:regular r:id="rId16"/>
    </p:embeddedFont>
    <p:embeddedFont>
      <p:font typeface="Vintage Rotter" panose="020B0604020202020204" charset="0"/>
      <p:regular r:id="rId17"/>
    </p:embeddedFont>
    <p:embeddedFont>
      <p:font typeface="Bree Serif" panose="020B0604020202020204" charset="0"/>
      <p:regular r:id="rId18"/>
    </p:embeddedFont>
    <p:embeddedFont>
      <p:font typeface="Linux Biolinum" panose="020B0604020202020204" charset="0"/>
      <p:regular r:id="rId19"/>
    </p:embeddedFont>
    <p:embeddedFont>
      <p:font typeface="Noto Serif Display ExtraCondensed" panose="020B0604020202020204"/>
      <p:regular r:id="rId20"/>
    </p:embeddedFont>
    <p:embeddedFont>
      <p:font typeface="DM Serif Display" panose="020B0604020202020204" charset="0"/>
      <p:regular r:id="rId21"/>
    </p:embeddedFont>
    <p:embeddedFont>
      <p:font typeface="Adirek Serif Bold" panose="020B0604020202020204" charset="-34"/>
      <p:regular r:id="rId22"/>
    </p:embeddedFont>
    <p:embeddedFont>
      <p:font typeface="Maragsa" panose="020B0604020202020204" charset="0"/>
      <p:regular r:id="rId23"/>
    </p:embeddedFont>
    <p:embeddedFont>
      <p:font typeface="Flatory Serif Bold" panose="020B0604020202020204" charset="-34"/>
      <p:regular r:id="rId24"/>
    </p:embeddedFont>
    <p:embeddedFont>
      <p:font typeface="Calibri" panose="020F0502020204030204" pitchFamily="34" charset="0"/>
      <p:regular r:id="rId25"/>
      <p:bold r:id="rId26"/>
      <p:italic r:id="rId27"/>
      <p:boldItalic r:id="rId28"/>
    </p:embeddedFont>
    <p:embeddedFont>
      <p:font typeface="Open Sans" panose="020B0604020202020204" charset="0"/>
      <p:regular r:id="rId29"/>
    </p:embeddedFont>
    <p:embeddedFont>
      <p:font typeface="Open Sans Italics" panose="020B0604020202020204" charset="0"/>
      <p:regular r:id="rId30"/>
    </p:embeddedFont>
    <p:embeddedFont>
      <p:font typeface="Linux Biolinum Bold" panose="020B0604020202020204" charset="0"/>
      <p:regular r:id="rId31"/>
    </p:embeddedFont>
    <p:embeddedFont>
      <p:font typeface="Open Sans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5" d="100"/>
          <a:sy n="25" d="100"/>
        </p:scale>
        <p:origin x="36"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3.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519" t="-2639" r="-1002" b="-12411"/>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AutoShape 7"/>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sp>
        <p:nvSpPr>
          <p:cNvPr id="8" name="Freeform 8"/>
          <p:cNvSpPr/>
          <p:nvPr/>
        </p:nvSpPr>
        <p:spPr>
          <a:xfrm>
            <a:off x="1236354" y="1231751"/>
            <a:ext cx="6722235" cy="8026549"/>
          </a:xfrm>
          <a:custGeom>
            <a:avLst/>
            <a:gdLst/>
            <a:ahLst/>
            <a:cxnLst/>
            <a:rect l="l" t="t" r="r" b="b"/>
            <a:pathLst>
              <a:path w="6722235" h="8026549">
                <a:moveTo>
                  <a:pt x="0" y="0"/>
                </a:moveTo>
                <a:lnTo>
                  <a:pt x="6722234" y="0"/>
                </a:lnTo>
                <a:lnTo>
                  <a:pt x="6722234" y="8026549"/>
                </a:lnTo>
                <a:lnTo>
                  <a:pt x="0" y="8026549"/>
                </a:lnTo>
                <a:lnTo>
                  <a:pt x="0" y="0"/>
                </a:lnTo>
                <a:close/>
              </a:path>
            </a:pathLst>
          </a:custGeom>
          <a:blipFill>
            <a:blip r:embed="rId7"/>
            <a:stretch>
              <a:fillRect/>
            </a:stretch>
          </a:blipFill>
        </p:spPr>
      </p:sp>
      <p:sp>
        <p:nvSpPr>
          <p:cNvPr id="9" name="TextBox 9"/>
          <p:cNvSpPr txBox="1"/>
          <p:nvPr/>
        </p:nvSpPr>
        <p:spPr>
          <a:xfrm>
            <a:off x="9802268" y="2243184"/>
            <a:ext cx="7841769" cy="4959203"/>
          </a:xfrm>
          <a:prstGeom prst="rect">
            <a:avLst/>
          </a:prstGeom>
        </p:spPr>
        <p:txBody>
          <a:bodyPr lIns="0" tIns="0" rIns="0" bIns="0" rtlCol="0" anchor="t">
            <a:spAutoFit/>
          </a:bodyPr>
          <a:lstStyle/>
          <a:p>
            <a:pPr algn="ctr">
              <a:lnSpc>
                <a:spcPts val="9612"/>
              </a:lnSpc>
            </a:pPr>
            <a:r>
              <a:rPr lang="en-US" sz="9612" b="1">
                <a:solidFill>
                  <a:srgbClr val="322121"/>
                </a:solidFill>
                <a:latin typeface="Linux Biolinum Bold"/>
                <a:ea typeface="Linux Biolinum Bold"/>
                <a:cs typeface="Linux Biolinum Bold"/>
                <a:sym typeface="Linux Biolinum Bold"/>
              </a:rPr>
              <a:t>Legalitatea utilizării armelor nucleare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30" t="-418" r="-1001" b="-11782"/>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124499" y="1028700"/>
            <a:ext cx="12095181" cy="8645983"/>
            <a:chOff x="0" y="0"/>
            <a:chExt cx="3185562" cy="2277131"/>
          </a:xfrm>
        </p:grpSpPr>
        <p:sp>
          <p:nvSpPr>
            <p:cNvPr id="8" name="Freeform 8"/>
            <p:cNvSpPr/>
            <p:nvPr/>
          </p:nvSpPr>
          <p:spPr>
            <a:xfrm>
              <a:off x="0" y="0"/>
              <a:ext cx="3185562" cy="2277131"/>
            </a:xfrm>
            <a:custGeom>
              <a:avLst/>
              <a:gdLst/>
              <a:ahLst/>
              <a:cxnLst/>
              <a:rect l="l" t="t" r="r" b="b"/>
              <a:pathLst>
                <a:path w="3185562" h="2277131">
                  <a:moveTo>
                    <a:pt x="18562" y="0"/>
                  </a:moveTo>
                  <a:lnTo>
                    <a:pt x="3167000" y="0"/>
                  </a:lnTo>
                  <a:cubicBezTo>
                    <a:pt x="3171923" y="0"/>
                    <a:pt x="3176644" y="1956"/>
                    <a:pt x="3180125" y="5437"/>
                  </a:cubicBezTo>
                  <a:cubicBezTo>
                    <a:pt x="3183606" y="8918"/>
                    <a:pt x="3185562" y="13639"/>
                    <a:pt x="3185562" y="18562"/>
                  </a:cubicBezTo>
                  <a:lnTo>
                    <a:pt x="3185562" y="2258569"/>
                  </a:lnTo>
                  <a:cubicBezTo>
                    <a:pt x="3185562" y="2263492"/>
                    <a:pt x="3183606" y="2268213"/>
                    <a:pt x="3180125" y="2271694"/>
                  </a:cubicBezTo>
                  <a:cubicBezTo>
                    <a:pt x="3176644" y="2275176"/>
                    <a:pt x="3171923" y="2277131"/>
                    <a:pt x="3167000" y="2277131"/>
                  </a:cubicBezTo>
                  <a:lnTo>
                    <a:pt x="18562" y="2277131"/>
                  </a:lnTo>
                  <a:cubicBezTo>
                    <a:pt x="13639" y="2277131"/>
                    <a:pt x="8918" y="2275176"/>
                    <a:pt x="5437" y="2271694"/>
                  </a:cubicBezTo>
                  <a:cubicBezTo>
                    <a:pt x="1956" y="2268213"/>
                    <a:pt x="0" y="2263492"/>
                    <a:pt x="0" y="2258569"/>
                  </a:cubicBezTo>
                  <a:lnTo>
                    <a:pt x="0" y="18562"/>
                  </a:lnTo>
                  <a:cubicBezTo>
                    <a:pt x="0" y="13639"/>
                    <a:pt x="1956" y="8918"/>
                    <a:pt x="5437" y="5437"/>
                  </a:cubicBezTo>
                  <a:cubicBezTo>
                    <a:pt x="8918" y="1956"/>
                    <a:pt x="13639" y="0"/>
                    <a:pt x="18562" y="0"/>
                  </a:cubicBezTo>
                  <a:close/>
                </a:path>
              </a:pathLst>
            </a:custGeom>
            <a:solidFill>
              <a:srgbClr val="FCF7EC">
                <a:alpha val="49804"/>
              </a:srgbClr>
            </a:solidFill>
          </p:spPr>
        </p:sp>
        <p:sp>
          <p:nvSpPr>
            <p:cNvPr id="9" name="TextBox 9"/>
            <p:cNvSpPr txBox="1"/>
            <p:nvPr/>
          </p:nvSpPr>
          <p:spPr>
            <a:xfrm>
              <a:off x="0" y="-38100"/>
              <a:ext cx="3185562" cy="2315231"/>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3473653" y="6294335"/>
            <a:ext cx="4063914" cy="2533464"/>
          </a:xfrm>
          <a:custGeom>
            <a:avLst/>
            <a:gdLst/>
            <a:ahLst/>
            <a:cxnLst/>
            <a:rect l="l" t="t" r="r" b="b"/>
            <a:pathLst>
              <a:path w="4063914" h="2533464">
                <a:moveTo>
                  <a:pt x="0" y="0"/>
                </a:moveTo>
                <a:lnTo>
                  <a:pt x="4063913" y="0"/>
                </a:lnTo>
                <a:lnTo>
                  <a:pt x="4063913" y="2533463"/>
                </a:lnTo>
                <a:lnTo>
                  <a:pt x="0" y="2533463"/>
                </a:lnTo>
                <a:lnTo>
                  <a:pt x="0" y="0"/>
                </a:lnTo>
                <a:close/>
              </a:path>
            </a:pathLst>
          </a:custGeom>
          <a:blipFill>
            <a:blip r:embed="rId7"/>
            <a:stretch>
              <a:fillRect l="-10827"/>
            </a:stretch>
          </a:blipFill>
        </p:spPr>
      </p:sp>
      <p:sp>
        <p:nvSpPr>
          <p:cNvPr id="11" name="TextBox 11"/>
          <p:cNvSpPr txBox="1"/>
          <p:nvPr/>
        </p:nvSpPr>
        <p:spPr>
          <a:xfrm>
            <a:off x="1445365" y="1840207"/>
            <a:ext cx="11453450" cy="7990205"/>
          </a:xfrm>
          <a:prstGeom prst="rect">
            <a:avLst/>
          </a:prstGeom>
        </p:spPr>
        <p:txBody>
          <a:bodyPr lIns="0" tIns="0" rIns="0" bIns="0" rtlCol="0" anchor="t">
            <a:spAutoFit/>
          </a:bodyPr>
          <a:lstStyle/>
          <a:p>
            <a:pPr algn="ctr">
              <a:lnSpc>
                <a:spcPts val="3219"/>
              </a:lnSpc>
              <a:spcBef>
                <a:spcPct val="0"/>
              </a:spcBef>
            </a:pPr>
            <a:endParaRPr/>
          </a:p>
          <a:p>
            <a:pPr algn="just">
              <a:lnSpc>
                <a:spcPts val="3219"/>
              </a:lnSpc>
              <a:spcBef>
                <a:spcPct val="0"/>
              </a:spcBef>
            </a:pPr>
            <a:r>
              <a:rPr lang="en-US" sz="2299">
                <a:solidFill>
                  <a:srgbClr val="000000"/>
                </a:solidFill>
                <a:latin typeface="Open Sans"/>
                <a:ea typeface="Open Sans"/>
                <a:cs typeface="Open Sans"/>
                <a:sym typeface="Open Sans"/>
              </a:rPr>
              <a:t>         </a:t>
            </a:r>
            <a:r>
              <a:rPr lang="en-US" sz="2299" b="1">
                <a:solidFill>
                  <a:srgbClr val="000000"/>
                </a:solidFill>
                <a:latin typeface="Open Sans Bold"/>
                <a:ea typeface="Open Sans Bold"/>
                <a:cs typeface="Open Sans Bold"/>
                <a:sym typeface="Open Sans Bold"/>
              </a:rPr>
              <a:t>Din perspectiva Cartei ONU, utilizarea forței este interzisă prin art. 2 §4, cu excepția cazurilor de legitimă apărare (art. 51) sau a autorizării de către Consiliul de Securitate. În acest cadru, unii autori și state susțin că:</a:t>
            </a:r>
          </a:p>
          <a:p>
            <a:pPr marL="496567" lvl="1" indent="-248284" algn="just">
              <a:lnSpc>
                <a:spcPts val="3219"/>
              </a:lnSpc>
              <a:spcBef>
                <a:spcPct val="0"/>
              </a:spcBef>
              <a:buAutoNum type="arabicPeriod"/>
            </a:pPr>
            <a:r>
              <a:rPr lang="en-US" sz="2299" b="1">
                <a:solidFill>
                  <a:srgbClr val="000000"/>
                </a:solidFill>
                <a:latin typeface="Open Sans Bold"/>
                <a:ea typeface="Open Sans Bold"/>
                <a:cs typeface="Open Sans Bold"/>
                <a:sym typeface="Open Sans Bold"/>
              </a:rPr>
              <a:t>Arma nucleară nu este, per se, interzisă de dreptul internațional general, în lipsa unei norme convenționale universale care să consacre o interdicție absolută aplicabilă tuturor statelor.</a:t>
            </a:r>
          </a:p>
          <a:p>
            <a:pPr marL="496567" lvl="1" indent="-248284" algn="just">
              <a:lnSpc>
                <a:spcPts val="3219"/>
              </a:lnSpc>
              <a:spcBef>
                <a:spcPct val="0"/>
              </a:spcBef>
              <a:buAutoNum type="arabicPeriod"/>
            </a:pPr>
            <a:r>
              <a:rPr lang="en-US" sz="2299" b="1">
                <a:solidFill>
                  <a:srgbClr val="000000"/>
                </a:solidFill>
                <a:latin typeface="Open Sans Bold"/>
                <a:ea typeface="Open Sans Bold"/>
                <a:cs typeface="Open Sans Bold"/>
                <a:sym typeface="Open Sans Bold"/>
              </a:rPr>
              <a:t>Dacă un stat este victima unui atac armat grav, acesta ar putea invoca dreptul inerent la legitimă apărare, cu condiția respectării criteriilor clasice:</a:t>
            </a:r>
          </a:p>
          <a:p>
            <a:pPr marL="496567" lvl="1" indent="-248284" algn="just">
              <a:lnSpc>
                <a:spcPts val="3219"/>
              </a:lnSpc>
              <a:spcBef>
                <a:spcPct val="0"/>
              </a:spcBef>
              <a:buFont typeface="Arial"/>
              <a:buChar char="•"/>
            </a:pPr>
            <a:r>
              <a:rPr lang="en-US" sz="2299" b="1">
                <a:solidFill>
                  <a:srgbClr val="000000"/>
                </a:solidFill>
                <a:latin typeface="Open Sans Bold"/>
                <a:ea typeface="Open Sans Bold"/>
                <a:cs typeface="Open Sans Bold"/>
                <a:sym typeface="Open Sans Bold"/>
              </a:rPr>
              <a:t>existența unui atac armat,</a:t>
            </a:r>
          </a:p>
          <a:p>
            <a:pPr marL="496567" lvl="1" indent="-248284" algn="just">
              <a:lnSpc>
                <a:spcPts val="3219"/>
              </a:lnSpc>
              <a:spcBef>
                <a:spcPct val="0"/>
              </a:spcBef>
              <a:buFont typeface="Arial"/>
              <a:buChar char="•"/>
            </a:pPr>
            <a:r>
              <a:rPr lang="en-US" sz="2299" b="1">
                <a:solidFill>
                  <a:srgbClr val="000000"/>
                </a:solidFill>
                <a:latin typeface="Open Sans Bold"/>
                <a:ea typeface="Open Sans Bold"/>
                <a:cs typeface="Open Sans Bold"/>
                <a:sym typeface="Open Sans Bold"/>
              </a:rPr>
              <a:t>necesitatea răspunsului,</a:t>
            </a:r>
          </a:p>
          <a:p>
            <a:pPr marL="496567" lvl="1" indent="-248284" algn="just">
              <a:lnSpc>
                <a:spcPts val="3219"/>
              </a:lnSpc>
              <a:spcBef>
                <a:spcPct val="0"/>
              </a:spcBef>
              <a:buFont typeface="Arial"/>
              <a:buChar char="•"/>
            </a:pPr>
            <a:r>
              <a:rPr lang="en-US" sz="2299" b="1">
                <a:solidFill>
                  <a:srgbClr val="000000"/>
                </a:solidFill>
                <a:latin typeface="Open Sans Bold"/>
                <a:ea typeface="Open Sans Bold"/>
                <a:cs typeface="Open Sans Bold"/>
                <a:sym typeface="Open Sans Bold"/>
              </a:rPr>
              <a:t>proporționalitatea acestuia.</a:t>
            </a:r>
          </a:p>
          <a:p>
            <a:pPr algn="just">
              <a:lnSpc>
                <a:spcPts val="3219"/>
              </a:lnSpc>
              <a:spcBef>
                <a:spcPct val="0"/>
              </a:spcBef>
            </a:pPr>
            <a:r>
              <a:rPr lang="en-US" sz="2299" b="1">
                <a:solidFill>
                  <a:srgbClr val="000000"/>
                </a:solidFill>
                <a:latin typeface="Open Sans Bold"/>
                <a:ea typeface="Open Sans Bold"/>
                <a:cs typeface="Open Sans Bold"/>
                <a:sym typeface="Open Sans Bold"/>
              </a:rPr>
              <a:t>          Se invocă și doctrina descurajării nucleare, potrivit căreia simpla posibilitate a utilizării armelor nucleare ar preveni agresiunea și ar contribui la menținerea echilibrului strategic.</a:t>
            </a:r>
          </a:p>
          <a:p>
            <a:pPr algn="just">
              <a:lnSpc>
                <a:spcPts val="3219"/>
              </a:lnSpc>
              <a:spcBef>
                <a:spcPct val="0"/>
              </a:spcBef>
            </a:pPr>
            <a:r>
              <a:rPr lang="en-US" sz="2299" b="1">
                <a:solidFill>
                  <a:srgbClr val="000000"/>
                </a:solidFill>
                <a:latin typeface="Open Sans Bold"/>
                <a:ea typeface="Open Sans Bold"/>
                <a:cs typeface="Open Sans Bold"/>
                <a:sym typeface="Open Sans Bold"/>
              </a:rPr>
              <a:t>       În această logică, susținătorii legalității afirmă că dreptul internațional nu interzice o anumită categorie de arme în mod abstract, ci reglementează condițiile concrete de utilizare a forței.</a:t>
            </a:r>
          </a:p>
          <a:p>
            <a:pPr algn="just">
              <a:lnSpc>
                <a:spcPts val="3219"/>
              </a:lnSpc>
              <a:spcBef>
                <a:spcPct val="0"/>
              </a:spcBef>
            </a:pPr>
            <a:endParaRPr lang="en-US" sz="2299" b="1">
              <a:solidFill>
                <a:srgbClr val="000000"/>
              </a:solidFill>
              <a:latin typeface="Open Sans Bold"/>
              <a:ea typeface="Open Sans Bold"/>
              <a:cs typeface="Open Sans Bold"/>
              <a:sym typeface="Open Sans Bold"/>
            </a:endParaRPr>
          </a:p>
        </p:txBody>
      </p:sp>
      <p:sp>
        <p:nvSpPr>
          <p:cNvPr id="12" name="Freeform 12"/>
          <p:cNvSpPr/>
          <p:nvPr/>
        </p:nvSpPr>
        <p:spPr>
          <a:xfrm>
            <a:off x="13930665" y="1536131"/>
            <a:ext cx="3149890" cy="4322992"/>
          </a:xfrm>
          <a:custGeom>
            <a:avLst/>
            <a:gdLst/>
            <a:ahLst/>
            <a:cxnLst/>
            <a:rect l="l" t="t" r="r" b="b"/>
            <a:pathLst>
              <a:path w="3149890" h="4322992">
                <a:moveTo>
                  <a:pt x="0" y="0"/>
                </a:moveTo>
                <a:lnTo>
                  <a:pt x="3149889" y="0"/>
                </a:lnTo>
                <a:lnTo>
                  <a:pt x="3149889" y="4322991"/>
                </a:lnTo>
                <a:lnTo>
                  <a:pt x="0" y="4322991"/>
                </a:lnTo>
                <a:lnTo>
                  <a:pt x="0" y="0"/>
                </a:lnTo>
                <a:close/>
              </a:path>
            </a:pathLst>
          </a:custGeom>
          <a:blipFill>
            <a:blip r:embed="rId8"/>
            <a:stretch>
              <a:fillRect l="-14810" r="-22431"/>
            </a:stretch>
          </a:blipFill>
        </p:spPr>
      </p:sp>
      <p:sp>
        <p:nvSpPr>
          <p:cNvPr id="13" name="TextBox 13"/>
          <p:cNvSpPr txBox="1"/>
          <p:nvPr/>
        </p:nvSpPr>
        <p:spPr>
          <a:xfrm>
            <a:off x="1445365" y="962025"/>
            <a:ext cx="11453450" cy="1251585"/>
          </a:xfrm>
          <a:prstGeom prst="rect">
            <a:avLst/>
          </a:prstGeom>
        </p:spPr>
        <p:txBody>
          <a:bodyPr lIns="0" tIns="0" rIns="0" bIns="0" rtlCol="0" anchor="t">
            <a:spAutoFit/>
          </a:bodyPr>
          <a:lstStyle/>
          <a:p>
            <a:pPr algn="ctr">
              <a:lnSpc>
                <a:spcPts val="5040"/>
              </a:lnSpc>
              <a:spcBef>
                <a:spcPct val="0"/>
              </a:spcBef>
            </a:pPr>
            <a:r>
              <a:rPr lang="en-US" sz="3600" b="1">
                <a:solidFill>
                  <a:srgbClr val="04B01F"/>
                </a:solidFill>
                <a:latin typeface="Open Sans Bold"/>
                <a:ea typeface="Open Sans Bold"/>
                <a:cs typeface="Open Sans Bold"/>
                <a:sym typeface="Open Sans Bold"/>
              </a:rPr>
              <a:t>I. Argumente în favoarea legalității </a:t>
            </a:r>
          </a:p>
          <a:p>
            <a:pPr algn="ctr">
              <a:lnSpc>
                <a:spcPts val="5040"/>
              </a:lnSpc>
              <a:spcBef>
                <a:spcPct val="0"/>
              </a:spcBef>
            </a:pPr>
            <a:r>
              <a:rPr lang="en-US" sz="3600" b="1">
                <a:solidFill>
                  <a:srgbClr val="04B01F"/>
                </a:solidFill>
                <a:latin typeface="Open Sans Bold"/>
                <a:ea typeface="Open Sans Bold"/>
                <a:cs typeface="Open Sans Bold"/>
                <a:sym typeface="Open Sans Bold"/>
              </a:rPr>
              <a:t>(perspectiva jus ad bellum)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409" t="-429" r="-13735" b="-31819"/>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028700" y="1244386"/>
            <a:ext cx="16233590" cy="8638490"/>
            <a:chOff x="0" y="0"/>
            <a:chExt cx="4275513" cy="2275158"/>
          </a:xfrm>
        </p:grpSpPr>
        <p:sp>
          <p:nvSpPr>
            <p:cNvPr id="8" name="Freeform 8"/>
            <p:cNvSpPr/>
            <p:nvPr/>
          </p:nvSpPr>
          <p:spPr>
            <a:xfrm>
              <a:off x="0" y="0"/>
              <a:ext cx="4275513" cy="2275158"/>
            </a:xfrm>
            <a:custGeom>
              <a:avLst/>
              <a:gdLst/>
              <a:ahLst/>
              <a:cxnLst/>
              <a:rect l="l" t="t" r="r" b="b"/>
              <a:pathLst>
                <a:path w="4275513" h="2275158">
                  <a:moveTo>
                    <a:pt x="13830" y="0"/>
                  </a:moveTo>
                  <a:lnTo>
                    <a:pt x="4261683" y="0"/>
                  </a:lnTo>
                  <a:cubicBezTo>
                    <a:pt x="4269322" y="0"/>
                    <a:pt x="4275513" y="6192"/>
                    <a:pt x="4275513" y="13830"/>
                  </a:cubicBezTo>
                  <a:lnTo>
                    <a:pt x="4275513" y="2261327"/>
                  </a:lnTo>
                  <a:cubicBezTo>
                    <a:pt x="4275513" y="2264995"/>
                    <a:pt x="4274056" y="2268513"/>
                    <a:pt x="4271463" y="2271107"/>
                  </a:cubicBezTo>
                  <a:cubicBezTo>
                    <a:pt x="4268869" y="2273701"/>
                    <a:pt x="4265351" y="2275158"/>
                    <a:pt x="4261683" y="2275158"/>
                  </a:cubicBezTo>
                  <a:lnTo>
                    <a:pt x="13830" y="2275158"/>
                  </a:lnTo>
                  <a:cubicBezTo>
                    <a:pt x="10162" y="2275158"/>
                    <a:pt x="6644" y="2273701"/>
                    <a:pt x="4051" y="2271107"/>
                  </a:cubicBezTo>
                  <a:cubicBezTo>
                    <a:pt x="1457" y="2268513"/>
                    <a:pt x="0" y="2264995"/>
                    <a:pt x="0" y="2261327"/>
                  </a:cubicBezTo>
                  <a:lnTo>
                    <a:pt x="0" y="13830"/>
                  </a:lnTo>
                  <a:cubicBezTo>
                    <a:pt x="0" y="10162"/>
                    <a:pt x="1457" y="6644"/>
                    <a:pt x="4051" y="4051"/>
                  </a:cubicBezTo>
                  <a:cubicBezTo>
                    <a:pt x="6644" y="1457"/>
                    <a:pt x="10162" y="0"/>
                    <a:pt x="13830" y="0"/>
                  </a:cubicBezTo>
                  <a:close/>
                </a:path>
              </a:pathLst>
            </a:custGeom>
            <a:solidFill>
              <a:srgbClr val="FCF7EC">
                <a:alpha val="49804"/>
              </a:srgbClr>
            </a:solidFill>
          </p:spPr>
        </p:sp>
        <p:sp>
          <p:nvSpPr>
            <p:cNvPr id="9" name="TextBox 9"/>
            <p:cNvSpPr txBox="1"/>
            <p:nvPr/>
          </p:nvSpPr>
          <p:spPr>
            <a:xfrm>
              <a:off x="0" y="-38100"/>
              <a:ext cx="4275513" cy="2313258"/>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339733" y="1325098"/>
            <a:ext cx="15645487" cy="629920"/>
          </a:xfrm>
          <a:prstGeom prst="rect">
            <a:avLst/>
          </a:prstGeom>
        </p:spPr>
        <p:txBody>
          <a:bodyPr lIns="0" tIns="0" rIns="0" bIns="0" rtlCol="0" anchor="t">
            <a:spAutoFit/>
          </a:bodyPr>
          <a:lstStyle/>
          <a:p>
            <a:pPr algn="ctr">
              <a:lnSpc>
                <a:spcPts val="5179"/>
              </a:lnSpc>
              <a:spcBef>
                <a:spcPct val="0"/>
              </a:spcBef>
            </a:pPr>
            <a:r>
              <a:rPr lang="en-US" sz="3699" b="1">
                <a:solidFill>
                  <a:srgbClr val="FF3131"/>
                </a:solidFill>
                <a:latin typeface="Open Sans Bold"/>
                <a:ea typeface="Open Sans Bold"/>
                <a:cs typeface="Open Sans Bold"/>
                <a:sym typeface="Open Sans Bold"/>
              </a:rPr>
              <a:t>II. Argumente împotriva legalității (perspectiva jus in bello)</a:t>
            </a:r>
          </a:p>
        </p:txBody>
      </p:sp>
      <p:sp>
        <p:nvSpPr>
          <p:cNvPr id="11" name="TextBox 11"/>
          <p:cNvSpPr txBox="1"/>
          <p:nvPr/>
        </p:nvSpPr>
        <p:spPr>
          <a:xfrm>
            <a:off x="1321256" y="2144673"/>
            <a:ext cx="15645487" cy="789305"/>
          </a:xfrm>
          <a:prstGeom prst="rect">
            <a:avLst/>
          </a:prstGeom>
        </p:spPr>
        <p:txBody>
          <a:bodyPr lIns="0" tIns="0" rIns="0" bIns="0" rtlCol="0" anchor="t">
            <a:spAutoFit/>
          </a:bodyPr>
          <a:lstStyle/>
          <a:p>
            <a:pPr algn="just">
              <a:lnSpc>
                <a:spcPts val="3219"/>
              </a:lnSpc>
              <a:spcBef>
                <a:spcPct val="0"/>
              </a:spcBef>
            </a:pPr>
            <a:r>
              <a:rPr lang="en-US" sz="2299" b="1">
                <a:solidFill>
                  <a:srgbClr val="000000"/>
                </a:solidFill>
                <a:latin typeface="Open Sans Bold"/>
                <a:ea typeface="Open Sans Bold"/>
                <a:cs typeface="Open Sans Bold"/>
                <a:sym typeface="Open Sans Bold"/>
              </a:rPr>
              <a:t>Din perspectiva dreptului internațional umanitar, dificultățile devin însă considerabile și, pentru mulți autori, decisive.</a:t>
            </a:r>
          </a:p>
        </p:txBody>
      </p:sp>
      <p:sp>
        <p:nvSpPr>
          <p:cNvPr id="12" name="TextBox 12"/>
          <p:cNvSpPr txBox="1"/>
          <p:nvPr/>
        </p:nvSpPr>
        <p:spPr>
          <a:xfrm>
            <a:off x="1321256" y="3031133"/>
            <a:ext cx="15645487" cy="1589405"/>
          </a:xfrm>
          <a:prstGeom prst="rect">
            <a:avLst/>
          </a:prstGeom>
        </p:spPr>
        <p:txBody>
          <a:bodyPr lIns="0" tIns="0" rIns="0" bIns="0" rtlCol="0" anchor="t">
            <a:spAutoFit/>
          </a:bodyPr>
          <a:lstStyle/>
          <a:p>
            <a:pPr algn="ctr">
              <a:lnSpc>
                <a:spcPts val="3219"/>
              </a:lnSpc>
              <a:spcBef>
                <a:spcPct val="0"/>
              </a:spcBef>
            </a:pPr>
            <a:r>
              <a:rPr lang="en-US" sz="2299" b="1" u="sng">
                <a:solidFill>
                  <a:srgbClr val="000000"/>
                </a:solidFill>
                <a:latin typeface="Open Sans Bold"/>
                <a:ea typeface="Open Sans Bold"/>
                <a:cs typeface="Open Sans Bold"/>
                <a:sym typeface="Open Sans Bold"/>
              </a:rPr>
              <a:t>Efectele nediscriminatorii</a:t>
            </a:r>
          </a:p>
          <a:p>
            <a:pPr algn="ctr">
              <a:lnSpc>
                <a:spcPts val="3219"/>
              </a:lnSpc>
              <a:spcBef>
                <a:spcPct val="0"/>
              </a:spcBef>
            </a:pPr>
            <a:r>
              <a:rPr lang="en-US" sz="2299" b="1">
                <a:solidFill>
                  <a:srgbClr val="000000"/>
                </a:solidFill>
                <a:latin typeface="Open Sans Bold"/>
                <a:ea typeface="Open Sans Bold"/>
                <a:cs typeface="Open Sans Bold"/>
                <a:sym typeface="Open Sans Bold"/>
              </a:rPr>
              <a:t>Explozia nucleară produce o undă de șoc, radiații termice și radiații ionizante care nu pot fi limitate în mod precis la obiective militare. Natura armei face extrem de dificilă respectarea principiului distincției între combatanți și civili.</a:t>
            </a:r>
          </a:p>
        </p:txBody>
      </p:sp>
      <p:sp>
        <p:nvSpPr>
          <p:cNvPr id="13" name="TextBox 13"/>
          <p:cNvSpPr txBox="1"/>
          <p:nvPr/>
        </p:nvSpPr>
        <p:spPr>
          <a:xfrm>
            <a:off x="1339733" y="4745116"/>
            <a:ext cx="15645487" cy="1589405"/>
          </a:xfrm>
          <a:prstGeom prst="rect">
            <a:avLst/>
          </a:prstGeom>
        </p:spPr>
        <p:txBody>
          <a:bodyPr lIns="0" tIns="0" rIns="0" bIns="0" rtlCol="0" anchor="t">
            <a:spAutoFit/>
          </a:bodyPr>
          <a:lstStyle/>
          <a:p>
            <a:pPr algn="ctr">
              <a:lnSpc>
                <a:spcPts val="3219"/>
              </a:lnSpc>
              <a:spcBef>
                <a:spcPct val="0"/>
              </a:spcBef>
            </a:pPr>
            <a:r>
              <a:rPr lang="en-US" sz="2299" b="1" u="sng">
                <a:solidFill>
                  <a:srgbClr val="000000"/>
                </a:solidFill>
                <a:latin typeface="Open Sans Bold"/>
                <a:ea typeface="Open Sans Bold"/>
                <a:cs typeface="Open Sans Bold"/>
                <a:sym typeface="Open Sans Bold"/>
              </a:rPr>
              <a:t>Distrugerile masive și disproporționate</a:t>
            </a:r>
          </a:p>
          <a:p>
            <a:pPr algn="ctr">
              <a:lnSpc>
                <a:spcPts val="3219"/>
              </a:lnSpc>
              <a:spcBef>
                <a:spcPct val="0"/>
              </a:spcBef>
            </a:pPr>
            <a:r>
              <a:rPr lang="en-US" sz="2299" b="1">
                <a:solidFill>
                  <a:srgbClr val="000000"/>
                </a:solidFill>
                <a:latin typeface="Open Sans Bold"/>
                <a:ea typeface="Open Sans Bold"/>
                <a:cs typeface="Open Sans Bold"/>
                <a:sym typeface="Open Sans Bold"/>
              </a:rPr>
              <a:t>Amploarea distrugerilor materiale și umane ridică serioase probleme în raport cu principiul proporționalității, care interzice atacurile ce provoacă pierderi civile excesive în raport cu avantajul militar anticipat.</a:t>
            </a:r>
          </a:p>
        </p:txBody>
      </p:sp>
      <p:sp>
        <p:nvSpPr>
          <p:cNvPr id="14" name="TextBox 14"/>
          <p:cNvSpPr txBox="1"/>
          <p:nvPr/>
        </p:nvSpPr>
        <p:spPr>
          <a:xfrm>
            <a:off x="1321256" y="6525021"/>
            <a:ext cx="15645487" cy="1189355"/>
          </a:xfrm>
          <a:prstGeom prst="rect">
            <a:avLst/>
          </a:prstGeom>
        </p:spPr>
        <p:txBody>
          <a:bodyPr lIns="0" tIns="0" rIns="0" bIns="0" rtlCol="0" anchor="t">
            <a:spAutoFit/>
          </a:bodyPr>
          <a:lstStyle/>
          <a:p>
            <a:pPr algn="ctr">
              <a:lnSpc>
                <a:spcPts val="3219"/>
              </a:lnSpc>
              <a:spcBef>
                <a:spcPct val="0"/>
              </a:spcBef>
            </a:pPr>
            <a:r>
              <a:rPr lang="en-US" sz="2299" b="1" u="sng">
                <a:solidFill>
                  <a:srgbClr val="000000"/>
                </a:solidFill>
                <a:latin typeface="Open Sans Bold"/>
                <a:ea typeface="Open Sans Bold"/>
                <a:cs typeface="Open Sans Bold"/>
                <a:sym typeface="Open Sans Bold"/>
              </a:rPr>
              <a:t>Impactul asupra populației civile</a:t>
            </a:r>
          </a:p>
          <a:p>
            <a:pPr algn="ctr">
              <a:lnSpc>
                <a:spcPts val="3219"/>
              </a:lnSpc>
              <a:spcBef>
                <a:spcPct val="0"/>
              </a:spcBef>
            </a:pPr>
            <a:r>
              <a:rPr lang="en-US" sz="2299" b="1">
                <a:solidFill>
                  <a:srgbClr val="000000"/>
                </a:solidFill>
                <a:latin typeface="Open Sans Bold"/>
                <a:ea typeface="Open Sans Bold"/>
                <a:cs typeface="Open Sans Bold"/>
                <a:sym typeface="Open Sans Bold"/>
              </a:rPr>
              <a:t>Victimele civile ar fi, în mod previzibil, numeroase și severe, inclusiv prin arsuri, boli cauzate de radiații și colaps al infrastructurii medicale și sanitare.</a:t>
            </a:r>
          </a:p>
        </p:txBody>
      </p:sp>
      <p:sp>
        <p:nvSpPr>
          <p:cNvPr id="15" name="TextBox 15"/>
          <p:cNvSpPr txBox="1"/>
          <p:nvPr/>
        </p:nvSpPr>
        <p:spPr>
          <a:xfrm>
            <a:off x="1321256" y="7904876"/>
            <a:ext cx="15645487" cy="1589405"/>
          </a:xfrm>
          <a:prstGeom prst="rect">
            <a:avLst/>
          </a:prstGeom>
        </p:spPr>
        <p:txBody>
          <a:bodyPr lIns="0" tIns="0" rIns="0" bIns="0" rtlCol="0" anchor="t">
            <a:spAutoFit/>
          </a:bodyPr>
          <a:lstStyle/>
          <a:p>
            <a:pPr algn="ctr">
              <a:lnSpc>
                <a:spcPts val="3219"/>
              </a:lnSpc>
              <a:spcBef>
                <a:spcPct val="0"/>
              </a:spcBef>
            </a:pPr>
            <a:r>
              <a:rPr lang="en-US" sz="2299" b="1" u="sng">
                <a:solidFill>
                  <a:srgbClr val="000000"/>
                </a:solidFill>
                <a:latin typeface="Open Sans Bold"/>
                <a:ea typeface="Open Sans Bold"/>
                <a:cs typeface="Open Sans Bold"/>
                <a:sym typeface="Open Sans Bold"/>
              </a:rPr>
              <a:t>Daunele grave asupra mediului</a:t>
            </a:r>
          </a:p>
          <a:p>
            <a:pPr algn="ctr">
              <a:lnSpc>
                <a:spcPts val="3219"/>
              </a:lnSpc>
              <a:spcBef>
                <a:spcPct val="0"/>
              </a:spcBef>
            </a:pPr>
            <a:r>
              <a:rPr lang="en-US" sz="2299" b="1">
                <a:solidFill>
                  <a:srgbClr val="000000"/>
                </a:solidFill>
                <a:latin typeface="Open Sans Bold"/>
                <a:ea typeface="Open Sans Bold"/>
                <a:cs typeface="Open Sans Bold"/>
                <a:sym typeface="Open Sans Bold"/>
              </a:rPr>
              <a:t>Dreptul internațional contemporan recunoaște obligații de protecție a mediului chiar și în timpul conflictelor armate. Efectele nucleare pot produce daune extinse, de lungă durată și grave asupra ecosistemelor.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530" t="-2440" r="-14932" b="-32359"/>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400000">
            <a:off x="5071815" y="3799478"/>
            <a:ext cx="10832414" cy="2688043"/>
          </a:xfrm>
          <a:custGeom>
            <a:avLst/>
            <a:gdLst/>
            <a:ahLst/>
            <a:cxnLst/>
            <a:rect l="l" t="t" r="r" b="b"/>
            <a:pathLst>
              <a:path w="10832414" h="2688043">
                <a:moveTo>
                  <a:pt x="0" y="0"/>
                </a:moveTo>
                <a:lnTo>
                  <a:pt x="10832413" y="0"/>
                </a:lnTo>
                <a:lnTo>
                  <a:pt x="10832413" y="2688044"/>
                </a:lnTo>
                <a:lnTo>
                  <a:pt x="0" y="2688044"/>
                </a:lnTo>
                <a:lnTo>
                  <a:pt x="0" y="0"/>
                </a:lnTo>
                <a:close/>
              </a:path>
            </a:pathLst>
          </a:custGeom>
          <a:blipFill>
            <a:blip r:embed="rId7">
              <a:alphaModFix amt="50000"/>
              <a:extLst>
                <a:ext uri="{96DAC541-7B7A-43D3-8B79-37D633B846F1}">
                  <asvg:svgBlip xmlns:asvg="http://schemas.microsoft.com/office/drawing/2016/SVG/main" xmlns="" r:embed="rId8"/>
                </a:ext>
              </a:extLst>
            </a:blip>
            <a:stretch>
              <a:fillRect/>
            </a:stretch>
          </a:blipFill>
        </p:spPr>
      </p:sp>
      <p:sp>
        <p:nvSpPr>
          <p:cNvPr id="8" name="Freeform 8"/>
          <p:cNvSpPr/>
          <p:nvPr/>
        </p:nvSpPr>
        <p:spPr>
          <a:xfrm rot="5400000" flipV="1">
            <a:off x="2383772" y="3799478"/>
            <a:ext cx="10832414" cy="2688043"/>
          </a:xfrm>
          <a:custGeom>
            <a:avLst/>
            <a:gdLst/>
            <a:ahLst/>
            <a:cxnLst/>
            <a:rect l="l" t="t" r="r" b="b"/>
            <a:pathLst>
              <a:path w="10832414" h="2688043">
                <a:moveTo>
                  <a:pt x="0" y="2688044"/>
                </a:moveTo>
                <a:lnTo>
                  <a:pt x="10832413" y="2688044"/>
                </a:lnTo>
                <a:lnTo>
                  <a:pt x="10832413" y="0"/>
                </a:lnTo>
                <a:lnTo>
                  <a:pt x="0" y="0"/>
                </a:lnTo>
                <a:lnTo>
                  <a:pt x="0" y="2688044"/>
                </a:lnTo>
                <a:close/>
              </a:path>
            </a:pathLst>
          </a:custGeom>
          <a:blipFill>
            <a:blip r:embed="rId7">
              <a:alphaModFix amt="51000"/>
              <a:extLst>
                <a:ext uri="{96DAC541-7B7A-43D3-8B79-37D633B846F1}">
                  <asvg:svgBlip xmlns:asvg="http://schemas.microsoft.com/office/drawing/2016/SVG/main" xmlns="" r:embed="rId8"/>
                </a:ext>
              </a:extLst>
            </a:blip>
            <a:stretch>
              <a:fillRect/>
            </a:stretch>
          </a:blipFill>
        </p:spPr>
      </p:sp>
      <p:sp>
        <p:nvSpPr>
          <p:cNvPr id="9" name="AutoShape 9"/>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sp>
        <p:nvSpPr>
          <p:cNvPr id="10" name="Freeform 10"/>
          <p:cNvSpPr/>
          <p:nvPr/>
        </p:nvSpPr>
        <p:spPr>
          <a:xfrm>
            <a:off x="1028700" y="1302161"/>
            <a:ext cx="7856827" cy="4063799"/>
          </a:xfrm>
          <a:custGeom>
            <a:avLst/>
            <a:gdLst/>
            <a:ahLst/>
            <a:cxnLst/>
            <a:rect l="l" t="t" r="r" b="b"/>
            <a:pathLst>
              <a:path w="7856827" h="4063799">
                <a:moveTo>
                  <a:pt x="0" y="0"/>
                </a:moveTo>
                <a:lnTo>
                  <a:pt x="7856827" y="0"/>
                </a:lnTo>
                <a:lnTo>
                  <a:pt x="7856827" y="4063799"/>
                </a:lnTo>
                <a:lnTo>
                  <a:pt x="0" y="4063799"/>
                </a:lnTo>
                <a:lnTo>
                  <a:pt x="0" y="0"/>
                </a:lnTo>
                <a:close/>
              </a:path>
            </a:pathLst>
          </a:custGeom>
          <a:blipFill>
            <a:blip r:embed="rId9"/>
            <a:stretch>
              <a:fillRect r="-1829"/>
            </a:stretch>
          </a:blipFill>
        </p:spPr>
      </p:sp>
      <p:sp>
        <p:nvSpPr>
          <p:cNvPr id="11" name="Freeform 11"/>
          <p:cNvSpPr/>
          <p:nvPr/>
        </p:nvSpPr>
        <p:spPr>
          <a:xfrm>
            <a:off x="1028700" y="5884963"/>
            <a:ext cx="7856827" cy="3766178"/>
          </a:xfrm>
          <a:custGeom>
            <a:avLst/>
            <a:gdLst/>
            <a:ahLst/>
            <a:cxnLst/>
            <a:rect l="l" t="t" r="r" b="b"/>
            <a:pathLst>
              <a:path w="7856827" h="3766178">
                <a:moveTo>
                  <a:pt x="0" y="0"/>
                </a:moveTo>
                <a:lnTo>
                  <a:pt x="7856827" y="0"/>
                </a:lnTo>
                <a:lnTo>
                  <a:pt x="7856827" y="3766178"/>
                </a:lnTo>
                <a:lnTo>
                  <a:pt x="0" y="3766178"/>
                </a:lnTo>
                <a:lnTo>
                  <a:pt x="0" y="0"/>
                </a:lnTo>
                <a:close/>
              </a:path>
            </a:pathLst>
          </a:custGeom>
          <a:blipFill>
            <a:blip r:embed="rId10"/>
            <a:stretch>
              <a:fillRect/>
            </a:stretch>
          </a:blipFill>
        </p:spPr>
      </p:sp>
      <p:sp>
        <p:nvSpPr>
          <p:cNvPr id="12" name="TextBox 12"/>
          <p:cNvSpPr txBox="1"/>
          <p:nvPr/>
        </p:nvSpPr>
        <p:spPr>
          <a:xfrm>
            <a:off x="9994807" y="1245011"/>
            <a:ext cx="7107873" cy="8406130"/>
          </a:xfrm>
          <a:prstGeom prst="rect">
            <a:avLst/>
          </a:prstGeom>
        </p:spPr>
        <p:txBody>
          <a:bodyPr lIns="0" tIns="0" rIns="0" bIns="0" rtlCol="0" anchor="t">
            <a:spAutoFit/>
          </a:bodyPr>
          <a:lstStyle/>
          <a:p>
            <a:pPr algn="ctr">
              <a:lnSpc>
                <a:spcPts val="3919"/>
              </a:lnSpc>
              <a:spcBef>
                <a:spcPct val="0"/>
              </a:spcBef>
            </a:pPr>
            <a:r>
              <a:rPr lang="en-US" sz="2799" b="1">
                <a:solidFill>
                  <a:srgbClr val="FFFFFF"/>
                </a:solidFill>
                <a:latin typeface="Open Sans Bold"/>
                <a:ea typeface="Open Sans Bold"/>
                <a:cs typeface="Open Sans Bold"/>
                <a:sym typeface="Open Sans Bold"/>
              </a:rPr>
              <a:t>Deși, din perspectiva </a:t>
            </a:r>
            <a:r>
              <a:rPr lang="en-US" sz="2799" b="1" i="1">
                <a:solidFill>
                  <a:srgbClr val="FFFFFF"/>
                </a:solidFill>
                <a:latin typeface="Open Sans Bold Italics"/>
                <a:ea typeface="Open Sans Bold Italics"/>
                <a:cs typeface="Open Sans Bold Italics"/>
                <a:sym typeface="Open Sans Bold Italics"/>
              </a:rPr>
              <a:t>jus ad bellum</a:t>
            </a:r>
            <a:r>
              <a:rPr lang="en-US" sz="2799" b="1">
                <a:solidFill>
                  <a:srgbClr val="FFFFFF"/>
                </a:solidFill>
                <a:latin typeface="Open Sans Bold"/>
                <a:ea typeface="Open Sans Bold"/>
                <a:cs typeface="Open Sans Bold"/>
                <a:sym typeface="Open Sans Bold"/>
              </a:rPr>
              <a:t>, s-ar putea imagina teoretic o situație în care utilizarea unei arme nucleare ar fi invocată în cadrul legitimei apărări, analiza din perspectiva </a:t>
            </a:r>
            <a:r>
              <a:rPr lang="en-US" sz="2799" b="1" i="1">
                <a:solidFill>
                  <a:srgbClr val="FFFFFF"/>
                </a:solidFill>
                <a:latin typeface="Open Sans Bold Italics"/>
                <a:ea typeface="Open Sans Bold Italics"/>
                <a:cs typeface="Open Sans Bold Italics"/>
                <a:sym typeface="Open Sans Bold Italics"/>
              </a:rPr>
              <a:t>jus in bello</a:t>
            </a:r>
            <a:r>
              <a:rPr lang="en-US" sz="2799" b="1">
                <a:solidFill>
                  <a:srgbClr val="FFFFFF"/>
                </a:solidFill>
                <a:latin typeface="Open Sans Bold"/>
                <a:ea typeface="Open Sans Bold"/>
                <a:cs typeface="Open Sans Bold"/>
                <a:sym typeface="Open Sans Bold"/>
              </a:rPr>
              <a:t> evidențiază dificultăți aproape insurpontabile de compatibilitate cu principiile fundamentale ale dreptului internațional umanitar.</a:t>
            </a:r>
          </a:p>
          <a:p>
            <a:pPr algn="ctr">
              <a:lnSpc>
                <a:spcPts val="3919"/>
              </a:lnSpc>
              <a:spcBef>
                <a:spcPct val="0"/>
              </a:spcBef>
            </a:pPr>
            <a:endParaRPr lang="en-US" sz="2799" b="1">
              <a:solidFill>
                <a:srgbClr val="FFFFFF"/>
              </a:solidFill>
              <a:latin typeface="Open Sans Bold"/>
              <a:ea typeface="Open Sans Bold"/>
              <a:cs typeface="Open Sans Bold"/>
              <a:sym typeface="Open Sans Bold"/>
            </a:endParaRPr>
          </a:p>
          <a:p>
            <a:pPr algn="ctr">
              <a:lnSpc>
                <a:spcPts val="3919"/>
              </a:lnSpc>
              <a:spcBef>
                <a:spcPct val="0"/>
              </a:spcBef>
            </a:pPr>
            <a:r>
              <a:rPr lang="en-US" sz="2799" b="1">
                <a:solidFill>
                  <a:srgbClr val="FFFFFF"/>
                </a:solidFill>
                <a:latin typeface="Open Sans Bold"/>
                <a:ea typeface="Open Sans Bold"/>
                <a:cs typeface="Open Sans Bold"/>
                <a:sym typeface="Open Sans Bold"/>
              </a:rPr>
              <a:t>În consecință, chiar în absența unei interdicții absolute și universale explicite, caracteristicile intrinseci ale armelor nucleare fac extrem de dificilă conceperea unei utilizări care să respecte în mod efectiv normele esențiale ale dreptului umanitar.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728" t="-1989" r="-14193" b="-32214"/>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124499" y="1028700"/>
            <a:ext cx="16134801" cy="8763415"/>
            <a:chOff x="0" y="0"/>
            <a:chExt cx="4249495" cy="2308060"/>
          </a:xfrm>
        </p:grpSpPr>
        <p:sp>
          <p:nvSpPr>
            <p:cNvPr id="8" name="Freeform 8"/>
            <p:cNvSpPr/>
            <p:nvPr/>
          </p:nvSpPr>
          <p:spPr>
            <a:xfrm>
              <a:off x="0" y="0"/>
              <a:ext cx="4249495" cy="2308060"/>
            </a:xfrm>
            <a:custGeom>
              <a:avLst/>
              <a:gdLst/>
              <a:ahLst/>
              <a:cxnLst/>
              <a:rect l="l" t="t" r="r" b="b"/>
              <a:pathLst>
                <a:path w="4249495" h="2308060">
                  <a:moveTo>
                    <a:pt x="13915" y="0"/>
                  </a:moveTo>
                  <a:lnTo>
                    <a:pt x="4235580" y="0"/>
                  </a:lnTo>
                  <a:cubicBezTo>
                    <a:pt x="4239270" y="0"/>
                    <a:pt x="4242810" y="1466"/>
                    <a:pt x="4245419" y="4076"/>
                  </a:cubicBezTo>
                  <a:cubicBezTo>
                    <a:pt x="4248029" y="6685"/>
                    <a:pt x="4249495" y="10225"/>
                    <a:pt x="4249495" y="13915"/>
                  </a:cubicBezTo>
                  <a:lnTo>
                    <a:pt x="4249495" y="2294145"/>
                  </a:lnTo>
                  <a:cubicBezTo>
                    <a:pt x="4249495" y="2297835"/>
                    <a:pt x="4248029" y="2301375"/>
                    <a:pt x="4245419" y="2303984"/>
                  </a:cubicBezTo>
                  <a:cubicBezTo>
                    <a:pt x="4242810" y="2306594"/>
                    <a:pt x="4239270" y="2308060"/>
                    <a:pt x="4235580" y="2308060"/>
                  </a:cubicBezTo>
                  <a:lnTo>
                    <a:pt x="13915" y="2308060"/>
                  </a:lnTo>
                  <a:cubicBezTo>
                    <a:pt x="10225" y="2308060"/>
                    <a:pt x="6685" y="2306594"/>
                    <a:pt x="4076" y="2303984"/>
                  </a:cubicBezTo>
                  <a:cubicBezTo>
                    <a:pt x="1466" y="2301375"/>
                    <a:pt x="0" y="2297835"/>
                    <a:pt x="0" y="2294145"/>
                  </a:cubicBezTo>
                  <a:lnTo>
                    <a:pt x="0" y="13915"/>
                  </a:lnTo>
                  <a:cubicBezTo>
                    <a:pt x="0" y="10225"/>
                    <a:pt x="1466" y="6685"/>
                    <a:pt x="4076" y="4076"/>
                  </a:cubicBezTo>
                  <a:cubicBezTo>
                    <a:pt x="6685" y="1466"/>
                    <a:pt x="10225" y="0"/>
                    <a:pt x="13915" y="0"/>
                  </a:cubicBezTo>
                  <a:close/>
                </a:path>
              </a:pathLst>
            </a:custGeom>
            <a:solidFill>
              <a:srgbClr val="FCF7EC">
                <a:alpha val="49804"/>
              </a:srgbClr>
            </a:solidFill>
          </p:spPr>
        </p:sp>
        <p:sp>
          <p:nvSpPr>
            <p:cNvPr id="9" name="TextBox 9"/>
            <p:cNvSpPr txBox="1"/>
            <p:nvPr/>
          </p:nvSpPr>
          <p:spPr>
            <a:xfrm>
              <a:off x="0" y="-38100"/>
              <a:ext cx="4249495" cy="234616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417153" y="2515514"/>
            <a:ext cx="15453695" cy="6994525"/>
          </a:xfrm>
          <a:prstGeom prst="rect">
            <a:avLst/>
          </a:prstGeom>
        </p:spPr>
        <p:txBody>
          <a:bodyPr lIns="0" tIns="0" rIns="0" bIns="0" rtlCol="0" anchor="t">
            <a:spAutoFit/>
          </a:bodyPr>
          <a:lstStyle/>
          <a:p>
            <a:pPr algn="just">
              <a:lnSpc>
                <a:spcPts val="3499"/>
              </a:lnSpc>
              <a:spcBef>
                <a:spcPct val="0"/>
              </a:spcBef>
            </a:pPr>
            <a:r>
              <a:rPr lang="en-US" sz="2499" b="1" i="1">
                <a:solidFill>
                  <a:srgbClr val="000000"/>
                </a:solidFill>
                <a:latin typeface="Open Sans Bold Italics"/>
                <a:ea typeface="Open Sans Bold Italics"/>
                <a:cs typeface="Open Sans Bold Italics"/>
                <a:sym typeface="Open Sans Bold Italics"/>
              </a:rPr>
              <a:t>              În stadiul actual al dreptului internațional, nu există o normă convențională sau cutumiară care să instituie o interdicție absolută și universal aplicabilă a utilizării armelor nucleare, obligatorie pentru toate statele, indiferent de consimțământul lor. Spre deosebire de armele chimice sau biologice, regimul juridic al armelor nucleare nu consacră încă o prohibiție generală unanim acceptată la nivel global.</a:t>
            </a:r>
          </a:p>
          <a:p>
            <a:pPr algn="just">
              <a:lnSpc>
                <a:spcPts val="3499"/>
              </a:lnSpc>
              <a:spcBef>
                <a:spcPct val="0"/>
              </a:spcBef>
            </a:pPr>
            <a:r>
              <a:rPr lang="en-US" sz="2499" b="1" i="1">
                <a:solidFill>
                  <a:srgbClr val="000000"/>
                </a:solidFill>
                <a:latin typeface="Open Sans Bold Italics"/>
                <a:ea typeface="Open Sans Bold Italics"/>
                <a:cs typeface="Open Sans Bold Italics"/>
                <a:sym typeface="Open Sans Bold Italics"/>
              </a:rPr>
              <a:t>          Cu toate acestea, analiza sistemică a dreptului internațional contemporan evidențiază o tendință clară de delegitimare progresivă a acestor arme, fundamentată pe mai multe elemente convergente. </a:t>
            </a:r>
          </a:p>
          <a:p>
            <a:pPr algn="just">
              <a:lnSpc>
                <a:spcPts val="3499"/>
              </a:lnSpc>
              <a:spcBef>
                <a:spcPct val="0"/>
              </a:spcBef>
            </a:pPr>
            <a:r>
              <a:rPr lang="en-US" sz="2499" b="1" i="1">
                <a:solidFill>
                  <a:srgbClr val="000000"/>
                </a:solidFill>
                <a:latin typeface="Open Sans Bold Italics"/>
                <a:ea typeface="Open Sans Bold Italics"/>
                <a:cs typeface="Open Sans Bold Italics"/>
                <a:sym typeface="Open Sans Bold Italics"/>
              </a:rPr>
              <a:t>               Dezbaterea privind legalitatea utilizării armelor nucleare rămâne deschisă și profund divizată. Ea reflectă o tensiune structurală între două valori fundamentale ale ordinii internaționale:</a:t>
            </a:r>
          </a:p>
          <a:p>
            <a:pPr marL="539746" lvl="1" indent="-269873" algn="just">
              <a:lnSpc>
                <a:spcPts val="3499"/>
              </a:lnSpc>
              <a:spcBef>
                <a:spcPct val="0"/>
              </a:spcBef>
              <a:buFont typeface="Arial"/>
              <a:buChar char="•"/>
            </a:pPr>
            <a:r>
              <a:rPr lang="en-US" sz="2499" b="1" i="1">
                <a:solidFill>
                  <a:srgbClr val="000000"/>
                </a:solidFill>
                <a:latin typeface="Open Sans Bold Italics"/>
                <a:ea typeface="Open Sans Bold Italics"/>
                <a:cs typeface="Open Sans Bold Italics"/>
                <a:sym typeface="Open Sans Bold Italics"/>
              </a:rPr>
              <a:t>pe de o parte, necesitatea asigurării securității și supraviețuirii statelor;</a:t>
            </a:r>
          </a:p>
          <a:p>
            <a:pPr marL="539746" lvl="1" indent="-269873" algn="just">
              <a:lnSpc>
                <a:spcPts val="3499"/>
              </a:lnSpc>
              <a:spcBef>
                <a:spcPct val="0"/>
              </a:spcBef>
              <a:buFont typeface="Arial"/>
              <a:buChar char="•"/>
            </a:pPr>
            <a:r>
              <a:rPr lang="en-US" sz="2499" b="1" i="1">
                <a:solidFill>
                  <a:srgbClr val="000000"/>
                </a:solidFill>
                <a:latin typeface="Open Sans Bold Italics"/>
                <a:ea typeface="Open Sans Bold Italics"/>
                <a:cs typeface="Open Sans Bold Italics"/>
                <a:sym typeface="Open Sans Bold Italics"/>
              </a:rPr>
              <a:t>de de altă parte, imperativul protecției umanității, al mediului și al generațiilor viitoare.</a:t>
            </a:r>
          </a:p>
          <a:p>
            <a:pPr algn="just">
              <a:lnSpc>
                <a:spcPts val="3499"/>
              </a:lnSpc>
              <a:spcBef>
                <a:spcPct val="0"/>
              </a:spcBef>
            </a:pPr>
            <a:r>
              <a:rPr lang="en-US" sz="2499" b="1" i="1">
                <a:solidFill>
                  <a:srgbClr val="000000"/>
                </a:solidFill>
                <a:latin typeface="Open Sans Bold Italics"/>
                <a:ea typeface="Open Sans Bold Italics"/>
                <a:cs typeface="Open Sans Bold Italics"/>
                <a:sym typeface="Open Sans Bold Italics"/>
              </a:rPr>
              <a:t>            În această dinamică, chiar dacă dreptul internațional nu consacră încă o interdicție absolută universală, evoluția normativă și jurisprudențială indică o orientare clară spre restrângerea, delegitimarea și, pe termen lung, eliminarea armelor nucleare din arsenalul juridic acceptabil al statelor.</a:t>
            </a:r>
          </a:p>
        </p:txBody>
      </p:sp>
      <p:sp>
        <p:nvSpPr>
          <p:cNvPr id="11" name="TextBox 11"/>
          <p:cNvSpPr txBox="1"/>
          <p:nvPr/>
        </p:nvSpPr>
        <p:spPr>
          <a:xfrm>
            <a:off x="2081257" y="993834"/>
            <a:ext cx="4472565" cy="1783714"/>
          </a:xfrm>
          <a:prstGeom prst="rect">
            <a:avLst/>
          </a:prstGeom>
        </p:spPr>
        <p:txBody>
          <a:bodyPr lIns="0" tIns="0" rIns="0" bIns="0" rtlCol="0" anchor="t">
            <a:spAutoFit/>
          </a:bodyPr>
          <a:lstStyle/>
          <a:p>
            <a:pPr algn="ctr">
              <a:lnSpc>
                <a:spcPts val="14560"/>
              </a:lnSpc>
              <a:spcBef>
                <a:spcPct val="0"/>
              </a:spcBef>
            </a:pPr>
            <a:r>
              <a:rPr lang="en-US" sz="10400">
                <a:solidFill>
                  <a:srgbClr val="000000"/>
                </a:solidFill>
                <a:latin typeface="Vintage Rotter"/>
                <a:ea typeface="Vintage Rotter"/>
                <a:cs typeface="Vintage Rotter"/>
                <a:sym typeface="Vintage Rotter"/>
              </a:rPr>
              <a:t>Concluzie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404" t="-272" r="-13769" b="-32007"/>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9406350" y="1028700"/>
            <a:ext cx="7852950" cy="8838419"/>
            <a:chOff x="0" y="0"/>
            <a:chExt cx="2068267" cy="2327814"/>
          </a:xfrm>
        </p:grpSpPr>
        <p:sp>
          <p:nvSpPr>
            <p:cNvPr id="8" name="Freeform 8"/>
            <p:cNvSpPr/>
            <p:nvPr/>
          </p:nvSpPr>
          <p:spPr>
            <a:xfrm>
              <a:off x="0" y="0"/>
              <a:ext cx="2068267" cy="2327814"/>
            </a:xfrm>
            <a:custGeom>
              <a:avLst/>
              <a:gdLst/>
              <a:ahLst/>
              <a:cxnLst/>
              <a:rect l="l" t="t" r="r" b="b"/>
              <a:pathLst>
                <a:path w="2068267" h="2327814">
                  <a:moveTo>
                    <a:pt x="28590" y="0"/>
                  </a:moveTo>
                  <a:lnTo>
                    <a:pt x="2039677" y="0"/>
                  </a:lnTo>
                  <a:cubicBezTo>
                    <a:pt x="2047259" y="0"/>
                    <a:pt x="2054531" y="3012"/>
                    <a:pt x="2059893" y="8374"/>
                  </a:cubicBezTo>
                  <a:cubicBezTo>
                    <a:pt x="2065254" y="13735"/>
                    <a:pt x="2068267" y="21007"/>
                    <a:pt x="2068267" y="28590"/>
                  </a:cubicBezTo>
                  <a:lnTo>
                    <a:pt x="2068267" y="2299224"/>
                  </a:lnTo>
                  <a:cubicBezTo>
                    <a:pt x="2068267" y="2306807"/>
                    <a:pt x="2065254" y="2314079"/>
                    <a:pt x="2059893" y="2319440"/>
                  </a:cubicBezTo>
                  <a:cubicBezTo>
                    <a:pt x="2054531" y="2324802"/>
                    <a:pt x="2047259" y="2327814"/>
                    <a:pt x="2039677" y="2327814"/>
                  </a:cubicBezTo>
                  <a:lnTo>
                    <a:pt x="28590" y="2327814"/>
                  </a:lnTo>
                  <a:cubicBezTo>
                    <a:pt x="21007" y="2327814"/>
                    <a:pt x="13735" y="2324802"/>
                    <a:pt x="8374" y="2319440"/>
                  </a:cubicBezTo>
                  <a:cubicBezTo>
                    <a:pt x="3012" y="2314079"/>
                    <a:pt x="0" y="2306807"/>
                    <a:pt x="0" y="2299224"/>
                  </a:cubicBezTo>
                  <a:lnTo>
                    <a:pt x="0" y="28590"/>
                  </a:lnTo>
                  <a:cubicBezTo>
                    <a:pt x="0" y="21007"/>
                    <a:pt x="3012" y="13735"/>
                    <a:pt x="8374" y="8374"/>
                  </a:cubicBezTo>
                  <a:cubicBezTo>
                    <a:pt x="13735" y="3012"/>
                    <a:pt x="21007" y="0"/>
                    <a:pt x="28590" y="0"/>
                  </a:cubicBezTo>
                  <a:close/>
                </a:path>
              </a:pathLst>
            </a:custGeom>
            <a:solidFill>
              <a:srgbClr val="FCF7EC">
                <a:alpha val="49804"/>
              </a:srgbClr>
            </a:solidFill>
          </p:spPr>
        </p:sp>
        <p:sp>
          <p:nvSpPr>
            <p:cNvPr id="9" name="TextBox 9"/>
            <p:cNvSpPr txBox="1"/>
            <p:nvPr/>
          </p:nvSpPr>
          <p:spPr>
            <a:xfrm>
              <a:off x="0" y="-47625"/>
              <a:ext cx="2068267" cy="2375439"/>
            </a:xfrm>
            <a:prstGeom prst="rect">
              <a:avLst/>
            </a:prstGeom>
          </p:spPr>
          <p:txBody>
            <a:bodyPr lIns="50800" tIns="50800" rIns="50800" bIns="50800" rtlCol="0" anchor="ctr"/>
            <a:lstStyle/>
            <a:p>
              <a:pPr algn="just">
                <a:lnSpc>
                  <a:spcPts val="3219"/>
                </a:lnSpc>
                <a:spcBef>
                  <a:spcPct val="0"/>
                </a:spcBef>
              </a:pPr>
              <a:endParaRPr/>
            </a:p>
          </p:txBody>
        </p:sp>
      </p:grpSp>
      <p:sp>
        <p:nvSpPr>
          <p:cNvPr id="10" name="AutoShape 10"/>
          <p:cNvSpPr/>
          <p:nvPr/>
        </p:nvSpPr>
        <p:spPr>
          <a:xfrm flipH="1">
            <a:off x="9124950" y="-559794"/>
            <a:ext cx="0" cy="10975957"/>
          </a:xfrm>
          <a:prstGeom prst="line">
            <a:avLst/>
          </a:prstGeom>
          <a:ln w="38100" cap="flat">
            <a:solidFill>
              <a:srgbClr val="231F20">
                <a:alpha val="44706"/>
              </a:srgbClr>
            </a:solidFill>
            <a:prstDash val="solid"/>
            <a:headEnd type="none" w="sm" len="sm"/>
            <a:tailEnd type="none" w="sm" len="sm"/>
          </a:ln>
        </p:spPr>
      </p:sp>
      <p:sp>
        <p:nvSpPr>
          <p:cNvPr id="11" name="TextBox 11"/>
          <p:cNvSpPr txBox="1"/>
          <p:nvPr/>
        </p:nvSpPr>
        <p:spPr>
          <a:xfrm>
            <a:off x="1319583" y="4358171"/>
            <a:ext cx="7036237" cy="1502645"/>
          </a:xfrm>
          <a:prstGeom prst="rect">
            <a:avLst/>
          </a:prstGeom>
        </p:spPr>
        <p:txBody>
          <a:bodyPr lIns="0" tIns="0" rIns="0" bIns="0" rtlCol="0" anchor="t">
            <a:spAutoFit/>
          </a:bodyPr>
          <a:lstStyle/>
          <a:p>
            <a:pPr algn="ctr">
              <a:lnSpc>
                <a:spcPts val="11389"/>
              </a:lnSpc>
            </a:pPr>
            <a:r>
              <a:rPr lang="en-US" sz="11389">
                <a:solidFill>
                  <a:srgbClr val="322121"/>
                </a:solidFill>
                <a:latin typeface="Comforter Brush"/>
                <a:ea typeface="Comforter Brush"/>
                <a:cs typeface="Comforter Brush"/>
                <a:sym typeface="Comforter Brush"/>
              </a:rPr>
              <a:t>Introducere</a:t>
            </a:r>
          </a:p>
        </p:txBody>
      </p:sp>
      <p:sp>
        <p:nvSpPr>
          <p:cNvPr id="12" name="TextBox 12"/>
          <p:cNvSpPr txBox="1"/>
          <p:nvPr/>
        </p:nvSpPr>
        <p:spPr>
          <a:xfrm>
            <a:off x="9684261" y="1141975"/>
            <a:ext cx="7297129" cy="8573770"/>
          </a:xfrm>
          <a:prstGeom prst="rect">
            <a:avLst/>
          </a:prstGeom>
        </p:spPr>
        <p:txBody>
          <a:bodyPr lIns="0" tIns="0" rIns="0" bIns="0" rtlCol="0" anchor="t">
            <a:spAutoFit/>
          </a:bodyPr>
          <a:lstStyle/>
          <a:p>
            <a:pPr algn="just">
              <a:lnSpc>
                <a:spcPts val="3080"/>
              </a:lnSpc>
              <a:spcBef>
                <a:spcPct val="0"/>
              </a:spcBef>
            </a:pPr>
            <a:r>
              <a:rPr lang="en-US" sz="2200" b="1">
                <a:solidFill>
                  <a:srgbClr val="322121"/>
                </a:solidFill>
                <a:latin typeface="Open Sans Bold"/>
                <a:ea typeface="Open Sans Bold"/>
                <a:cs typeface="Open Sans Bold"/>
                <a:sym typeface="Open Sans Bold"/>
              </a:rPr>
              <a:t>        Legalitatea utilizării armelor nucleare constituie una dintre cele mai controversate și sensibile probleme ale dreptului internațional contemporan. </a:t>
            </a:r>
          </a:p>
          <a:p>
            <a:pPr algn="just">
              <a:lnSpc>
                <a:spcPts val="3080"/>
              </a:lnSpc>
              <a:spcBef>
                <a:spcPct val="0"/>
              </a:spcBef>
            </a:pPr>
            <a:r>
              <a:rPr lang="en-US" sz="2200" b="1">
                <a:solidFill>
                  <a:srgbClr val="322121"/>
                </a:solidFill>
                <a:latin typeface="Open Sans Bold"/>
                <a:ea typeface="Open Sans Bold"/>
                <a:cs typeface="Open Sans Bold"/>
                <a:sym typeface="Open Sans Bold"/>
              </a:rPr>
              <a:t>            Importanța temei derivă din caracterul excepțional al acestor arme, capabile să producă distrugeri masive, efecte radioactive de lungă durată și consecințe umanitare și ecologice care depășesc limitele spațiale și temporale ale unui conflict armat.</a:t>
            </a:r>
          </a:p>
          <a:p>
            <a:pPr algn="just">
              <a:lnSpc>
                <a:spcPts val="3080"/>
              </a:lnSpc>
              <a:spcBef>
                <a:spcPct val="0"/>
              </a:spcBef>
            </a:pPr>
            <a:r>
              <a:rPr lang="en-US" sz="2200" b="1">
                <a:solidFill>
                  <a:srgbClr val="322121"/>
                </a:solidFill>
                <a:latin typeface="Open Sans Bold"/>
                <a:ea typeface="Open Sans Bold"/>
                <a:cs typeface="Open Sans Bold"/>
                <a:sym typeface="Open Sans Bold"/>
              </a:rPr>
              <a:t>             Primele și singurele utilizări ale armelor nucleare într-un conflict armat au avut loc în anul 1945, când Statele Unite au lansat bombe atomice asupra orașelor </a:t>
            </a:r>
            <a:r>
              <a:rPr lang="en-US" sz="2200" b="1" i="1">
                <a:solidFill>
                  <a:srgbClr val="322121"/>
                </a:solidFill>
                <a:latin typeface="Open Sans Bold Italics"/>
                <a:ea typeface="Open Sans Bold Italics"/>
                <a:cs typeface="Open Sans Bold Italics"/>
                <a:sym typeface="Open Sans Bold Italics"/>
              </a:rPr>
              <a:t>Hiroshima și Nagasaki</a:t>
            </a:r>
            <a:r>
              <a:rPr lang="en-US" sz="2200" b="1">
                <a:solidFill>
                  <a:srgbClr val="322121"/>
                </a:solidFill>
                <a:latin typeface="Open Sans Bold"/>
                <a:ea typeface="Open Sans Bold"/>
                <a:cs typeface="Open Sans Bold"/>
                <a:sym typeface="Open Sans Bold"/>
              </a:rPr>
              <a:t>, în contextul finalului celui de-al Doilea Război Mondial. Impactul devastator al acestor atacuri – pierderi umane masive, distrugerea aproape totală a orașelor și efecte radioactive pe termen lung – a marcat profund conștiința juridică și morală a comunității internaționale și a determinat apariția unor eforturi susținute de reglementare, limitare și, ulterior, de interzicere a armelor nucleare.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826" r="-13877" b="-31762"/>
            </a:stretch>
          </a:blipFill>
        </p:spPr>
      </p:sp>
      <p:sp>
        <p:nvSpPr>
          <p:cNvPr id="3" name="Freeform 3"/>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10149653" y="1320108"/>
            <a:ext cx="6945944" cy="7646783"/>
            <a:chOff x="0" y="0"/>
            <a:chExt cx="1829384" cy="2013968"/>
          </a:xfrm>
        </p:grpSpPr>
        <p:sp>
          <p:nvSpPr>
            <p:cNvPr id="7" name="Freeform 7"/>
            <p:cNvSpPr/>
            <p:nvPr/>
          </p:nvSpPr>
          <p:spPr>
            <a:xfrm>
              <a:off x="0" y="0"/>
              <a:ext cx="1829384" cy="2013968"/>
            </a:xfrm>
            <a:custGeom>
              <a:avLst/>
              <a:gdLst/>
              <a:ahLst/>
              <a:cxnLst/>
              <a:rect l="l" t="t" r="r" b="b"/>
              <a:pathLst>
                <a:path w="1829384" h="2013968">
                  <a:moveTo>
                    <a:pt x="32323" y="0"/>
                  </a:moveTo>
                  <a:lnTo>
                    <a:pt x="1797061" y="0"/>
                  </a:lnTo>
                  <a:cubicBezTo>
                    <a:pt x="1814913" y="0"/>
                    <a:pt x="1829384" y="14472"/>
                    <a:pt x="1829384" y="32323"/>
                  </a:cubicBezTo>
                  <a:lnTo>
                    <a:pt x="1829384" y="1981644"/>
                  </a:lnTo>
                  <a:cubicBezTo>
                    <a:pt x="1829384" y="1999496"/>
                    <a:pt x="1814913" y="2013968"/>
                    <a:pt x="1797061" y="2013968"/>
                  </a:cubicBezTo>
                  <a:lnTo>
                    <a:pt x="32323" y="2013968"/>
                  </a:lnTo>
                  <a:cubicBezTo>
                    <a:pt x="14472" y="2013968"/>
                    <a:pt x="0" y="1999496"/>
                    <a:pt x="0" y="1981644"/>
                  </a:cubicBezTo>
                  <a:lnTo>
                    <a:pt x="0" y="32323"/>
                  </a:lnTo>
                  <a:cubicBezTo>
                    <a:pt x="0" y="14472"/>
                    <a:pt x="14472" y="0"/>
                    <a:pt x="32323" y="0"/>
                  </a:cubicBezTo>
                  <a:close/>
                </a:path>
              </a:pathLst>
            </a:custGeom>
            <a:solidFill>
              <a:srgbClr val="FCF7EC">
                <a:alpha val="49804"/>
              </a:srgbClr>
            </a:solidFill>
          </p:spPr>
        </p:sp>
        <p:sp>
          <p:nvSpPr>
            <p:cNvPr id="8" name="TextBox 8"/>
            <p:cNvSpPr txBox="1"/>
            <p:nvPr/>
          </p:nvSpPr>
          <p:spPr>
            <a:xfrm>
              <a:off x="0" y="-38100"/>
              <a:ext cx="1829384" cy="205206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400000" flipV="1">
            <a:off x="2383772" y="3799478"/>
            <a:ext cx="10832414" cy="2688043"/>
          </a:xfrm>
          <a:custGeom>
            <a:avLst/>
            <a:gdLst/>
            <a:ahLst/>
            <a:cxnLst/>
            <a:rect l="l" t="t" r="r" b="b"/>
            <a:pathLst>
              <a:path w="10832414" h="2688043">
                <a:moveTo>
                  <a:pt x="0" y="2688044"/>
                </a:moveTo>
                <a:lnTo>
                  <a:pt x="10832413" y="2688044"/>
                </a:lnTo>
                <a:lnTo>
                  <a:pt x="10832413" y="0"/>
                </a:lnTo>
                <a:lnTo>
                  <a:pt x="0" y="0"/>
                </a:lnTo>
                <a:lnTo>
                  <a:pt x="0" y="2688044"/>
                </a:lnTo>
                <a:close/>
              </a:path>
            </a:pathLst>
          </a:custGeom>
          <a:blipFill>
            <a:blip r:embed="rId7">
              <a:alphaModFix amt="51000"/>
              <a:extLst>
                <a:ext uri="{96DAC541-7B7A-43D3-8B79-37D633B846F1}">
                  <asvg:svgBlip xmlns:asvg="http://schemas.microsoft.com/office/drawing/2016/SVG/main" xmlns="" r:embed="rId8"/>
                </a:ext>
              </a:extLst>
            </a:blip>
            <a:stretch>
              <a:fillRect/>
            </a:stretch>
          </a:blipFill>
        </p:spPr>
      </p:sp>
      <p:sp>
        <p:nvSpPr>
          <p:cNvPr id="10" name="AutoShape 10"/>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sp>
        <p:nvSpPr>
          <p:cNvPr id="11" name="Freeform 11"/>
          <p:cNvSpPr/>
          <p:nvPr/>
        </p:nvSpPr>
        <p:spPr>
          <a:xfrm>
            <a:off x="13948128" y="1724617"/>
            <a:ext cx="2697839" cy="2809504"/>
          </a:xfrm>
          <a:custGeom>
            <a:avLst/>
            <a:gdLst/>
            <a:ahLst/>
            <a:cxnLst/>
            <a:rect l="l" t="t" r="r" b="b"/>
            <a:pathLst>
              <a:path w="2697839" h="2809504">
                <a:moveTo>
                  <a:pt x="0" y="0"/>
                </a:moveTo>
                <a:lnTo>
                  <a:pt x="2697839" y="0"/>
                </a:lnTo>
                <a:lnTo>
                  <a:pt x="2697839" y="2809504"/>
                </a:lnTo>
                <a:lnTo>
                  <a:pt x="0" y="2809504"/>
                </a:lnTo>
                <a:lnTo>
                  <a:pt x="0" y="0"/>
                </a:lnTo>
                <a:close/>
              </a:path>
            </a:pathLst>
          </a:custGeom>
          <a:blipFill>
            <a:blip r:embed="rId9"/>
            <a:stretch>
              <a:fillRect l="-26920" r="-59041"/>
            </a:stretch>
          </a:blipFill>
        </p:spPr>
      </p:sp>
      <p:sp>
        <p:nvSpPr>
          <p:cNvPr id="12" name="TextBox 12"/>
          <p:cNvSpPr txBox="1"/>
          <p:nvPr/>
        </p:nvSpPr>
        <p:spPr>
          <a:xfrm>
            <a:off x="1272610" y="1156092"/>
            <a:ext cx="7036237" cy="6892290"/>
          </a:xfrm>
          <a:prstGeom prst="rect">
            <a:avLst/>
          </a:prstGeom>
        </p:spPr>
        <p:txBody>
          <a:bodyPr lIns="0" tIns="0" rIns="0" bIns="0" rtlCol="0" anchor="t">
            <a:spAutoFit/>
          </a:bodyPr>
          <a:lstStyle/>
          <a:p>
            <a:pPr algn="just">
              <a:lnSpc>
                <a:spcPts val="3600"/>
              </a:lnSpc>
            </a:pPr>
            <a:r>
              <a:rPr lang="en-US" sz="3600">
                <a:solidFill>
                  <a:srgbClr val="322121"/>
                </a:solidFill>
                <a:latin typeface="Linux Biolinum"/>
                <a:ea typeface="Linux Biolinum"/>
                <a:cs typeface="Linux Biolinum"/>
                <a:sym typeface="Linux Biolinum"/>
              </a:rPr>
              <a:t>   </a:t>
            </a:r>
            <a:r>
              <a:rPr lang="en-US" sz="3600" b="1">
                <a:solidFill>
                  <a:srgbClr val="322121"/>
                </a:solidFill>
                <a:latin typeface="Linux Biolinum Bold"/>
                <a:ea typeface="Linux Biolinum Bold"/>
                <a:cs typeface="Linux Biolinum Bold"/>
                <a:sym typeface="Linux Biolinum Bold"/>
              </a:rPr>
              <a:t>Importanța temei este amplificată de realitatea că, în pofida existenței unui cadru normativ internațional complex, mai multe state continuă să dețină arsenale nucleare, iar doctrina descurajării nucleare rămâne un element central al strategiilor de securitate. </a:t>
            </a:r>
          </a:p>
          <a:p>
            <a:pPr algn="just">
              <a:lnSpc>
                <a:spcPts val="3600"/>
              </a:lnSpc>
            </a:pPr>
            <a:r>
              <a:rPr lang="en-US" sz="3600" b="1">
                <a:solidFill>
                  <a:srgbClr val="322121"/>
                </a:solidFill>
                <a:latin typeface="Linux Biolinum Bold"/>
                <a:ea typeface="Linux Biolinum Bold"/>
                <a:cs typeface="Linux Biolinum Bold"/>
                <a:sym typeface="Linux Biolinum Bold"/>
              </a:rPr>
              <a:t>    În contextul tensiunilor geopolitice actuale, riscul utilizării – fie intenționate, fie accidentale – a armelor nucleare conferă dezbaterii o relevanță practică majoră.</a:t>
            </a:r>
          </a:p>
        </p:txBody>
      </p:sp>
      <p:sp>
        <p:nvSpPr>
          <p:cNvPr id="13" name="TextBox 13"/>
          <p:cNvSpPr txBox="1"/>
          <p:nvPr/>
        </p:nvSpPr>
        <p:spPr>
          <a:xfrm>
            <a:off x="10320475" y="4600796"/>
            <a:ext cx="6559856" cy="3316779"/>
          </a:xfrm>
          <a:prstGeom prst="rect">
            <a:avLst/>
          </a:prstGeom>
        </p:spPr>
        <p:txBody>
          <a:bodyPr lIns="0" tIns="0" rIns="0" bIns="0" rtlCol="0" anchor="t">
            <a:spAutoFit/>
          </a:bodyPr>
          <a:lstStyle/>
          <a:p>
            <a:pPr algn="just">
              <a:lnSpc>
                <a:spcPts val="3903"/>
              </a:lnSpc>
            </a:pPr>
            <a:endParaRPr/>
          </a:p>
          <a:p>
            <a:pPr algn="ctr">
              <a:lnSpc>
                <a:spcPts val="5529"/>
              </a:lnSpc>
            </a:pPr>
            <a:r>
              <a:rPr lang="en-US" sz="5529">
                <a:solidFill>
                  <a:srgbClr val="FF3131"/>
                </a:solidFill>
                <a:latin typeface="Maragsa"/>
                <a:ea typeface="Maragsa"/>
                <a:cs typeface="Maragsa"/>
                <a:sym typeface="Maragsa"/>
              </a:rPr>
              <a:t>Este utilizarea armelor nucleare legală conform dreptului internațional?</a:t>
            </a:r>
          </a:p>
        </p:txBody>
      </p:sp>
      <p:sp>
        <p:nvSpPr>
          <p:cNvPr id="14" name="TextBox 14"/>
          <p:cNvSpPr txBox="1"/>
          <p:nvPr/>
        </p:nvSpPr>
        <p:spPr>
          <a:xfrm>
            <a:off x="10478964" y="1965348"/>
            <a:ext cx="3195397" cy="2568773"/>
          </a:xfrm>
          <a:prstGeom prst="rect">
            <a:avLst/>
          </a:prstGeom>
        </p:spPr>
        <p:txBody>
          <a:bodyPr lIns="0" tIns="0" rIns="0" bIns="0" rtlCol="0" anchor="t">
            <a:spAutoFit/>
          </a:bodyPr>
          <a:lstStyle/>
          <a:p>
            <a:pPr algn="ctr">
              <a:lnSpc>
                <a:spcPts val="3600"/>
              </a:lnSpc>
            </a:pPr>
            <a:r>
              <a:rPr lang="en-US" sz="3600" b="1">
                <a:solidFill>
                  <a:srgbClr val="322121"/>
                </a:solidFill>
                <a:latin typeface="Linux Biolinum Bold"/>
                <a:ea typeface="Linux Biolinum Bold"/>
                <a:cs typeface="Linux Biolinum Bold"/>
                <a:sym typeface="Linux Biolinum Bold"/>
              </a:rPr>
              <a:t>În acest cadru, problema centrală care se ridică este următoarea:</a:t>
            </a:r>
          </a:p>
          <a:p>
            <a:pPr algn="just">
              <a:lnSpc>
                <a:spcPts val="2165"/>
              </a:lnSpc>
            </a:pPr>
            <a:endParaRPr lang="en-US" sz="3600" b="1">
              <a:solidFill>
                <a:srgbClr val="322121"/>
              </a:solidFill>
              <a:latin typeface="Linux Biolinum Bold"/>
              <a:ea typeface="Linux Biolinum Bold"/>
              <a:cs typeface="Linux Biolinum Bold"/>
              <a:sym typeface="Linux Biolinum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600" t="-3793" r="-15731" b="-33063"/>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0149653" y="1984019"/>
            <a:ext cx="7274754" cy="3015938"/>
            <a:chOff x="0" y="0"/>
            <a:chExt cx="1915985" cy="794321"/>
          </a:xfrm>
        </p:grpSpPr>
        <p:sp>
          <p:nvSpPr>
            <p:cNvPr id="8" name="Freeform 8"/>
            <p:cNvSpPr/>
            <p:nvPr/>
          </p:nvSpPr>
          <p:spPr>
            <a:xfrm>
              <a:off x="0" y="0"/>
              <a:ext cx="1915985" cy="794321"/>
            </a:xfrm>
            <a:custGeom>
              <a:avLst/>
              <a:gdLst/>
              <a:ahLst/>
              <a:cxnLst/>
              <a:rect l="l" t="t" r="r" b="b"/>
              <a:pathLst>
                <a:path w="1915985" h="794321">
                  <a:moveTo>
                    <a:pt x="30862" y="0"/>
                  </a:moveTo>
                  <a:lnTo>
                    <a:pt x="1885122" y="0"/>
                  </a:lnTo>
                  <a:cubicBezTo>
                    <a:pt x="1893307" y="0"/>
                    <a:pt x="1901157" y="3252"/>
                    <a:pt x="1906945" y="9039"/>
                  </a:cubicBezTo>
                  <a:cubicBezTo>
                    <a:pt x="1912733" y="14827"/>
                    <a:pt x="1915985" y="22677"/>
                    <a:pt x="1915985" y="30862"/>
                  </a:cubicBezTo>
                  <a:lnTo>
                    <a:pt x="1915985" y="763459"/>
                  </a:lnTo>
                  <a:cubicBezTo>
                    <a:pt x="1915985" y="771644"/>
                    <a:pt x="1912733" y="779494"/>
                    <a:pt x="1906945" y="785282"/>
                  </a:cubicBezTo>
                  <a:cubicBezTo>
                    <a:pt x="1901157" y="791069"/>
                    <a:pt x="1893307" y="794321"/>
                    <a:pt x="1885122" y="794321"/>
                  </a:cubicBezTo>
                  <a:lnTo>
                    <a:pt x="30862" y="794321"/>
                  </a:lnTo>
                  <a:cubicBezTo>
                    <a:pt x="22677" y="794321"/>
                    <a:pt x="14827" y="791069"/>
                    <a:pt x="9039" y="785282"/>
                  </a:cubicBezTo>
                  <a:cubicBezTo>
                    <a:pt x="3252" y="779494"/>
                    <a:pt x="0" y="771644"/>
                    <a:pt x="0" y="763459"/>
                  </a:cubicBezTo>
                  <a:lnTo>
                    <a:pt x="0" y="30862"/>
                  </a:lnTo>
                  <a:cubicBezTo>
                    <a:pt x="0" y="22677"/>
                    <a:pt x="3252" y="14827"/>
                    <a:pt x="9039" y="9039"/>
                  </a:cubicBezTo>
                  <a:cubicBezTo>
                    <a:pt x="14827" y="3252"/>
                    <a:pt x="22677" y="0"/>
                    <a:pt x="30862" y="0"/>
                  </a:cubicBezTo>
                  <a:close/>
                </a:path>
              </a:pathLst>
            </a:custGeom>
            <a:solidFill>
              <a:srgbClr val="FCF7EC">
                <a:alpha val="49804"/>
              </a:srgbClr>
            </a:solidFill>
          </p:spPr>
        </p:sp>
        <p:sp>
          <p:nvSpPr>
            <p:cNvPr id="9" name="TextBox 9"/>
            <p:cNvSpPr txBox="1"/>
            <p:nvPr/>
          </p:nvSpPr>
          <p:spPr>
            <a:xfrm>
              <a:off x="0" y="-38100"/>
              <a:ext cx="1915985" cy="832421"/>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0149653" y="5348489"/>
            <a:ext cx="7274754" cy="4249925"/>
            <a:chOff x="0" y="0"/>
            <a:chExt cx="1915985" cy="1119322"/>
          </a:xfrm>
        </p:grpSpPr>
        <p:sp>
          <p:nvSpPr>
            <p:cNvPr id="11" name="Freeform 11"/>
            <p:cNvSpPr/>
            <p:nvPr/>
          </p:nvSpPr>
          <p:spPr>
            <a:xfrm>
              <a:off x="0" y="0"/>
              <a:ext cx="1915985" cy="1119322"/>
            </a:xfrm>
            <a:custGeom>
              <a:avLst/>
              <a:gdLst/>
              <a:ahLst/>
              <a:cxnLst/>
              <a:rect l="l" t="t" r="r" b="b"/>
              <a:pathLst>
                <a:path w="1915985" h="1119322">
                  <a:moveTo>
                    <a:pt x="30862" y="0"/>
                  </a:moveTo>
                  <a:lnTo>
                    <a:pt x="1885122" y="0"/>
                  </a:lnTo>
                  <a:cubicBezTo>
                    <a:pt x="1893307" y="0"/>
                    <a:pt x="1901157" y="3252"/>
                    <a:pt x="1906945" y="9039"/>
                  </a:cubicBezTo>
                  <a:cubicBezTo>
                    <a:pt x="1912733" y="14827"/>
                    <a:pt x="1915985" y="22677"/>
                    <a:pt x="1915985" y="30862"/>
                  </a:cubicBezTo>
                  <a:lnTo>
                    <a:pt x="1915985" y="1088460"/>
                  </a:lnTo>
                  <a:cubicBezTo>
                    <a:pt x="1915985" y="1096645"/>
                    <a:pt x="1912733" y="1104495"/>
                    <a:pt x="1906945" y="1110282"/>
                  </a:cubicBezTo>
                  <a:cubicBezTo>
                    <a:pt x="1901157" y="1116070"/>
                    <a:pt x="1893307" y="1119322"/>
                    <a:pt x="1885122" y="1119322"/>
                  </a:cubicBezTo>
                  <a:lnTo>
                    <a:pt x="30862" y="1119322"/>
                  </a:lnTo>
                  <a:cubicBezTo>
                    <a:pt x="22677" y="1119322"/>
                    <a:pt x="14827" y="1116070"/>
                    <a:pt x="9039" y="1110282"/>
                  </a:cubicBezTo>
                  <a:cubicBezTo>
                    <a:pt x="3252" y="1104495"/>
                    <a:pt x="0" y="1096645"/>
                    <a:pt x="0" y="1088460"/>
                  </a:cubicBezTo>
                  <a:lnTo>
                    <a:pt x="0" y="30862"/>
                  </a:lnTo>
                  <a:cubicBezTo>
                    <a:pt x="0" y="22677"/>
                    <a:pt x="3252" y="14827"/>
                    <a:pt x="9039" y="9039"/>
                  </a:cubicBezTo>
                  <a:cubicBezTo>
                    <a:pt x="14827" y="3252"/>
                    <a:pt x="22677" y="0"/>
                    <a:pt x="30862" y="0"/>
                  </a:cubicBezTo>
                  <a:close/>
                </a:path>
              </a:pathLst>
            </a:custGeom>
            <a:solidFill>
              <a:srgbClr val="FCF7EC">
                <a:alpha val="49804"/>
              </a:srgbClr>
            </a:solidFill>
          </p:spPr>
        </p:sp>
        <p:sp>
          <p:nvSpPr>
            <p:cNvPr id="12" name="TextBox 12"/>
            <p:cNvSpPr txBox="1"/>
            <p:nvPr/>
          </p:nvSpPr>
          <p:spPr>
            <a:xfrm>
              <a:off x="0" y="-38100"/>
              <a:ext cx="1915985" cy="115742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0304132" y="2601239"/>
            <a:ext cx="6636986" cy="2182786"/>
          </a:xfrm>
          <a:prstGeom prst="rect">
            <a:avLst/>
          </a:prstGeom>
        </p:spPr>
        <p:txBody>
          <a:bodyPr lIns="0" tIns="0" rIns="0" bIns="0" rtlCol="0" anchor="t">
            <a:spAutoFit/>
          </a:bodyPr>
          <a:lstStyle/>
          <a:p>
            <a:pPr algn="just">
              <a:lnSpc>
                <a:spcPts val="2165"/>
              </a:lnSpc>
            </a:pPr>
            <a:r>
              <a:rPr lang="en-US" sz="2165" b="1">
                <a:solidFill>
                  <a:srgbClr val="322121"/>
                </a:solidFill>
                <a:latin typeface="Linux Biolinum Bold"/>
                <a:ea typeface="Linux Biolinum Bold"/>
                <a:cs typeface="Linux Biolinum Bold"/>
                <a:sym typeface="Linux Biolinum Bold"/>
              </a:rPr>
              <a:t>Curtea a stabilit, în primul rând, că nu există în dreptul internațional pozitiv o interdicție universală și explicită care să declare în mod absolut ilegală utilizarea armelor nucleare ca atare. Cu alte cuvinte, spre deosebire de armele chimice sau biologice, nu există (la acel moment) o normă convențională sau cutumiară care să prevadă o interdicție totală și neechivocă a folosirii acestora.</a:t>
            </a:r>
          </a:p>
        </p:txBody>
      </p:sp>
      <p:sp>
        <p:nvSpPr>
          <p:cNvPr id="14" name="TextBox 14"/>
          <p:cNvSpPr txBox="1"/>
          <p:nvPr/>
        </p:nvSpPr>
        <p:spPr>
          <a:xfrm>
            <a:off x="10304132" y="5955944"/>
            <a:ext cx="6955168" cy="3536460"/>
          </a:xfrm>
          <a:prstGeom prst="rect">
            <a:avLst/>
          </a:prstGeom>
        </p:spPr>
        <p:txBody>
          <a:bodyPr lIns="0" tIns="0" rIns="0" bIns="0" rtlCol="0" anchor="t">
            <a:spAutoFit/>
          </a:bodyPr>
          <a:lstStyle/>
          <a:p>
            <a:pPr algn="just">
              <a:lnSpc>
                <a:spcPts val="2165"/>
              </a:lnSpc>
            </a:pPr>
            <a:r>
              <a:rPr lang="en-US" sz="2165" b="1">
                <a:solidFill>
                  <a:srgbClr val="322121"/>
                </a:solidFill>
                <a:latin typeface="Linux Biolinum Bold"/>
                <a:ea typeface="Linux Biolinum Bold"/>
                <a:cs typeface="Linux Biolinum Bold"/>
                <a:sym typeface="Linux Biolinum Bold"/>
              </a:rPr>
              <a:t>În al doilea rând, Curtea a subliniat că orice amenințare sau utilizare a armelor nucleare trebuie să fie compatibilă cu:</a:t>
            </a:r>
          </a:p>
          <a:p>
            <a:pPr marL="467554" lvl="1" indent="-233777" algn="just">
              <a:lnSpc>
                <a:spcPts val="2165"/>
              </a:lnSpc>
              <a:buFont typeface="Arial"/>
              <a:buChar char="•"/>
            </a:pPr>
            <a:r>
              <a:rPr lang="en-US" sz="2165">
                <a:solidFill>
                  <a:srgbClr val="322121"/>
                </a:solidFill>
                <a:latin typeface="Linux Biolinum"/>
                <a:ea typeface="Linux Biolinum"/>
                <a:cs typeface="Linux Biolinum"/>
                <a:sym typeface="Linux Biolinum"/>
              </a:rPr>
              <a:t>n</a:t>
            </a:r>
            <a:r>
              <a:rPr lang="en-US" sz="2165" b="1">
                <a:solidFill>
                  <a:srgbClr val="322121"/>
                </a:solidFill>
                <a:latin typeface="Linux Biolinum Bold"/>
                <a:ea typeface="Linux Biolinum Bold"/>
                <a:cs typeface="Linux Biolinum Bold"/>
                <a:sym typeface="Linux Biolinum Bold"/>
              </a:rPr>
              <a:t>ormele Cartei ONU privind interzicerea folosirii forței și dreptul la legitimă apărare (art. 2 §4 și art. 51);</a:t>
            </a:r>
          </a:p>
          <a:p>
            <a:pPr marL="467554" lvl="1" indent="-233777" algn="just">
              <a:lnSpc>
                <a:spcPts val="2165"/>
              </a:lnSpc>
              <a:buFont typeface="Arial"/>
              <a:buChar char="•"/>
            </a:pPr>
            <a:r>
              <a:rPr lang="en-US" sz="2165">
                <a:solidFill>
                  <a:srgbClr val="322121"/>
                </a:solidFill>
                <a:latin typeface="Linux Biolinum"/>
                <a:ea typeface="Linux Biolinum"/>
                <a:cs typeface="Linux Biolinum"/>
                <a:sym typeface="Linux Biolinum"/>
              </a:rPr>
              <a:t>p</a:t>
            </a:r>
            <a:r>
              <a:rPr lang="en-US" sz="2165" b="1">
                <a:solidFill>
                  <a:srgbClr val="322121"/>
                </a:solidFill>
                <a:latin typeface="Linux Biolinum Bold"/>
                <a:ea typeface="Linux Biolinum Bold"/>
                <a:cs typeface="Linux Biolinum Bold"/>
                <a:sym typeface="Linux Biolinum Bold"/>
              </a:rPr>
              <a:t>rincipiile fundamentale ale dreptului internațional umanitar, în special:</a:t>
            </a:r>
          </a:p>
          <a:p>
            <a:pPr marL="467554" lvl="1" indent="-233777" algn="just">
              <a:lnSpc>
                <a:spcPts val="2165"/>
              </a:lnSpc>
              <a:buFont typeface="Arial"/>
              <a:buChar char="•"/>
            </a:pPr>
            <a:r>
              <a:rPr lang="en-US" sz="2165">
                <a:solidFill>
                  <a:srgbClr val="322121"/>
                </a:solidFill>
                <a:latin typeface="Linux Biolinum"/>
                <a:ea typeface="Linux Biolinum"/>
                <a:cs typeface="Linux Biolinum"/>
                <a:sym typeface="Linux Biolinum"/>
              </a:rPr>
              <a:t>p</a:t>
            </a:r>
            <a:r>
              <a:rPr lang="en-US" sz="2165" b="1">
                <a:solidFill>
                  <a:srgbClr val="322121"/>
                </a:solidFill>
                <a:latin typeface="Linux Biolinum Bold"/>
                <a:ea typeface="Linux Biolinum Bold"/>
                <a:cs typeface="Linux Biolinum Bold"/>
                <a:sym typeface="Linux Biolinum Bold"/>
              </a:rPr>
              <a:t>rincipiul distincției între civili și combatanți;</a:t>
            </a:r>
          </a:p>
          <a:p>
            <a:pPr marL="467554" lvl="1" indent="-233777" algn="just">
              <a:lnSpc>
                <a:spcPts val="2165"/>
              </a:lnSpc>
              <a:buFont typeface="Arial"/>
              <a:buChar char="•"/>
            </a:pPr>
            <a:r>
              <a:rPr lang="en-US" sz="2165">
                <a:solidFill>
                  <a:srgbClr val="322121"/>
                </a:solidFill>
                <a:latin typeface="Linux Biolinum"/>
                <a:ea typeface="Linux Biolinum"/>
                <a:cs typeface="Linux Biolinum"/>
                <a:sym typeface="Linux Biolinum"/>
              </a:rPr>
              <a:t>p</a:t>
            </a:r>
            <a:r>
              <a:rPr lang="en-US" sz="2165" b="1">
                <a:solidFill>
                  <a:srgbClr val="322121"/>
                </a:solidFill>
                <a:latin typeface="Linux Biolinum Bold"/>
                <a:ea typeface="Linux Biolinum Bold"/>
                <a:cs typeface="Linux Biolinum Bold"/>
                <a:sym typeface="Linux Biolinum Bold"/>
              </a:rPr>
              <a:t>rincipiul proporționalității;</a:t>
            </a:r>
          </a:p>
          <a:p>
            <a:pPr marL="467554" lvl="1" indent="-233777" algn="just">
              <a:lnSpc>
                <a:spcPts val="2165"/>
              </a:lnSpc>
              <a:buFont typeface="Arial"/>
              <a:buChar char="•"/>
            </a:pPr>
            <a:r>
              <a:rPr lang="en-US" sz="2165">
                <a:solidFill>
                  <a:srgbClr val="322121"/>
                </a:solidFill>
                <a:latin typeface="Linux Biolinum"/>
                <a:ea typeface="Linux Biolinum"/>
                <a:cs typeface="Linux Biolinum"/>
                <a:sym typeface="Linux Biolinum"/>
              </a:rPr>
              <a:t>i</a:t>
            </a:r>
            <a:r>
              <a:rPr lang="en-US" sz="2165" b="1">
                <a:solidFill>
                  <a:srgbClr val="322121"/>
                </a:solidFill>
                <a:latin typeface="Linux Biolinum Bold"/>
                <a:ea typeface="Linux Biolinum Bold"/>
                <a:cs typeface="Linux Biolinum Bold"/>
                <a:sym typeface="Linux Biolinum Bold"/>
              </a:rPr>
              <a:t>nterdicția cauzării de suferințe inutile sau de daune excesive.</a:t>
            </a:r>
          </a:p>
          <a:p>
            <a:pPr algn="just">
              <a:lnSpc>
                <a:spcPts val="2165"/>
              </a:lnSpc>
            </a:pPr>
            <a:endParaRPr lang="en-US" sz="2165" b="1">
              <a:solidFill>
                <a:srgbClr val="322121"/>
              </a:solidFill>
              <a:latin typeface="Linux Biolinum Bold"/>
              <a:ea typeface="Linux Biolinum Bold"/>
              <a:cs typeface="Linux Biolinum Bold"/>
              <a:sym typeface="Linux Biolinum Bold"/>
            </a:endParaRPr>
          </a:p>
        </p:txBody>
      </p:sp>
      <p:sp>
        <p:nvSpPr>
          <p:cNvPr id="15" name="TextBox 15"/>
          <p:cNvSpPr txBox="1"/>
          <p:nvPr/>
        </p:nvSpPr>
        <p:spPr>
          <a:xfrm>
            <a:off x="12818176" y="2041169"/>
            <a:ext cx="1608899" cy="436245"/>
          </a:xfrm>
          <a:prstGeom prst="rect">
            <a:avLst/>
          </a:prstGeom>
        </p:spPr>
        <p:txBody>
          <a:bodyPr lIns="0" tIns="0" rIns="0" bIns="0" rtlCol="0" anchor="t">
            <a:spAutoFit/>
          </a:bodyPr>
          <a:lstStyle/>
          <a:p>
            <a:pPr algn="ctr">
              <a:lnSpc>
                <a:spcPts val="3299"/>
              </a:lnSpc>
            </a:pPr>
            <a:r>
              <a:rPr lang="en-US" sz="3299" b="1">
                <a:solidFill>
                  <a:srgbClr val="322121"/>
                </a:solidFill>
                <a:latin typeface="Linux Biolinum Bold"/>
                <a:ea typeface="Linux Biolinum Bold"/>
                <a:cs typeface="Linux Biolinum Bold"/>
                <a:sym typeface="Linux Biolinum Bold"/>
              </a:rPr>
              <a:t>I</a:t>
            </a:r>
          </a:p>
        </p:txBody>
      </p:sp>
      <p:sp>
        <p:nvSpPr>
          <p:cNvPr id="16" name="TextBox 16"/>
          <p:cNvSpPr txBox="1"/>
          <p:nvPr/>
        </p:nvSpPr>
        <p:spPr>
          <a:xfrm>
            <a:off x="12506469" y="5396114"/>
            <a:ext cx="2232312" cy="433705"/>
          </a:xfrm>
          <a:prstGeom prst="rect">
            <a:avLst/>
          </a:prstGeom>
        </p:spPr>
        <p:txBody>
          <a:bodyPr lIns="0" tIns="0" rIns="0" bIns="0" rtlCol="0" anchor="t">
            <a:spAutoFit/>
          </a:bodyPr>
          <a:lstStyle/>
          <a:p>
            <a:pPr algn="ctr">
              <a:lnSpc>
                <a:spcPts val="3199"/>
              </a:lnSpc>
            </a:pPr>
            <a:r>
              <a:rPr lang="en-US" sz="3199" b="1">
                <a:solidFill>
                  <a:srgbClr val="322121"/>
                </a:solidFill>
                <a:latin typeface="Linux Biolinum Bold"/>
                <a:ea typeface="Linux Biolinum Bold"/>
                <a:cs typeface="Linux Biolinum Bold"/>
                <a:sym typeface="Linux Biolinum Bold"/>
              </a:rPr>
              <a:t>II</a:t>
            </a:r>
          </a:p>
        </p:txBody>
      </p:sp>
      <p:sp>
        <p:nvSpPr>
          <p:cNvPr id="17" name="TextBox 17"/>
          <p:cNvSpPr txBox="1"/>
          <p:nvPr/>
        </p:nvSpPr>
        <p:spPr>
          <a:xfrm>
            <a:off x="1193105" y="808633"/>
            <a:ext cx="15538577" cy="1668780"/>
          </a:xfrm>
          <a:prstGeom prst="rect">
            <a:avLst/>
          </a:prstGeom>
        </p:spPr>
        <p:txBody>
          <a:bodyPr lIns="0" tIns="0" rIns="0" bIns="0" rtlCol="0" anchor="t">
            <a:spAutoFit/>
          </a:bodyPr>
          <a:lstStyle/>
          <a:p>
            <a:pPr algn="ctr">
              <a:lnSpc>
                <a:spcPts val="6719"/>
              </a:lnSpc>
              <a:spcBef>
                <a:spcPct val="0"/>
              </a:spcBef>
            </a:pPr>
            <a:r>
              <a:rPr lang="en-US" sz="4799">
                <a:solidFill>
                  <a:srgbClr val="322121"/>
                </a:solidFill>
                <a:latin typeface="Bree Serif"/>
                <a:ea typeface="Bree Serif"/>
                <a:cs typeface="Bree Serif"/>
                <a:sym typeface="Bree Serif"/>
              </a:rPr>
              <a:t>Opinie consultativă a Curții Internaționale de Justiție (1996)</a:t>
            </a:r>
          </a:p>
        </p:txBody>
      </p:sp>
      <p:sp>
        <p:nvSpPr>
          <p:cNvPr id="18" name="TextBox 18"/>
          <p:cNvSpPr txBox="1"/>
          <p:nvPr/>
        </p:nvSpPr>
        <p:spPr>
          <a:xfrm>
            <a:off x="770349" y="2525039"/>
            <a:ext cx="4329750" cy="5928360"/>
          </a:xfrm>
          <a:prstGeom prst="rect">
            <a:avLst/>
          </a:prstGeom>
        </p:spPr>
        <p:txBody>
          <a:bodyPr lIns="0" tIns="0" rIns="0" bIns="0" rtlCol="0" anchor="t">
            <a:spAutoFit/>
          </a:bodyPr>
          <a:lstStyle/>
          <a:p>
            <a:pPr algn="ctr">
              <a:lnSpc>
                <a:spcPts val="2940"/>
              </a:lnSpc>
              <a:spcBef>
                <a:spcPct val="0"/>
              </a:spcBef>
            </a:pPr>
            <a:endParaRPr/>
          </a:p>
          <a:p>
            <a:pPr algn="ctr">
              <a:lnSpc>
                <a:spcPts val="2940"/>
              </a:lnSpc>
              <a:spcBef>
                <a:spcPct val="0"/>
              </a:spcBef>
            </a:pPr>
            <a:r>
              <a:rPr lang="en-US" sz="2100" b="1">
                <a:solidFill>
                  <a:srgbClr val="FFFFFF"/>
                </a:solidFill>
                <a:latin typeface="Open Sans Bold"/>
                <a:ea typeface="Open Sans Bold"/>
                <a:cs typeface="Open Sans Bold"/>
                <a:sym typeface="Open Sans Bold"/>
              </a:rPr>
              <a:t>Un moment de referință în analiza juridică a problemei l-a constituit </a:t>
            </a:r>
            <a:r>
              <a:rPr lang="en-US" sz="2100" b="1">
                <a:solidFill>
                  <a:srgbClr val="462F17"/>
                </a:solidFill>
                <a:latin typeface="Open Sans Bold"/>
                <a:ea typeface="Open Sans Bold"/>
                <a:cs typeface="Open Sans Bold"/>
                <a:sym typeface="Open Sans Bold"/>
              </a:rPr>
              <a:t>Avizul consultativ din 8 iulie 1996</a:t>
            </a:r>
            <a:r>
              <a:rPr lang="en-US" sz="2100" b="1">
                <a:solidFill>
                  <a:srgbClr val="FFFFFF"/>
                </a:solidFill>
                <a:latin typeface="Open Sans Bold"/>
                <a:ea typeface="Open Sans Bold"/>
                <a:cs typeface="Open Sans Bold"/>
                <a:sym typeface="Open Sans Bold"/>
              </a:rPr>
              <a:t> privind Legalitatea amenințării sau utilizării armelor nucleare, solicitat de Adunarea Generală a ONU. Acest aviz nu are caracter obligatoriu, însă are o autoritate juridică și doctrinară considerabilă, reprezentând cea mai amplă evaluare realizată la nivel judiciar internațional asupra statutului armelor nucleare.</a:t>
            </a:r>
          </a:p>
        </p:txBody>
      </p:sp>
      <p:sp>
        <p:nvSpPr>
          <p:cNvPr id="19" name="TextBox 19"/>
          <p:cNvSpPr txBox="1"/>
          <p:nvPr/>
        </p:nvSpPr>
        <p:spPr>
          <a:xfrm>
            <a:off x="5835504" y="4766511"/>
            <a:ext cx="3394968" cy="1597660"/>
          </a:xfrm>
          <a:prstGeom prst="rect">
            <a:avLst/>
          </a:prstGeom>
        </p:spPr>
        <p:txBody>
          <a:bodyPr lIns="0" tIns="0" rIns="0" bIns="0" rtlCol="0" anchor="t">
            <a:spAutoFit/>
          </a:bodyPr>
          <a:lstStyle/>
          <a:p>
            <a:pPr algn="ctr">
              <a:lnSpc>
                <a:spcPts val="4339"/>
              </a:lnSpc>
              <a:spcBef>
                <a:spcPct val="0"/>
              </a:spcBef>
            </a:pPr>
            <a:r>
              <a:rPr lang="en-US" sz="3099" b="1">
                <a:solidFill>
                  <a:srgbClr val="FFED00"/>
                </a:solidFill>
                <a:latin typeface="Open Sans Bold"/>
                <a:ea typeface="Open Sans Bold"/>
                <a:cs typeface="Open Sans Bold"/>
                <a:sym typeface="Open Sans Bold"/>
              </a:rPr>
              <a:t>Constatările principale ale Curții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391" t="-1654" r="-14919" b="-31877"/>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0125984" y="1461718"/>
            <a:ext cx="4276273" cy="2215711"/>
            <a:chOff x="0" y="0"/>
            <a:chExt cx="1126261" cy="583562"/>
          </a:xfrm>
        </p:grpSpPr>
        <p:sp>
          <p:nvSpPr>
            <p:cNvPr id="8" name="Freeform 8"/>
            <p:cNvSpPr/>
            <p:nvPr/>
          </p:nvSpPr>
          <p:spPr>
            <a:xfrm>
              <a:off x="0" y="0"/>
              <a:ext cx="1126261" cy="583562"/>
            </a:xfrm>
            <a:custGeom>
              <a:avLst/>
              <a:gdLst/>
              <a:ahLst/>
              <a:cxnLst/>
              <a:rect l="l" t="t" r="r" b="b"/>
              <a:pathLst>
                <a:path w="1126261" h="583562">
                  <a:moveTo>
                    <a:pt x="52503" y="0"/>
                  </a:moveTo>
                  <a:lnTo>
                    <a:pt x="1073759" y="0"/>
                  </a:lnTo>
                  <a:cubicBezTo>
                    <a:pt x="1087683" y="0"/>
                    <a:pt x="1101037" y="5532"/>
                    <a:pt x="1110884" y="15378"/>
                  </a:cubicBezTo>
                  <a:cubicBezTo>
                    <a:pt x="1120730" y="25224"/>
                    <a:pt x="1126261" y="38578"/>
                    <a:pt x="1126261" y="52503"/>
                  </a:cubicBezTo>
                  <a:lnTo>
                    <a:pt x="1126261" y="531059"/>
                  </a:lnTo>
                  <a:cubicBezTo>
                    <a:pt x="1126261" y="560056"/>
                    <a:pt x="1102755" y="583562"/>
                    <a:pt x="1073759" y="583562"/>
                  </a:cubicBezTo>
                  <a:lnTo>
                    <a:pt x="52503" y="583562"/>
                  </a:lnTo>
                  <a:cubicBezTo>
                    <a:pt x="23506" y="583562"/>
                    <a:pt x="0" y="560056"/>
                    <a:pt x="0" y="531059"/>
                  </a:cubicBezTo>
                  <a:lnTo>
                    <a:pt x="0" y="52503"/>
                  </a:lnTo>
                  <a:cubicBezTo>
                    <a:pt x="0" y="38578"/>
                    <a:pt x="5532" y="25224"/>
                    <a:pt x="15378" y="15378"/>
                  </a:cubicBezTo>
                  <a:cubicBezTo>
                    <a:pt x="25224" y="5532"/>
                    <a:pt x="38578" y="0"/>
                    <a:pt x="52503" y="0"/>
                  </a:cubicBezTo>
                  <a:close/>
                </a:path>
              </a:pathLst>
            </a:custGeom>
            <a:solidFill>
              <a:srgbClr val="FCF7EC">
                <a:alpha val="49804"/>
              </a:srgbClr>
            </a:solidFill>
          </p:spPr>
        </p:sp>
        <p:sp>
          <p:nvSpPr>
            <p:cNvPr id="9" name="TextBox 9"/>
            <p:cNvSpPr txBox="1"/>
            <p:nvPr/>
          </p:nvSpPr>
          <p:spPr>
            <a:xfrm>
              <a:off x="0" y="-38100"/>
              <a:ext cx="1126261" cy="621662"/>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0125984" y="6609571"/>
            <a:ext cx="4276273" cy="3134944"/>
            <a:chOff x="0" y="0"/>
            <a:chExt cx="1126261" cy="825664"/>
          </a:xfrm>
        </p:grpSpPr>
        <p:sp>
          <p:nvSpPr>
            <p:cNvPr id="11" name="Freeform 11"/>
            <p:cNvSpPr/>
            <p:nvPr/>
          </p:nvSpPr>
          <p:spPr>
            <a:xfrm>
              <a:off x="0" y="0"/>
              <a:ext cx="1126261" cy="825664"/>
            </a:xfrm>
            <a:custGeom>
              <a:avLst/>
              <a:gdLst/>
              <a:ahLst/>
              <a:cxnLst/>
              <a:rect l="l" t="t" r="r" b="b"/>
              <a:pathLst>
                <a:path w="1126261" h="825664">
                  <a:moveTo>
                    <a:pt x="52503" y="0"/>
                  </a:moveTo>
                  <a:lnTo>
                    <a:pt x="1073759" y="0"/>
                  </a:lnTo>
                  <a:cubicBezTo>
                    <a:pt x="1087683" y="0"/>
                    <a:pt x="1101037" y="5532"/>
                    <a:pt x="1110884" y="15378"/>
                  </a:cubicBezTo>
                  <a:cubicBezTo>
                    <a:pt x="1120730" y="25224"/>
                    <a:pt x="1126261" y="38578"/>
                    <a:pt x="1126261" y="52503"/>
                  </a:cubicBezTo>
                  <a:lnTo>
                    <a:pt x="1126261" y="773162"/>
                  </a:lnTo>
                  <a:cubicBezTo>
                    <a:pt x="1126261" y="802158"/>
                    <a:pt x="1102755" y="825664"/>
                    <a:pt x="1073759" y="825664"/>
                  </a:cubicBezTo>
                  <a:lnTo>
                    <a:pt x="52503" y="825664"/>
                  </a:lnTo>
                  <a:cubicBezTo>
                    <a:pt x="38578" y="825664"/>
                    <a:pt x="25224" y="820133"/>
                    <a:pt x="15378" y="810287"/>
                  </a:cubicBezTo>
                  <a:cubicBezTo>
                    <a:pt x="5532" y="800440"/>
                    <a:pt x="0" y="787086"/>
                    <a:pt x="0" y="773162"/>
                  </a:cubicBezTo>
                  <a:lnTo>
                    <a:pt x="0" y="52503"/>
                  </a:lnTo>
                  <a:cubicBezTo>
                    <a:pt x="0" y="38578"/>
                    <a:pt x="5532" y="25224"/>
                    <a:pt x="15378" y="15378"/>
                  </a:cubicBezTo>
                  <a:cubicBezTo>
                    <a:pt x="25224" y="5532"/>
                    <a:pt x="38578" y="0"/>
                    <a:pt x="52503" y="0"/>
                  </a:cubicBezTo>
                  <a:close/>
                </a:path>
              </a:pathLst>
            </a:custGeom>
            <a:solidFill>
              <a:srgbClr val="FCF7EC">
                <a:alpha val="49804"/>
              </a:srgbClr>
            </a:solidFill>
          </p:spPr>
        </p:sp>
        <p:sp>
          <p:nvSpPr>
            <p:cNvPr id="12" name="TextBox 12"/>
            <p:cNvSpPr txBox="1"/>
            <p:nvPr/>
          </p:nvSpPr>
          <p:spPr>
            <a:xfrm>
              <a:off x="0" y="-38100"/>
              <a:ext cx="1126261" cy="863764"/>
            </a:xfrm>
            <a:prstGeom prst="rect">
              <a:avLst/>
            </a:prstGeom>
          </p:spPr>
          <p:txBody>
            <a:bodyPr lIns="50800" tIns="50800" rIns="50800" bIns="50800" rtlCol="0" anchor="ctr"/>
            <a:lstStyle/>
            <a:p>
              <a:pPr algn="just">
                <a:lnSpc>
                  <a:spcPts val="2659"/>
                </a:lnSpc>
                <a:spcBef>
                  <a:spcPct val="0"/>
                </a:spcBef>
              </a:pPr>
              <a:endParaRPr/>
            </a:p>
          </p:txBody>
        </p:sp>
      </p:grpSp>
      <p:sp>
        <p:nvSpPr>
          <p:cNvPr id="13" name="Freeform 13"/>
          <p:cNvSpPr/>
          <p:nvPr/>
        </p:nvSpPr>
        <p:spPr>
          <a:xfrm rot="5400000">
            <a:off x="5071815" y="3799478"/>
            <a:ext cx="10832414" cy="2688043"/>
          </a:xfrm>
          <a:custGeom>
            <a:avLst/>
            <a:gdLst/>
            <a:ahLst/>
            <a:cxnLst/>
            <a:rect l="l" t="t" r="r" b="b"/>
            <a:pathLst>
              <a:path w="10832414" h="2688043">
                <a:moveTo>
                  <a:pt x="0" y="0"/>
                </a:moveTo>
                <a:lnTo>
                  <a:pt x="10832413" y="0"/>
                </a:lnTo>
                <a:lnTo>
                  <a:pt x="10832413" y="2688044"/>
                </a:lnTo>
                <a:lnTo>
                  <a:pt x="0" y="2688044"/>
                </a:lnTo>
                <a:lnTo>
                  <a:pt x="0" y="0"/>
                </a:lnTo>
                <a:close/>
              </a:path>
            </a:pathLst>
          </a:custGeom>
          <a:blipFill>
            <a:blip r:embed="rId7">
              <a:alphaModFix amt="50000"/>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5400000" flipV="1">
            <a:off x="2383772" y="3799478"/>
            <a:ext cx="10832414" cy="2688043"/>
          </a:xfrm>
          <a:custGeom>
            <a:avLst/>
            <a:gdLst/>
            <a:ahLst/>
            <a:cxnLst/>
            <a:rect l="l" t="t" r="r" b="b"/>
            <a:pathLst>
              <a:path w="10832414" h="2688043">
                <a:moveTo>
                  <a:pt x="0" y="2688044"/>
                </a:moveTo>
                <a:lnTo>
                  <a:pt x="10832413" y="2688044"/>
                </a:lnTo>
                <a:lnTo>
                  <a:pt x="10832413" y="0"/>
                </a:lnTo>
                <a:lnTo>
                  <a:pt x="0" y="0"/>
                </a:lnTo>
                <a:lnTo>
                  <a:pt x="0" y="2688044"/>
                </a:lnTo>
                <a:close/>
              </a:path>
            </a:pathLst>
          </a:custGeom>
          <a:blipFill>
            <a:blip r:embed="rId7">
              <a:alphaModFix amt="51000"/>
              <a:extLst>
                <a:ext uri="{96DAC541-7B7A-43D3-8B79-37D633B846F1}">
                  <asvg:svgBlip xmlns:asvg="http://schemas.microsoft.com/office/drawing/2016/SVG/main" xmlns="" r:embed="rId8"/>
                </a:ext>
              </a:extLst>
            </a:blip>
            <a:stretch>
              <a:fillRect/>
            </a:stretch>
          </a:blipFill>
        </p:spPr>
      </p:sp>
      <p:sp>
        <p:nvSpPr>
          <p:cNvPr id="15" name="AutoShape 15"/>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sp>
        <p:nvSpPr>
          <p:cNvPr id="16" name="Freeform 16"/>
          <p:cNvSpPr/>
          <p:nvPr/>
        </p:nvSpPr>
        <p:spPr>
          <a:xfrm>
            <a:off x="10303400" y="3450202"/>
            <a:ext cx="3872115" cy="161925"/>
          </a:xfrm>
          <a:custGeom>
            <a:avLst/>
            <a:gdLst/>
            <a:ahLst/>
            <a:cxnLst/>
            <a:rect l="l" t="t" r="r" b="b"/>
            <a:pathLst>
              <a:path w="3872115" h="161925">
                <a:moveTo>
                  <a:pt x="0" y="0"/>
                </a:moveTo>
                <a:lnTo>
                  <a:pt x="3872114" y="0"/>
                </a:lnTo>
                <a:lnTo>
                  <a:pt x="3872114" y="161925"/>
                </a:lnTo>
                <a:lnTo>
                  <a:pt x="0" y="1619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7" name="TextBox 17"/>
          <p:cNvSpPr txBox="1"/>
          <p:nvPr/>
        </p:nvSpPr>
        <p:spPr>
          <a:xfrm>
            <a:off x="10488022" y="1998074"/>
            <a:ext cx="3428378" cy="1181100"/>
          </a:xfrm>
          <a:prstGeom prst="rect">
            <a:avLst/>
          </a:prstGeom>
        </p:spPr>
        <p:txBody>
          <a:bodyPr lIns="0" tIns="0" rIns="0" bIns="0" rtlCol="0" anchor="t">
            <a:spAutoFit/>
          </a:bodyPr>
          <a:lstStyle/>
          <a:p>
            <a:pPr algn="ctr">
              <a:lnSpc>
                <a:spcPts val="3000"/>
              </a:lnSpc>
            </a:pPr>
            <a:r>
              <a:rPr lang="en-US" sz="3000" b="1">
                <a:solidFill>
                  <a:srgbClr val="322121"/>
                </a:solidFill>
                <a:latin typeface="Linux Biolinum Bold"/>
                <a:ea typeface="Linux Biolinum Bold"/>
                <a:cs typeface="Linux Biolinum Bold"/>
                <a:sym typeface="Linux Biolinum Bold"/>
              </a:rPr>
              <a:t>SEMNIFICAȚIA PENTRU DREPTUL INTERNAȚIONAL</a:t>
            </a:r>
          </a:p>
        </p:txBody>
      </p:sp>
      <p:grpSp>
        <p:nvGrpSpPr>
          <p:cNvPr id="18" name="Group 18"/>
          <p:cNvGrpSpPr/>
          <p:nvPr/>
        </p:nvGrpSpPr>
        <p:grpSpPr>
          <a:xfrm>
            <a:off x="11020425" y="3813354"/>
            <a:ext cx="6429002" cy="2438002"/>
            <a:chOff x="0" y="0"/>
            <a:chExt cx="1693235" cy="642107"/>
          </a:xfrm>
        </p:grpSpPr>
        <p:sp>
          <p:nvSpPr>
            <p:cNvPr id="19" name="Freeform 19"/>
            <p:cNvSpPr/>
            <p:nvPr/>
          </p:nvSpPr>
          <p:spPr>
            <a:xfrm>
              <a:off x="0" y="0"/>
              <a:ext cx="1693235" cy="642107"/>
            </a:xfrm>
            <a:custGeom>
              <a:avLst/>
              <a:gdLst/>
              <a:ahLst/>
              <a:cxnLst/>
              <a:rect l="l" t="t" r="r" b="b"/>
              <a:pathLst>
                <a:path w="1693235" h="642107">
                  <a:moveTo>
                    <a:pt x="34922" y="0"/>
                  </a:moveTo>
                  <a:lnTo>
                    <a:pt x="1658313" y="0"/>
                  </a:lnTo>
                  <a:cubicBezTo>
                    <a:pt x="1667575" y="0"/>
                    <a:pt x="1676458" y="3679"/>
                    <a:pt x="1683007" y="10229"/>
                  </a:cubicBezTo>
                  <a:cubicBezTo>
                    <a:pt x="1689556" y="16778"/>
                    <a:pt x="1693235" y="25660"/>
                    <a:pt x="1693235" y="34922"/>
                  </a:cubicBezTo>
                  <a:lnTo>
                    <a:pt x="1693235" y="607185"/>
                  </a:lnTo>
                  <a:cubicBezTo>
                    <a:pt x="1693235" y="616447"/>
                    <a:pt x="1689556" y="625330"/>
                    <a:pt x="1683007" y="631879"/>
                  </a:cubicBezTo>
                  <a:cubicBezTo>
                    <a:pt x="1676458" y="638428"/>
                    <a:pt x="1667575" y="642107"/>
                    <a:pt x="1658313" y="642107"/>
                  </a:cubicBezTo>
                  <a:lnTo>
                    <a:pt x="34922" y="642107"/>
                  </a:lnTo>
                  <a:cubicBezTo>
                    <a:pt x="15635" y="642107"/>
                    <a:pt x="0" y="626472"/>
                    <a:pt x="0" y="607185"/>
                  </a:cubicBezTo>
                  <a:lnTo>
                    <a:pt x="0" y="34922"/>
                  </a:lnTo>
                  <a:cubicBezTo>
                    <a:pt x="0" y="25660"/>
                    <a:pt x="3679" y="16778"/>
                    <a:pt x="10229" y="10229"/>
                  </a:cubicBezTo>
                  <a:cubicBezTo>
                    <a:pt x="16778" y="3679"/>
                    <a:pt x="25660" y="0"/>
                    <a:pt x="34922" y="0"/>
                  </a:cubicBezTo>
                  <a:close/>
                </a:path>
              </a:pathLst>
            </a:custGeom>
            <a:solidFill>
              <a:srgbClr val="FCF7EC">
                <a:alpha val="49804"/>
              </a:srgbClr>
            </a:solidFill>
          </p:spPr>
        </p:sp>
        <p:sp>
          <p:nvSpPr>
            <p:cNvPr id="20" name="TextBox 20"/>
            <p:cNvSpPr txBox="1"/>
            <p:nvPr/>
          </p:nvSpPr>
          <p:spPr>
            <a:xfrm>
              <a:off x="0" y="-38100"/>
              <a:ext cx="1693235" cy="680207"/>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774281" flipV="1">
            <a:off x="14402258" y="2544050"/>
            <a:ext cx="2014007" cy="640820"/>
          </a:xfrm>
          <a:custGeom>
            <a:avLst/>
            <a:gdLst/>
            <a:ahLst/>
            <a:cxnLst/>
            <a:rect l="l" t="t" r="r" b="b"/>
            <a:pathLst>
              <a:path w="2014007" h="640820">
                <a:moveTo>
                  <a:pt x="0" y="640820"/>
                </a:moveTo>
                <a:lnTo>
                  <a:pt x="2014007" y="640820"/>
                </a:lnTo>
                <a:lnTo>
                  <a:pt x="2014007" y="0"/>
                </a:lnTo>
                <a:lnTo>
                  <a:pt x="0" y="0"/>
                </a:lnTo>
                <a:lnTo>
                  <a:pt x="0" y="640820"/>
                </a:lnTo>
                <a:close/>
              </a:path>
            </a:pathLst>
          </a:custGeom>
          <a:blipFill>
            <a:blip r:embed="rId11">
              <a:alphaModFix amt="50000"/>
              <a:extLst>
                <a:ext uri="{96DAC541-7B7A-43D3-8B79-37D633B846F1}">
                  <asvg:svgBlip xmlns:asvg="http://schemas.microsoft.com/office/drawing/2016/SVG/main" xmlns="" r:embed="rId12"/>
                </a:ext>
              </a:extLst>
            </a:blip>
            <a:stretch>
              <a:fillRect/>
            </a:stretch>
          </a:blipFill>
        </p:spPr>
      </p:sp>
      <p:sp>
        <p:nvSpPr>
          <p:cNvPr id="22" name="TextBox 22"/>
          <p:cNvSpPr txBox="1"/>
          <p:nvPr/>
        </p:nvSpPr>
        <p:spPr>
          <a:xfrm>
            <a:off x="1752694" y="1470853"/>
            <a:ext cx="5629181" cy="3437617"/>
          </a:xfrm>
          <a:prstGeom prst="rect">
            <a:avLst/>
          </a:prstGeom>
        </p:spPr>
        <p:txBody>
          <a:bodyPr lIns="0" tIns="0" rIns="0" bIns="0" rtlCol="0" anchor="t">
            <a:spAutoFit/>
          </a:bodyPr>
          <a:lstStyle/>
          <a:p>
            <a:pPr algn="ctr">
              <a:lnSpc>
                <a:spcPts val="8087"/>
              </a:lnSpc>
            </a:pPr>
            <a:r>
              <a:rPr lang="en-US" sz="9190">
                <a:solidFill>
                  <a:srgbClr val="322121"/>
                </a:solidFill>
                <a:latin typeface="Noto Serif Display ExtraCondensed"/>
                <a:ea typeface="Noto Serif Display ExtraCondensed"/>
                <a:cs typeface="Noto Serif Display ExtraCondensed"/>
                <a:sym typeface="Noto Serif Display ExtraCondensed"/>
              </a:rPr>
              <a:t>Obligația de dezarmare</a:t>
            </a:r>
          </a:p>
          <a:p>
            <a:pPr algn="ctr">
              <a:lnSpc>
                <a:spcPts val="10023"/>
              </a:lnSpc>
            </a:pPr>
            <a:endParaRPr lang="en-US" sz="9190">
              <a:solidFill>
                <a:srgbClr val="322121"/>
              </a:solidFill>
              <a:latin typeface="Noto Serif Display ExtraCondensed"/>
              <a:ea typeface="Noto Serif Display ExtraCondensed"/>
              <a:cs typeface="Noto Serif Display ExtraCondensed"/>
              <a:sym typeface="Noto Serif Display ExtraCondensed"/>
            </a:endParaRPr>
          </a:p>
        </p:txBody>
      </p:sp>
      <p:sp>
        <p:nvSpPr>
          <p:cNvPr id="23" name="Freeform 23"/>
          <p:cNvSpPr/>
          <p:nvPr/>
        </p:nvSpPr>
        <p:spPr>
          <a:xfrm rot="7447712" flipV="1">
            <a:off x="14499962" y="7163365"/>
            <a:ext cx="2014007" cy="640820"/>
          </a:xfrm>
          <a:custGeom>
            <a:avLst/>
            <a:gdLst/>
            <a:ahLst/>
            <a:cxnLst/>
            <a:rect l="l" t="t" r="r" b="b"/>
            <a:pathLst>
              <a:path w="2014007" h="640820">
                <a:moveTo>
                  <a:pt x="0" y="640821"/>
                </a:moveTo>
                <a:lnTo>
                  <a:pt x="2014007" y="640821"/>
                </a:lnTo>
                <a:lnTo>
                  <a:pt x="2014007" y="0"/>
                </a:lnTo>
                <a:lnTo>
                  <a:pt x="0" y="0"/>
                </a:lnTo>
                <a:lnTo>
                  <a:pt x="0" y="640821"/>
                </a:lnTo>
                <a:close/>
              </a:path>
            </a:pathLst>
          </a:custGeom>
          <a:blipFill>
            <a:blip r:embed="rId11">
              <a:alphaModFix amt="50000"/>
              <a:extLst>
                <a:ext uri="{96DAC541-7B7A-43D3-8B79-37D633B846F1}">
                  <asvg:svgBlip xmlns:asvg="http://schemas.microsoft.com/office/drawing/2016/SVG/main" xmlns="" r:embed="rId12"/>
                </a:ext>
              </a:extLst>
            </a:blip>
            <a:stretch>
              <a:fillRect/>
            </a:stretch>
          </a:blipFill>
        </p:spPr>
      </p:sp>
      <p:sp>
        <p:nvSpPr>
          <p:cNvPr id="24" name="TextBox 24"/>
          <p:cNvSpPr txBox="1"/>
          <p:nvPr/>
        </p:nvSpPr>
        <p:spPr>
          <a:xfrm>
            <a:off x="1404483" y="4070840"/>
            <a:ext cx="6753225" cy="5020311"/>
          </a:xfrm>
          <a:prstGeom prst="rect">
            <a:avLst/>
          </a:prstGeom>
        </p:spPr>
        <p:txBody>
          <a:bodyPr lIns="0" tIns="0" rIns="0" bIns="0" rtlCol="0" anchor="t">
            <a:spAutoFit/>
          </a:bodyPr>
          <a:lstStyle/>
          <a:p>
            <a:pPr algn="ctr">
              <a:lnSpc>
                <a:spcPts val="3639"/>
              </a:lnSpc>
              <a:spcBef>
                <a:spcPct val="0"/>
              </a:spcBef>
            </a:pPr>
            <a:r>
              <a:rPr lang="en-US" sz="2599" b="1">
                <a:solidFill>
                  <a:srgbClr val="FFFFFF"/>
                </a:solidFill>
                <a:latin typeface="Open Sans Bold"/>
                <a:ea typeface="Open Sans Bold"/>
                <a:cs typeface="Open Sans Bold"/>
                <a:sym typeface="Open Sans Bold"/>
              </a:rPr>
              <a:t>Un alt aspect esențial al avizului, adesea trecut în plan secund, este afirmația Curții potrivit căreia există o obligație de a continua negocierile de bună-credință în vederea dezarmării nucleare complete, sub un control internațional strict și eficient. Această concluzie consolidează dimensiunea juridică a dezarmării nucleare și conferă avizului o relevanță normativă dincolo de problema utilizării imediate.</a:t>
            </a:r>
          </a:p>
        </p:txBody>
      </p:sp>
      <p:sp>
        <p:nvSpPr>
          <p:cNvPr id="25" name="TextBox 25"/>
          <p:cNvSpPr txBox="1"/>
          <p:nvPr/>
        </p:nvSpPr>
        <p:spPr>
          <a:xfrm>
            <a:off x="11106567" y="3851572"/>
            <a:ext cx="6272976" cy="2323465"/>
          </a:xfrm>
          <a:prstGeom prst="rect">
            <a:avLst/>
          </a:prstGeom>
        </p:spPr>
        <p:txBody>
          <a:bodyPr lIns="0" tIns="0" rIns="0" bIns="0" rtlCol="0" anchor="t">
            <a:spAutoFit/>
          </a:bodyPr>
          <a:lstStyle/>
          <a:p>
            <a:pPr algn="just">
              <a:lnSpc>
                <a:spcPts val="2659"/>
              </a:lnSpc>
              <a:spcBef>
                <a:spcPct val="0"/>
              </a:spcBef>
            </a:pPr>
            <a:r>
              <a:rPr lang="en-US" sz="1899" b="1">
                <a:solidFill>
                  <a:srgbClr val="000000"/>
                </a:solidFill>
                <a:latin typeface="Open Sans Bold"/>
                <a:ea typeface="Open Sans Bold"/>
                <a:cs typeface="Open Sans Bold"/>
                <a:sym typeface="Open Sans Bold"/>
              </a:rPr>
              <a:t>Avizul din 1996 nu a tranșat definitiv dezbaterea, dar a stabilit un cadru analitic clar: armele nucleare nu sunt explicit interzise în mod absolut de dreptul internațional general, însă utilizarea lor este supusă unor condiții extrem de stricte, care, în practică, le fac aproape imposibil de conciliat cu normele fundamentale ale dreptului umanitar.</a:t>
            </a:r>
          </a:p>
        </p:txBody>
      </p:sp>
      <p:sp>
        <p:nvSpPr>
          <p:cNvPr id="26" name="TextBox 26"/>
          <p:cNvSpPr txBox="1"/>
          <p:nvPr/>
        </p:nvSpPr>
        <p:spPr>
          <a:xfrm>
            <a:off x="10269629" y="6662885"/>
            <a:ext cx="3973425" cy="2990215"/>
          </a:xfrm>
          <a:prstGeom prst="rect">
            <a:avLst/>
          </a:prstGeom>
        </p:spPr>
        <p:txBody>
          <a:bodyPr lIns="0" tIns="0" rIns="0" bIns="0" rtlCol="0" anchor="t">
            <a:spAutoFit/>
          </a:bodyPr>
          <a:lstStyle/>
          <a:p>
            <a:pPr algn="just">
              <a:lnSpc>
                <a:spcPts val="2659"/>
              </a:lnSpc>
              <a:spcBef>
                <a:spcPct val="0"/>
              </a:spcBef>
            </a:pPr>
            <a:r>
              <a:rPr lang="en-US" sz="1899" b="1">
                <a:solidFill>
                  <a:srgbClr val="000000"/>
                </a:solidFill>
                <a:latin typeface="Open Sans Bold"/>
                <a:ea typeface="Open Sans Bold"/>
                <a:cs typeface="Open Sans Bold"/>
                <a:sym typeface="Open Sans Bold"/>
              </a:rPr>
              <a:t>Prin ambiguitatea sa controlată, opinia consultativă reflectă complexitatea juridică și politică a subiectului și continuă să reprezinte punctul central de referință în orice analiză academică sau practică privind legalitatea utilizării armelor nucleare.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416" t="-1351" r="-14068" b="-32372"/>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5400000">
            <a:off x="5071815" y="3799478"/>
            <a:ext cx="10832414" cy="2688043"/>
          </a:xfrm>
          <a:custGeom>
            <a:avLst/>
            <a:gdLst/>
            <a:ahLst/>
            <a:cxnLst/>
            <a:rect l="l" t="t" r="r" b="b"/>
            <a:pathLst>
              <a:path w="10832414" h="2688043">
                <a:moveTo>
                  <a:pt x="0" y="0"/>
                </a:moveTo>
                <a:lnTo>
                  <a:pt x="10832413" y="0"/>
                </a:lnTo>
                <a:lnTo>
                  <a:pt x="10832413" y="2688044"/>
                </a:lnTo>
                <a:lnTo>
                  <a:pt x="0" y="2688044"/>
                </a:lnTo>
                <a:lnTo>
                  <a:pt x="0" y="0"/>
                </a:lnTo>
                <a:close/>
              </a:path>
            </a:pathLst>
          </a:custGeom>
          <a:blipFill>
            <a:blip r:embed="rId7">
              <a:alphaModFix amt="50000"/>
              <a:extLst>
                <a:ext uri="{96DAC541-7B7A-43D3-8B79-37D633B846F1}">
                  <asvg:svgBlip xmlns:asvg="http://schemas.microsoft.com/office/drawing/2016/SVG/main" xmlns="" r:embed="rId8"/>
                </a:ext>
              </a:extLst>
            </a:blip>
            <a:stretch>
              <a:fillRect/>
            </a:stretch>
          </a:blipFill>
        </p:spPr>
      </p:sp>
      <p:sp>
        <p:nvSpPr>
          <p:cNvPr id="8" name="Freeform 8"/>
          <p:cNvSpPr/>
          <p:nvPr/>
        </p:nvSpPr>
        <p:spPr>
          <a:xfrm rot="5400000" flipV="1">
            <a:off x="2383772" y="3799478"/>
            <a:ext cx="10832414" cy="2688043"/>
          </a:xfrm>
          <a:custGeom>
            <a:avLst/>
            <a:gdLst/>
            <a:ahLst/>
            <a:cxnLst/>
            <a:rect l="l" t="t" r="r" b="b"/>
            <a:pathLst>
              <a:path w="10832414" h="2688043">
                <a:moveTo>
                  <a:pt x="0" y="2688044"/>
                </a:moveTo>
                <a:lnTo>
                  <a:pt x="10832413" y="2688044"/>
                </a:lnTo>
                <a:lnTo>
                  <a:pt x="10832413" y="0"/>
                </a:lnTo>
                <a:lnTo>
                  <a:pt x="0" y="0"/>
                </a:lnTo>
                <a:lnTo>
                  <a:pt x="0" y="2688044"/>
                </a:lnTo>
                <a:close/>
              </a:path>
            </a:pathLst>
          </a:custGeom>
          <a:blipFill>
            <a:blip r:embed="rId7">
              <a:alphaModFix amt="51000"/>
              <a:extLst>
                <a:ext uri="{96DAC541-7B7A-43D3-8B79-37D633B846F1}">
                  <asvg:svgBlip xmlns:asvg="http://schemas.microsoft.com/office/drawing/2016/SVG/main" xmlns="" r:embed="rId8"/>
                </a:ext>
              </a:extLst>
            </a:blip>
            <a:stretch>
              <a:fillRect/>
            </a:stretch>
          </a:blipFill>
        </p:spPr>
      </p:sp>
      <p:sp>
        <p:nvSpPr>
          <p:cNvPr id="9" name="AutoShape 9"/>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grpSp>
        <p:nvGrpSpPr>
          <p:cNvPr id="10" name="Group 10"/>
          <p:cNvGrpSpPr/>
          <p:nvPr/>
        </p:nvGrpSpPr>
        <p:grpSpPr>
          <a:xfrm>
            <a:off x="9690314" y="1217901"/>
            <a:ext cx="7571976" cy="8384826"/>
            <a:chOff x="0" y="0"/>
            <a:chExt cx="1994265" cy="2208349"/>
          </a:xfrm>
        </p:grpSpPr>
        <p:sp>
          <p:nvSpPr>
            <p:cNvPr id="11" name="Freeform 11"/>
            <p:cNvSpPr/>
            <p:nvPr/>
          </p:nvSpPr>
          <p:spPr>
            <a:xfrm>
              <a:off x="0" y="0"/>
              <a:ext cx="1994265" cy="2208349"/>
            </a:xfrm>
            <a:custGeom>
              <a:avLst/>
              <a:gdLst/>
              <a:ahLst/>
              <a:cxnLst/>
              <a:rect l="l" t="t" r="r" b="b"/>
              <a:pathLst>
                <a:path w="1994265" h="2208349">
                  <a:moveTo>
                    <a:pt x="14314" y="0"/>
                  </a:moveTo>
                  <a:lnTo>
                    <a:pt x="1979951" y="0"/>
                  </a:lnTo>
                  <a:cubicBezTo>
                    <a:pt x="1983748" y="0"/>
                    <a:pt x="1987388" y="1508"/>
                    <a:pt x="1990073" y="4193"/>
                  </a:cubicBezTo>
                  <a:cubicBezTo>
                    <a:pt x="1992757" y="6877"/>
                    <a:pt x="1994265" y="10518"/>
                    <a:pt x="1994265" y="14314"/>
                  </a:cubicBezTo>
                  <a:lnTo>
                    <a:pt x="1994265" y="2194035"/>
                  </a:lnTo>
                  <a:cubicBezTo>
                    <a:pt x="1994265" y="2197832"/>
                    <a:pt x="1992757" y="2201472"/>
                    <a:pt x="1990073" y="2204157"/>
                  </a:cubicBezTo>
                  <a:cubicBezTo>
                    <a:pt x="1987388" y="2206841"/>
                    <a:pt x="1983748" y="2208349"/>
                    <a:pt x="1979951" y="2208349"/>
                  </a:cubicBezTo>
                  <a:lnTo>
                    <a:pt x="14314" y="2208349"/>
                  </a:lnTo>
                  <a:cubicBezTo>
                    <a:pt x="10518" y="2208349"/>
                    <a:pt x="6877" y="2206841"/>
                    <a:pt x="4193" y="2204157"/>
                  </a:cubicBezTo>
                  <a:cubicBezTo>
                    <a:pt x="1508" y="2201472"/>
                    <a:pt x="0" y="2197832"/>
                    <a:pt x="0" y="2194035"/>
                  </a:cubicBezTo>
                  <a:lnTo>
                    <a:pt x="0" y="14314"/>
                  </a:lnTo>
                  <a:cubicBezTo>
                    <a:pt x="0" y="10518"/>
                    <a:pt x="1508" y="6877"/>
                    <a:pt x="4193" y="4193"/>
                  </a:cubicBezTo>
                  <a:cubicBezTo>
                    <a:pt x="6877" y="1508"/>
                    <a:pt x="10518" y="0"/>
                    <a:pt x="14314" y="0"/>
                  </a:cubicBezTo>
                  <a:close/>
                </a:path>
              </a:pathLst>
            </a:custGeom>
            <a:solidFill>
              <a:srgbClr val="FCF7EC">
                <a:alpha val="49804"/>
              </a:srgbClr>
            </a:solidFill>
          </p:spPr>
        </p:sp>
        <p:sp>
          <p:nvSpPr>
            <p:cNvPr id="12" name="TextBox 12"/>
            <p:cNvSpPr txBox="1"/>
            <p:nvPr/>
          </p:nvSpPr>
          <p:spPr>
            <a:xfrm>
              <a:off x="0" y="-38100"/>
              <a:ext cx="1994265" cy="2246449"/>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1729265" y="3994456"/>
            <a:ext cx="6110873" cy="5929277"/>
          </a:xfrm>
          <a:custGeom>
            <a:avLst/>
            <a:gdLst/>
            <a:ahLst/>
            <a:cxnLst/>
            <a:rect l="l" t="t" r="r" b="b"/>
            <a:pathLst>
              <a:path w="6110873" h="5929277">
                <a:moveTo>
                  <a:pt x="0" y="0"/>
                </a:moveTo>
                <a:lnTo>
                  <a:pt x="6110873" y="0"/>
                </a:lnTo>
                <a:lnTo>
                  <a:pt x="6110873" y="5929278"/>
                </a:lnTo>
                <a:lnTo>
                  <a:pt x="0" y="5929278"/>
                </a:lnTo>
                <a:lnTo>
                  <a:pt x="0" y="0"/>
                </a:lnTo>
                <a:close/>
              </a:path>
            </a:pathLst>
          </a:custGeom>
          <a:blipFill>
            <a:blip r:embed="rId9"/>
            <a:stretch>
              <a:fillRect l="-1294" r="-47668" b="-2286"/>
            </a:stretch>
          </a:blipFill>
        </p:spPr>
      </p:sp>
      <p:sp>
        <p:nvSpPr>
          <p:cNvPr id="14" name="TextBox 14"/>
          <p:cNvSpPr txBox="1"/>
          <p:nvPr/>
        </p:nvSpPr>
        <p:spPr>
          <a:xfrm>
            <a:off x="1899652" y="1209675"/>
            <a:ext cx="5770100" cy="2607066"/>
          </a:xfrm>
          <a:prstGeom prst="rect">
            <a:avLst/>
          </a:prstGeom>
        </p:spPr>
        <p:txBody>
          <a:bodyPr lIns="0" tIns="0" rIns="0" bIns="0" rtlCol="0" anchor="t">
            <a:spAutoFit/>
          </a:bodyPr>
          <a:lstStyle/>
          <a:p>
            <a:pPr algn="ctr">
              <a:lnSpc>
                <a:spcPts val="5095"/>
              </a:lnSpc>
            </a:pPr>
            <a:r>
              <a:rPr lang="en-US" sz="5790">
                <a:solidFill>
                  <a:srgbClr val="2000E7"/>
                </a:solidFill>
                <a:latin typeface="DM Serif Display"/>
                <a:ea typeface="DM Serif Display"/>
                <a:cs typeface="DM Serif Display"/>
                <a:sym typeface="DM Serif Display"/>
              </a:rPr>
              <a:t>Tratatul de interzicere și alte instrumente juridice</a:t>
            </a:r>
          </a:p>
        </p:txBody>
      </p:sp>
      <p:sp>
        <p:nvSpPr>
          <p:cNvPr id="15" name="TextBox 15"/>
          <p:cNvSpPr txBox="1"/>
          <p:nvPr/>
        </p:nvSpPr>
        <p:spPr>
          <a:xfrm>
            <a:off x="9889540" y="1508125"/>
            <a:ext cx="7173524" cy="7750175"/>
          </a:xfrm>
          <a:prstGeom prst="rect">
            <a:avLst/>
          </a:prstGeom>
        </p:spPr>
        <p:txBody>
          <a:bodyPr lIns="0" tIns="0" rIns="0" bIns="0" rtlCol="0" anchor="t">
            <a:spAutoFit/>
          </a:bodyPr>
          <a:lstStyle/>
          <a:p>
            <a:pPr algn="just">
              <a:lnSpc>
                <a:spcPts val="2800"/>
              </a:lnSpc>
              <a:spcBef>
                <a:spcPct val="0"/>
              </a:spcBef>
            </a:pPr>
            <a:r>
              <a:rPr lang="en-US" sz="2000" b="1">
                <a:solidFill>
                  <a:srgbClr val="000000"/>
                </a:solidFill>
                <a:latin typeface="Open Sans Bold"/>
                <a:ea typeface="Open Sans Bold"/>
                <a:cs typeface="Open Sans Bold"/>
                <a:sym typeface="Open Sans Bold"/>
              </a:rPr>
              <a:t>    </a:t>
            </a:r>
            <a:r>
              <a:rPr lang="en-US" sz="2000" b="1" u="sng">
                <a:solidFill>
                  <a:srgbClr val="000000"/>
                </a:solidFill>
                <a:latin typeface="Open Sans Bold"/>
                <a:ea typeface="Open Sans Bold"/>
                <a:cs typeface="Open Sans Bold"/>
                <a:sym typeface="Open Sans Bold"/>
              </a:rPr>
              <a:t>Tratatul privind interzicerea armelor nucleare</a:t>
            </a:r>
            <a:r>
              <a:rPr lang="en-US" sz="2000" b="1">
                <a:solidFill>
                  <a:srgbClr val="000000"/>
                </a:solidFill>
                <a:latin typeface="Open Sans Bold"/>
                <a:ea typeface="Open Sans Bold"/>
                <a:cs typeface="Open Sans Bold"/>
                <a:sym typeface="Open Sans Bold"/>
              </a:rPr>
              <a:t> (</a:t>
            </a:r>
            <a:r>
              <a:rPr lang="en-US" sz="2000" b="1">
                <a:solidFill>
                  <a:srgbClr val="2000E7"/>
                </a:solidFill>
                <a:latin typeface="Open Sans Bold"/>
                <a:ea typeface="Open Sans Bold"/>
                <a:cs typeface="Open Sans Bold"/>
                <a:sym typeface="Open Sans Bold"/>
              </a:rPr>
              <a:t>TPNW</a:t>
            </a:r>
            <a:r>
              <a:rPr lang="en-US" sz="2000" b="1">
                <a:solidFill>
                  <a:srgbClr val="000000"/>
                </a:solidFill>
                <a:latin typeface="Open Sans Bold"/>
                <a:ea typeface="Open Sans Bold"/>
                <a:cs typeface="Open Sans Bold"/>
                <a:sym typeface="Open Sans Bold"/>
              </a:rPr>
              <a:t>), sau Tratatul de interzicere a armelor nucleare, este primul acord internațional obligatoriu din punct de vedere juridic care interzice în mod complet armele nucleare, scopul final fiind eliminarea lor totală. </a:t>
            </a:r>
          </a:p>
          <a:p>
            <a:pPr algn="just">
              <a:lnSpc>
                <a:spcPts val="2800"/>
              </a:lnSpc>
              <a:spcBef>
                <a:spcPct val="0"/>
              </a:spcBef>
            </a:pPr>
            <a:r>
              <a:rPr lang="en-US" sz="2000" b="1">
                <a:solidFill>
                  <a:srgbClr val="000000"/>
                </a:solidFill>
                <a:latin typeface="Open Sans Bold"/>
                <a:ea typeface="Open Sans Bold"/>
                <a:cs typeface="Open Sans Bold"/>
                <a:sym typeface="Open Sans Bold"/>
              </a:rPr>
              <a:t>          A fost adoptat la 7 iulie 2017, deschis spre semnare la 20 septembrie 2017 și a intrat în vigoare la 22 ianuarie 2021. Pentru statele care sunt părți la acesta, tratatul interzice dezvoltarea, testarea, producerea, stocarea, staționarea, transferul, utilizarea și amenințarea cu utilizarea armelor nucleare, precum și asistența și încurajarea activităților interzise. Pentru statele înarmate nuclear care aderă la tratat, acesta prevede un cadru cu termene limită pentru negocierile care conduc la eliminarea verificată și ireversibilă a programului lor de arme nucleare.</a:t>
            </a:r>
          </a:p>
          <a:p>
            <a:pPr algn="just">
              <a:lnSpc>
                <a:spcPts val="2800"/>
              </a:lnSpc>
              <a:spcBef>
                <a:spcPct val="0"/>
              </a:spcBef>
            </a:pPr>
            <a:r>
              <a:rPr lang="en-US" sz="2000" b="1">
                <a:solidFill>
                  <a:srgbClr val="000000"/>
                </a:solidFill>
                <a:latin typeface="Open Sans Bold"/>
                <a:ea typeface="Open Sans Bold"/>
                <a:cs typeface="Open Sans Bold"/>
                <a:sym typeface="Open Sans Bold"/>
              </a:rPr>
              <a:t>         Niciunul dintre statele care dețin arme nucleare nu a aderat la tratat și nici statele care participă la relații de partajare nucleară sau de descurajare nucleară extinsă, inclusiv membrii NATO, Australia, Belarus, Japonia și Coreea de Sud., ceea ce reduce impactul său practic la nivel global.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780" t="-994" r="-14331" b="-32317"/>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AutoShape 7"/>
          <p:cNvSpPr/>
          <p:nvPr/>
        </p:nvSpPr>
        <p:spPr>
          <a:xfrm flipH="1">
            <a:off x="9144000" y="-416250"/>
            <a:ext cx="0" cy="10975957"/>
          </a:xfrm>
          <a:prstGeom prst="line">
            <a:avLst/>
          </a:prstGeom>
          <a:ln w="38100" cap="flat">
            <a:solidFill>
              <a:srgbClr val="231F20">
                <a:alpha val="44706"/>
              </a:srgbClr>
            </a:solidFill>
            <a:prstDash val="solid"/>
            <a:headEnd type="none" w="sm" len="sm"/>
            <a:tailEnd type="none" w="sm" len="sm"/>
          </a:ln>
        </p:spPr>
      </p:sp>
      <p:sp>
        <p:nvSpPr>
          <p:cNvPr id="8" name="TextBox 8"/>
          <p:cNvSpPr txBox="1"/>
          <p:nvPr/>
        </p:nvSpPr>
        <p:spPr>
          <a:xfrm>
            <a:off x="1824257" y="3324821"/>
            <a:ext cx="6452348" cy="5465368"/>
          </a:xfrm>
          <a:prstGeom prst="rect">
            <a:avLst/>
          </a:prstGeom>
        </p:spPr>
        <p:txBody>
          <a:bodyPr lIns="0" tIns="0" rIns="0" bIns="0" rtlCol="0" anchor="t">
            <a:spAutoFit/>
          </a:bodyPr>
          <a:lstStyle/>
          <a:p>
            <a:pPr algn="ctr">
              <a:lnSpc>
                <a:spcPts val="3949"/>
              </a:lnSpc>
              <a:spcBef>
                <a:spcPct val="0"/>
              </a:spcBef>
            </a:pPr>
            <a:endParaRPr/>
          </a:p>
          <a:p>
            <a:pPr algn="ctr">
              <a:lnSpc>
                <a:spcPts val="3949"/>
              </a:lnSpc>
              <a:spcBef>
                <a:spcPct val="0"/>
              </a:spcBef>
            </a:pPr>
            <a:r>
              <a:rPr lang="en-US" sz="2821" b="1">
                <a:solidFill>
                  <a:srgbClr val="FF3131"/>
                </a:solidFill>
                <a:latin typeface="Open Sans Bold"/>
                <a:ea typeface="Open Sans Bold"/>
                <a:cs typeface="Open Sans Bold"/>
                <a:sym typeface="Open Sans Bold"/>
              </a:rPr>
              <a:t>Treaty of Tlatelolco</a:t>
            </a:r>
            <a:r>
              <a:rPr lang="en-US" sz="2821" b="1">
                <a:solidFill>
                  <a:srgbClr val="322121"/>
                </a:solidFill>
                <a:latin typeface="Open Sans Bold"/>
                <a:ea typeface="Open Sans Bold"/>
                <a:cs typeface="Open Sans Bold"/>
                <a:sym typeface="Open Sans Bold"/>
              </a:rPr>
              <a:t> –</a:t>
            </a:r>
            <a:r>
              <a:rPr lang="en-US" sz="2821" b="1">
                <a:solidFill>
                  <a:srgbClr val="000000"/>
                </a:solidFill>
                <a:latin typeface="Open Sans Bold"/>
                <a:ea typeface="Open Sans Bold"/>
                <a:cs typeface="Open Sans Bold"/>
                <a:sym typeface="Open Sans Bold"/>
              </a:rPr>
              <a:t> </a:t>
            </a:r>
            <a:r>
              <a:rPr lang="en-US" sz="2821" b="1" i="1">
                <a:solidFill>
                  <a:srgbClr val="000000"/>
                </a:solidFill>
                <a:latin typeface="Open Sans Bold Italics"/>
                <a:ea typeface="Open Sans Bold Italics"/>
                <a:cs typeface="Open Sans Bold Italics"/>
                <a:sym typeface="Open Sans Bold Italics"/>
              </a:rPr>
              <a:t>Tratatul pentru interzicerea armelor nucleare în America Latină și Caraibe (cunoscut în mod obișnuit sub numele de Tratatul de la Tlatelolco) este un tratat internațional care stabilește dezarmarea nucleară a Americii Latine și Caraibe. </a:t>
            </a:r>
          </a:p>
          <a:p>
            <a:pPr algn="ctr">
              <a:lnSpc>
                <a:spcPts val="3949"/>
              </a:lnSpc>
              <a:spcBef>
                <a:spcPct val="0"/>
              </a:spcBef>
            </a:pPr>
            <a:r>
              <a:rPr lang="en-US" sz="2821" b="1">
                <a:solidFill>
                  <a:srgbClr val="322121"/>
                </a:solidFill>
                <a:latin typeface="Open Sans Bold"/>
                <a:ea typeface="Open Sans Bold"/>
                <a:cs typeface="Open Sans Bold"/>
                <a:sym typeface="Open Sans Bold"/>
              </a:rPr>
              <a:t> </a:t>
            </a:r>
          </a:p>
          <a:p>
            <a:pPr algn="ctr">
              <a:lnSpc>
                <a:spcPts val="3949"/>
              </a:lnSpc>
              <a:spcBef>
                <a:spcPct val="0"/>
              </a:spcBef>
            </a:pPr>
            <a:endParaRPr lang="en-US" sz="2821" b="1">
              <a:solidFill>
                <a:srgbClr val="322121"/>
              </a:solidFill>
              <a:latin typeface="Open Sans Bold"/>
              <a:ea typeface="Open Sans Bold"/>
              <a:cs typeface="Open Sans Bold"/>
              <a:sym typeface="Open Sans Bold"/>
            </a:endParaRPr>
          </a:p>
        </p:txBody>
      </p:sp>
      <p:sp>
        <p:nvSpPr>
          <p:cNvPr id="9" name="TextBox 9"/>
          <p:cNvSpPr txBox="1"/>
          <p:nvPr/>
        </p:nvSpPr>
        <p:spPr>
          <a:xfrm>
            <a:off x="9535489" y="1617626"/>
            <a:ext cx="7582893" cy="2462530"/>
          </a:xfrm>
          <a:prstGeom prst="rect">
            <a:avLst/>
          </a:prstGeom>
        </p:spPr>
        <p:txBody>
          <a:bodyPr lIns="0" tIns="0" rIns="0" bIns="0" rtlCol="0" anchor="t">
            <a:spAutoFit/>
          </a:bodyPr>
          <a:lstStyle/>
          <a:p>
            <a:pPr algn="ctr">
              <a:lnSpc>
                <a:spcPts val="3919"/>
              </a:lnSpc>
              <a:spcBef>
                <a:spcPct val="0"/>
              </a:spcBef>
            </a:pPr>
            <a:r>
              <a:rPr lang="en-US" sz="2799" b="1">
                <a:solidFill>
                  <a:srgbClr val="FF3131"/>
                </a:solidFill>
                <a:latin typeface="Open Sans Bold"/>
                <a:ea typeface="Open Sans Bold"/>
                <a:cs typeface="Open Sans Bold"/>
                <a:sym typeface="Open Sans Bold"/>
              </a:rPr>
              <a:t>African Nuclear-Weapon-Free Zone Treaty</a:t>
            </a:r>
            <a:r>
              <a:rPr lang="en-US" sz="2799">
                <a:solidFill>
                  <a:srgbClr val="000000"/>
                </a:solidFill>
                <a:latin typeface="Open Sans"/>
                <a:ea typeface="Open Sans"/>
                <a:cs typeface="Open Sans"/>
                <a:sym typeface="Open Sans"/>
              </a:rPr>
              <a:t> –</a:t>
            </a:r>
            <a:r>
              <a:rPr lang="en-US" sz="2799" i="1">
                <a:solidFill>
                  <a:srgbClr val="000000"/>
                </a:solidFill>
                <a:latin typeface="Open Sans Italics"/>
                <a:ea typeface="Open Sans Italics"/>
                <a:cs typeface="Open Sans Italics"/>
                <a:sym typeface="Open Sans Italics"/>
              </a:rPr>
              <a:t> </a:t>
            </a:r>
            <a:r>
              <a:rPr lang="en-US" sz="2799" b="1" i="1">
                <a:solidFill>
                  <a:srgbClr val="000000"/>
                </a:solidFill>
                <a:latin typeface="Open Sans Bold Italics"/>
                <a:ea typeface="Open Sans Bold Italics"/>
                <a:cs typeface="Open Sans Bold Italics"/>
                <a:sym typeface="Open Sans Bold Italics"/>
              </a:rPr>
              <a:t>Tratatul privind zona liberă de arme nucleare în Africa, cunoscut și sub numele de Tratatul de la Pelindaba, interzice nuclearul în Africa.</a:t>
            </a:r>
          </a:p>
        </p:txBody>
      </p:sp>
      <p:sp>
        <p:nvSpPr>
          <p:cNvPr id="10" name="TextBox 10"/>
          <p:cNvSpPr txBox="1"/>
          <p:nvPr/>
        </p:nvSpPr>
        <p:spPr>
          <a:xfrm>
            <a:off x="9535489" y="4215713"/>
            <a:ext cx="7582893" cy="6920230"/>
          </a:xfrm>
          <a:prstGeom prst="rect">
            <a:avLst/>
          </a:prstGeom>
        </p:spPr>
        <p:txBody>
          <a:bodyPr lIns="0" tIns="0" rIns="0" bIns="0" rtlCol="0" anchor="t">
            <a:spAutoFit/>
          </a:bodyPr>
          <a:lstStyle/>
          <a:p>
            <a:pPr algn="ctr">
              <a:lnSpc>
                <a:spcPts val="3919"/>
              </a:lnSpc>
              <a:spcBef>
                <a:spcPct val="0"/>
              </a:spcBef>
            </a:pPr>
            <a:r>
              <a:rPr lang="en-US" sz="2799" b="1">
                <a:solidFill>
                  <a:srgbClr val="FF3131"/>
                </a:solidFill>
                <a:latin typeface="Open Sans Bold"/>
                <a:ea typeface="Open Sans Bold"/>
                <a:cs typeface="Open Sans Bold"/>
                <a:sym typeface="Open Sans Bold"/>
              </a:rPr>
              <a:t>Nuclear-weapon-free zones</a:t>
            </a:r>
            <a:r>
              <a:rPr lang="en-US" sz="2799">
                <a:solidFill>
                  <a:srgbClr val="000000"/>
                </a:solidFill>
                <a:latin typeface="Open Sans"/>
                <a:ea typeface="Open Sans"/>
                <a:cs typeface="Open Sans"/>
                <a:sym typeface="Open Sans"/>
              </a:rPr>
              <a:t> – </a:t>
            </a:r>
            <a:r>
              <a:rPr lang="en-US" sz="2799" b="1" i="1">
                <a:solidFill>
                  <a:srgbClr val="000000"/>
                </a:solidFill>
                <a:latin typeface="Open Sans Bold Italics"/>
                <a:ea typeface="Open Sans Bold Italics"/>
                <a:cs typeface="Open Sans Bold Italics"/>
                <a:sym typeface="Open Sans Bold Italics"/>
              </a:rPr>
              <a:t>O zonă liberă de arme nucleare (NWFZ) este definită de Națiunile Unite ca un acord stabilit în mod liber de un grup de state prin tratat sau convenție, care interzice dezvoltarea, fabricarea, controlul, deținerea, testarea, staționarea sau transportul armelor nucleare într-o anumită zonă, care dispune de mecanisme de verificare și control pentru a-și respecta obligațiile și care este recunoscut ca atare de Adunarea Generală a Națiunilor Unite.</a:t>
            </a:r>
          </a:p>
          <a:p>
            <a:pPr algn="ctr">
              <a:lnSpc>
                <a:spcPts val="3919"/>
              </a:lnSpc>
              <a:spcBef>
                <a:spcPct val="0"/>
              </a:spcBef>
            </a:pPr>
            <a:endParaRPr lang="en-US" sz="2799" b="1" i="1">
              <a:solidFill>
                <a:srgbClr val="000000"/>
              </a:solidFill>
              <a:latin typeface="Open Sans Bold Italics"/>
              <a:ea typeface="Open Sans Bold Italics"/>
              <a:cs typeface="Open Sans Bold Italics"/>
              <a:sym typeface="Open Sans Bold Italics"/>
            </a:endParaRPr>
          </a:p>
          <a:p>
            <a:pPr algn="ctr">
              <a:lnSpc>
                <a:spcPts val="3919"/>
              </a:lnSpc>
              <a:spcBef>
                <a:spcPct val="0"/>
              </a:spcBef>
            </a:pPr>
            <a:endParaRPr lang="en-US" sz="2799" b="1" i="1">
              <a:solidFill>
                <a:srgbClr val="000000"/>
              </a:solidFill>
              <a:latin typeface="Open Sans Bold Italics"/>
              <a:ea typeface="Open Sans Bold Italics"/>
              <a:cs typeface="Open Sans Bold Italics"/>
              <a:sym typeface="Open Sans Bold Italics"/>
            </a:endParaRPr>
          </a:p>
        </p:txBody>
      </p:sp>
      <p:sp>
        <p:nvSpPr>
          <p:cNvPr id="11" name="TextBox 11"/>
          <p:cNvSpPr txBox="1"/>
          <p:nvPr/>
        </p:nvSpPr>
        <p:spPr>
          <a:xfrm>
            <a:off x="1397423" y="1797328"/>
            <a:ext cx="7306017" cy="1455421"/>
          </a:xfrm>
          <a:prstGeom prst="rect">
            <a:avLst/>
          </a:prstGeom>
        </p:spPr>
        <p:txBody>
          <a:bodyPr lIns="0" tIns="0" rIns="0" bIns="0" rtlCol="0" anchor="t">
            <a:spAutoFit/>
          </a:bodyPr>
          <a:lstStyle/>
          <a:p>
            <a:pPr algn="ctr">
              <a:lnSpc>
                <a:spcPts val="5879"/>
              </a:lnSpc>
              <a:spcBef>
                <a:spcPct val="0"/>
              </a:spcBef>
            </a:pPr>
            <a:r>
              <a:rPr lang="en-US" sz="4199" b="1">
                <a:solidFill>
                  <a:srgbClr val="2000E7"/>
                </a:solidFill>
                <a:latin typeface="Flatory Serif Bold"/>
                <a:ea typeface="Flatory Serif Bold"/>
                <a:cs typeface="Flatory Serif Bold"/>
                <a:sym typeface="Flatory Serif Bold"/>
              </a:rPr>
              <a:t>Există și alte instrumente internaționale relevante: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728" t="-1989" r="-14193" b="-32214"/>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 name="Group 7"/>
          <p:cNvGrpSpPr/>
          <p:nvPr/>
        </p:nvGrpSpPr>
        <p:grpSpPr>
          <a:xfrm>
            <a:off x="1124499" y="1028700"/>
            <a:ext cx="16134801" cy="8763415"/>
            <a:chOff x="0" y="0"/>
            <a:chExt cx="4249495" cy="2308060"/>
          </a:xfrm>
        </p:grpSpPr>
        <p:sp>
          <p:nvSpPr>
            <p:cNvPr id="8" name="Freeform 8"/>
            <p:cNvSpPr/>
            <p:nvPr/>
          </p:nvSpPr>
          <p:spPr>
            <a:xfrm>
              <a:off x="0" y="0"/>
              <a:ext cx="4249495" cy="2308060"/>
            </a:xfrm>
            <a:custGeom>
              <a:avLst/>
              <a:gdLst/>
              <a:ahLst/>
              <a:cxnLst/>
              <a:rect l="l" t="t" r="r" b="b"/>
              <a:pathLst>
                <a:path w="4249495" h="2308060">
                  <a:moveTo>
                    <a:pt x="13915" y="0"/>
                  </a:moveTo>
                  <a:lnTo>
                    <a:pt x="4235580" y="0"/>
                  </a:lnTo>
                  <a:cubicBezTo>
                    <a:pt x="4239270" y="0"/>
                    <a:pt x="4242810" y="1466"/>
                    <a:pt x="4245419" y="4076"/>
                  </a:cubicBezTo>
                  <a:cubicBezTo>
                    <a:pt x="4248029" y="6685"/>
                    <a:pt x="4249495" y="10225"/>
                    <a:pt x="4249495" y="13915"/>
                  </a:cubicBezTo>
                  <a:lnTo>
                    <a:pt x="4249495" y="2294145"/>
                  </a:lnTo>
                  <a:cubicBezTo>
                    <a:pt x="4249495" y="2297835"/>
                    <a:pt x="4248029" y="2301375"/>
                    <a:pt x="4245419" y="2303984"/>
                  </a:cubicBezTo>
                  <a:cubicBezTo>
                    <a:pt x="4242810" y="2306594"/>
                    <a:pt x="4239270" y="2308060"/>
                    <a:pt x="4235580" y="2308060"/>
                  </a:cubicBezTo>
                  <a:lnTo>
                    <a:pt x="13915" y="2308060"/>
                  </a:lnTo>
                  <a:cubicBezTo>
                    <a:pt x="10225" y="2308060"/>
                    <a:pt x="6685" y="2306594"/>
                    <a:pt x="4076" y="2303984"/>
                  </a:cubicBezTo>
                  <a:cubicBezTo>
                    <a:pt x="1466" y="2301375"/>
                    <a:pt x="0" y="2297835"/>
                    <a:pt x="0" y="2294145"/>
                  </a:cubicBezTo>
                  <a:lnTo>
                    <a:pt x="0" y="13915"/>
                  </a:lnTo>
                  <a:cubicBezTo>
                    <a:pt x="0" y="10225"/>
                    <a:pt x="1466" y="6685"/>
                    <a:pt x="4076" y="4076"/>
                  </a:cubicBezTo>
                  <a:cubicBezTo>
                    <a:pt x="6685" y="1466"/>
                    <a:pt x="10225" y="0"/>
                    <a:pt x="13915" y="0"/>
                  </a:cubicBezTo>
                  <a:close/>
                </a:path>
              </a:pathLst>
            </a:custGeom>
            <a:solidFill>
              <a:srgbClr val="FCF7EC">
                <a:alpha val="49804"/>
              </a:srgbClr>
            </a:solidFill>
          </p:spPr>
        </p:sp>
        <p:sp>
          <p:nvSpPr>
            <p:cNvPr id="9" name="TextBox 9"/>
            <p:cNvSpPr txBox="1"/>
            <p:nvPr/>
          </p:nvSpPr>
          <p:spPr>
            <a:xfrm>
              <a:off x="0" y="-38100"/>
              <a:ext cx="4249495" cy="234616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452382" y="1402288"/>
            <a:ext cx="15479034" cy="8220710"/>
          </a:xfrm>
          <a:prstGeom prst="rect">
            <a:avLst/>
          </a:prstGeom>
        </p:spPr>
        <p:txBody>
          <a:bodyPr lIns="0" tIns="0" rIns="0" bIns="0" rtlCol="0" anchor="t">
            <a:spAutoFit/>
          </a:bodyPr>
          <a:lstStyle/>
          <a:p>
            <a:pPr algn="just">
              <a:lnSpc>
                <a:spcPts val="3639"/>
              </a:lnSpc>
              <a:spcBef>
                <a:spcPct val="0"/>
              </a:spcBef>
            </a:pPr>
            <a:r>
              <a:rPr lang="en-US" sz="2599" b="1">
                <a:solidFill>
                  <a:srgbClr val="04B01F"/>
                </a:solidFill>
                <a:latin typeface="Open Sans Bold"/>
                <a:ea typeface="Open Sans Bold"/>
                <a:cs typeface="Open Sans Bold"/>
                <a:sym typeface="Open Sans Bold"/>
              </a:rPr>
              <a:t>Scopul comun</a:t>
            </a:r>
            <a:r>
              <a:rPr lang="en-US" sz="2599" b="1">
                <a:solidFill>
                  <a:srgbClr val="000000"/>
                </a:solidFill>
                <a:latin typeface="Open Sans Bold"/>
                <a:ea typeface="Open Sans Bold"/>
                <a:cs typeface="Open Sans Bold"/>
                <a:sym typeface="Open Sans Bold"/>
              </a:rPr>
              <a:t> al acestor instrumente internaționale este crearea unor zone geografice în care armele nucleare sunt excluse din punct de vedere juridic, prin interzicerea dezvoltării, achiziționării, testării, staționării sau utilizării acestora pe teritoriul statelor părți.</a:t>
            </a:r>
          </a:p>
          <a:p>
            <a:pPr algn="just">
              <a:lnSpc>
                <a:spcPts val="3639"/>
              </a:lnSpc>
              <a:spcBef>
                <a:spcPct val="0"/>
              </a:spcBef>
            </a:pPr>
            <a:endParaRPr lang="en-US" sz="2599" b="1">
              <a:solidFill>
                <a:srgbClr val="000000"/>
              </a:solidFill>
              <a:latin typeface="Open Sans Bold"/>
              <a:ea typeface="Open Sans Bold"/>
              <a:cs typeface="Open Sans Bold"/>
              <a:sym typeface="Open Sans Bold"/>
            </a:endParaRPr>
          </a:p>
          <a:p>
            <a:pPr algn="just">
              <a:lnSpc>
                <a:spcPts val="3639"/>
              </a:lnSpc>
              <a:spcBef>
                <a:spcPct val="0"/>
              </a:spcBef>
            </a:pPr>
            <a:r>
              <a:rPr lang="en-US" sz="2599" b="1">
                <a:solidFill>
                  <a:srgbClr val="000000"/>
                </a:solidFill>
                <a:latin typeface="Open Sans Bold"/>
                <a:ea typeface="Open Sans Bold"/>
                <a:cs typeface="Open Sans Bold"/>
                <a:sym typeface="Open Sans Bold"/>
              </a:rPr>
              <a:t>Atât Treaty of Tlatelolco, cât și African Nuclear-Weapon-Free Zone Treaty, precum și celelalte convenții privind zonele libere de arme nucleare, urmăresc un obiectiv comun:</a:t>
            </a:r>
          </a:p>
          <a:p>
            <a:pPr algn="just">
              <a:lnSpc>
                <a:spcPts val="3639"/>
              </a:lnSpc>
              <a:spcBef>
                <a:spcPct val="0"/>
              </a:spcBef>
            </a:pPr>
            <a:endParaRPr lang="en-US" sz="2599" b="1">
              <a:solidFill>
                <a:srgbClr val="000000"/>
              </a:solidFill>
              <a:latin typeface="Open Sans Bold"/>
              <a:ea typeface="Open Sans Bold"/>
              <a:cs typeface="Open Sans Bold"/>
              <a:sym typeface="Open Sans Bold"/>
            </a:endParaRPr>
          </a:p>
          <a:p>
            <a:pPr marL="561339" lvl="1" indent="-280669" algn="just">
              <a:lnSpc>
                <a:spcPts val="3639"/>
              </a:lnSpc>
              <a:spcBef>
                <a:spcPct val="0"/>
              </a:spcBef>
              <a:buAutoNum type="arabicPeriod"/>
            </a:pPr>
            <a:r>
              <a:rPr lang="en-US" sz="2599" b="1" i="1">
                <a:solidFill>
                  <a:srgbClr val="000000"/>
                </a:solidFill>
                <a:latin typeface="Open Sans Bold Italics"/>
                <a:ea typeface="Open Sans Bold Italics"/>
                <a:cs typeface="Open Sans Bold Italics"/>
                <a:sym typeface="Open Sans Bold Italics"/>
              </a:rPr>
              <a:t>reducerea riscului proliferării nucleare la nivel regional,</a:t>
            </a:r>
          </a:p>
          <a:p>
            <a:pPr marL="561339" lvl="1" indent="-280669" algn="just">
              <a:lnSpc>
                <a:spcPts val="3639"/>
              </a:lnSpc>
              <a:spcBef>
                <a:spcPct val="0"/>
              </a:spcBef>
              <a:buAutoNum type="arabicPeriod"/>
            </a:pPr>
            <a:r>
              <a:rPr lang="en-US" sz="2599" b="1" i="1">
                <a:solidFill>
                  <a:srgbClr val="000000"/>
                </a:solidFill>
                <a:latin typeface="Open Sans Bold Italics"/>
                <a:ea typeface="Open Sans Bold Italics"/>
                <a:cs typeface="Open Sans Bold Italics"/>
                <a:sym typeface="Open Sans Bold Italics"/>
              </a:rPr>
              <a:t>consolidarea securității colective prin excluderea armelor nucleare din anumite spații geografice,</a:t>
            </a:r>
          </a:p>
          <a:p>
            <a:pPr marL="561339" lvl="1" indent="-280669" algn="just">
              <a:lnSpc>
                <a:spcPts val="3639"/>
              </a:lnSpc>
              <a:spcBef>
                <a:spcPct val="0"/>
              </a:spcBef>
              <a:buAutoNum type="arabicPeriod"/>
            </a:pPr>
            <a:r>
              <a:rPr lang="en-US" sz="2599" b="1" i="1">
                <a:solidFill>
                  <a:srgbClr val="000000"/>
                </a:solidFill>
                <a:latin typeface="Open Sans Bold Italics"/>
                <a:ea typeface="Open Sans Bold Italics"/>
                <a:cs typeface="Open Sans Bold Italics"/>
                <a:sym typeface="Open Sans Bold Italics"/>
              </a:rPr>
              <a:t>prevenirea escaladării conflictelor prin limitarea prezenței armamentului nuclear,</a:t>
            </a:r>
          </a:p>
          <a:p>
            <a:pPr marL="561339" lvl="1" indent="-280669" algn="just">
              <a:lnSpc>
                <a:spcPts val="3639"/>
              </a:lnSpc>
              <a:spcBef>
                <a:spcPct val="0"/>
              </a:spcBef>
              <a:buAutoNum type="arabicPeriod"/>
            </a:pPr>
            <a:r>
              <a:rPr lang="en-US" sz="2599" b="1" i="1">
                <a:solidFill>
                  <a:srgbClr val="000000"/>
                </a:solidFill>
                <a:latin typeface="Open Sans Bold Italics"/>
                <a:ea typeface="Open Sans Bold Italics"/>
                <a:cs typeface="Open Sans Bold Italics"/>
                <a:sym typeface="Open Sans Bold Italics"/>
              </a:rPr>
              <a:t>și contribuția progresivă la obiectivul mai larg al dezarmării nucleare globale.</a:t>
            </a:r>
          </a:p>
          <a:p>
            <a:pPr algn="just">
              <a:lnSpc>
                <a:spcPts val="3639"/>
              </a:lnSpc>
              <a:spcBef>
                <a:spcPct val="0"/>
              </a:spcBef>
            </a:pPr>
            <a:endParaRPr lang="en-US" sz="2599" b="1" i="1">
              <a:solidFill>
                <a:srgbClr val="000000"/>
              </a:solidFill>
              <a:latin typeface="Open Sans Bold Italics"/>
              <a:ea typeface="Open Sans Bold Italics"/>
              <a:cs typeface="Open Sans Bold Italics"/>
              <a:sym typeface="Open Sans Bold Italics"/>
            </a:endParaRPr>
          </a:p>
          <a:p>
            <a:pPr algn="just">
              <a:lnSpc>
                <a:spcPts val="3639"/>
              </a:lnSpc>
              <a:spcBef>
                <a:spcPct val="0"/>
              </a:spcBef>
            </a:pPr>
            <a:r>
              <a:rPr lang="en-US" sz="2599" b="1">
                <a:solidFill>
                  <a:srgbClr val="000000"/>
                </a:solidFill>
                <a:latin typeface="Open Sans Bold"/>
                <a:ea typeface="Open Sans Bold"/>
                <a:cs typeface="Open Sans Bold"/>
                <a:sym typeface="Open Sans Bold"/>
              </a:rPr>
              <a:t>Aceste tratate reflectă ideea că, în absența unei interdicții universale absolute, statele pot adopta soluții regionale pentru a-și consolida securitatea prin mijloace juridice. În esență, ele funcționează ca mecanisme de regionalizare a dezarmării, demonstrând o tendință normativă clară spre restrângerea și delegitimarea armelor nucleare în ordinea juridică internațională.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7251" t="-1811" r="-14893" b="-32638"/>
            </a:stretch>
          </a:blipFill>
        </p:spPr>
      </p:sp>
      <p:sp>
        <p:nvSpPr>
          <p:cNvPr id="3" name="Freeform 3"/>
          <p:cNvSpPr/>
          <p:nvPr/>
        </p:nvSpPr>
        <p:spPr>
          <a:xfrm rot="5400000">
            <a:off x="-4387507" y="3799478"/>
            <a:ext cx="10832414" cy="2688043"/>
          </a:xfrm>
          <a:custGeom>
            <a:avLst/>
            <a:gdLst/>
            <a:ahLst/>
            <a:cxnLst/>
            <a:rect l="l" t="t" r="r" b="b"/>
            <a:pathLst>
              <a:path w="10832414" h="2688043">
                <a:moveTo>
                  <a:pt x="0" y="0"/>
                </a:moveTo>
                <a:lnTo>
                  <a:pt x="10832414" y="0"/>
                </a:lnTo>
                <a:lnTo>
                  <a:pt x="10832414" y="2688044"/>
                </a:lnTo>
                <a:lnTo>
                  <a:pt x="0" y="268804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82671" y="50573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flipV="1">
            <a:off x="11846083" y="3655935"/>
            <a:ext cx="10832414" cy="2688043"/>
          </a:xfrm>
          <a:custGeom>
            <a:avLst/>
            <a:gdLst/>
            <a:ahLst/>
            <a:cxnLst/>
            <a:rect l="l" t="t" r="r" b="b"/>
            <a:pathLst>
              <a:path w="10832414" h="2688043">
                <a:moveTo>
                  <a:pt x="0" y="2688043"/>
                </a:moveTo>
                <a:lnTo>
                  <a:pt x="10832414" y="2688043"/>
                </a:lnTo>
                <a:lnTo>
                  <a:pt x="10832414" y="0"/>
                </a:lnTo>
                <a:lnTo>
                  <a:pt x="0" y="0"/>
                </a:lnTo>
                <a:lnTo>
                  <a:pt x="0" y="2688043"/>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6" name="Freeform 6"/>
          <p:cNvSpPr/>
          <p:nvPr/>
        </p:nvSpPr>
        <p:spPr>
          <a:xfrm flipH="1">
            <a:off x="13674361" y="505739"/>
            <a:ext cx="4114800" cy="4114800"/>
          </a:xfrm>
          <a:custGeom>
            <a:avLst/>
            <a:gdLst/>
            <a:ahLst/>
            <a:cxnLst/>
            <a:rect l="l" t="t" r="r" b="b"/>
            <a:pathLst>
              <a:path w="4114800" h="4114800">
                <a:moveTo>
                  <a:pt x="4114800" y="0"/>
                </a:moveTo>
                <a:lnTo>
                  <a:pt x="0" y="0"/>
                </a:lnTo>
                <a:lnTo>
                  <a:pt x="0" y="4114800"/>
                </a:lnTo>
                <a:lnTo>
                  <a:pt x="4114800" y="4114800"/>
                </a:lnTo>
                <a:lnTo>
                  <a:pt x="411480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TextBox 7"/>
          <p:cNvSpPr txBox="1"/>
          <p:nvPr/>
        </p:nvSpPr>
        <p:spPr>
          <a:xfrm>
            <a:off x="2106669" y="2867939"/>
            <a:ext cx="14074661" cy="3612872"/>
          </a:xfrm>
          <a:prstGeom prst="rect">
            <a:avLst/>
          </a:prstGeom>
        </p:spPr>
        <p:txBody>
          <a:bodyPr lIns="0" tIns="0" rIns="0" bIns="0" rtlCol="0" anchor="t">
            <a:spAutoFit/>
          </a:bodyPr>
          <a:lstStyle/>
          <a:p>
            <a:pPr algn="ctr">
              <a:lnSpc>
                <a:spcPts val="9222"/>
              </a:lnSpc>
            </a:pPr>
            <a:r>
              <a:rPr lang="en-US" sz="10362" b="1">
                <a:solidFill>
                  <a:srgbClr val="322121"/>
                </a:solidFill>
                <a:latin typeface="Adirek Serif Bold"/>
                <a:ea typeface="Adirek Serif Bold"/>
                <a:cs typeface="Adirek Serif Bold"/>
                <a:sym typeface="Adirek Serif Bold"/>
              </a:rPr>
              <a:t>Argumente pro și contra legalității utilizării armelor nucleare</a:t>
            </a:r>
          </a:p>
        </p:txBody>
      </p:sp>
      <p:grpSp>
        <p:nvGrpSpPr>
          <p:cNvPr id="8" name="Group 8"/>
          <p:cNvGrpSpPr/>
          <p:nvPr/>
        </p:nvGrpSpPr>
        <p:grpSpPr>
          <a:xfrm>
            <a:off x="1124499" y="6766881"/>
            <a:ext cx="16134801" cy="2297155"/>
            <a:chOff x="0" y="0"/>
            <a:chExt cx="4249495" cy="605012"/>
          </a:xfrm>
        </p:grpSpPr>
        <p:sp>
          <p:nvSpPr>
            <p:cNvPr id="9" name="Freeform 9"/>
            <p:cNvSpPr/>
            <p:nvPr/>
          </p:nvSpPr>
          <p:spPr>
            <a:xfrm>
              <a:off x="0" y="0"/>
              <a:ext cx="4249495" cy="605012"/>
            </a:xfrm>
            <a:custGeom>
              <a:avLst/>
              <a:gdLst/>
              <a:ahLst/>
              <a:cxnLst/>
              <a:rect l="l" t="t" r="r" b="b"/>
              <a:pathLst>
                <a:path w="4249495" h="605012">
                  <a:moveTo>
                    <a:pt x="13915" y="0"/>
                  </a:moveTo>
                  <a:lnTo>
                    <a:pt x="4235580" y="0"/>
                  </a:lnTo>
                  <a:cubicBezTo>
                    <a:pt x="4239270" y="0"/>
                    <a:pt x="4242810" y="1466"/>
                    <a:pt x="4245419" y="4076"/>
                  </a:cubicBezTo>
                  <a:cubicBezTo>
                    <a:pt x="4248029" y="6685"/>
                    <a:pt x="4249495" y="10225"/>
                    <a:pt x="4249495" y="13915"/>
                  </a:cubicBezTo>
                  <a:lnTo>
                    <a:pt x="4249495" y="591097"/>
                  </a:lnTo>
                  <a:cubicBezTo>
                    <a:pt x="4249495" y="594788"/>
                    <a:pt x="4248029" y="598327"/>
                    <a:pt x="4245419" y="600936"/>
                  </a:cubicBezTo>
                  <a:cubicBezTo>
                    <a:pt x="4242810" y="603546"/>
                    <a:pt x="4239270" y="605012"/>
                    <a:pt x="4235580" y="605012"/>
                  </a:cubicBezTo>
                  <a:lnTo>
                    <a:pt x="13915" y="605012"/>
                  </a:lnTo>
                  <a:cubicBezTo>
                    <a:pt x="10225" y="605012"/>
                    <a:pt x="6685" y="603546"/>
                    <a:pt x="4076" y="600936"/>
                  </a:cubicBezTo>
                  <a:cubicBezTo>
                    <a:pt x="1466" y="598327"/>
                    <a:pt x="0" y="594788"/>
                    <a:pt x="0" y="591097"/>
                  </a:cubicBezTo>
                  <a:lnTo>
                    <a:pt x="0" y="13915"/>
                  </a:lnTo>
                  <a:cubicBezTo>
                    <a:pt x="0" y="10225"/>
                    <a:pt x="1466" y="6685"/>
                    <a:pt x="4076" y="4076"/>
                  </a:cubicBezTo>
                  <a:cubicBezTo>
                    <a:pt x="6685" y="1466"/>
                    <a:pt x="10225" y="0"/>
                    <a:pt x="13915" y="0"/>
                  </a:cubicBezTo>
                  <a:close/>
                </a:path>
              </a:pathLst>
            </a:custGeom>
            <a:solidFill>
              <a:srgbClr val="FCF7EC">
                <a:alpha val="49804"/>
              </a:srgbClr>
            </a:solidFill>
          </p:spPr>
        </p:sp>
        <p:sp>
          <p:nvSpPr>
            <p:cNvPr id="10" name="TextBox 10"/>
            <p:cNvSpPr txBox="1"/>
            <p:nvPr/>
          </p:nvSpPr>
          <p:spPr>
            <a:xfrm>
              <a:off x="0" y="-38100"/>
              <a:ext cx="4249495" cy="643112"/>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312390" y="6937241"/>
            <a:ext cx="15720331" cy="1889760"/>
          </a:xfrm>
          <a:prstGeom prst="rect">
            <a:avLst/>
          </a:prstGeom>
        </p:spPr>
        <p:txBody>
          <a:bodyPr lIns="0" tIns="0" rIns="0" bIns="0" rtlCol="0" anchor="t">
            <a:spAutoFit/>
          </a:bodyPr>
          <a:lstStyle/>
          <a:p>
            <a:pPr algn="ctr">
              <a:lnSpc>
                <a:spcPts val="5040"/>
              </a:lnSpc>
              <a:spcBef>
                <a:spcPct val="0"/>
              </a:spcBef>
            </a:pPr>
            <a:r>
              <a:rPr lang="en-US" sz="3600" b="1" i="1">
                <a:solidFill>
                  <a:srgbClr val="322121"/>
                </a:solidFill>
                <a:latin typeface="Open Sans Bold Italics"/>
                <a:ea typeface="Open Sans Bold Italics"/>
                <a:cs typeface="Open Sans Bold Italics"/>
                <a:sym typeface="Open Sans Bold Italics"/>
              </a:rPr>
              <a:t>Analiza legalității utilizării armelor nucleare presupune examinarea atât din perspectiva </a:t>
            </a:r>
            <a:r>
              <a:rPr lang="en-US" sz="3600" b="1" i="1" u="sng">
                <a:solidFill>
                  <a:srgbClr val="322121"/>
                </a:solidFill>
                <a:latin typeface="Open Sans Bold Italics"/>
                <a:ea typeface="Open Sans Bold Italics"/>
                <a:cs typeface="Open Sans Bold Italics"/>
                <a:sym typeface="Open Sans Bold Italics"/>
              </a:rPr>
              <a:t>jus ad bellum</a:t>
            </a:r>
            <a:r>
              <a:rPr lang="en-US" sz="3600" b="1" i="1">
                <a:solidFill>
                  <a:srgbClr val="322121"/>
                </a:solidFill>
                <a:latin typeface="Open Sans Bold Italics"/>
                <a:ea typeface="Open Sans Bold Italics"/>
                <a:cs typeface="Open Sans Bold Italics"/>
                <a:sym typeface="Open Sans Bold Italics"/>
              </a:rPr>
              <a:t> (legalitatea recurgerii la forță), cât și a</a:t>
            </a:r>
            <a:r>
              <a:rPr lang="en-US" sz="3600" b="1" i="1" u="sng">
                <a:solidFill>
                  <a:srgbClr val="322121"/>
                </a:solidFill>
                <a:latin typeface="Open Sans Bold Italics"/>
                <a:ea typeface="Open Sans Bold Italics"/>
                <a:cs typeface="Open Sans Bold Italics"/>
                <a:sym typeface="Open Sans Bold Italics"/>
              </a:rPr>
              <a:t> jus in bello</a:t>
            </a:r>
            <a:r>
              <a:rPr lang="en-US" sz="3600" b="1" i="1">
                <a:solidFill>
                  <a:srgbClr val="322121"/>
                </a:solidFill>
                <a:latin typeface="Open Sans Bold Italics"/>
                <a:ea typeface="Open Sans Bold Italics"/>
                <a:cs typeface="Open Sans Bold Italics"/>
                <a:sym typeface="Open Sans Bold Italics"/>
              </a:rPr>
              <a:t> (legalitatea modului de desfășurare a ostilităților).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Произвольный</PresentationFormat>
  <Paragraphs>81</Paragraphs>
  <Slides>13</Slides>
  <Notes>0</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13</vt:i4>
      </vt:variant>
    </vt:vector>
  </HeadingPairs>
  <TitlesOfParts>
    <vt:vector size="30" baseType="lpstr">
      <vt:lpstr>Open Sans Bold Italics</vt:lpstr>
      <vt:lpstr>Comforter Brush</vt:lpstr>
      <vt:lpstr>Vintage Rotter</vt:lpstr>
      <vt:lpstr>Bree Serif</vt:lpstr>
      <vt:lpstr>Linux Biolinum</vt:lpstr>
      <vt:lpstr>Noto Serif Display ExtraCondensed</vt:lpstr>
      <vt:lpstr>DM Serif Display</vt:lpstr>
      <vt:lpstr>Adirek Serif Bold</vt:lpstr>
      <vt:lpstr>Maragsa</vt:lpstr>
      <vt:lpstr>Flatory Serif Bold</vt:lpstr>
      <vt:lpstr>Calibri</vt:lpstr>
      <vt:lpstr>Open Sans</vt:lpstr>
      <vt:lpstr>Open Sans Italics</vt:lpstr>
      <vt:lpstr>Linux Biolinum Bold</vt:lpstr>
      <vt:lpstr>Open Sans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Vintage Watercolor Creative Portfolio Presentation</dc:title>
  <dc:creator>User</dc:creator>
  <cp:lastModifiedBy>User</cp:lastModifiedBy>
  <cp:revision>2</cp:revision>
  <dcterms:created xsi:type="dcterms:W3CDTF">2006-08-16T00:00:00Z</dcterms:created>
  <dcterms:modified xsi:type="dcterms:W3CDTF">2026-05-07T17:38:41Z</dcterms:modified>
  <dc:identifier>DAHCaffenfo</dc:identifier>
</cp:coreProperties>
</file>