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 (MS)" panose="020B0604020202020204" charset="0"/>
      <p:regular r:id="rId8"/>
    </p:embeddedFont>
    <p:embeddedFont>
      <p:font typeface="Calibri (MS) Bold" panose="020B0604020202020204" charset="0"/>
      <p:regular r:id="rId9"/>
    </p:embeddedFont>
    <p:embeddedFont>
      <p:font typeface="Calibri (MS) Bold Italics" panose="020B0604020202020204" charset="0"/>
      <p:regular r:id="rId10"/>
    </p:embeddedFont>
    <p:embeddedFont>
      <p:font typeface="Calibri (MS) Italics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FF7"/>
    <a:srgbClr val="C0E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256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" y="0"/>
            <a:ext cx="18297206" cy="10424650"/>
          </a:xfrm>
          <a:custGeom>
            <a:avLst/>
            <a:gdLst/>
            <a:ahLst/>
            <a:cxnLst/>
            <a:rect l="l" t="t" r="r" b="b"/>
            <a:pathLst>
              <a:path w="18532711" h="10424650">
                <a:moveTo>
                  <a:pt x="0" y="0"/>
                </a:moveTo>
                <a:lnTo>
                  <a:pt x="18532711" y="0"/>
                </a:lnTo>
                <a:lnTo>
                  <a:pt x="18532711" y="10424650"/>
                </a:lnTo>
                <a:lnTo>
                  <a:pt x="0" y="10424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3124200" y="2739483"/>
            <a:ext cx="12801599" cy="4753025"/>
            <a:chOff x="0" y="0"/>
            <a:chExt cx="2915019" cy="1251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5019" cy="1251826"/>
            </a:xfrm>
            <a:custGeom>
              <a:avLst/>
              <a:gdLst/>
              <a:ahLst/>
              <a:cxnLst/>
              <a:rect l="l" t="t" r="r" b="b"/>
              <a:pathLst>
                <a:path w="2915019" h="1251826">
                  <a:moveTo>
                    <a:pt x="0" y="0"/>
                  </a:moveTo>
                  <a:lnTo>
                    <a:pt x="2915019" y="0"/>
                  </a:lnTo>
                  <a:lnTo>
                    <a:pt x="2915019" y="1251826"/>
                  </a:lnTo>
                  <a:lnTo>
                    <a:pt x="0" y="1251826"/>
                  </a:lnTo>
                  <a:close/>
                </a:path>
              </a:pathLst>
            </a:custGeom>
            <a:solidFill>
              <a:srgbClr val="2257A1">
                <a:alpha val="1686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915019" cy="1194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205" y="3139362"/>
            <a:ext cx="18297205" cy="3802900"/>
            <a:chOff x="0" y="0"/>
            <a:chExt cx="4819017" cy="10015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9017" cy="1001587"/>
            </a:xfrm>
            <a:custGeom>
              <a:avLst/>
              <a:gdLst/>
              <a:ahLst/>
              <a:cxnLst/>
              <a:rect l="l" t="t" r="r" b="b"/>
              <a:pathLst>
                <a:path w="4819017" h="1001587">
                  <a:moveTo>
                    <a:pt x="0" y="0"/>
                  </a:moveTo>
                  <a:lnTo>
                    <a:pt x="4819017" y="0"/>
                  </a:lnTo>
                  <a:lnTo>
                    <a:pt x="4819017" y="1001587"/>
                  </a:lnTo>
                  <a:lnTo>
                    <a:pt x="0" y="1001587"/>
                  </a:lnTo>
                  <a:close/>
                </a:path>
              </a:pathLst>
            </a:custGeom>
            <a:solidFill>
              <a:srgbClr val="3FB0D4">
                <a:alpha val="20784"/>
              </a:srgbClr>
            </a:solidFill>
          </p:spPr>
          <p:txBody>
            <a:bodyPr/>
            <a:lstStyle/>
            <a:p>
              <a:endParaRPr lang="ro-MD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9017" cy="1039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445484"/>
            <a:ext cx="17282057" cy="1490577"/>
          </a:xfrm>
          <a:custGeom>
            <a:avLst/>
            <a:gdLst/>
            <a:ahLst/>
            <a:cxnLst/>
            <a:rect l="l" t="t" r="r" b="b"/>
            <a:pathLst>
              <a:path w="17282057" h="1490577">
                <a:moveTo>
                  <a:pt x="0" y="0"/>
                </a:moveTo>
                <a:lnTo>
                  <a:pt x="17282057" y="0"/>
                </a:lnTo>
                <a:lnTo>
                  <a:pt x="17282057" y="1490577"/>
                </a:lnTo>
                <a:lnTo>
                  <a:pt x="0" y="149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02499" y="3139362"/>
            <a:ext cx="11661301" cy="475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ro-RO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ELEMENTUL DE CONȚINUT AL RAPORTULUI INTEGRAT:</a:t>
            </a:r>
          </a:p>
          <a:p>
            <a:pPr algn="ctr">
              <a:lnSpc>
                <a:spcPts val="7559"/>
              </a:lnSpc>
            </a:pPr>
            <a:r>
              <a:rPr lang="ro-RO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ANALIZA ENTITĂȚII ȘI A MEDIULUI EXTERN</a:t>
            </a:r>
          </a:p>
          <a:p>
            <a:pPr algn="ctr">
              <a:lnSpc>
                <a:spcPts val="7559"/>
              </a:lnSpc>
            </a:pPr>
            <a:r>
              <a:rPr lang="ro-RO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                                     </a:t>
            </a:r>
          </a:p>
          <a:p>
            <a:pPr algn="r">
              <a:lnSpc>
                <a:spcPts val="7559"/>
              </a:lnSpc>
            </a:pPr>
            <a:r>
              <a:rPr lang="ro-RO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LUȘMANSCHI Galina, dr., conf.univ.</a:t>
            </a:r>
            <a:endParaRPr lang="en-US" sz="3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" name="Freeform 11"/>
          <p:cNvSpPr/>
          <p:nvPr/>
        </p:nvSpPr>
        <p:spPr>
          <a:xfrm rot="-10800000">
            <a:off x="14238977" y="8042757"/>
            <a:ext cx="4049023" cy="2244243"/>
          </a:xfrm>
          <a:custGeom>
            <a:avLst/>
            <a:gdLst/>
            <a:ahLst/>
            <a:cxnLst/>
            <a:rect l="l" t="t" r="r" b="b"/>
            <a:pathLst>
              <a:path w="4049023" h="2244243">
                <a:moveTo>
                  <a:pt x="0" y="0"/>
                </a:moveTo>
                <a:lnTo>
                  <a:pt x="4049023" y="0"/>
                </a:lnTo>
                <a:lnTo>
                  <a:pt x="4049023" y="2244243"/>
                </a:lnTo>
                <a:lnTo>
                  <a:pt x="0" y="2244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H="1">
            <a:off x="0" y="8042757"/>
            <a:ext cx="4049023" cy="2244243"/>
          </a:xfrm>
          <a:custGeom>
            <a:avLst/>
            <a:gdLst/>
            <a:ahLst/>
            <a:cxnLst/>
            <a:rect l="l" t="t" r="r" b="b"/>
            <a:pathLst>
              <a:path w="4049023" h="2244243">
                <a:moveTo>
                  <a:pt x="4049023" y="0"/>
                </a:moveTo>
                <a:lnTo>
                  <a:pt x="0" y="0"/>
                </a:lnTo>
                <a:lnTo>
                  <a:pt x="0" y="2244243"/>
                </a:lnTo>
                <a:lnTo>
                  <a:pt x="4049023" y="2244243"/>
                </a:lnTo>
                <a:lnTo>
                  <a:pt x="4049023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7205" cy="10287000"/>
            <a:chOff x="0" y="0"/>
            <a:chExt cx="4819017" cy="2709333"/>
          </a:xfrm>
          <a:solidFill>
            <a:srgbClr val="E9EFF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8684" y="1685300"/>
            <a:ext cx="16597316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17"/>
              </a:lnSpc>
            </a:pPr>
            <a:r>
              <a:rPr lang="ro-RO" sz="2869" b="1" i="1" spc="60" dirty="0">
                <a:solidFill>
                  <a:srgbClr val="C00000"/>
                </a:solidFill>
                <a:latin typeface="+mj-lt"/>
                <a:ea typeface="Roboto Bold Italics"/>
                <a:cs typeface="Roboto Bold Italics"/>
                <a:sym typeface="Roboto Bold Italics"/>
              </a:rPr>
              <a:t>Conform CIRI, un raport integrat identifică scopul, misiunea și viziunea entității,</a:t>
            </a:r>
            <a:r>
              <a:rPr lang="ro-MD" dirty="0"/>
              <a:t> </a:t>
            </a:r>
            <a:r>
              <a:rPr lang="ro-RO" sz="2869" b="1" i="1" spc="60" dirty="0">
                <a:solidFill>
                  <a:srgbClr val="C00000"/>
                </a:solidFill>
                <a:latin typeface="+mj-lt"/>
                <a:ea typeface="Roboto Bold Italics"/>
                <a:cs typeface="Roboto Bold Italics"/>
                <a:sym typeface="Roboto Bold Italics"/>
              </a:rPr>
              <a:t> include informații:</a:t>
            </a:r>
            <a:endParaRPr lang="en-US" sz="2869" b="1" spc="60" dirty="0">
              <a:solidFill>
                <a:srgbClr val="000000"/>
              </a:solidFill>
              <a:latin typeface="+mj-lt"/>
              <a:ea typeface="Roboto Bold Italics"/>
              <a:cs typeface="Roboto Bold Italics"/>
              <a:sym typeface="Roboto Bold Italics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1791804" y="274224"/>
            <a:ext cx="13843237" cy="1193979"/>
          </a:xfrm>
          <a:custGeom>
            <a:avLst/>
            <a:gdLst/>
            <a:ahLst/>
            <a:cxnLst/>
            <a:rect l="l" t="t" r="r" b="b"/>
            <a:pathLst>
              <a:path w="13843237" h="1193979">
                <a:moveTo>
                  <a:pt x="0" y="0"/>
                </a:moveTo>
                <a:lnTo>
                  <a:pt x="13843237" y="0"/>
                </a:lnTo>
                <a:lnTo>
                  <a:pt x="13843237" y="1193979"/>
                </a:lnTo>
                <a:lnTo>
                  <a:pt x="0" y="1193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E4D099-EAAC-4590-9D42-BAAC95A00307}"/>
              </a:ext>
            </a:extLst>
          </p:cNvPr>
          <p:cNvGrpSpPr/>
          <p:nvPr/>
        </p:nvGrpSpPr>
        <p:grpSpPr>
          <a:xfrm>
            <a:off x="685800" y="2167163"/>
            <a:ext cx="17162532" cy="8192583"/>
            <a:chOff x="529323" y="1797214"/>
            <a:chExt cx="17162532" cy="8192583"/>
          </a:xfrm>
        </p:grpSpPr>
        <p:grpSp>
          <p:nvGrpSpPr>
            <p:cNvPr id="18" name="Group 18"/>
            <p:cNvGrpSpPr/>
            <p:nvPr/>
          </p:nvGrpSpPr>
          <p:grpSpPr>
            <a:xfrm>
              <a:off x="8069124" y="1797214"/>
              <a:ext cx="9600154" cy="2043103"/>
              <a:chOff x="0" y="-46188"/>
              <a:chExt cx="1059235" cy="2254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59235" cy="139701"/>
              </a:xfrm>
              <a:custGeom>
                <a:avLst/>
                <a:gdLst/>
                <a:ahLst/>
                <a:cxnLst/>
                <a:rect l="l" t="t" r="r" b="b"/>
                <a:pathLst>
                  <a:path w="1059235" h="139701">
                    <a:moveTo>
                      <a:pt x="0" y="0"/>
                    </a:moveTo>
                    <a:lnTo>
                      <a:pt x="1059235" y="0"/>
                    </a:lnTo>
                    <a:lnTo>
                      <a:pt x="1059235" y="139701"/>
                    </a:lnTo>
                    <a:lnTo>
                      <a:pt x="0" y="139701"/>
                    </a:lnTo>
                    <a:close/>
                  </a:path>
                </a:pathLst>
              </a:custGeom>
              <a:solidFill>
                <a:srgbClr val="FFFDEE"/>
              </a:solidFill>
              <a:ln w="19050" cap="sq">
                <a:solidFill>
                  <a:srgbClr val="0D250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6188"/>
                <a:ext cx="1059235" cy="225426"/>
              </a:xfrm>
              <a:prstGeom prst="rect">
                <a:avLst/>
              </a:prstGeom>
            </p:spPr>
            <p:txBody>
              <a:bodyPr lIns="37185" tIns="37185" rIns="37185" bIns="37185" rtlCol="0" anchor="ctr"/>
              <a:lstStyle/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Cultura,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etica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și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valorile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; 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Proprietarii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și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structura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operațională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; 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Activitățile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principale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,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mediul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concurențial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,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poziția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din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cadrul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lanțului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 </a:t>
                </a:r>
                <a:r>
                  <a:rPr lang="en-US" sz="2100" i="1" dirty="0" err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valoric</a:t>
                </a:r>
                <a:r>
                  <a:rPr lang="en-US" sz="2100" i="1" dirty="0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.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8069124" y="3322671"/>
              <a:ext cx="9622731" cy="1689260"/>
              <a:chOff x="0" y="-51452"/>
              <a:chExt cx="1061726" cy="18638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59235" cy="100659"/>
              </a:xfrm>
              <a:custGeom>
                <a:avLst/>
                <a:gdLst/>
                <a:ahLst/>
                <a:cxnLst/>
                <a:rect l="l" t="t" r="r" b="b"/>
                <a:pathLst>
                  <a:path w="1059235" h="100659">
                    <a:moveTo>
                      <a:pt x="0" y="0"/>
                    </a:moveTo>
                    <a:lnTo>
                      <a:pt x="1059235" y="0"/>
                    </a:lnTo>
                    <a:lnTo>
                      <a:pt x="1059235" y="100659"/>
                    </a:lnTo>
                    <a:lnTo>
                      <a:pt x="0" y="100659"/>
                    </a:lnTo>
                    <a:close/>
                  </a:path>
                </a:pathLst>
              </a:custGeom>
              <a:solidFill>
                <a:srgbClr val="FFFDEE"/>
              </a:solidFill>
              <a:ln w="19050" cap="sq">
                <a:solidFill>
                  <a:srgbClr val="0D2504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2491" y="-51452"/>
                <a:ext cx="1059235" cy="186384"/>
              </a:xfrm>
              <a:prstGeom prst="rect">
                <a:avLst/>
              </a:prstGeom>
            </p:spPr>
            <p:txBody>
              <a:bodyPr lIns="37185" tIns="37185" rIns="37185" bIns="37185" rtlCol="0" anchor="ctr"/>
              <a:lstStyle/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Numărul de angajați;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 Italics"/>
                    <a:ea typeface="Calibri (MS) Italics"/>
                    <a:cs typeface="Calibri (MS) Italics"/>
                    <a:sym typeface="Calibri (MS) Italics"/>
                  </a:rPr>
                  <a:t>Veniturile și numărul de țări în care activează entitatea.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069124" y="4611081"/>
              <a:ext cx="9619296" cy="5378716"/>
              <a:chOff x="0" y="-43585"/>
              <a:chExt cx="1061347" cy="59346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59235" cy="507737"/>
              </a:xfrm>
              <a:custGeom>
                <a:avLst/>
                <a:gdLst/>
                <a:ahLst/>
                <a:cxnLst/>
                <a:rect l="l" t="t" r="r" b="b"/>
                <a:pathLst>
                  <a:path w="1059235" h="507737">
                    <a:moveTo>
                      <a:pt x="0" y="0"/>
                    </a:moveTo>
                    <a:lnTo>
                      <a:pt x="1059235" y="0"/>
                    </a:lnTo>
                    <a:lnTo>
                      <a:pt x="1059235" y="507737"/>
                    </a:lnTo>
                    <a:lnTo>
                      <a:pt x="0" y="507737"/>
                    </a:lnTo>
                    <a:close/>
                  </a:path>
                </a:pathLst>
              </a:custGeom>
              <a:solidFill>
                <a:srgbClr val="FFFDEE"/>
              </a:solidFill>
              <a:ln w="19050" cap="sq">
                <a:solidFill>
                  <a:srgbClr val="0D2504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2112" y="-43585"/>
                <a:ext cx="1059235" cy="593462"/>
              </a:xfrm>
              <a:prstGeom prst="rect">
                <a:avLst/>
              </a:prstGeom>
            </p:spPr>
            <p:txBody>
              <a:bodyPr lIns="37185" tIns="37185" rIns="37185" bIns="37185" rtlCol="0" anchor="ctr"/>
              <a:lstStyle/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Nevoile și interesele legitime ale principalelor părți interesate; 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Bold Italics"/>
                    <a:cs typeface="Calibri (MS)" panose="020B0604020202020204" charset="0"/>
                    <a:sym typeface="Calibri (MS) Bold Italics"/>
                  </a:rPr>
                  <a:t>Condițiile macro și microeconomice</a:t>
                </a: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: stabilitatea economică, globalizarea și tendințele sectorului de activitate</a:t>
                </a:r>
                <a:r>
                  <a:rPr lang="ro-RO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;</a:t>
                </a:r>
                <a:endParaRPr lang="en-US" sz="2100" i="1">
                  <a:solidFill>
                    <a:srgbClr val="000000"/>
                  </a:solidFill>
                  <a:latin typeface="Calibri (MS)" panose="020B0604020202020204" charset="0"/>
                  <a:ea typeface="Calibri (MS) Italics"/>
                  <a:cs typeface="Calibri (MS)" panose="020B0604020202020204" charset="0"/>
                  <a:sym typeface="Calibri (MS) Italics"/>
                </a:endParaRP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Bold Italics"/>
                    <a:cs typeface="Calibri (MS)" panose="020B0604020202020204" charset="0"/>
                    <a:sym typeface="Calibri (MS) Bold Italics"/>
                  </a:rPr>
                  <a:t>Forțele pieței</a:t>
                </a: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: punctele forte și punctele slabe relative ale concurenților; 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Viteza și efectele schimbărilor tehnologice; 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Bold Italics"/>
                    <a:cs typeface="Calibri (MS)" panose="020B0604020202020204" charset="0"/>
                    <a:sym typeface="Calibri (MS) Bold Italics"/>
                  </a:rPr>
                  <a:t>Problemele sociale</a:t>
                </a: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: populația și schimbările demografice, drepturile omului, sănătatea, sărăcia, valorile colective și sistemele de educație;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Bold Italics"/>
                    <a:cs typeface="Calibri (MS)" panose="020B0604020202020204" charset="0"/>
                    <a:sym typeface="Calibri (MS) Bold Italics"/>
                  </a:rPr>
                  <a:t>Provocările de mediu</a:t>
                </a: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: schimbările climatice, pierderea ecosistemelor și deficitele  de resurse pe măsură ce ne apropiem de atingerea limitelor planetar;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Mediul legislativ și de reglementare în care entitatea activează;</a:t>
                </a:r>
              </a:p>
              <a:p>
                <a:pPr marL="453390" lvl="1" indent="-226695" algn="l">
                  <a:lnSpc>
                    <a:spcPts val="2940"/>
                  </a:lnSpc>
                  <a:buFont typeface="Arial"/>
                  <a:buChar char="•"/>
                </a:pPr>
                <a:r>
                  <a:rPr lang="en-US" sz="2100" i="1">
                    <a:solidFill>
                      <a:srgbClr val="000000"/>
                    </a:solidFill>
                    <a:latin typeface="Calibri (MS)" panose="020B0604020202020204" charset="0"/>
                    <a:ea typeface="Calibri (MS) Italics"/>
                    <a:cs typeface="Calibri (MS)" panose="020B0604020202020204" charset="0"/>
                    <a:sym typeface="Calibri (MS) Italics"/>
                  </a:rPr>
                  <a:t>Mediul politic din țările în care entitatea își desfășoară activitatea și din alte țări care ar putea afecta capacitatea entității de a-și implementa strategia.</a:t>
                </a:r>
              </a:p>
            </p:txBody>
          </p:sp>
        </p:grp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634C057A-EB8D-4A68-8C01-A1638F1EBADA}"/>
                </a:ext>
              </a:extLst>
            </p:cNvPr>
            <p:cNvGrpSpPr/>
            <p:nvPr/>
          </p:nvGrpSpPr>
          <p:grpSpPr>
            <a:xfrm>
              <a:off x="752905" y="1951490"/>
              <a:ext cx="6720783" cy="1420843"/>
              <a:chOff x="-21234" y="-76200"/>
              <a:chExt cx="2418176" cy="511227"/>
            </a:xfrm>
          </p:grpSpPr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135BD693-3E83-4E02-9E44-A6BFACC80ACB}"/>
                  </a:ext>
                </a:extLst>
              </p:cNvPr>
              <p:cNvSpPr/>
              <p:nvPr/>
            </p:nvSpPr>
            <p:spPr>
              <a:xfrm>
                <a:off x="-21234" y="5142"/>
                <a:ext cx="2396942" cy="429885"/>
              </a:xfrm>
              <a:custGeom>
                <a:avLst/>
                <a:gdLst/>
                <a:ahLst/>
                <a:cxnLst/>
                <a:rect l="l" t="t" r="r" b="b"/>
                <a:pathLst>
                  <a:path w="2396942" h="429885">
                    <a:moveTo>
                      <a:pt x="116214" y="0"/>
                    </a:moveTo>
                    <a:lnTo>
                      <a:pt x="2280728" y="0"/>
                    </a:lnTo>
                    <a:cubicBezTo>
                      <a:pt x="2344911" y="0"/>
                      <a:pt x="2396942" y="52031"/>
                      <a:pt x="2396942" y="116214"/>
                    </a:cubicBezTo>
                    <a:lnTo>
                      <a:pt x="2396942" y="313671"/>
                    </a:lnTo>
                    <a:cubicBezTo>
                      <a:pt x="2396942" y="377854"/>
                      <a:pt x="2344911" y="429885"/>
                      <a:pt x="2280728" y="429885"/>
                    </a:cubicBezTo>
                    <a:lnTo>
                      <a:pt x="116214" y="429885"/>
                    </a:lnTo>
                    <a:cubicBezTo>
                      <a:pt x="52031" y="429885"/>
                      <a:pt x="0" y="377854"/>
                      <a:pt x="0" y="313671"/>
                    </a:cubicBezTo>
                    <a:lnTo>
                      <a:pt x="0" y="116214"/>
                    </a:lnTo>
                    <a:cubicBezTo>
                      <a:pt x="0" y="52031"/>
                      <a:pt x="52031" y="0"/>
                      <a:pt x="116214" y="0"/>
                    </a:cubicBezTo>
                    <a:close/>
                  </a:path>
                </a:pathLst>
              </a:custGeom>
              <a:solidFill>
                <a:srgbClr val="FFF8C3"/>
              </a:solidFill>
              <a:ln w="19050" cap="rnd">
                <a:solidFill>
                  <a:srgbClr val="0D2504"/>
                </a:solidFill>
                <a:prstDash val="solid"/>
                <a:round/>
              </a:ln>
            </p:spPr>
          </p:sp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906EF885-9BFA-49B3-BE3C-FB4B32D3A421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396942" cy="506085"/>
              </a:xfrm>
              <a:prstGeom prst="rect">
                <a:avLst/>
              </a:prstGeom>
            </p:spPr>
            <p:txBody>
              <a:bodyPr lIns="37185" tIns="37185" rIns="37185" bIns="37185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DE7886A6-CC7D-4D6D-900F-55BB4A1BCF53}"/>
                </a:ext>
              </a:extLst>
            </p:cNvPr>
            <p:cNvSpPr txBox="1"/>
            <p:nvPr/>
          </p:nvSpPr>
          <p:spPr>
            <a:xfrm>
              <a:off x="750096" y="2120052"/>
              <a:ext cx="1375916" cy="1245135"/>
            </a:xfrm>
            <a:prstGeom prst="roundRect">
              <a:avLst/>
            </a:prstGeom>
            <a:solidFill>
              <a:srgbClr val="C0E0C9"/>
            </a:solidFill>
            <a:ln>
              <a:solidFill>
                <a:schemeClr val="tx1"/>
              </a:solidFill>
            </a:ln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2BB711F-F79A-4DEC-A960-DFB03FF09ACC}"/>
                </a:ext>
              </a:extLst>
            </p:cNvPr>
            <p:cNvGrpSpPr/>
            <p:nvPr/>
          </p:nvGrpSpPr>
          <p:grpSpPr>
            <a:xfrm>
              <a:off x="529323" y="2473136"/>
              <a:ext cx="9270207" cy="3987095"/>
              <a:chOff x="529323" y="2487832"/>
              <a:chExt cx="9270207" cy="3987095"/>
            </a:xfrm>
          </p:grpSpPr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id="{6853F8C3-6AD1-477F-8FC9-84B2FE999E86}"/>
                  </a:ext>
                </a:extLst>
              </p:cNvPr>
              <p:cNvSpPr txBox="1"/>
              <p:nvPr/>
            </p:nvSpPr>
            <p:spPr>
              <a:xfrm>
                <a:off x="2453237" y="2487832"/>
                <a:ext cx="7346293" cy="4699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b="1" i="1" spc="52">
                    <a:solidFill>
                      <a:srgbClr val="000000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Elementele entității</a:t>
                </a:r>
              </a:p>
            </p:txBody>
          </p:sp>
          <p:grpSp>
            <p:nvGrpSpPr>
              <p:cNvPr id="58" name="Group 10">
                <a:extLst>
                  <a:ext uri="{FF2B5EF4-FFF2-40B4-BE49-F238E27FC236}">
                    <a16:creationId xmlns:a16="http://schemas.microsoft.com/office/drawing/2014/main" id="{8A2C404B-2A02-49A2-92BD-F4A6CB54D0DC}"/>
                  </a:ext>
                </a:extLst>
              </p:cNvPr>
              <p:cNvGrpSpPr/>
              <p:nvPr/>
            </p:nvGrpSpPr>
            <p:grpSpPr>
              <a:xfrm>
                <a:off x="811920" y="5280156"/>
                <a:ext cx="6661768" cy="1194771"/>
                <a:chOff x="0" y="0"/>
                <a:chExt cx="2396942" cy="429885"/>
              </a:xfrm>
            </p:grpSpPr>
            <p:sp>
              <p:nvSpPr>
                <p:cNvPr id="77" name="Freeform 11">
                  <a:extLst>
                    <a:ext uri="{FF2B5EF4-FFF2-40B4-BE49-F238E27FC236}">
                      <a16:creationId xmlns:a16="http://schemas.microsoft.com/office/drawing/2014/main" id="{4C5856C0-BA9C-4C7B-86D1-E68B7483A0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6942" cy="429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942" h="429885">
                      <a:moveTo>
                        <a:pt x="116214" y="0"/>
                      </a:moveTo>
                      <a:lnTo>
                        <a:pt x="2280728" y="0"/>
                      </a:lnTo>
                      <a:cubicBezTo>
                        <a:pt x="2344911" y="0"/>
                        <a:pt x="2396942" y="52031"/>
                        <a:pt x="2396942" y="116214"/>
                      </a:cubicBezTo>
                      <a:lnTo>
                        <a:pt x="2396942" y="313671"/>
                      </a:lnTo>
                      <a:cubicBezTo>
                        <a:pt x="2396942" y="377854"/>
                        <a:pt x="2344911" y="429885"/>
                        <a:pt x="2280728" y="429885"/>
                      </a:cubicBezTo>
                      <a:lnTo>
                        <a:pt x="116214" y="429885"/>
                      </a:lnTo>
                      <a:cubicBezTo>
                        <a:pt x="52031" y="429885"/>
                        <a:pt x="0" y="377854"/>
                        <a:pt x="0" y="313671"/>
                      </a:cubicBezTo>
                      <a:lnTo>
                        <a:pt x="0" y="116214"/>
                      </a:lnTo>
                      <a:cubicBezTo>
                        <a:pt x="0" y="52031"/>
                        <a:pt x="52031" y="0"/>
                        <a:pt x="116214" y="0"/>
                      </a:cubicBezTo>
                      <a:close/>
                    </a:path>
                  </a:pathLst>
                </a:custGeom>
                <a:solidFill>
                  <a:srgbClr val="FFF8C3"/>
                </a:solidFill>
                <a:ln w="19050" cap="rnd">
                  <a:solidFill>
                    <a:srgbClr val="0D2504"/>
                  </a:solidFill>
                  <a:prstDash val="solid"/>
                  <a:round/>
                </a:ln>
              </p:spPr>
            </p:sp>
            <p:sp>
              <p:nvSpPr>
                <p:cNvPr id="78" name="TextBox 12">
                  <a:extLst>
                    <a:ext uri="{FF2B5EF4-FFF2-40B4-BE49-F238E27FC236}">
                      <a16:creationId xmlns:a16="http://schemas.microsoft.com/office/drawing/2014/main" id="{899B6718-DC7B-4EBD-B373-ED5F711546B3}"/>
                    </a:ext>
                  </a:extLst>
                </p:cNvPr>
                <p:cNvSpPr txBox="1"/>
                <p:nvPr/>
              </p:nvSpPr>
              <p:spPr>
                <a:xfrm>
                  <a:off x="0" y="-76200"/>
                  <a:ext cx="2396942" cy="506085"/>
                </a:xfrm>
                <a:prstGeom prst="rect">
                  <a:avLst/>
                </a:prstGeom>
              </p:spPr>
              <p:txBody>
                <a:bodyPr lIns="37185" tIns="37185" rIns="37185" bIns="37185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sp>
            <p:nvSpPr>
              <p:cNvPr id="59" name="TextBox 13">
                <a:extLst>
                  <a:ext uri="{FF2B5EF4-FFF2-40B4-BE49-F238E27FC236}">
                    <a16:creationId xmlns:a16="http://schemas.microsoft.com/office/drawing/2014/main" id="{694DE46C-FAE7-4B25-8168-5613EEECE31A}"/>
                  </a:ext>
                </a:extLst>
              </p:cNvPr>
              <p:cNvSpPr txBox="1"/>
              <p:nvPr/>
            </p:nvSpPr>
            <p:spPr>
              <a:xfrm>
                <a:off x="2368546" y="5365774"/>
                <a:ext cx="7346293" cy="908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b="1" i="1" spc="52">
                    <a:solidFill>
                      <a:srgbClr val="000000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Factorii importanți care afectează </a:t>
                </a:r>
              </a:p>
              <a:p>
                <a:pPr algn="l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b="1" i="1" spc="52">
                    <a:solidFill>
                      <a:srgbClr val="000000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mediul extern și răspunsul entității</a:t>
                </a:r>
              </a:p>
            </p:txBody>
          </p:sp>
          <p:grpSp>
            <p:nvGrpSpPr>
              <p:cNvPr id="60" name="Group 14">
                <a:extLst>
                  <a:ext uri="{FF2B5EF4-FFF2-40B4-BE49-F238E27FC236}">
                    <a16:creationId xmlns:a16="http://schemas.microsoft.com/office/drawing/2014/main" id="{7589CBCF-94D8-4AAE-8901-7776297D60BB}"/>
                  </a:ext>
                </a:extLst>
              </p:cNvPr>
              <p:cNvGrpSpPr/>
              <p:nvPr/>
            </p:nvGrpSpPr>
            <p:grpSpPr>
              <a:xfrm>
                <a:off x="809903" y="3675810"/>
                <a:ext cx="6661768" cy="1194771"/>
                <a:chOff x="0" y="0"/>
                <a:chExt cx="2396942" cy="429885"/>
              </a:xfrm>
            </p:grpSpPr>
            <p:sp>
              <p:nvSpPr>
                <p:cNvPr id="75" name="Freeform 15">
                  <a:extLst>
                    <a:ext uri="{FF2B5EF4-FFF2-40B4-BE49-F238E27FC236}">
                      <a16:creationId xmlns:a16="http://schemas.microsoft.com/office/drawing/2014/main" id="{813025D7-B6DE-4945-BB1C-E51AFE099B0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6942" cy="429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942" h="429885">
                      <a:moveTo>
                        <a:pt x="116214" y="0"/>
                      </a:moveTo>
                      <a:lnTo>
                        <a:pt x="2280728" y="0"/>
                      </a:lnTo>
                      <a:cubicBezTo>
                        <a:pt x="2344911" y="0"/>
                        <a:pt x="2396942" y="52031"/>
                        <a:pt x="2396942" y="116214"/>
                      </a:cubicBezTo>
                      <a:lnTo>
                        <a:pt x="2396942" y="313671"/>
                      </a:lnTo>
                      <a:cubicBezTo>
                        <a:pt x="2396942" y="377854"/>
                        <a:pt x="2344911" y="429885"/>
                        <a:pt x="2280728" y="429885"/>
                      </a:cubicBezTo>
                      <a:lnTo>
                        <a:pt x="116214" y="429885"/>
                      </a:lnTo>
                      <a:cubicBezTo>
                        <a:pt x="52031" y="429885"/>
                        <a:pt x="0" y="377854"/>
                        <a:pt x="0" y="313671"/>
                      </a:cubicBezTo>
                      <a:lnTo>
                        <a:pt x="0" y="116214"/>
                      </a:lnTo>
                      <a:cubicBezTo>
                        <a:pt x="0" y="52031"/>
                        <a:pt x="52031" y="0"/>
                        <a:pt x="116214" y="0"/>
                      </a:cubicBezTo>
                      <a:close/>
                    </a:path>
                  </a:pathLst>
                </a:custGeom>
                <a:solidFill>
                  <a:srgbClr val="FFF8C3"/>
                </a:solidFill>
                <a:ln w="19050" cap="rnd">
                  <a:solidFill>
                    <a:srgbClr val="0D2504"/>
                  </a:solidFill>
                  <a:prstDash val="solid"/>
                  <a:round/>
                </a:ln>
              </p:spPr>
            </p:sp>
            <p:sp>
              <p:nvSpPr>
                <p:cNvPr id="76" name="TextBox 16">
                  <a:extLst>
                    <a:ext uri="{FF2B5EF4-FFF2-40B4-BE49-F238E27FC236}">
                      <a16:creationId xmlns:a16="http://schemas.microsoft.com/office/drawing/2014/main" id="{140B0E22-A3D5-41E6-AA77-EFC2E1D4F662}"/>
                    </a:ext>
                  </a:extLst>
                </p:cNvPr>
                <p:cNvSpPr txBox="1"/>
                <p:nvPr/>
              </p:nvSpPr>
              <p:spPr>
                <a:xfrm>
                  <a:off x="0" y="-76200"/>
                  <a:ext cx="2396942" cy="506085"/>
                </a:xfrm>
                <a:prstGeom prst="rect">
                  <a:avLst/>
                </a:prstGeom>
              </p:spPr>
              <p:txBody>
                <a:bodyPr lIns="37185" tIns="37185" rIns="37185" bIns="37185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sp>
            <p:nvSpPr>
              <p:cNvPr id="61" name="TextBox 17">
                <a:extLst>
                  <a:ext uri="{FF2B5EF4-FFF2-40B4-BE49-F238E27FC236}">
                    <a16:creationId xmlns:a16="http://schemas.microsoft.com/office/drawing/2014/main" id="{4A828796-3236-45DB-B681-168F0B05EB12}"/>
                  </a:ext>
                </a:extLst>
              </p:cNvPr>
              <p:cNvSpPr txBox="1"/>
              <p:nvPr/>
            </p:nvSpPr>
            <p:spPr>
              <a:xfrm>
                <a:off x="2391490" y="3993099"/>
                <a:ext cx="7346293" cy="4699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b="1" i="1" spc="52">
                    <a:solidFill>
                      <a:srgbClr val="000000"/>
                    </a:solidFill>
                    <a:latin typeface="Calibri (MS) Bold Italics"/>
                    <a:ea typeface="Calibri (MS) Bold Italics"/>
                    <a:cs typeface="Calibri (MS) Bold Italics"/>
                    <a:sym typeface="Calibri (MS) Bold Italics"/>
                  </a:rPr>
                  <a:t>Informațiile cantitative esențiale</a:t>
                </a:r>
              </a:p>
            </p:txBody>
          </p:sp>
          <p:sp>
            <p:nvSpPr>
              <p:cNvPr id="62" name="AutoShape 27">
                <a:extLst>
                  <a:ext uri="{FF2B5EF4-FFF2-40B4-BE49-F238E27FC236}">
                    <a16:creationId xmlns:a16="http://schemas.microsoft.com/office/drawing/2014/main" id="{6053D954-1A2D-4E1E-89C8-045ED5F037D6}"/>
                  </a:ext>
                </a:extLst>
              </p:cNvPr>
              <p:cNvSpPr/>
              <p:nvPr/>
            </p:nvSpPr>
            <p:spPr>
              <a:xfrm flipH="1">
                <a:off x="529323" y="2705830"/>
                <a:ext cx="872" cy="3247426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3" name="AutoShape 28">
                <a:extLst>
                  <a:ext uri="{FF2B5EF4-FFF2-40B4-BE49-F238E27FC236}">
                    <a16:creationId xmlns:a16="http://schemas.microsoft.com/office/drawing/2014/main" id="{EAD7887E-B7CD-4F21-8777-F7F07E8CA688}"/>
                  </a:ext>
                </a:extLst>
              </p:cNvPr>
              <p:cNvSpPr/>
              <p:nvPr/>
            </p:nvSpPr>
            <p:spPr>
              <a:xfrm flipH="1">
                <a:off x="529323" y="2708084"/>
                <a:ext cx="262674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4" name="AutoShape 29">
                <a:extLst>
                  <a:ext uri="{FF2B5EF4-FFF2-40B4-BE49-F238E27FC236}">
                    <a16:creationId xmlns:a16="http://schemas.microsoft.com/office/drawing/2014/main" id="{421704C3-4827-4ED4-AE82-E6C22D4B0E7D}"/>
                  </a:ext>
                </a:extLst>
              </p:cNvPr>
              <p:cNvSpPr/>
              <p:nvPr/>
            </p:nvSpPr>
            <p:spPr>
              <a:xfrm flipH="1">
                <a:off x="549246" y="4406766"/>
                <a:ext cx="262674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5" name="AutoShape 30">
                <a:extLst>
                  <a:ext uri="{FF2B5EF4-FFF2-40B4-BE49-F238E27FC236}">
                    <a16:creationId xmlns:a16="http://schemas.microsoft.com/office/drawing/2014/main" id="{D2B69244-EBB2-401F-B5FD-DC4A9BF509F9}"/>
                  </a:ext>
                </a:extLst>
              </p:cNvPr>
              <p:cNvSpPr/>
              <p:nvPr/>
            </p:nvSpPr>
            <p:spPr>
              <a:xfrm flipH="1">
                <a:off x="529323" y="5900869"/>
                <a:ext cx="262674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6" name="AutoShape 40">
                <a:extLst>
                  <a:ext uri="{FF2B5EF4-FFF2-40B4-BE49-F238E27FC236}">
                    <a16:creationId xmlns:a16="http://schemas.microsoft.com/office/drawing/2014/main" id="{0E994550-616B-48C4-A308-01C719FB31DC}"/>
                  </a:ext>
                </a:extLst>
              </p:cNvPr>
              <p:cNvSpPr/>
              <p:nvPr/>
            </p:nvSpPr>
            <p:spPr>
              <a:xfrm flipH="1">
                <a:off x="7471470" y="2783171"/>
                <a:ext cx="626626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7" name="AutoShape 41">
                <a:extLst>
                  <a:ext uri="{FF2B5EF4-FFF2-40B4-BE49-F238E27FC236}">
                    <a16:creationId xmlns:a16="http://schemas.microsoft.com/office/drawing/2014/main" id="{907C58A2-DBC9-4B60-BA49-362F19226C57}"/>
                  </a:ext>
                </a:extLst>
              </p:cNvPr>
              <p:cNvSpPr/>
              <p:nvPr/>
            </p:nvSpPr>
            <p:spPr>
              <a:xfrm flipH="1">
                <a:off x="7442499" y="4273196"/>
                <a:ext cx="626626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68" name="AutoShape 42">
                <a:extLst>
                  <a:ext uri="{FF2B5EF4-FFF2-40B4-BE49-F238E27FC236}">
                    <a16:creationId xmlns:a16="http://schemas.microsoft.com/office/drawing/2014/main" id="{D2CE0301-C2D6-413C-8364-132D6EE59181}"/>
                  </a:ext>
                </a:extLst>
              </p:cNvPr>
              <p:cNvSpPr/>
              <p:nvPr/>
            </p:nvSpPr>
            <p:spPr>
              <a:xfrm flipH="1">
                <a:off x="7442499" y="5848481"/>
                <a:ext cx="626626" cy="0"/>
              </a:xfrm>
              <a:prstGeom prst="line">
                <a:avLst/>
              </a:prstGeom>
              <a:ln w="104775" cap="flat">
                <a:solidFill>
                  <a:srgbClr val="3FB0D4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74" name="TextBox 36">
                <a:extLst>
                  <a:ext uri="{FF2B5EF4-FFF2-40B4-BE49-F238E27FC236}">
                    <a16:creationId xmlns:a16="http://schemas.microsoft.com/office/drawing/2014/main" id="{B99FE1C6-88FC-4283-97B5-66A29D5D12DC}"/>
                  </a:ext>
                </a:extLst>
              </p:cNvPr>
              <p:cNvSpPr txBox="1"/>
              <p:nvPr/>
            </p:nvSpPr>
            <p:spPr>
              <a:xfrm>
                <a:off x="772541" y="3648868"/>
                <a:ext cx="1375916" cy="1245135"/>
              </a:xfrm>
              <a:prstGeom prst="roundRect">
                <a:avLst/>
              </a:prstGeom>
              <a:solidFill>
                <a:srgbClr val="C0E0C9"/>
              </a:solidFill>
              <a:ln>
                <a:solidFill>
                  <a:schemeClr val="tx1"/>
                </a:solidFill>
              </a:ln>
            </p:spPr>
            <p:txBody>
              <a:bodyPr lIns="37185" tIns="37185" rIns="37185" bIns="37185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  <p:sp>
            <p:nvSpPr>
              <p:cNvPr id="72" name="TextBox 36">
                <a:extLst>
                  <a:ext uri="{FF2B5EF4-FFF2-40B4-BE49-F238E27FC236}">
                    <a16:creationId xmlns:a16="http://schemas.microsoft.com/office/drawing/2014/main" id="{EE3FCA0A-88E7-4052-9E5D-CFC7CCBF004E}"/>
                  </a:ext>
                </a:extLst>
              </p:cNvPr>
              <p:cNvSpPr txBox="1"/>
              <p:nvPr/>
            </p:nvSpPr>
            <p:spPr>
              <a:xfrm>
                <a:off x="757301" y="5207410"/>
                <a:ext cx="1375916" cy="1266011"/>
              </a:xfrm>
              <a:prstGeom prst="roundRect">
                <a:avLst/>
              </a:prstGeom>
              <a:solidFill>
                <a:srgbClr val="C0E0C9"/>
              </a:solidFill>
              <a:ln>
                <a:solidFill>
                  <a:schemeClr val="tx1"/>
                </a:solidFill>
              </a:ln>
            </p:spPr>
            <p:txBody>
              <a:bodyPr lIns="37185" tIns="37185" rIns="37185" bIns="37185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79" name="TextBox 5">
            <a:extLst>
              <a:ext uri="{FF2B5EF4-FFF2-40B4-BE49-F238E27FC236}">
                <a16:creationId xmlns:a16="http://schemas.microsoft.com/office/drawing/2014/main" id="{5B213317-B553-490A-99E1-1A5BA83C1831}"/>
              </a:ext>
            </a:extLst>
          </p:cNvPr>
          <p:cNvSpPr txBox="1"/>
          <p:nvPr/>
        </p:nvSpPr>
        <p:spPr>
          <a:xfrm>
            <a:off x="947238" y="7628478"/>
            <a:ext cx="6826055" cy="1749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MD" sz="3600" b="1" i="1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 face entitatea și care sunt circumstanțele în care își desfășoară activitatea?</a:t>
            </a:r>
            <a:endParaRPr lang="en-US" sz="3600" b="1" i="1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7205" cy="10287000"/>
            <a:chOff x="0" y="0"/>
            <a:chExt cx="4819017" cy="2709333"/>
          </a:xfrm>
          <a:solidFill>
            <a:srgbClr val="E9EFF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solidFill>
                <a:srgbClr val="E9EFF7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grpFill/>
            <a:ln>
              <a:solidFill>
                <a:srgbClr val="E9EFF7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869725" y="-83968"/>
            <a:ext cx="1418275" cy="10370968"/>
            <a:chOff x="0" y="0"/>
            <a:chExt cx="408181" cy="29847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181" cy="2984774"/>
            </a:xfrm>
            <a:custGeom>
              <a:avLst/>
              <a:gdLst/>
              <a:ahLst/>
              <a:cxnLst/>
              <a:rect l="l" t="t" r="r" b="b"/>
              <a:pathLst>
                <a:path w="408181" h="2984774">
                  <a:moveTo>
                    <a:pt x="0" y="0"/>
                  </a:moveTo>
                  <a:lnTo>
                    <a:pt x="408181" y="0"/>
                  </a:lnTo>
                  <a:lnTo>
                    <a:pt x="408181" y="2984774"/>
                  </a:lnTo>
                  <a:lnTo>
                    <a:pt x="0" y="2984774"/>
                  </a:lnTo>
                  <a:close/>
                </a:path>
              </a:pathLst>
            </a:custGeom>
            <a:solidFill>
              <a:srgbClr val="D7DDB4">
                <a:alpha val="4588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408181" cy="2975249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91804" y="274224"/>
            <a:ext cx="13843237" cy="1193979"/>
          </a:xfrm>
          <a:custGeom>
            <a:avLst/>
            <a:gdLst/>
            <a:ahLst/>
            <a:cxnLst/>
            <a:rect l="l" t="t" r="r" b="b"/>
            <a:pathLst>
              <a:path w="13843237" h="1193979">
                <a:moveTo>
                  <a:pt x="0" y="0"/>
                </a:moveTo>
                <a:lnTo>
                  <a:pt x="13843237" y="0"/>
                </a:lnTo>
                <a:lnTo>
                  <a:pt x="13843237" y="1193979"/>
                </a:lnTo>
                <a:lnTo>
                  <a:pt x="0" y="1193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7606528"/>
            <a:ext cx="4249912" cy="2818122"/>
            <a:chOff x="0" y="0"/>
            <a:chExt cx="1223129" cy="8110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3129" cy="811058"/>
            </a:xfrm>
            <a:custGeom>
              <a:avLst/>
              <a:gdLst/>
              <a:ahLst/>
              <a:cxnLst/>
              <a:rect l="l" t="t" r="r" b="b"/>
              <a:pathLst>
                <a:path w="1223129" h="811058">
                  <a:moveTo>
                    <a:pt x="0" y="0"/>
                  </a:moveTo>
                  <a:lnTo>
                    <a:pt x="1223129" y="0"/>
                  </a:lnTo>
                  <a:lnTo>
                    <a:pt x="1223129" y="811058"/>
                  </a:lnTo>
                  <a:lnTo>
                    <a:pt x="0" y="811058"/>
                  </a:lnTo>
                  <a:close/>
                </a:path>
              </a:pathLst>
            </a:custGeom>
            <a:solidFill>
              <a:srgbClr val="D7DDB4">
                <a:alpha val="73725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223129" cy="801533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61645" y="2962135"/>
            <a:ext cx="5418691" cy="120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i="1">
                <a:solidFill>
                  <a:srgbClr val="79823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Activitatea noastră de zi cu zi este ghidată de principiile companiei, care stau la baza modelului de afaceri ,,Viorica Cosmetic” S.A.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9775" y="2940224"/>
            <a:ext cx="5098457" cy="159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b="1" i="1">
                <a:solidFill>
                  <a:srgbClr val="79823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Ne propunem să le oferim clienților noștri cele mai bune produse de pe piață  și, prin urmare, satisfacția clienților este unul dintre obiectivele noastre principale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009775" y="6308859"/>
            <a:ext cx="5098457" cy="3185468"/>
            <a:chOff x="0" y="0"/>
            <a:chExt cx="6797943" cy="4247291"/>
          </a:xfrm>
        </p:grpSpPr>
        <p:grpSp>
          <p:nvGrpSpPr>
            <p:cNvPr id="15" name="Group 15"/>
            <p:cNvGrpSpPr/>
            <p:nvPr/>
          </p:nvGrpSpPr>
          <p:grpSpPr>
            <a:xfrm>
              <a:off x="1631684" y="0"/>
              <a:ext cx="5166259" cy="631575"/>
              <a:chOff x="0" y="0"/>
              <a:chExt cx="1190082" cy="1454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90082" cy="145488"/>
              </a:xfrm>
              <a:custGeom>
                <a:avLst/>
                <a:gdLst/>
                <a:ahLst/>
                <a:cxnLst/>
                <a:rect l="l" t="t" r="r" b="b"/>
                <a:pathLst>
                  <a:path w="1190082" h="145488">
                    <a:moveTo>
                      <a:pt x="0" y="0"/>
                    </a:moveTo>
                    <a:lnTo>
                      <a:pt x="1190082" y="0"/>
                    </a:lnTo>
                    <a:lnTo>
                      <a:pt x="1190082" y="145488"/>
                    </a:lnTo>
                    <a:lnTo>
                      <a:pt x="0" y="145488"/>
                    </a:lnTo>
                    <a:close/>
                  </a:path>
                </a:pathLst>
              </a:custGeom>
              <a:solidFill>
                <a:srgbClr val="E5E7C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9050"/>
                <a:ext cx="1190082" cy="126438"/>
              </a:xfrm>
              <a:prstGeom prst="rect">
                <a:avLst/>
              </a:prstGeom>
            </p:spPr>
            <p:txBody>
              <a:bodyPr lIns="64656" tIns="64656" rIns="64656" bIns="64656" rtlCol="0" anchor="ctr"/>
              <a:lstStyle/>
              <a:p>
                <a:pPr algn="ctr">
                  <a:lnSpc>
                    <a:spcPts val="18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00015" y="887191"/>
              <a:ext cx="4722823" cy="631575"/>
              <a:chOff x="0" y="0"/>
              <a:chExt cx="1087933" cy="14548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87933" cy="145488"/>
              </a:xfrm>
              <a:custGeom>
                <a:avLst/>
                <a:gdLst/>
                <a:ahLst/>
                <a:cxnLst/>
                <a:rect l="l" t="t" r="r" b="b"/>
                <a:pathLst>
                  <a:path w="1087933" h="145488">
                    <a:moveTo>
                      <a:pt x="0" y="0"/>
                    </a:moveTo>
                    <a:lnTo>
                      <a:pt x="1087933" y="0"/>
                    </a:lnTo>
                    <a:lnTo>
                      <a:pt x="1087933" y="145488"/>
                    </a:lnTo>
                    <a:lnTo>
                      <a:pt x="0" y="145488"/>
                    </a:lnTo>
                    <a:close/>
                  </a:path>
                </a:pathLst>
              </a:custGeom>
              <a:solidFill>
                <a:srgbClr val="E5E7C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19050"/>
                <a:ext cx="1087933" cy="126438"/>
              </a:xfrm>
              <a:prstGeom prst="rect">
                <a:avLst/>
              </a:prstGeom>
            </p:spPr>
            <p:txBody>
              <a:bodyPr lIns="64656" tIns="64656" rIns="64656" bIns="64656" rtlCol="0" anchor="ctr"/>
              <a:lstStyle/>
              <a:p>
                <a:pPr algn="ctr">
                  <a:lnSpc>
                    <a:spcPts val="18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1801299"/>
              <a:ext cx="4620736" cy="631575"/>
              <a:chOff x="0" y="0"/>
              <a:chExt cx="1064417" cy="14548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64417" cy="145488"/>
              </a:xfrm>
              <a:custGeom>
                <a:avLst/>
                <a:gdLst/>
                <a:ahLst/>
                <a:cxnLst/>
                <a:rect l="l" t="t" r="r" b="b"/>
                <a:pathLst>
                  <a:path w="1064417" h="145488">
                    <a:moveTo>
                      <a:pt x="0" y="0"/>
                    </a:moveTo>
                    <a:lnTo>
                      <a:pt x="1064417" y="0"/>
                    </a:lnTo>
                    <a:lnTo>
                      <a:pt x="1064417" y="145488"/>
                    </a:lnTo>
                    <a:lnTo>
                      <a:pt x="0" y="145488"/>
                    </a:lnTo>
                    <a:close/>
                  </a:path>
                </a:pathLst>
              </a:custGeom>
              <a:solidFill>
                <a:srgbClr val="E5E7C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19050"/>
                <a:ext cx="1064417" cy="126438"/>
              </a:xfrm>
              <a:prstGeom prst="rect">
                <a:avLst/>
              </a:prstGeom>
            </p:spPr>
            <p:txBody>
              <a:bodyPr lIns="64656" tIns="64656" rIns="64656" bIns="64656" rtlCol="0" anchor="ctr"/>
              <a:lstStyle/>
              <a:p>
                <a:pPr algn="ctr">
                  <a:lnSpc>
                    <a:spcPts val="18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00015" y="2706545"/>
              <a:ext cx="4669974" cy="631575"/>
              <a:chOff x="0" y="0"/>
              <a:chExt cx="1075759" cy="1454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75759" cy="145488"/>
              </a:xfrm>
              <a:custGeom>
                <a:avLst/>
                <a:gdLst/>
                <a:ahLst/>
                <a:cxnLst/>
                <a:rect l="l" t="t" r="r" b="b"/>
                <a:pathLst>
                  <a:path w="1075759" h="145488">
                    <a:moveTo>
                      <a:pt x="0" y="0"/>
                    </a:moveTo>
                    <a:lnTo>
                      <a:pt x="1075759" y="0"/>
                    </a:lnTo>
                    <a:lnTo>
                      <a:pt x="1075759" y="145488"/>
                    </a:lnTo>
                    <a:lnTo>
                      <a:pt x="0" y="145488"/>
                    </a:lnTo>
                    <a:close/>
                  </a:path>
                </a:pathLst>
              </a:custGeom>
              <a:solidFill>
                <a:srgbClr val="E5E7C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19050"/>
                <a:ext cx="1075759" cy="126438"/>
              </a:xfrm>
              <a:prstGeom prst="rect">
                <a:avLst/>
              </a:prstGeom>
            </p:spPr>
            <p:txBody>
              <a:bodyPr lIns="64656" tIns="64656" rIns="64656" bIns="64656" rtlCol="0" anchor="ctr"/>
              <a:lstStyle/>
              <a:p>
                <a:pPr algn="ctr">
                  <a:lnSpc>
                    <a:spcPts val="186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631684" y="3615715"/>
              <a:ext cx="5166259" cy="631575"/>
              <a:chOff x="0" y="0"/>
              <a:chExt cx="1190082" cy="1454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190082" cy="145488"/>
              </a:xfrm>
              <a:custGeom>
                <a:avLst/>
                <a:gdLst/>
                <a:ahLst/>
                <a:cxnLst/>
                <a:rect l="l" t="t" r="r" b="b"/>
                <a:pathLst>
                  <a:path w="1190082" h="145488">
                    <a:moveTo>
                      <a:pt x="0" y="0"/>
                    </a:moveTo>
                    <a:lnTo>
                      <a:pt x="1190082" y="0"/>
                    </a:lnTo>
                    <a:lnTo>
                      <a:pt x="1190082" y="145488"/>
                    </a:lnTo>
                    <a:lnTo>
                      <a:pt x="0" y="145488"/>
                    </a:lnTo>
                    <a:close/>
                  </a:path>
                </a:pathLst>
              </a:custGeom>
              <a:solidFill>
                <a:srgbClr val="E5E7C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19050"/>
                <a:ext cx="1190082" cy="126438"/>
              </a:xfrm>
              <a:prstGeom prst="rect">
                <a:avLst/>
              </a:prstGeom>
            </p:spPr>
            <p:txBody>
              <a:bodyPr lIns="64656" tIns="64656" rIns="64656" bIns="64656" rtlCol="0" anchor="ctr"/>
              <a:lstStyle/>
              <a:p>
                <a:pPr algn="ctr">
                  <a:lnSpc>
                    <a:spcPts val="186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908001" y="-6889"/>
              <a:ext cx="4889941" cy="55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66"/>
                </a:lnSpc>
                <a:spcBef>
                  <a:spcPct val="0"/>
                </a:spcBef>
              </a:pPr>
              <a:r>
                <a:rPr lang="en-US" sz="2262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Comunicare și îndrumare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34913" y="880302"/>
              <a:ext cx="4435077" cy="55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66"/>
                </a:lnSpc>
                <a:spcBef>
                  <a:spcPct val="0"/>
                </a:spcBef>
              </a:pPr>
              <a:r>
                <a:rPr lang="en-US" sz="2262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Dezvoltarea angajaților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81526" y="1794410"/>
              <a:ext cx="4339210" cy="55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66"/>
                </a:lnSpc>
                <a:spcBef>
                  <a:spcPct val="0"/>
                </a:spcBef>
              </a:pPr>
              <a:r>
                <a:rPr lang="en-US" sz="2262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Performanță și dinamism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84542" y="2699655"/>
              <a:ext cx="4385448" cy="55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66"/>
                </a:lnSpc>
                <a:spcBef>
                  <a:spcPct val="0"/>
                </a:spcBef>
              </a:pPr>
              <a:r>
                <a:rPr lang="en-US" sz="2262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Corectitudine și încredere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088749" y="3608826"/>
              <a:ext cx="4709194" cy="55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66"/>
                </a:lnSpc>
                <a:spcBef>
                  <a:spcPct val="0"/>
                </a:spcBef>
              </a:pPr>
              <a:r>
                <a:rPr lang="en-US" sz="2262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Responsabilitate în acțiuni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75945" y="4416563"/>
            <a:ext cx="4999591" cy="2806864"/>
            <a:chOff x="0" y="0"/>
            <a:chExt cx="6666122" cy="3742486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87576" cy="387576"/>
              <a:chOff x="0" y="0"/>
              <a:chExt cx="96342" cy="963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6342" cy="96342"/>
              </a:xfrm>
              <a:custGeom>
                <a:avLst/>
                <a:gdLst/>
                <a:ahLst/>
                <a:cxnLst/>
                <a:rect l="l" t="t" r="r" b="b"/>
                <a:pathLst>
                  <a:path w="96342" h="96342">
                    <a:moveTo>
                      <a:pt x="0" y="0"/>
                    </a:moveTo>
                    <a:lnTo>
                      <a:pt x="96342" y="0"/>
                    </a:lnTo>
                    <a:lnTo>
                      <a:pt x="96342" y="96342"/>
                    </a:lnTo>
                    <a:lnTo>
                      <a:pt x="0" y="96342"/>
                    </a:lnTo>
                    <a:close/>
                  </a:path>
                </a:pathLst>
              </a:custGeom>
              <a:solidFill>
                <a:srgbClr val="D7DDB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57150"/>
                <a:ext cx="96342" cy="39192"/>
              </a:xfrm>
              <a:prstGeom prst="rect">
                <a:avLst/>
              </a:prstGeom>
            </p:spPr>
            <p:txBody>
              <a:bodyPr lIns="46488" tIns="46488" rIns="46488" bIns="46488" rtlCol="0" anchor="ctr"/>
              <a:lstStyle/>
              <a:p>
                <a:pPr algn="ctr">
                  <a:lnSpc>
                    <a:spcPts val="1766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749681"/>
              <a:ext cx="387576" cy="387576"/>
              <a:chOff x="0" y="0"/>
              <a:chExt cx="96342" cy="9634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342" cy="96342"/>
              </a:xfrm>
              <a:custGeom>
                <a:avLst/>
                <a:gdLst/>
                <a:ahLst/>
                <a:cxnLst/>
                <a:rect l="l" t="t" r="r" b="b"/>
                <a:pathLst>
                  <a:path w="96342" h="96342">
                    <a:moveTo>
                      <a:pt x="0" y="0"/>
                    </a:moveTo>
                    <a:lnTo>
                      <a:pt x="96342" y="0"/>
                    </a:lnTo>
                    <a:lnTo>
                      <a:pt x="96342" y="96342"/>
                    </a:lnTo>
                    <a:lnTo>
                      <a:pt x="0" y="96342"/>
                    </a:lnTo>
                    <a:close/>
                  </a:path>
                </a:pathLst>
              </a:custGeom>
              <a:solidFill>
                <a:srgbClr val="D7DDB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57150"/>
                <a:ext cx="96342" cy="39192"/>
              </a:xfrm>
              <a:prstGeom prst="rect">
                <a:avLst/>
              </a:prstGeom>
            </p:spPr>
            <p:txBody>
              <a:bodyPr lIns="46488" tIns="46488" rIns="46488" bIns="46488" rtlCol="0" anchor="ctr"/>
              <a:lstStyle/>
              <a:p>
                <a:pPr algn="ctr">
                  <a:lnSpc>
                    <a:spcPts val="176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1785737"/>
              <a:ext cx="387576" cy="387576"/>
              <a:chOff x="0" y="0"/>
              <a:chExt cx="96342" cy="9634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96342" cy="96342"/>
              </a:xfrm>
              <a:custGeom>
                <a:avLst/>
                <a:gdLst/>
                <a:ahLst/>
                <a:cxnLst/>
                <a:rect l="l" t="t" r="r" b="b"/>
                <a:pathLst>
                  <a:path w="96342" h="96342">
                    <a:moveTo>
                      <a:pt x="0" y="0"/>
                    </a:moveTo>
                    <a:lnTo>
                      <a:pt x="96342" y="0"/>
                    </a:lnTo>
                    <a:lnTo>
                      <a:pt x="96342" y="96342"/>
                    </a:lnTo>
                    <a:lnTo>
                      <a:pt x="0" y="96342"/>
                    </a:lnTo>
                    <a:close/>
                  </a:path>
                </a:pathLst>
              </a:custGeom>
              <a:solidFill>
                <a:srgbClr val="D7DDB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57150"/>
                <a:ext cx="96342" cy="39192"/>
              </a:xfrm>
              <a:prstGeom prst="rect">
                <a:avLst/>
              </a:prstGeom>
            </p:spPr>
            <p:txBody>
              <a:bodyPr lIns="46488" tIns="46488" rIns="46488" bIns="46488" rtlCol="0" anchor="ctr"/>
              <a:lstStyle/>
              <a:p>
                <a:pPr algn="ctr">
                  <a:lnSpc>
                    <a:spcPts val="1766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0" y="2871558"/>
              <a:ext cx="387576" cy="387576"/>
              <a:chOff x="0" y="0"/>
              <a:chExt cx="96342" cy="9634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96342" cy="96342"/>
              </a:xfrm>
              <a:custGeom>
                <a:avLst/>
                <a:gdLst/>
                <a:ahLst/>
                <a:cxnLst/>
                <a:rect l="l" t="t" r="r" b="b"/>
                <a:pathLst>
                  <a:path w="96342" h="96342">
                    <a:moveTo>
                      <a:pt x="0" y="0"/>
                    </a:moveTo>
                    <a:lnTo>
                      <a:pt x="96342" y="0"/>
                    </a:lnTo>
                    <a:lnTo>
                      <a:pt x="96342" y="96342"/>
                    </a:lnTo>
                    <a:lnTo>
                      <a:pt x="0" y="96342"/>
                    </a:lnTo>
                    <a:close/>
                  </a:path>
                </a:pathLst>
              </a:custGeom>
              <a:solidFill>
                <a:srgbClr val="D7DDB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57150"/>
                <a:ext cx="96342" cy="39192"/>
              </a:xfrm>
              <a:prstGeom prst="rect">
                <a:avLst/>
              </a:prstGeom>
            </p:spPr>
            <p:txBody>
              <a:bodyPr lIns="46488" tIns="46488" rIns="46488" bIns="46488" rtlCol="0" anchor="ctr"/>
              <a:lstStyle/>
              <a:p>
                <a:pPr algn="ctr">
                  <a:lnSpc>
                    <a:spcPts val="1766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45688" y="663956"/>
              <a:ext cx="5841099" cy="933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52"/>
                </a:lnSpc>
                <a:spcBef>
                  <a:spcPct val="0"/>
                </a:spcBef>
              </a:pPr>
              <a:r>
                <a:rPr lang="en-US" sz="1965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Poziția noastră pe piață este determinată de un raport calitate/preț superior. 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545688" y="-55768"/>
              <a:ext cx="6120433" cy="476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2"/>
                </a:lnSpc>
                <a:spcBef>
                  <a:spcPct val="0"/>
                </a:spcBef>
              </a:pPr>
              <a:r>
                <a:rPr lang="en-US" sz="1965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Ne dezvoltăm prin îmbunătățirea produselor.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553184" y="1741382"/>
              <a:ext cx="5914615" cy="933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52"/>
                </a:lnSpc>
                <a:spcBef>
                  <a:spcPct val="0"/>
                </a:spcBef>
              </a:pPr>
              <a:r>
                <a:rPr lang="en-US" sz="1965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Corectitudinea este o condiție obligatorie în relația cu clienții, partenerii și colegii noștri. 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545688" y="2808940"/>
              <a:ext cx="5746167" cy="933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52"/>
                </a:lnSpc>
                <a:spcBef>
                  <a:spcPct val="0"/>
                </a:spcBef>
              </a:pPr>
              <a:r>
                <a:rPr lang="en-US" sz="1965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Ne luăm în serios responsabilitatea economică, socială și de mediu. 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8078" y="1977778"/>
            <a:ext cx="4241834" cy="5628750"/>
            <a:chOff x="0" y="0"/>
            <a:chExt cx="1220804" cy="161995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220804" cy="1619959"/>
            </a:xfrm>
            <a:custGeom>
              <a:avLst/>
              <a:gdLst/>
              <a:ahLst/>
              <a:cxnLst/>
              <a:rect l="l" t="t" r="r" b="b"/>
              <a:pathLst>
                <a:path w="1220804" h="1619959">
                  <a:moveTo>
                    <a:pt x="0" y="0"/>
                  </a:moveTo>
                  <a:lnTo>
                    <a:pt x="1220804" y="0"/>
                  </a:lnTo>
                  <a:lnTo>
                    <a:pt x="1220804" y="1619959"/>
                  </a:lnTo>
                  <a:lnTo>
                    <a:pt x="0" y="1619959"/>
                  </a:lnTo>
                  <a:close/>
                </a:path>
              </a:pathLst>
            </a:custGeom>
            <a:solidFill>
              <a:srgbClr val="D7DDB4">
                <a:alpha val="36863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9525"/>
              <a:ext cx="1220804" cy="1610434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1009775" y="4961329"/>
            <a:ext cx="5098457" cy="858666"/>
            <a:chOff x="0" y="0"/>
            <a:chExt cx="6797943" cy="1144888"/>
          </a:xfrm>
        </p:grpSpPr>
        <p:sp>
          <p:nvSpPr>
            <p:cNvPr id="56" name="TextBox 56"/>
            <p:cNvSpPr txBox="1"/>
            <p:nvPr/>
          </p:nvSpPr>
          <p:spPr>
            <a:xfrm>
              <a:off x="0" y="-152400"/>
              <a:ext cx="6797943" cy="12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6"/>
                </a:lnSpc>
              </a:pPr>
              <a:r>
                <a:rPr lang="en-US" sz="2292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Conducerea noastră se concentrează </a:t>
              </a:r>
            </a:p>
            <a:p>
              <a:pPr algn="l">
                <a:lnSpc>
                  <a:spcPts val="3806"/>
                </a:lnSpc>
              </a:pPr>
              <a:r>
                <a:rPr lang="en-US" sz="2292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          piloni cheie: 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91290" y="368991"/>
              <a:ext cx="737962" cy="775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44"/>
                </a:lnSpc>
                <a:spcBef>
                  <a:spcPct val="0"/>
                </a:spcBef>
              </a:pPr>
              <a:r>
                <a:rPr lang="en-US" sz="3245" b="1" i="1">
                  <a:solidFill>
                    <a:srgbClr val="D5232F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5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875945" y="7486047"/>
            <a:ext cx="4502901" cy="2515755"/>
            <a:chOff x="0" y="0"/>
            <a:chExt cx="6003868" cy="335434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003868" cy="3354340"/>
            </a:xfrm>
            <a:custGeom>
              <a:avLst/>
              <a:gdLst/>
              <a:ahLst/>
              <a:cxnLst/>
              <a:rect l="l" t="t" r="r" b="b"/>
              <a:pathLst>
                <a:path w="6003868" h="3354340">
                  <a:moveTo>
                    <a:pt x="0" y="0"/>
                  </a:moveTo>
                  <a:lnTo>
                    <a:pt x="6003868" y="0"/>
                  </a:lnTo>
                  <a:lnTo>
                    <a:pt x="6003868" y="3354340"/>
                  </a:lnTo>
                  <a:lnTo>
                    <a:pt x="0" y="335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869" r="-54549" b="-21133"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80070" y="286"/>
              <a:ext cx="5923797" cy="3354054"/>
              <a:chOff x="0" y="0"/>
              <a:chExt cx="1006315" cy="569775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006315" cy="569775"/>
              </a:xfrm>
              <a:custGeom>
                <a:avLst/>
                <a:gdLst/>
                <a:ahLst/>
                <a:cxnLst/>
                <a:rect l="l" t="t" r="r" b="b"/>
                <a:pathLst>
                  <a:path w="1006315" h="569775">
                    <a:moveTo>
                      <a:pt x="0" y="0"/>
                    </a:moveTo>
                    <a:lnTo>
                      <a:pt x="1006315" y="0"/>
                    </a:lnTo>
                    <a:lnTo>
                      <a:pt x="1006315" y="569775"/>
                    </a:lnTo>
                    <a:lnTo>
                      <a:pt x="0" y="569775"/>
                    </a:lnTo>
                    <a:close/>
                  </a:path>
                </a:pathLst>
              </a:custGeom>
              <a:solidFill>
                <a:srgbClr val="D7DDB4">
                  <a:alpha val="33725"/>
                </a:srgbClr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57150"/>
                <a:ext cx="1006315" cy="512625"/>
              </a:xfrm>
              <a:prstGeom prst="rect">
                <a:avLst/>
              </a:prstGeom>
            </p:spPr>
            <p:txBody>
              <a:bodyPr lIns="46488" tIns="46488" rIns="46488" bIns="46488" rtlCol="0" anchor="ctr"/>
              <a:lstStyle/>
              <a:p>
                <a:pPr algn="ctr">
                  <a:lnSpc>
                    <a:spcPts val="1767"/>
                  </a:lnSpc>
                </a:pPr>
                <a:endParaRPr/>
              </a:p>
            </p:txBody>
          </p:sp>
        </p:grpSp>
      </p:grpSp>
      <p:sp>
        <p:nvSpPr>
          <p:cNvPr id="63" name="Freeform 63"/>
          <p:cNvSpPr/>
          <p:nvPr/>
        </p:nvSpPr>
        <p:spPr>
          <a:xfrm>
            <a:off x="8078" y="1977778"/>
            <a:ext cx="4241834" cy="5628750"/>
          </a:xfrm>
          <a:custGeom>
            <a:avLst/>
            <a:gdLst/>
            <a:ahLst/>
            <a:cxnLst/>
            <a:rect l="l" t="t" r="r" b="b"/>
            <a:pathLst>
              <a:path w="4241834" h="5628750">
                <a:moveTo>
                  <a:pt x="0" y="0"/>
                </a:moveTo>
                <a:lnTo>
                  <a:pt x="4241834" y="0"/>
                </a:lnTo>
                <a:lnTo>
                  <a:pt x="4241834" y="5628750"/>
                </a:lnTo>
                <a:lnTo>
                  <a:pt x="0" y="562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6" t="-11010" r="-2327" b="-6883"/>
            </a:stretch>
          </a:blipFill>
        </p:spPr>
      </p:sp>
      <p:sp>
        <p:nvSpPr>
          <p:cNvPr id="64" name="TextBox 64"/>
          <p:cNvSpPr txBox="1"/>
          <p:nvPr/>
        </p:nvSpPr>
        <p:spPr>
          <a:xfrm>
            <a:off x="6371424" y="1947719"/>
            <a:ext cx="837678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 spc="355">
                <a:solidFill>
                  <a:srgbClr val="2257A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Principiile și valorile noastre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02" y="0"/>
            <a:ext cx="18297205" cy="10287000"/>
            <a:chOff x="0" y="0"/>
            <a:chExt cx="4819017" cy="2709333"/>
          </a:xfrm>
          <a:solidFill>
            <a:srgbClr val="E9EFF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91804" y="274224"/>
            <a:ext cx="13843237" cy="1193979"/>
          </a:xfrm>
          <a:custGeom>
            <a:avLst/>
            <a:gdLst/>
            <a:ahLst/>
            <a:cxnLst/>
            <a:rect l="l" t="t" r="r" b="b"/>
            <a:pathLst>
              <a:path w="13843237" h="1193979">
                <a:moveTo>
                  <a:pt x="0" y="0"/>
                </a:moveTo>
                <a:lnTo>
                  <a:pt x="13843237" y="0"/>
                </a:lnTo>
                <a:lnTo>
                  <a:pt x="13843237" y="1193979"/>
                </a:lnTo>
                <a:lnTo>
                  <a:pt x="0" y="1193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869725" y="0"/>
            <a:ext cx="1410197" cy="10287000"/>
            <a:chOff x="0" y="0"/>
            <a:chExt cx="408181" cy="29847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8181" cy="2984774"/>
            </a:xfrm>
            <a:custGeom>
              <a:avLst/>
              <a:gdLst/>
              <a:ahLst/>
              <a:cxnLst/>
              <a:rect l="l" t="t" r="r" b="b"/>
              <a:pathLst>
                <a:path w="408181" h="2984774">
                  <a:moveTo>
                    <a:pt x="0" y="0"/>
                  </a:moveTo>
                  <a:lnTo>
                    <a:pt x="408181" y="0"/>
                  </a:lnTo>
                  <a:lnTo>
                    <a:pt x="408181" y="2984774"/>
                  </a:lnTo>
                  <a:lnTo>
                    <a:pt x="0" y="2984774"/>
                  </a:lnTo>
                  <a:close/>
                </a:path>
              </a:pathLst>
            </a:custGeom>
            <a:solidFill>
              <a:srgbClr val="D7DDB4">
                <a:alpha val="4588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408181" cy="2975249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078" y="2010661"/>
            <a:ext cx="4292388" cy="5595867"/>
          </a:xfrm>
          <a:custGeom>
            <a:avLst/>
            <a:gdLst/>
            <a:ahLst/>
            <a:cxnLst/>
            <a:rect l="l" t="t" r="r" b="b"/>
            <a:pathLst>
              <a:path w="4292388" h="5595867">
                <a:moveTo>
                  <a:pt x="0" y="0"/>
                </a:moveTo>
                <a:lnTo>
                  <a:pt x="4292389" y="0"/>
                </a:lnTo>
                <a:lnTo>
                  <a:pt x="4292389" y="5595867"/>
                </a:lnTo>
                <a:lnTo>
                  <a:pt x="0" y="5595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49" t="-32483" r="-144821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7606528"/>
            <a:ext cx="4300467" cy="2818122"/>
            <a:chOff x="0" y="0"/>
            <a:chExt cx="1237678" cy="8110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7678" cy="811058"/>
            </a:xfrm>
            <a:custGeom>
              <a:avLst/>
              <a:gdLst/>
              <a:ahLst/>
              <a:cxnLst/>
              <a:rect l="l" t="t" r="r" b="b"/>
              <a:pathLst>
                <a:path w="1237678" h="811058">
                  <a:moveTo>
                    <a:pt x="0" y="0"/>
                  </a:moveTo>
                  <a:lnTo>
                    <a:pt x="1237678" y="0"/>
                  </a:lnTo>
                  <a:lnTo>
                    <a:pt x="1237678" y="811058"/>
                  </a:lnTo>
                  <a:lnTo>
                    <a:pt x="0" y="811058"/>
                  </a:lnTo>
                  <a:close/>
                </a:path>
              </a:pathLst>
            </a:custGeom>
            <a:solidFill>
              <a:srgbClr val="D7DDB4">
                <a:alpha val="73725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237678" cy="801533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920742">
            <a:off x="9951800" y="2943755"/>
            <a:ext cx="2208583" cy="3106246"/>
          </a:xfrm>
          <a:custGeom>
            <a:avLst/>
            <a:gdLst/>
            <a:ahLst/>
            <a:cxnLst/>
            <a:rect l="l" t="t" r="r" b="b"/>
            <a:pathLst>
              <a:path w="2208583" h="3106246">
                <a:moveTo>
                  <a:pt x="0" y="0"/>
                </a:moveTo>
                <a:lnTo>
                  <a:pt x="2208582" y="0"/>
                </a:lnTo>
                <a:lnTo>
                  <a:pt x="2208582" y="3106246"/>
                </a:lnTo>
                <a:lnTo>
                  <a:pt x="0" y="310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45" t="-1844" r="-6505" b="-424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52222" y="2793875"/>
            <a:ext cx="746441" cy="644297"/>
          </a:xfrm>
          <a:custGeom>
            <a:avLst/>
            <a:gdLst/>
            <a:ahLst/>
            <a:cxnLst/>
            <a:rect l="l" t="t" r="r" b="b"/>
            <a:pathLst>
              <a:path w="746441" h="644297">
                <a:moveTo>
                  <a:pt x="0" y="0"/>
                </a:moveTo>
                <a:lnTo>
                  <a:pt x="746441" y="0"/>
                </a:lnTo>
                <a:lnTo>
                  <a:pt x="746441" y="644296"/>
                </a:lnTo>
                <a:lnTo>
                  <a:pt x="0" y="64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419584" y="3648684"/>
            <a:ext cx="1213209" cy="91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n-US" sz="201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</a:t>
            </a:r>
          </a:p>
          <a:p>
            <a:pPr algn="ctr">
              <a:lnSpc>
                <a:spcPts val="2382"/>
              </a:lnSpc>
            </a:pPr>
            <a:r>
              <a:rPr lang="en-US" sz="2018" b="1" spc="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magazine </a:t>
            </a:r>
          </a:p>
          <a:p>
            <a:pPr algn="ctr">
              <a:lnSpc>
                <a:spcPts val="2382"/>
              </a:lnSpc>
            </a:pPr>
            <a:r>
              <a:rPr lang="en-US" sz="2018" b="1" spc="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30285" y="3648684"/>
            <a:ext cx="1218965" cy="91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n-US" sz="2018" b="1" spc="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38 </a:t>
            </a:r>
          </a:p>
          <a:p>
            <a:pPr algn="ctr">
              <a:lnSpc>
                <a:spcPts val="2382"/>
              </a:lnSpc>
            </a:pPr>
            <a:r>
              <a:rPr lang="en-US" sz="2018" b="1" spc="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magazine</a:t>
            </a:r>
          </a:p>
          <a:p>
            <a:pPr algn="ctr">
              <a:lnSpc>
                <a:spcPts val="2382"/>
              </a:lnSpc>
            </a:pPr>
            <a:r>
              <a:rPr lang="en-US" sz="2018" b="1" spc="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RM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241059" y="3542946"/>
            <a:ext cx="2944727" cy="1120357"/>
            <a:chOff x="0" y="0"/>
            <a:chExt cx="1412629" cy="5374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2629" cy="537452"/>
            </a:xfrm>
            <a:custGeom>
              <a:avLst/>
              <a:gdLst/>
              <a:ahLst/>
              <a:cxnLst/>
              <a:rect l="l" t="t" r="r" b="b"/>
              <a:pathLst>
                <a:path w="1412629" h="537452">
                  <a:moveTo>
                    <a:pt x="0" y="0"/>
                  </a:moveTo>
                  <a:lnTo>
                    <a:pt x="1412629" y="0"/>
                  </a:lnTo>
                  <a:lnTo>
                    <a:pt x="1412629" y="537452"/>
                  </a:lnTo>
                  <a:lnTo>
                    <a:pt x="0" y="537452"/>
                  </a:lnTo>
                  <a:close/>
                </a:path>
              </a:pathLst>
            </a:custGeom>
            <a:solidFill>
              <a:srgbClr val="B1B761">
                <a:alpha val="1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1412629" cy="527927"/>
            </a:xfrm>
            <a:prstGeom prst="rect">
              <a:avLst/>
            </a:prstGeom>
          </p:spPr>
          <p:txBody>
            <a:bodyPr lIns="28833" tIns="28833" rIns="28833" bIns="28833" rtlCol="0" anchor="ctr"/>
            <a:lstStyle/>
            <a:p>
              <a:pPr marL="0" lvl="0" indent="0" algn="ctr">
                <a:lnSpc>
                  <a:spcPts val="20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782361" y="3048396"/>
            <a:ext cx="2350811" cy="1614907"/>
          </a:xfrm>
          <a:custGeom>
            <a:avLst/>
            <a:gdLst/>
            <a:ahLst/>
            <a:cxnLst/>
            <a:rect l="l" t="t" r="r" b="b"/>
            <a:pathLst>
              <a:path w="2350811" h="1614907">
                <a:moveTo>
                  <a:pt x="0" y="0"/>
                </a:moveTo>
                <a:lnTo>
                  <a:pt x="2350811" y="0"/>
                </a:lnTo>
                <a:lnTo>
                  <a:pt x="2350811" y="1614907"/>
                </a:lnTo>
                <a:lnTo>
                  <a:pt x="0" y="1614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79" t="-4519" r="-3482" b="-5976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016431" y="7805656"/>
            <a:ext cx="646269" cy="633284"/>
          </a:xfrm>
          <a:custGeom>
            <a:avLst/>
            <a:gdLst/>
            <a:ahLst/>
            <a:cxnLst/>
            <a:rect l="l" t="t" r="r" b="b"/>
            <a:pathLst>
              <a:path w="646269" h="633284">
                <a:moveTo>
                  <a:pt x="0" y="0"/>
                </a:moveTo>
                <a:lnTo>
                  <a:pt x="646269" y="0"/>
                </a:lnTo>
                <a:lnTo>
                  <a:pt x="646269" y="633284"/>
                </a:lnTo>
                <a:lnTo>
                  <a:pt x="0" y="633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08" r="-13867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142751" y="6084433"/>
            <a:ext cx="563834" cy="626899"/>
          </a:xfrm>
          <a:custGeom>
            <a:avLst/>
            <a:gdLst/>
            <a:ahLst/>
            <a:cxnLst/>
            <a:rect l="l" t="t" r="r" b="b"/>
            <a:pathLst>
              <a:path w="563834" h="626899">
                <a:moveTo>
                  <a:pt x="0" y="0"/>
                </a:moveTo>
                <a:lnTo>
                  <a:pt x="563834" y="0"/>
                </a:lnTo>
                <a:lnTo>
                  <a:pt x="563834" y="626899"/>
                </a:lnTo>
                <a:lnTo>
                  <a:pt x="0" y="62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808" r="-1014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5827004" y="6084433"/>
            <a:ext cx="3512763" cy="3351828"/>
            <a:chOff x="0" y="0"/>
            <a:chExt cx="4683684" cy="4469104"/>
          </a:xfrm>
        </p:grpSpPr>
        <p:sp>
          <p:nvSpPr>
            <p:cNvPr id="27" name="TextBox 27"/>
            <p:cNvSpPr txBox="1"/>
            <p:nvPr/>
          </p:nvSpPr>
          <p:spPr>
            <a:xfrm>
              <a:off x="303771" y="2419861"/>
              <a:ext cx="2197012" cy="553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15"/>
                </a:lnSpc>
              </a:pPr>
              <a:r>
                <a:rPr lang="en-US" sz="2688" b="1" i="1" spc="212">
                  <a:solidFill>
                    <a:srgbClr val="000000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Clienți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58763" y="2919196"/>
              <a:ext cx="4324921" cy="154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2"/>
                </a:lnSpc>
              </a:pPr>
              <a:r>
                <a:rPr lang="en-US" sz="2207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România, Elveția, Belarus, Letonia, Lituania, Estonia, Canada, Taiwan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2804553" cy="553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2"/>
                </a:lnSpc>
              </a:pPr>
              <a:r>
                <a:rPr lang="en-US" sz="2685" b="1" i="1" spc="212">
                  <a:solidFill>
                    <a:srgbClr val="000000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Furnizori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58763" y="499248"/>
              <a:ext cx="4171107" cy="1503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28"/>
                </a:lnSpc>
              </a:pPr>
              <a:r>
                <a:rPr lang="en-US" sz="2153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Austria, Bulgaria, Franța, Suedia, Marea Britanie, Olanda, Polonia, Italia</a:t>
              </a: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059426">
            <a:off x="12651474" y="4992033"/>
            <a:ext cx="1265206" cy="126520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76934">
            <a:off x="12612469" y="2905400"/>
            <a:ext cx="1343215" cy="1343215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7898853" y="2928164"/>
            <a:ext cx="1153509" cy="43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n-US" sz="2845" b="1" spc="2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 țări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048348" y="5025253"/>
            <a:ext cx="410025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 spc="355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Lanțul valoric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988986" y="3235376"/>
            <a:ext cx="2092330" cy="60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3933" b="1" spc="31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39,7%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579169" y="4162116"/>
            <a:ext cx="3918015" cy="80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8"/>
              </a:lnSpc>
            </a:pPr>
            <a:r>
              <a:rPr lang="en-US" sz="2284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Furnizori locali:</a:t>
            </a:r>
          </a:p>
          <a:p>
            <a:pPr algn="just">
              <a:lnSpc>
                <a:spcPts val="3038"/>
              </a:lnSpc>
            </a:pPr>
            <a:r>
              <a:rPr lang="en-US" sz="2284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ambalaje, servicii conexe.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74600" y="2041639"/>
            <a:ext cx="4000515" cy="88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8"/>
              </a:lnSpc>
            </a:pPr>
            <a:r>
              <a:rPr lang="en-US" sz="2494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Furnizori internaționali:</a:t>
            </a:r>
          </a:p>
          <a:p>
            <a:pPr algn="just">
              <a:lnSpc>
                <a:spcPts val="3318"/>
              </a:lnSpc>
            </a:pPr>
            <a:r>
              <a:rPr lang="en-US" sz="2494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utilaje de producție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016431" y="1867786"/>
            <a:ext cx="576446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 spc="355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Rețeaua comercială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270161" y="5240625"/>
            <a:ext cx="1615664" cy="60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3935" b="1" spc="31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60,3%</a:t>
            </a:r>
          </a:p>
        </p:txBody>
      </p:sp>
      <p:sp>
        <p:nvSpPr>
          <p:cNvPr id="40" name="Freeform 40"/>
          <p:cNvSpPr/>
          <p:nvPr/>
        </p:nvSpPr>
        <p:spPr>
          <a:xfrm>
            <a:off x="11056091" y="6485789"/>
            <a:ext cx="4771274" cy="2132525"/>
          </a:xfrm>
          <a:custGeom>
            <a:avLst/>
            <a:gdLst/>
            <a:ahLst/>
            <a:cxnLst/>
            <a:rect l="l" t="t" r="r" b="b"/>
            <a:pathLst>
              <a:path w="4771274" h="2132525">
                <a:moveTo>
                  <a:pt x="0" y="0"/>
                </a:moveTo>
                <a:lnTo>
                  <a:pt x="4771274" y="0"/>
                </a:lnTo>
                <a:lnTo>
                  <a:pt x="4771274" y="2132525"/>
                </a:lnTo>
                <a:lnTo>
                  <a:pt x="0" y="2132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1345" r="-64016" b="-24495"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533138" y="8741033"/>
            <a:ext cx="5941977" cy="126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58"/>
              </a:lnSpc>
            </a:pPr>
            <a:r>
              <a:rPr lang="en-US" sz="2449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Viopark </a:t>
            </a:r>
            <a:r>
              <a:rPr lang="en-US" sz="244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găzduiește zeci de tipuri de plante medicinale, pe care le folosim ca materie primă pentru producerea cosmeticelor noastre.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BA75C2-6C4D-427B-9F52-E10ED6EC1A84}"/>
              </a:ext>
            </a:extLst>
          </p:cNvPr>
          <p:cNvCxnSpPr>
            <a:endCxn id="22" idx="2"/>
          </p:cNvCxnSpPr>
          <p:nvPr/>
        </p:nvCxnSpPr>
        <p:spPr>
          <a:xfrm>
            <a:off x="8713422" y="3562802"/>
            <a:ext cx="1" cy="11005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02" y="0"/>
            <a:ext cx="18297205" cy="10287000"/>
            <a:chOff x="0" y="0"/>
            <a:chExt cx="4819017" cy="2709333"/>
          </a:xfrm>
          <a:solidFill>
            <a:srgbClr val="E9EFF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78" y="2014783"/>
            <a:ext cx="4292388" cy="5591745"/>
          </a:xfrm>
          <a:custGeom>
            <a:avLst/>
            <a:gdLst/>
            <a:ahLst/>
            <a:cxnLst/>
            <a:rect l="l" t="t" r="r" b="b"/>
            <a:pathLst>
              <a:path w="4292388" h="5591745">
                <a:moveTo>
                  <a:pt x="0" y="0"/>
                </a:moveTo>
                <a:lnTo>
                  <a:pt x="4292389" y="0"/>
                </a:lnTo>
                <a:lnTo>
                  <a:pt x="4292389" y="5591745"/>
                </a:lnTo>
                <a:lnTo>
                  <a:pt x="0" y="5591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559" r="-261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7606528"/>
            <a:ext cx="4300467" cy="2818122"/>
            <a:chOff x="0" y="0"/>
            <a:chExt cx="1237678" cy="8110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7678" cy="811058"/>
            </a:xfrm>
            <a:custGeom>
              <a:avLst/>
              <a:gdLst/>
              <a:ahLst/>
              <a:cxnLst/>
              <a:rect l="l" t="t" r="r" b="b"/>
              <a:pathLst>
                <a:path w="1237678" h="811058">
                  <a:moveTo>
                    <a:pt x="0" y="0"/>
                  </a:moveTo>
                  <a:lnTo>
                    <a:pt x="1237678" y="0"/>
                  </a:lnTo>
                  <a:lnTo>
                    <a:pt x="1237678" y="811058"/>
                  </a:lnTo>
                  <a:lnTo>
                    <a:pt x="0" y="811058"/>
                  </a:lnTo>
                  <a:close/>
                </a:path>
              </a:pathLst>
            </a:custGeom>
            <a:solidFill>
              <a:srgbClr val="D7DDB4">
                <a:alpha val="7372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237678" cy="801533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869725" y="-83968"/>
            <a:ext cx="1418275" cy="10370968"/>
            <a:chOff x="0" y="0"/>
            <a:chExt cx="408181" cy="29847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8181" cy="2984774"/>
            </a:xfrm>
            <a:custGeom>
              <a:avLst/>
              <a:gdLst/>
              <a:ahLst/>
              <a:cxnLst/>
              <a:rect l="l" t="t" r="r" b="b"/>
              <a:pathLst>
                <a:path w="408181" h="2984774">
                  <a:moveTo>
                    <a:pt x="0" y="0"/>
                  </a:moveTo>
                  <a:lnTo>
                    <a:pt x="408181" y="0"/>
                  </a:lnTo>
                  <a:lnTo>
                    <a:pt x="408181" y="2984774"/>
                  </a:lnTo>
                  <a:lnTo>
                    <a:pt x="0" y="2984774"/>
                  </a:lnTo>
                  <a:close/>
                </a:path>
              </a:pathLst>
            </a:custGeom>
            <a:solidFill>
              <a:srgbClr val="D7DDB4">
                <a:alpha val="4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408181" cy="2975249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91804" y="274224"/>
            <a:ext cx="13843237" cy="1193979"/>
          </a:xfrm>
          <a:custGeom>
            <a:avLst/>
            <a:gdLst/>
            <a:ahLst/>
            <a:cxnLst/>
            <a:rect l="l" t="t" r="r" b="b"/>
            <a:pathLst>
              <a:path w="13843237" h="1193979">
                <a:moveTo>
                  <a:pt x="0" y="0"/>
                </a:moveTo>
                <a:lnTo>
                  <a:pt x="13843237" y="0"/>
                </a:lnTo>
                <a:lnTo>
                  <a:pt x="13843237" y="1193979"/>
                </a:lnTo>
                <a:lnTo>
                  <a:pt x="0" y="119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79676" y="3485695"/>
            <a:ext cx="2640988" cy="1657805"/>
          </a:xfrm>
          <a:custGeom>
            <a:avLst/>
            <a:gdLst/>
            <a:ahLst/>
            <a:cxnLst/>
            <a:rect l="l" t="t" r="r" b="b"/>
            <a:pathLst>
              <a:path w="2640988" h="1657805">
                <a:moveTo>
                  <a:pt x="0" y="0"/>
                </a:moveTo>
                <a:lnTo>
                  <a:pt x="2640988" y="0"/>
                </a:lnTo>
                <a:lnTo>
                  <a:pt x="2640988" y="1657805"/>
                </a:lnTo>
                <a:lnTo>
                  <a:pt x="0" y="1657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0" b="-4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65893" y="3396444"/>
            <a:ext cx="2162031" cy="1836307"/>
          </a:xfrm>
          <a:custGeom>
            <a:avLst/>
            <a:gdLst/>
            <a:ahLst/>
            <a:cxnLst/>
            <a:rect l="l" t="t" r="r" b="b"/>
            <a:pathLst>
              <a:path w="2162031" h="1836307">
                <a:moveTo>
                  <a:pt x="0" y="0"/>
                </a:moveTo>
                <a:lnTo>
                  <a:pt x="2162032" y="0"/>
                </a:lnTo>
                <a:lnTo>
                  <a:pt x="2162032" y="1836307"/>
                </a:lnTo>
                <a:lnTo>
                  <a:pt x="0" y="1836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0" b="-48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79676" y="1862383"/>
            <a:ext cx="6455606" cy="142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6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Lideri în industria </a:t>
            </a:r>
          </a:p>
          <a:p>
            <a:pPr algn="just">
              <a:lnSpc>
                <a:spcPts val="526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produselor cosmetice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79676" y="5299342"/>
            <a:ext cx="611589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Organigrama entității</a:t>
            </a:r>
          </a:p>
        </p:txBody>
      </p:sp>
      <p:sp>
        <p:nvSpPr>
          <p:cNvPr id="17" name="Freeform 17"/>
          <p:cNvSpPr/>
          <p:nvPr/>
        </p:nvSpPr>
        <p:spPr>
          <a:xfrm>
            <a:off x="6300170" y="6329947"/>
            <a:ext cx="9009279" cy="3614050"/>
          </a:xfrm>
          <a:custGeom>
            <a:avLst/>
            <a:gdLst/>
            <a:ahLst/>
            <a:cxnLst/>
            <a:rect l="l" t="t" r="r" b="b"/>
            <a:pathLst>
              <a:path w="9009279" h="3614050">
                <a:moveTo>
                  <a:pt x="0" y="0"/>
                </a:moveTo>
                <a:lnTo>
                  <a:pt x="9009279" y="0"/>
                </a:lnTo>
                <a:lnTo>
                  <a:pt x="9009279" y="3614050"/>
                </a:lnTo>
                <a:lnTo>
                  <a:pt x="0" y="3614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0" b="-480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866687" y="1929058"/>
            <a:ext cx="5845141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Numărul angajaților, 2021-2023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010850" y="3445438"/>
            <a:ext cx="3624191" cy="1996780"/>
          </a:xfrm>
          <a:custGeom>
            <a:avLst/>
            <a:gdLst/>
            <a:ahLst/>
            <a:cxnLst/>
            <a:rect l="l" t="t" r="r" b="b"/>
            <a:pathLst>
              <a:path w="3624191" h="1996780">
                <a:moveTo>
                  <a:pt x="0" y="0"/>
                </a:moveTo>
                <a:lnTo>
                  <a:pt x="3624191" y="0"/>
                </a:lnTo>
                <a:lnTo>
                  <a:pt x="3624191" y="1996779"/>
                </a:lnTo>
                <a:lnTo>
                  <a:pt x="0" y="1996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80" b="-48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2">
            <a:extLst>
              <a:ext uri="{FF2B5EF4-FFF2-40B4-BE49-F238E27FC236}">
                <a16:creationId xmlns:a16="http://schemas.microsoft.com/office/drawing/2014/main" id="{E6BD835F-4C57-4B99-9588-B1EDBE8CE4AD}"/>
              </a:ext>
            </a:extLst>
          </p:cNvPr>
          <p:cNvGrpSpPr/>
          <p:nvPr/>
        </p:nvGrpSpPr>
        <p:grpSpPr>
          <a:xfrm>
            <a:off x="0" y="0"/>
            <a:ext cx="18297205" cy="10287000"/>
            <a:chOff x="0" y="0"/>
            <a:chExt cx="4819017" cy="2709333"/>
          </a:xfrm>
          <a:solidFill>
            <a:srgbClr val="E9EFF7"/>
          </a:solidFill>
        </p:grpSpPr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A312F17B-A91A-4953-B15A-A0CF730244D8}"/>
                </a:ext>
              </a:extLst>
            </p:cNvPr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66058844-47ED-41A5-B50F-EE0885D69CAC}"/>
                </a:ext>
              </a:extLst>
            </p:cNvPr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-36132"/>
            <a:ext cx="18297205" cy="10287000"/>
            <a:chOff x="0" y="0"/>
            <a:chExt cx="481901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017" cy="2709333"/>
            </a:xfrm>
            <a:custGeom>
              <a:avLst/>
              <a:gdLst/>
              <a:ahLst/>
              <a:cxnLst/>
              <a:rect l="l" t="t" r="r" b="b"/>
              <a:pathLst>
                <a:path w="4819017" h="2709333">
                  <a:moveTo>
                    <a:pt x="0" y="0"/>
                  </a:moveTo>
                  <a:lnTo>
                    <a:pt x="4819017" y="0"/>
                  </a:lnTo>
                  <a:lnTo>
                    <a:pt x="481901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FB0D4">
                <a:alpha val="4706"/>
              </a:srgbClr>
            </a:solidFill>
            <a:ln>
              <a:solidFill>
                <a:srgbClr val="E9EFF7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017" cy="2747433"/>
            </a:xfrm>
            <a:prstGeom prst="rect">
              <a:avLst/>
            </a:prstGeom>
            <a:ln>
              <a:solidFill>
                <a:srgbClr val="E9EFF7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6249" y="7486433"/>
            <a:ext cx="4300467" cy="2818122"/>
            <a:chOff x="0" y="0"/>
            <a:chExt cx="1237678" cy="8110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7678" cy="811058"/>
            </a:xfrm>
            <a:custGeom>
              <a:avLst/>
              <a:gdLst/>
              <a:ahLst/>
              <a:cxnLst/>
              <a:rect l="l" t="t" r="r" b="b"/>
              <a:pathLst>
                <a:path w="1237678" h="811058">
                  <a:moveTo>
                    <a:pt x="0" y="0"/>
                  </a:moveTo>
                  <a:lnTo>
                    <a:pt x="1237678" y="0"/>
                  </a:lnTo>
                  <a:lnTo>
                    <a:pt x="1237678" y="811058"/>
                  </a:lnTo>
                  <a:lnTo>
                    <a:pt x="0" y="811058"/>
                  </a:lnTo>
                  <a:close/>
                </a:path>
              </a:pathLst>
            </a:custGeom>
            <a:solidFill>
              <a:srgbClr val="D7DDB4">
                <a:alpha val="7372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237678" cy="801533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" y="2014783"/>
            <a:ext cx="4234218" cy="5591745"/>
          </a:xfrm>
          <a:custGeom>
            <a:avLst/>
            <a:gdLst/>
            <a:ahLst/>
            <a:cxnLst/>
            <a:rect l="l" t="t" r="r" b="b"/>
            <a:pathLst>
              <a:path w="4300467" h="5591745">
                <a:moveTo>
                  <a:pt x="0" y="0"/>
                </a:moveTo>
                <a:lnTo>
                  <a:pt x="4300467" y="0"/>
                </a:lnTo>
                <a:lnTo>
                  <a:pt x="4300467" y="5591745"/>
                </a:lnTo>
                <a:lnTo>
                  <a:pt x="0" y="5591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" t="-7950" b="-79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91804" y="274224"/>
            <a:ext cx="13843237" cy="1193979"/>
          </a:xfrm>
          <a:custGeom>
            <a:avLst/>
            <a:gdLst/>
            <a:ahLst/>
            <a:cxnLst/>
            <a:rect l="l" t="t" r="r" b="b"/>
            <a:pathLst>
              <a:path w="13843237" h="1193979">
                <a:moveTo>
                  <a:pt x="0" y="0"/>
                </a:moveTo>
                <a:lnTo>
                  <a:pt x="13843237" y="0"/>
                </a:lnTo>
                <a:lnTo>
                  <a:pt x="13843237" y="1193979"/>
                </a:lnTo>
                <a:lnTo>
                  <a:pt x="0" y="119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869725" y="-83968"/>
            <a:ext cx="1418275" cy="10370968"/>
            <a:chOff x="0" y="0"/>
            <a:chExt cx="408181" cy="2984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8181" cy="2984774"/>
            </a:xfrm>
            <a:custGeom>
              <a:avLst/>
              <a:gdLst/>
              <a:ahLst/>
              <a:cxnLst/>
              <a:rect l="l" t="t" r="r" b="b"/>
              <a:pathLst>
                <a:path w="408181" h="2984774">
                  <a:moveTo>
                    <a:pt x="0" y="0"/>
                  </a:moveTo>
                  <a:lnTo>
                    <a:pt x="408181" y="0"/>
                  </a:lnTo>
                  <a:lnTo>
                    <a:pt x="408181" y="2984774"/>
                  </a:lnTo>
                  <a:lnTo>
                    <a:pt x="0" y="2984774"/>
                  </a:lnTo>
                  <a:close/>
                </a:path>
              </a:pathLst>
            </a:custGeom>
            <a:solidFill>
              <a:srgbClr val="D7DDB4">
                <a:alpha val="45882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408181" cy="2975249"/>
            </a:xfrm>
            <a:prstGeom prst="rect">
              <a:avLst/>
            </a:prstGeom>
          </p:spPr>
          <p:txBody>
            <a:bodyPr lIns="46488" tIns="46488" rIns="46488" bIns="46488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729910" y="4517512"/>
            <a:ext cx="2827354" cy="2181346"/>
          </a:xfrm>
          <a:custGeom>
            <a:avLst/>
            <a:gdLst/>
            <a:ahLst/>
            <a:cxnLst/>
            <a:rect l="l" t="t" r="r" b="b"/>
            <a:pathLst>
              <a:path w="2827354" h="2181346">
                <a:moveTo>
                  <a:pt x="0" y="0"/>
                </a:moveTo>
                <a:lnTo>
                  <a:pt x="2827354" y="0"/>
                </a:lnTo>
                <a:lnTo>
                  <a:pt x="2827354" y="2181345"/>
                </a:lnTo>
                <a:lnTo>
                  <a:pt x="0" y="2181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2" t="-3135" r="-3582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3804929" y="5100771"/>
            <a:ext cx="2675106" cy="2082012"/>
          </a:xfrm>
          <a:custGeom>
            <a:avLst/>
            <a:gdLst/>
            <a:ahLst/>
            <a:cxnLst/>
            <a:rect l="l" t="t" r="r" b="b"/>
            <a:pathLst>
              <a:path w="2675106" h="2082012">
                <a:moveTo>
                  <a:pt x="0" y="0"/>
                </a:moveTo>
                <a:lnTo>
                  <a:pt x="2675105" y="0"/>
                </a:lnTo>
                <a:lnTo>
                  <a:pt x="2675105" y="2082012"/>
                </a:lnTo>
                <a:lnTo>
                  <a:pt x="0" y="2082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2" r="-3582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4798769" y="5075677"/>
            <a:ext cx="697688" cy="625805"/>
          </a:xfrm>
          <a:custGeom>
            <a:avLst/>
            <a:gdLst/>
            <a:ahLst/>
            <a:cxnLst/>
            <a:rect l="l" t="t" r="r" b="b"/>
            <a:pathLst>
              <a:path w="697688" h="625805">
                <a:moveTo>
                  <a:pt x="0" y="0"/>
                </a:moveTo>
                <a:lnTo>
                  <a:pt x="697688" y="0"/>
                </a:lnTo>
                <a:lnTo>
                  <a:pt x="697688" y="625804"/>
                </a:lnTo>
                <a:lnTo>
                  <a:pt x="0" y="6258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28193" y="5924331"/>
            <a:ext cx="697688" cy="625805"/>
          </a:xfrm>
          <a:custGeom>
            <a:avLst/>
            <a:gdLst/>
            <a:ahLst/>
            <a:cxnLst/>
            <a:rect l="l" t="t" r="r" b="b"/>
            <a:pathLst>
              <a:path w="697688" h="625805">
                <a:moveTo>
                  <a:pt x="0" y="0"/>
                </a:moveTo>
                <a:lnTo>
                  <a:pt x="697688" y="0"/>
                </a:lnTo>
                <a:lnTo>
                  <a:pt x="697688" y="625805"/>
                </a:lnTo>
                <a:lnTo>
                  <a:pt x="0" y="62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72254" y="1871908"/>
            <a:ext cx="5602976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4"/>
              </a:lnSpc>
            </a:pPr>
            <a:r>
              <a:rPr lang="en-US" sz="4499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Evoluția veniturilor </a:t>
            </a:r>
          </a:p>
          <a:p>
            <a:pPr algn="l">
              <a:lnSpc>
                <a:spcPts val="5984"/>
              </a:lnSpc>
            </a:pPr>
            <a:r>
              <a:rPr lang="en-US" sz="4499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din vânzări, 2019-2023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43213" y="5886386"/>
            <a:ext cx="5437067" cy="66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Certificatul de acreditare a Laboratorului de încercări din cadrul ,,Viorica Cosmetic” S.A. nr. LÎ-080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43213" y="5034096"/>
            <a:ext cx="4493928" cy="66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Certificatul de acreditare al sistemului de management al calității Q-212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28193" y="4035547"/>
            <a:ext cx="5547037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Acreditarea activității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00417" y="6805354"/>
            <a:ext cx="880451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5"/>
              </a:lnSpc>
            </a:pPr>
            <a:r>
              <a:rPr lang="en-US" sz="4500" b="1">
                <a:solidFill>
                  <a:srgbClr val="0756B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Impactul factorilor macroeconomici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000417" y="7712255"/>
            <a:ext cx="11479617" cy="2320006"/>
            <a:chOff x="0" y="0"/>
            <a:chExt cx="15306156" cy="309334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77800"/>
              <a:ext cx="470986" cy="693325"/>
              <a:chOff x="0" y="0"/>
              <a:chExt cx="3978910" cy="58572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980180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3980180" h="5857240">
                    <a:moveTo>
                      <a:pt x="2146300" y="5687060"/>
                    </a:moveTo>
                    <a:cubicBezTo>
                      <a:pt x="2407920" y="5687060"/>
                      <a:pt x="2639060" y="5613400"/>
                      <a:pt x="2839720" y="5467350"/>
                    </a:cubicBezTo>
                    <a:cubicBezTo>
                      <a:pt x="3040380" y="5321300"/>
                      <a:pt x="3140710" y="5100320"/>
                      <a:pt x="3140710" y="4805680"/>
                    </a:cubicBezTo>
                    <a:cubicBezTo>
                      <a:pt x="3140710" y="4511040"/>
                      <a:pt x="3032760" y="4284980"/>
                      <a:pt x="2815590" y="4127500"/>
                    </a:cubicBezTo>
                    <a:cubicBezTo>
                      <a:pt x="2598420" y="3970020"/>
                      <a:pt x="2291080" y="3834130"/>
                      <a:pt x="1891030" y="3717290"/>
                    </a:cubicBezTo>
                    <a:cubicBezTo>
                      <a:pt x="1490980" y="3600450"/>
                      <a:pt x="1201420" y="3498850"/>
                      <a:pt x="1021080" y="3412490"/>
                    </a:cubicBezTo>
                    <a:cubicBezTo>
                      <a:pt x="840740" y="3326130"/>
                      <a:pt x="669290" y="3211830"/>
                      <a:pt x="508000" y="3070860"/>
                    </a:cubicBezTo>
                    <a:cubicBezTo>
                      <a:pt x="184150" y="2788920"/>
                      <a:pt x="22860" y="2353310"/>
                      <a:pt x="22860" y="1762760"/>
                    </a:cubicBezTo>
                    <a:cubicBezTo>
                      <a:pt x="22860" y="1280160"/>
                      <a:pt x="187960" y="866140"/>
                      <a:pt x="520700" y="519430"/>
                    </a:cubicBezTo>
                    <a:cubicBezTo>
                      <a:pt x="852170" y="173990"/>
                      <a:pt x="1305560" y="0"/>
                      <a:pt x="1879600" y="0"/>
                    </a:cubicBezTo>
                    <a:cubicBezTo>
                      <a:pt x="2156460" y="0"/>
                      <a:pt x="2444750" y="41910"/>
                      <a:pt x="2745740" y="125730"/>
                    </a:cubicBezTo>
                    <a:cubicBezTo>
                      <a:pt x="3045460" y="209550"/>
                      <a:pt x="3232150" y="251460"/>
                      <a:pt x="3305810" y="251460"/>
                    </a:cubicBezTo>
                    <a:cubicBezTo>
                      <a:pt x="3379470" y="251460"/>
                      <a:pt x="3444240" y="196850"/>
                      <a:pt x="3501390" y="88900"/>
                    </a:cubicBezTo>
                    <a:lnTo>
                      <a:pt x="3587750" y="88900"/>
                    </a:lnTo>
                    <a:lnTo>
                      <a:pt x="3642360" y="1729740"/>
                    </a:lnTo>
                    <a:lnTo>
                      <a:pt x="3516630" y="1729740"/>
                    </a:lnTo>
                    <a:cubicBezTo>
                      <a:pt x="3266440" y="1258570"/>
                      <a:pt x="3003550" y="881380"/>
                      <a:pt x="2729230" y="596900"/>
                    </a:cubicBezTo>
                    <a:cubicBezTo>
                      <a:pt x="2454910" y="312420"/>
                      <a:pt x="2157730" y="170180"/>
                      <a:pt x="1836420" y="170180"/>
                    </a:cubicBezTo>
                    <a:cubicBezTo>
                      <a:pt x="1515110" y="170180"/>
                      <a:pt x="1266190" y="247650"/>
                      <a:pt x="1088390" y="401320"/>
                    </a:cubicBezTo>
                    <a:cubicBezTo>
                      <a:pt x="910590" y="556260"/>
                      <a:pt x="821690" y="762000"/>
                      <a:pt x="821690" y="1018540"/>
                    </a:cubicBezTo>
                    <a:cubicBezTo>
                      <a:pt x="821690" y="1276350"/>
                      <a:pt x="927100" y="1473200"/>
                      <a:pt x="1139190" y="1611630"/>
                    </a:cubicBezTo>
                    <a:cubicBezTo>
                      <a:pt x="1351280" y="1750060"/>
                      <a:pt x="1610360" y="1861820"/>
                      <a:pt x="1918970" y="1948180"/>
                    </a:cubicBezTo>
                    <a:cubicBezTo>
                      <a:pt x="2227580" y="2034540"/>
                      <a:pt x="2429510" y="2094230"/>
                      <a:pt x="2526030" y="2127250"/>
                    </a:cubicBezTo>
                    <a:cubicBezTo>
                      <a:pt x="2622550" y="2160270"/>
                      <a:pt x="2743200" y="2204720"/>
                      <a:pt x="2886710" y="2261870"/>
                    </a:cubicBezTo>
                    <a:cubicBezTo>
                      <a:pt x="3030220" y="2319020"/>
                      <a:pt x="3148330" y="2378710"/>
                      <a:pt x="3239770" y="2440940"/>
                    </a:cubicBezTo>
                    <a:cubicBezTo>
                      <a:pt x="3331210" y="2503170"/>
                      <a:pt x="3427730" y="2581910"/>
                      <a:pt x="3529330" y="2677160"/>
                    </a:cubicBezTo>
                    <a:cubicBezTo>
                      <a:pt x="3630930" y="2772410"/>
                      <a:pt x="3710940" y="2876550"/>
                      <a:pt x="3768090" y="2989580"/>
                    </a:cubicBezTo>
                    <a:cubicBezTo>
                      <a:pt x="3909060" y="3249930"/>
                      <a:pt x="3980180" y="3558540"/>
                      <a:pt x="3980180" y="3915410"/>
                    </a:cubicBezTo>
                    <a:cubicBezTo>
                      <a:pt x="3980180" y="4500880"/>
                      <a:pt x="3803650" y="4970780"/>
                      <a:pt x="3451860" y="5325110"/>
                    </a:cubicBezTo>
                    <a:cubicBezTo>
                      <a:pt x="3098800" y="5679440"/>
                      <a:pt x="2635250" y="5857240"/>
                      <a:pt x="2061210" y="5857240"/>
                    </a:cubicBezTo>
                    <a:cubicBezTo>
                      <a:pt x="1764030" y="5857240"/>
                      <a:pt x="1422400" y="5816600"/>
                      <a:pt x="1038860" y="5735320"/>
                    </a:cubicBezTo>
                    <a:cubicBezTo>
                      <a:pt x="655320" y="5654040"/>
                      <a:pt x="441960" y="5613400"/>
                      <a:pt x="400050" y="5613400"/>
                    </a:cubicBezTo>
                    <a:cubicBezTo>
                      <a:pt x="326390" y="5613400"/>
                      <a:pt x="256540" y="5694680"/>
                      <a:pt x="187960" y="5857240"/>
                    </a:cubicBezTo>
                    <a:lnTo>
                      <a:pt x="78740" y="5857240"/>
                    </a:lnTo>
                    <a:lnTo>
                      <a:pt x="0" y="3924300"/>
                    </a:lnTo>
                    <a:lnTo>
                      <a:pt x="133350" y="3924300"/>
                    </a:lnTo>
                    <a:cubicBezTo>
                      <a:pt x="363220" y="4395470"/>
                      <a:pt x="656590" y="4806950"/>
                      <a:pt x="1014730" y="5158740"/>
                    </a:cubicBezTo>
                    <a:cubicBezTo>
                      <a:pt x="1371600" y="5510530"/>
                      <a:pt x="1748790" y="5687060"/>
                      <a:pt x="2146300" y="5687060"/>
                    </a:cubicBezTo>
                    <a:close/>
                  </a:path>
                </a:pathLst>
              </a:custGeom>
              <a:solidFill>
                <a:srgbClr val="8BB171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4097843" y="148092"/>
              <a:ext cx="551128" cy="688910"/>
              <a:chOff x="0" y="0"/>
              <a:chExt cx="3747008" cy="468376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47135" cy="4683887"/>
              </a:xfrm>
              <a:custGeom>
                <a:avLst/>
                <a:gdLst/>
                <a:ahLst/>
                <a:cxnLst/>
                <a:rect l="l" t="t" r="r" b="b"/>
                <a:pathLst>
                  <a:path w="3747135" h="4683887">
                    <a:moveTo>
                      <a:pt x="2286762" y="206629"/>
                    </a:moveTo>
                    <a:lnTo>
                      <a:pt x="2286762" y="3960622"/>
                    </a:lnTo>
                    <a:cubicBezTo>
                      <a:pt x="2286762" y="4484116"/>
                      <a:pt x="2445131" y="4628769"/>
                      <a:pt x="2700020" y="4683887"/>
                    </a:cubicBezTo>
                    <a:lnTo>
                      <a:pt x="1046988" y="4683887"/>
                    </a:lnTo>
                    <a:cubicBezTo>
                      <a:pt x="1301877" y="4628769"/>
                      <a:pt x="1460246" y="4484116"/>
                      <a:pt x="1460246" y="3960622"/>
                    </a:cubicBezTo>
                    <a:lnTo>
                      <a:pt x="1460246" y="206629"/>
                    </a:lnTo>
                    <a:cubicBezTo>
                      <a:pt x="1088263" y="213487"/>
                      <a:pt x="344424" y="551053"/>
                      <a:pt x="0" y="1136523"/>
                    </a:cubicBezTo>
                    <a:lnTo>
                      <a:pt x="137795" y="0"/>
                    </a:lnTo>
                    <a:lnTo>
                      <a:pt x="3609340" y="0"/>
                    </a:lnTo>
                    <a:lnTo>
                      <a:pt x="3747135" y="1136523"/>
                    </a:lnTo>
                    <a:cubicBezTo>
                      <a:pt x="3402711" y="537210"/>
                      <a:pt x="2658745" y="199771"/>
                      <a:pt x="2286762" y="206629"/>
                    </a:cubicBezTo>
                    <a:close/>
                  </a:path>
                </a:pathLst>
              </a:custGeom>
              <a:solidFill>
                <a:srgbClr val="8BB171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8382793" y="108556"/>
              <a:ext cx="531838" cy="693325"/>
              <a:chOff x="0" y="0"/>
              <a:chExt cx="4362450" cy="568706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362450" cy="5688330"/>
              </a:xfrm>
              <a:custGeom>
                <a:avLst/>
                <a:gdLst/>
                <a:ahLst/>
                <a:cxnLst/>
                <a:rect l="l" t="t" r="r" b="b"/>
                <a:pathLst>
                  <a:path w="4362450" h="5688330">
                    <a:moveTo>
                      <a:pt x="0" y="0"/>
                    </a:moveTo>
                    <a:lnTo>
                      <a:pt x="4072890" y="0"/>
                    </a:lnTo>
                    <a:lnTo>
                      <a:pt x="4151630" y="1609090"/>
                    </a:lnTo>
                    <a:lnTo>
                      <a:pt x="4010660" y="1609090"/>
                    </a:lnTo>
                    <a:cubicBezTo>
                      <a:pt x="3790950" y="1061720"/>
                      <a:pt x="3561080" y="687070"/>
                      <a:pt x="3321050" y="483870"/>
                    </a:cubicBezTo>
                    <a:cubicBezTo>
                      <a:pt x="3081020" y="280670"/>
                      <a:pt x="2727960" y="179070"/>
                      <a:pt x="2263140" y="179070"/>
                    </a:cubicBezTo>
                    <a:lnTo>
                      <a:pt x="1988820" y="179070"/>
                    </a:lnTo>
                    <a:lnTo>
                      <a:pt x="1988820" y="2689860"/>
                    </a:lnTo>
                    <a:lnTo>
                      <a:pt x="2255520" y="2689860"/>
                    </a:lnTo>
                    <a:cubicBezTo>
                      <a:pt x="2500630" y="2689860"/>
                      <a:pt x="2707640" y="2593340"/>
                      <a:pt x="2874010" y="2401570"/>
                    </a:cubicBezTo>
                    <a:cubicBezTo>
                      <a:pt x="3041650" y="2209800"/>
                      <a:pt x="3158490" y="1950720"/>
                      <a:pt x="3227070" y="1625600"/>
                    </a:cubicBezTo>
                    <a:lnTo>
                      <a:pt x="3345180" y="1625600"/>
                    </a:lnTo>
                    <a:lnTo>
                      <a:pt x="3345180" y="4030980"/>
                    </a:lnTo>
                    <a:lnTo>
                      <a:pt x="3211830" y="4030980"/>
                    </a:lnTo>
                    <a:cubicBezTo>
                      <a:pt x="3117850" y="3624580"/>
                      <a:pt x="2990850" y="3335020"/>
                      <a:pt x="2832100" y="3162300"/>
                    </a:cubicBezTo>
                    <a:cubicBezTo>
                      <a:pt x="2673350" y="2989580"/>
                      <a:pt x="2454910" y="2901950"/>
                      <a:pt x="2178050" y="2901950"/>
                    </a:cubicBezTo>
                    <a:lnTo>
                      <a:pt x="1990090" y="2901950"/>
                    </a:lnTo>
                    <a:lnTo>
                      <a:pt x="1990090" y="5509260"/>
                    </a:lnTo>
                    <a:lnTo>
                      <a:pt x="2287270" y="5509260"/>
                    </a:lnTo>
                    <a:cubicBezTo>
                      <a:pt x="2767330" y="5509260"/>
                      <a:pt x="3176270" y="5360670"/>
                      <a:pt x="3512820" y="5062220"/>
                    </a:cubicBezTo>
                    <a:cubicBezTo>
                      <a:pt x="3849370" y="4765040"/>
                      <a:pt x="4080510" y="4382770"/>
                      <a:pt x="4206240" y="3916680"/>
                    </a:cubicBezTo>
                    <a:lnTo>
                      <a:pt x="4362450" y="3916680"/>
                    </a:lnTo>
                    <a:lnTo>
                      <a:pt x="4300220" y="5688330"/>
                    </a:lnTo>
                    <a:lnTo>
                      <a:pt x="0" y="5688330"/>
                    </a:lnTo>
                    <a:lnTo>
                      <a:pt x="0" y="5509260"/>
                    </a:lnTo>
                    <a:lnTo>
                      <a:pt x="462280" y="5509260"/>
                    </a:lnTo>
                    <a:lnTo>
                      <a:pt x="462280" y="179070"/>
                    </a:lnTo>
                    <a:lnTo>
                      <a:pt x="0" y="1790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B171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12399258" y="0"/>
              <a:ext cx="470044" cy="693325"/>
              <a:chOff x="0" y="0"/>
              <a:chExt cx="3175381" cy="468376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175381" cy="4683887"/>
              </a:xfrm>
              <a:custGeom>
                <a:avLst/>
                <a:gdLst/>
                <a:ahLst/>
                <a:cxnLst/>
                <a:rect l="l" t="t" r="r" b="b"/>
                <a:pathLst>
                  <a:path w="3175381" h="4683887">
                    <a:moveTo>
                      <a:pt x="3175381" y="1019429"/>
                    </a:moveTo>
                    <a:cubicBezTo>
                      <a:pt x="3175381" y="185928"/>
                      <a:pt x="2534793" y="0"/>
                      <a:pt x="1239774" y="0"/>
                    </a:cubicBezTo>
                    <a:lnTo>
                      <a:pt x="0" y="0"/>
                    </a:lnTo>
                    <a:cubicBezTo>
                      <a:pt x="254889" y="55118"/>
                      <a:pt x="413258" y="199771"/>
                      <a:pt x="413258" y="723265"/>
                    </a:cubicBezTo>
                    <a:lnTo>
                      <a:pt x="413258" y="3960622"/>
                    </a:lnTo>
                    <a:cubicBezTo>
                      <a:pt x="413258" y="4484116"/>
                      <a:pt x="254889" y="4628769"/>
                      <a:pt x="0" y="4683887"/>
                    </a:cubicBezTo>
                    <a:lnTo>
                      <a:pt x="1653159" y="4683887"/>
                    </a:lnTo>
                    <a:cubicBezTo>
                      <a:pt x="1398270" y="4628769"/>
                      <a:pt x="1239901" y="4484116"/>
                      <a:pt x="1239901" y="3960622"/>
                    </a:cubicBezTo>
                    <a:lnTo>
                      <a:pt x="1239901" y="2128393"/>
                    </a:lnTo>
                    <a:cubicBezTo>
                      <a:pt x="2355723" y="2128393"/>
                      <a:pt x="3175381" y="1866646"/>
                      <a:pt x="3175381" y="1019429"/>
                    </a:cubicBezTo>
                    <a:close/>
                    <a:moveTo>
                      <a:pt x="1239774" y="206629"/>
                    </a:moveTo>
                    <a:cubicBezTo>
                      <a:pt x="1783969" y="206629"/>
                      <a:pt x="2362454" y="220345"/>
                      <a:pt x="2362454" y="1019429"/>
                    </a:cubicBezTo>
                    <a:cubicBezTo>
                      <a:pt x="2362454" y="1839087"/>
                      <a:pt x="1701165" y="1990598"/>
                      <a:pt x="1239774" y="1990598"/>
                    </a:cubicBezTo>
                    <a:lnTo>
                      <a:pt x="1239774" y="206629"/>
                    </a:lnTo>
                    <a:close/>
                  </a:path>
                </a:pathLst>
              </a:custGeom>
              <a:solidFill>
                <a:srgbClr val="8BB171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31" name="AutoShape 31"/>
            <p:cNvSpPr/>
            <p:nvPr/>
          </p:nvSpPr>
          <p:spPr>
            <a:xfrm>
              <a:off x="3637113" y="197755"/>
              <a:ext cx="0" cy="1934095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>
              <a:off x="7811293" y="148092"/>
              <a:ext cx="0" cy="1934095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>
              <a:off x="11929358" y="148092"/>
              <a:ext cx="0" cy="1934095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531764" y="72934"/>
              <a:ext cx="2800210" cy="943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09"/>
                </a:lnSpc>
              </a:pPr>
              <a:r>
                <a:rPr lang="en-US" sz="3992" b="1">
                  <a:solidFill>
                    <a:srgbClr val="414C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ociali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600559" y="106618"/>
              <a:ext cx="2932992" cy="943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09"/>
                </a:lnSpc>
              </a:pPr>
              <a:r>
                <a:rPr lang="en-US" sz="3992" b="1">
                  <a:solidFill>
                    <a:srgbClr val="414C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ehnologici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970966" y="71498"/>
              <a:ext cx="2932992" cy="943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09"/>
                </a:lnSpc>
              </a:pPr>
              <a:r>
                <a:rPr lang="en-US" sz="3992" b="1">
                  <a:solidFill>
                    <a:srgbClr val="414C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conomici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2793596" y="-37058"/>
              <a:ext cx="1919563" cy="943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309"/>
                </a:lnSpc>
              </a:pPr>
              <a:r>
                <a:rPr lang="en-US" sz="3992" b="1">
                  <a:solidFill>
                    <a:srgbClr val="414C4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olitici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853013" y="1248539"/>
              <a:ext cx="3742627" cy="1844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26"/>
                </a:lnSpc>
                <a:spcBef>
                  <a:spcPct val="0"/>
                </a:spcBef>
              </a:pPr>
              <a:r>
                <a:rPr lang="en-US" sz="15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Utilizăm tehnologii speciale pentru a extrage cele mai eficiente substanțe din plante, precum și echipamente de producție performante.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170658" y="1180874"/>
              <a:ext cx="3135498" cy="1844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26"/>
                </a:lnSpc>
                <a:spcBef>
                  <a:spcPct val="0"/>
                </a:spcBef>
              </a:pPr>
              <a:r>
                <a:rPr lang="en-US" sz="15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 urmare a acordurilor de liber schimb încheiate între Republica Moldova și alte state, este facilitat exportul și importul.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309648"/>
              <a:ext cx="3414529" cy="1476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26"/>
                </a:lnSpc>
                <a:spcBef>
                  <a:spcPct val="0"/>
                </a:spcBef>
              </a:pPr>
              <a:r>
                <a:rPr lang="en-US" sz="159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Asigurăm un mediu de lucru motivant pentru angajați și o gamă variată de produse naturale pentru clienții noștri.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141493" y="1301286"/>
              <a:ext cx="3550201" cy="1476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26"/>
                </a:lnSpc>
                <a:spcBef>
                  <a:spcPct val="0"/>
                </a:spcBef>
              </a:pPr>
              <a:r>
                <a:rPr lang="en-US" sz="15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Urmărim în continuare stabilirea unui raport optim de preț/calitate pentru a facilita accesul populației la produse.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375230" y="1922632"/>
            <a:ext cx="6104804" cy="2347230"/>
            <a:chOff x="0" y="0"/>
            <a:chExt cx="8139739" cy="3129640"/>
          </a:xfrm>
        </p:grpSpPr>
        <p:sp>
          <p:nvSpPr>
            <p:cNvPr id="43" name="Freeform 43"/>
            <p:cNvSpPr/>
            <p:nvPr/>
          </p:nvSpPr>
          <p:spPr>
            <a:xfrm>
              <a:off x="525340" y="0"/>
              <a:ext cx="7614399" cy="2837797"/>
            </a:xfrm>
            <a:custGeom>
              <a:avLst/>
              <a:gdLst/>
              <a:ahLst/>
              <a:cxnLst/>
              <a:rect l="l" t="t" r="r" b="b"/>
              <a:pathLst>
                <a:path w="7614399" h="2837797">
                  <a:moveTo>
                    <a:pt x="0" y="0"/>
                  </a:moveTo>
                  <a:lnTo>
                    <a:pt x="7614399" y="0"/>
                  </a:lnTo>
                  <a:lnTo>
                    <a:pt x="7614399" y="2837797"/>
                  </a:lnTo>
                  <a:lnTo>
                    <a:pt x="0" y="2837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1" r="-2491"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379669" cy="3129640"/>
            </a:xfrm>
            <a:custGeom>
              <a:avLst/>
              <a:gdLst/>
              <a:ahLst/>
              <a:cxnLst/>
              <a:rect l="l" t="t" r="r" b="b"/>
              <a:pathLst>
                <a:path w="379669" h="3129640">
                  <a:moveTo>
                    <a:pt x="0" y="0"/>
                  </a:moveTo>
                  <a:lnTo>
                    <a:pt x="379669" y="0"/>
                  </a:lnTo>
                  <a:lnTo>
                    <a:pt x="379669" y="3129640"/>
                  </a:lnTo>
                  <a:lnTo>
                    <a:pt x="0" y="3129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91" r="-2052562"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04649" y="2913241"/>
              <a:ext cx="7560294" cy="216399"/>
            </a:xfrm>
            <a:custGeom>
              <a:avLst/>
              <a:gdLst/>
              <a:ahLst/>
              <a:cxnLst/>
              <a:rect l="l" t="t" r="r" b="b"/>
              <a:pathLst>
                <a:path w="7560294" h="216399">
                  <a:moveTo>
                    <a:pt x="0" y="0"/>
                  </a:moveTo>
                  <a:lnTo>
                    <a:pt x="7560294" y="0"/>
                  </a:lnTo>
                  <a:lnTo>
                    <a:pt x="7560294" y="216399"/>
                  </a:lnTo>
                  <a:lnTo>
                    <a:pt x="0" y="216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91" t="-1399883" r="-9747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573</Words>
  <Application>Microsoft Office PowerPoint</Application>
  <PresentationFormat>Произвольный</PresentationFormat>
  <Paragraphs>76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Calibri (MS) Italics</vt:lpstr>
      <vt:lpstr>Calibri (MS) Bold Italics</vt:lpstr>
      <vt:lpstr>Calibri</vt:lpstr>
      <vt:lpstr>Arial</vt:lpstr>
      <vt:lpstr>Calibri (MS)</vt:lpstr>
      <vt:lpstr>Calibri (MS)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Adaugă un antet</dc:title>
  <cp:lastModifiedBy>Galina Lusmanschi</cp:lastModifiedBy>
  <cp:revision>15</cp:revision>
  <dcterms:created xsi:type="dcterms:W3CDTF">2006-08-16T00:00:00Z</dcterms:created>
  <dcterms:modified xsi:type="dcterms:W3CDTF">2025-11-11T08:49:33Z</dcterms:modified>
  <dc:identifier>DAG4S9KIId0</dc:identifier>
</cp:coreProperties>
</file>