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256" r:id="rId2"/>
    <p:sldId id="257" r:id="rId3"/>
    <p:sldId id="258" r:id="rId4"/>
    <p:sldId id="259" r:id="rId5"/>
    <p:sldId id="260" r:id="rId6"/>
  </p:sldIdLst>
  <p:sldSz cx="18288000" cy="10287000"/>
  <p:notesSz cx="6858000" cy="9144000"/>
  <p:embeddedFontLst>
    <p:embeddedFont>
      <p:font typeface="Calibri (MS)" panose="020B0604020202020204" charset="0"/>
      <p:regular r:id="rId8"/>
    </p:embeddedFont>
    <p:embeddedFont>
      <p:font typeface="Calibri (MS) Bold" panose="020B0604020202020204" charset="0"/>
      <p:regular r:id="rId9"/>
    </p:embeddedFont>
    <p:embeddedFont>
      <p:font typeface="Calibri (MS) Bold Italics" panose="020B0604020202020204" charset="0"/>
      <p:regular r:id="rId10"/>
    </p:embeddedFont>
    <p:embeddedFont>
      <p:font typeface="Roboto" panose="02000000000000000000" pitchFamily="2" charset="0"/>
      <p:regular r:id="rId11"/>
      <p:bold r:id="rId12"/>
      <p:italic r:id="rId13"/>
      <p:boldItalic r:id="rId14"/>
    </p:embeddedFont>
    <p:embeddedFont>
      <p:font typeface="Roboto Bold" panose="02000000000000000000"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3F9"/>
    <a:srgbClr val="C0E5F2"/>
    <a:srgbClr val="A9DBED"/>
    <a:srgbClr val="ECF7FB"/>
    <a:srgbClr val="E9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7342C-6E97-449E-903A-0FC0A9992CD3}"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9EFDB-8879-46F1-8D8B-4691C907F29A}" type="slidenum">
              <a:rPr lang="en-US" smtClean="0"/>
              <a:t>‹#›</a:t>
            </a:fld>
            <a:endParaRPr lang="en-US"/>
          </a:p>
        </p:txBody>
      </p:sp>
    </p:spTree>
    <p:extLst>
      <p:ext uri="{BB962C8B-B14F-4D97-AF65-F5344CB8AC3E}">
        <p14:creationId xmlns:p14="http://schemas.microsoft.com/office/powerpoint/2010/main" val="255153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C9EFDB-8879-46F1-8D8B-4691C907F29A}" type="slidenum">
              <a:rPr lang="en-US" smtClean="0"/>
              <a:t>4</a:t>
            </a:fld>
            <a:endParaRPr lang="en-US"/>
          </a:p>
        </p:txBody>
      </p:sp>
    </p:spTree>
    <p:extLst>
      <p:ext uri="{BB962C8B-B14F-4D97-AF65-F5344CB8AC3E}">
        <p14:creationId xmlns:p14="http://schemas.microsoft.com/office/powerpoint/2010/main" val="78589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13143" y="2721548"/>
            <a:ext cx="11067964" cy="4753025"/>
            <a:chOff x="0" y="0"/>
            <a:chExt cx="2915019" cy="1251826"/>
          </a:xfrm>
        </p:grpSpPr>
        <p:sp>
          <p:nvSpPr>
            <p:cNvPr id="3" name="Freeform 3"/>
            <p:cNvSpPr/>
            <p:nvPr/>
          </p:nvSpPr>
          <p:spPr>
            <a:xfrm>
              <a:off x="0" y="0"/>
              <a:ext cx="2915019" cy="1251826"/>
            </a:xfrm>
            <a:custGeom>
              <a:avLst/>
              <a:gdLst/>
              <a:ahLst/>
              <a:cxnLst/>
              <a:rect l="l" t="t" r="r" b="b"/>
              <a:pathLst>
                <a:path w="2915019" h="1251826">
                  <a:moveTo>
                    <a:pt x="0" y="0"/>
                  </a:moveTo>
                  <a:lnTo>
                    <a:pt x="2915019" y="0"/>
                  </a:lnTo>
                  <a:lnTo>
                    <a:pt x="2915019" y="1251826"/>
                  </a:lnTo>
                  <a:lnTo>
                    <a:pt x="0" y="1251826"/>
                  </a:lnTo>
                  <a:close/>
                </a:path>
              </a:pathLst>
            </a:custGeom>
            <a:solidFill>
              <a:srgbClr val="2257A1">
                <a:alpha val="16863"/>
              </a:srgbClr>
            </a:solidFill>
          </p:spPr>
        </p:sp>
        <p:sp>
          <p:nvSpPr>
            <p:cNvPr id="4" name="TextBox 4"/>
            <p:cNvSpPr txBox="1"/>
            <p:nvPr/>
          </p:nvSpPr>
          <p:spPr>
            <a:xfrm>
              <a:off x="0" y="57150"/>
              <a:ext cx="2915019" cy="1194676"/>
            </a:xfrm>
            <a:prstGeom prst="rect">
              <a:avLst/>
            </a:prstGeom>
          </p:spPr>
          <p:txBody>
            <a:bodyPr lIns="50800" tIns="50800" rIns="50800" bIns="50800" rtlCol="0" anchor="ctr"/>
            <a:lstStyle/>
            <a:p>
              <a:pPr algn="ctr">
                <a:lnSpc>
                  <a:spcPts val="1766"/>
                </a:lnSpc>
              </a:pPr>
              <a:endParaRPr/>
            </a:p>
          </p:txBody>
        </p:sp>
      </p:grpSp>
      <p:sp>
        <p:nvSpPr>
          <p:cNvPr id="5" name="Freeform 5"/>
          <p:cNvSpPr/>
          <p:nvPr/>
        </p:nvSpPr>
        <p:spPr>
          <a:xfrm>
            <a:off x="1" y="0"/>
            <a:ext cx="18288000" cy="10424650"/>
          </a:xfrm>
          <a:custGeom>
            <a:avLst/>
            <a:gdLst/>
            <a:ahLst/>
            <a:cxnLst/>
            <a:rect l="l" t="t" r="r" b="b"/>
            <a:pathLst>
              <a:path w="18532711" h="10424650">
                <a:moveTo>
                  <a:pt x="0" y="0"/>
                </a:moveTo>
                <a:lnTo>
                  <a:pt x="18532711" y="0"/>
                </a:lnTo>
                <a:lnTo>
                  <a:pt x="18532711" y="10424650"/>
                </a:lnTo>
                <a:lnTo>
                  <a:pt x="0" y="10424650"/>
                </a:lnTo>
                <a:lnTo>
                  <a:pt x="0" y="0"/>
                </a:lnTo>
                <a:close/>
              </a:path>
            </a:pathLst>
          </a:custGeom>
          <a:blipFill>
            <a:blip r:embed="rId2">
              <a:alphaModFix amt="10999"/>
            </a:blip>
            <a:stretch>
              <a:fillRect/>
            </a:stretch>
          </a:blipFill>
        </p:spPr>
      </p:sp>
      <p:grpSp>
        <p:nvGrpSpPr>
          <p:cNvPr id="6" name="Group 6"/>
          <p:cNvGrpSpPr/>
          <p:nvPr/>
        </p:nvGrpSpPr>
        <p:grpSpPr>
          <a:xfrm>
            <a:off x="-9205" y="3139362"/>
            <a:ext cx="18297205" cy="3802900"/>
            <a:chOff x="0" y="0"/>
            <a:chExt cx="4819017" cy="1001587"/>
          </a:xfrm>
        </p:grpSpPr>
        <p:sp>
          <p:nvSpPr>
            <p:cNvPr id="7" name="Freeform 7"/>
            <p:cNvSpPr/>
            <p:nvPr/>
          </p:nvSpPr>
          <p:spPr>
            <a:xfrm>
              <a:off x="0" y="0"/>
              <a:ext cx="4819017" cy="1001587"/>
            </a:xfrm>
            <a:custGeom>
              <a:avLst/>
              <a:gdLst/>
              <a:ahLst/>
              <a:cxnLst/>
              <a:rect l="l" t="t" r="r" b="b"/>
              <a:pathLst>
                <a:path w="4819017" h="1001587">
                  <a:moveTo>
                    <a:pt x="0" y="0"/>
                  </a:moveTo>
                  <a:lnTo>
                    <a:pt x="4819017" y="0"/>
                  </a:lnTo>
                  <a:lnTo>
                    <a:pt x="4819017" y="1001587"/>
                  </a:lnTo>
                  <a:lnTo>
                    <a:pt x="0" y="1001587"/>
                  </a:lnTo>
                  <a:close/>
                </a:path>
              </a:pathLst>
            </a:custGeom>
            <a:solidFill>
              <a:srgbClr val="3FB0D4">
                <a:alpha val="20784"/>
              </a:srgbClr>
            </a:solidFill>
          </p:spPr>
        </p:sp>
        <p:sp>
          <p:nvSpPr>
            <p:cNvPr id="8" name="TextBox 8"/>
            <p:cNvSpPr txBox="1"/>
            <p:nvPr/>
          </p:nvSpPr>
          <p:spPr>
            <a:xfrm>
              <a:off x="0" y="-38100"/>
              <a:ext cx="4819017" cy="103968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89865" y="327622"/>
            <a:ext cx="17282057" cy="1490577"/>
          </a:xfrm>
          <a:custGeom>
            <a:avLst/>
            <a:gdLst/>
            <a:ahLst/>
            <a:cxnLst/>
            <a:rect l="l" t="t" r="r" b="b"/>
            <a:pathLst>
              <a:path w="17282057" h="1490577">
                <a:moveTo>
                  <a:pt x="0" y="0"/>
                </a:moveTo>
                <a:lnTo>
                  <a:pt x="17282057" y="0"/>
                </a:lnTo>
                <a:lnTo>
                  <a:pt x="17282057" y="1490577"/>
                </a:lnTo>
                <a:lnTo>
                  <a:pt x="0" y="1490577"/>
                </a:lnTo>
                <a:lnTo>
                  <a:pt x="0" y="0"/>
                </a:lnTo>
                <a:close/>
              </a:path>
            </a:pathLst>
          </a:custGeom>
          <a:blipFill>
            <a:blip r:embed="rId3"/>
            <a:stretch>
              <a:fillRect/>
            </a:stretch>
          </a:blipFill>
        </p:spPr>
      </p:sp>
      <p:sp>
        <p:nvSpPr>
          <p:cNvPr id="10" name="TextBox 10"/>
          <p:cNvSpPr txBox="1"/>
          <p:nvPr/>
        </p:nvSpPr>
        <p:spPr>
          <a:xfrm>
            <a:off x="3200400" y="4312044"/>
            <a:ext cx="12180707" cy="3837654"/>
          </a:xfrm>
          <a:prstGeom prst="rect">
            <a:avLst/>
          </a:prstGeom>
        </p:spPr>
        <p:txBody>
          <a:bodyPr wrap="square" lIns="0" tIns="0" rIns="0" bIns="0" rtlCol="0" anchor="t">
            <a:spAutoFit/>
          </a:bodyPr>
          <a:lstStyle/>
          <a:p>
            <a:pPr algn="ctr">
              <a:lnSpc>
                <a:spcPts val="7559"/>
              </a:lnSpc>
            </a:pPr>
            <a:r>
              <a:rPr lang="ro-RO" sz="3600" b="1" dirty="0">
                <a:solidFill>
                  <a:srgbClr val="000000"/>
                </a:solidFill>
                <a:latin typeface="Calibri (MS) Bold"/>
                <a:ea typeface="Calibri (MS) Bold"/>
                <a:cs typeface="Calibri (MS) Bold"/>
                <a:sym typeface="Calibri (MS) Bold"/>
              </a:rPr>
              <a:t>ELEMENTUL DE CONȚINUT AL RAPORTULUI INTEGRAT:</a:t>
            </a:r>
          </a:p>
          <a:p>
            <a:pPr algn="ctr">
              <a:lnSpc>
                <a:spcPts val="7559"/>
              </a:lnSpc>
            </a:pPr>
            <a:r>
              <a:rPr lang="en-US" sz="5400" b="1" dirty="0">
                <a:solidFill>
                  <a:srgbClr val="000000"/>
                </a:solidFill>
                <a:latin typeface="Calibri (MS) Bold"/>
                <a:ea typeface="Calibri (MS) Bold"/>
                <a:cs typeface="Calibri (MS) Bold"/>
                <a:sym typeface="Calibri (MS) Bold"/>
              </a:rPr>
              <a:t>GUVERNARE (MANAGEMENT)</a:t>
            </a:r>
            <a:endParaRPr lang="ro-MD" sz="5400" b="1" dirty="0">
              <a:solidFill>
                <a:srgbClr val="000000"/>
              </a:solidFill>
              <a:latin typeface="Calibri (MS) Bold"/>
              <a:ea typeface="Calibri (MS) Bold"/>
              <a:cs typeface="Calibri (MS) Bold"/>
              <a:sym typeface="Calibri (MS) Bold"/>
            </a:endParaRPr>
          </a:p>
          <a:p>
            <a:pPr algn="ctr">
              <a:lnSpc>
                <a:spcPts val="7559"/>
              </a:lnSpc>
            </a:pPr>
            <a:endParaRPr lang="ro-MD" sz="5400" b="1" dirty="0">
              <a:solidFill>
                <a:srgbClr val="000000"/>
              </a:solidFill>
              <a:latin typeface="Calibri (MS) Bold"/>
              <a:ea typeface="Calibri (MS) Bold"/>
              <a:cs typeface="Calibri (MS) Bold"/>
              <a:sym typeface="Calibri (MS) Bold"/>
            </a:endParaRPr>
          </a:p>
          <a:p>
            <a:pPr algn="r">
              <a:lnSpc>
                <a:spcPts val="7559"/>
              </a:lnSpc>
            </a:pPr>
            <a:r>
              <a:rPr lang="ro-MD" sz="3600" b="1" dirty="0">
                <a:solidFill>
                  <a:srgbClr val="000000"/>
                </a:solidFill>
                <a:latin typeface="Calibri (MS) Bold"/>
                <a:ea typeface="Calibri (MS) Bold"/>
                <a:cs typeface="Calibri (MS) Bold"/>
                <a:sym typeface="Calibri (MS) Bold"/>
              </a:rPr>
              <a:t>LUȘMANSCHI Galina, dr., conf.univ.</a:t>
            </a:r>
            <a:endParaRPr lang="en-US" sz="3600" b="1" dirty="0">
              <a:solidFill>
                <a:srgbClr val="000000"/>
              </a:solidFill>
              <a:latin typeface="Calibri (MS) Bold"/>
              <a:ea typeface="Calibri (MS) Bold"/>
              <a:cs typeface="Calibri (MS) Bold"/>
              <a:sym typeface="Calibri (MS) Bold"/>
            </a:endParaRPr>
          </a:p>
        </p:txBody>
      </p:sp>
      <p:sp>
        <p:nvSpPr>
          <p:cNvPr id="11" name="Freeform 11"/>
          <p:cNvSpPr/>
          <p:nvPr/>
        </p:nvSpPr>
        <p:spPr>
          <a:xfrm rot="-10800000">
            <a:off x="14238977" y="8042757"/>
            <a:ext cx="4049023" cy="2244243"/>
          </a:xfrm>
          <a:custGeom>
            <a:avLst/>
            <a:gdLst/>
            <a:ahLst/>
            <a:cxnLst/>
            <a:rect l="l" t="t" r="r" b="b"/>
            <a:pathLst>
              <a:path w="4049023" h="2244243">
                <a:moveTo>
                  <a:pt x="0" y="0"/>
                </a:moveTo>
                <a:lnTo>
                  <a:pt x="4049023" y="0"/>
                </a:lnTo>
                <a:lnTo>
                  <a:pt x="4049023" y="2244243"/>
                </a:lnTo>
                <a:lnTo>
                  <a:pt x="0" y="2244243"/>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
        <p:nvSpPr>
          <p:cNvPr id="12" name="Freeform 12"/>
          <p:cNvSpPr/>
          <p:nvPr/>
        </p:nvSpPr>
        <p:spPr>
          <a:xfrm rot="-10800000" flipH="1">
            <a:off x="0" y="8042757"/>
            <a:ext cx="4049023" cy="2244243"/>
          </a:xfrm>
          <a:custGeom>
            <a:avLst/>
            <a:gdLst/>
            <a:ahLst/>
            <a:cxnLst/>
            <a:rect l="l" t="t" r="r" b="b"/>
            <a:pathLst>
              <a:path w="4049023" h="2244243">
                <a:moveTo>
                  <a:pt x="4049023" y="0"/>
                </a:moveTo>
                <a:lnTo>
                  <a:pt x="0" y="0"/>
                </a:lnTo>
                <a:lnTo>
                  <a:pt x="0" y="2244243"/>
                </a:lnTo>
                <a:lnTo>
                  <a:pt x="4049023" y="2244243"/>
                </a:lnTo>
                <a:lnTo>
                  <a:pt x="4049023"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2">
            <a:extLst>
              <a:ext uri="{FF2B5EF4-FFF2-40B4-BE49-F238E27FC236}">
                <a16:creationId xmlns:a16="http://schemas.microsoft.com/office/drawing/2014/main" id="{AE19685B-7302-43C7-A6AD-C0048D70837B}"/>
              </a:ext>
            </a:extLst>
          </p:cNvPr>
          <p:cNvGrpSpPr/>
          <p:nvPr/>
        </p:nvGrpSpPr>
        <p:grpSpPr>
          <a:xfrm>
            <a:off x="0" y="0"/>
            <a:ext cx="18297205" cy="10287000"/>
            <a:chOff x="0" y="0"/>
            <a:chExt cx="4819017" cy="2709333"/>
          </a:xfrm>
          <a:solidFill>
            <a:srgbClr val="E9EFF7"/>
          </a:solidFill>
        </p:grpSpPr>
        <p:sp>
          <p:nvSpPr>
            <p:cNvPr id="69" name="Freeform 3">
              <a:extLst>
                <a:ext uri="{FF2B5EF4-FFF2-40B4-BE49-F238E27FC236}">
                  <a16:creationId xmlns:a16="http://schemas.microsoft.com/office/drawing/2014/main" id="{E1794D10-36E1-4B5B-9B81-F145B037A30B}"/>
                </a:ext>
              </a:extLst>
            </p:cNvPr>
            <p:cNvSpPr/>
            <p:nvPr/>
          </p:nvSpPr>
          <p:spPr>
            <a:xfrm>
              <a:off x="0" y="0"/>
              <a:ext cx="4819017" cy="2709333"/>
            </a:xfrm>
            <a:custGeom>
              <a:avLst/>
              <a:gdLst/>
              <a:ahLst/>
              <a:cxnLst/>
              <a:rect l="l" t="t" r="r" b="b"/>
              <a:pathLst>
                <a:path w="4819017" h="2709333">
                  <a:moveTo>
                    <a:pt x="0" y="0"/>
                  </a:moveTo>
                  <a:lnTo>
                    <a:pt x="4819017" y="0"/>
                  </a:lnTo>
                  <a:lnTo>
                    <a:pt x="4819017" y="2709333"/>
                  </a:lnTo>
                  <a:lnTo>
                    <a:pt x="0" y="2709333"/>
                  </a:lnTo>
                  <a:close/>
                </a:path>
              </a:pathLst>
            </a:custGeom>
            <a:grpFill/>
          </p:spPr>
        </p:sp>
        <p:sp>
          <p:nvSpPr>
            <p:cNvPr id="70" name="TextBox 4">
              <a:extLst>
                <a:ext uri="{FF2B5EF4-FFF2-40B4-BE49-F238E27FC236}">
                  <a16:creationId xmlns:a16="http://schemas.microsoft.com/office/drawing/2014/main" id="{2CC5B729-F7EE-4F58-ADDD-F3EF9B2BF3E8}"/>
                </a:ext>
              </a:extLst>
            </p:cNvPr>
            <p:cNvSpPr txBox="1"/>
            <p:nvPr/>
          </p:nvSpPr>
          <p:spPr>
            <a:xfrm>
              <a:off x="0" y="-38100"/>
              <a:ext cx="4819017" cy="2747433"/>
            </a:xfrm>
            <a:prstGeom prst="rect">
              <a:avLst/>
            </a:prstGeom>
            <a:grpFill/>
          </p:spPr>
          <p:txBody>
            <a:bodyPr lIns="50800" tIns="50800" rIns="50800" bIns="50800" rtlCol="0" anchor="ctr"/>
            <a:lstStyle/>
            <a:p>
              <a:pPr algn="ctr">
                <a:lnSpc>
                  <a:spcPts val="2659"/>
                </a:lnSpc>
              </a:pPr>
              <a:endParaRPr/>
            </a:p>
          </p:txBody>
        </p:sp>
      </p:grpSp>
      <p:sp>
        <p:nvSpPr>
          <p:cNvPr id="5" name="Freeform 5"/>
          <p:cNvSpPr/>
          <p:nvPr/>
        </p:nvSpPr>
        <p:spPr>
          <a:xfrm>
            <a:off x="1780895" y="274406"/>
            <a:ext cx="13843237" cy="1193979"/>
          </a:xfrm>
          <a:custGeom>
            <a:avLst/>
            <a:gdLst/>
            <a:ahLst/>
            <a:cxnLst/>
            <a:rect l="l" t="t" r="r" b="b"/>
            <a:pathLst>
              <a:path w="13843237" h="1193979">
                <a:moveTo>
                  <a:pt x="0" y="0"/>
                </a:moveTo>
                <a:lnTo>
                  <a:pt x="13843237" y="0"/>
                </a:lnTo>
                <a:lnTo>
                  <a:pt x="13843237" y="1193979"/>
                </a:lnTo>
                <a:lnTo>
                  <a:pt x="0" y="1193979"/>
                </a:lnTo>
                <a:lnTo>
                  <a:pt x="0" y="0"/>
                </a:lnTo>
                <a:close/>
              </a:path>
            </a:pathLst>
          </a:custGeom>
          <a:blipFill>
            <a:blip r:embed="rId2"/>
            <a:stretch>
              <a:fillRect/>
            </a:stretch>
          </a:blipFill>
        </p:spPr>
      </p:sp>
      <p:sp>
        <p:nvSpPr>
          <p:cNvPr id="6" name="TextBox 6"/>
          <p:cNvSpPr txBox="1"/>
          <p:nvPr/>
        </p:nvSpPr>
        <p:spPr>
          <a:xfrm>
            <a:off x="862891" y="1722371"/>
            <a:ext cx="18426168" cy="492507"/>
          </a:xfrm>
          <a:prstGeom prst="rect">
            <a:avLst/>
          </a:prstGeom>
        </p:spPr>
        <p:txBody>
          <a:bodyPr lIns="0" tIns="0" rIns="0" bIns="0" rtlCol="0" anchor="t">
            <a:spAutoFit/>
          </a:bodyPr>
          <a:lstStyle/>
          <a:p>
            <a:pPr algn="l">
              <a:lnSpc>
                <a:spcPts val="4059"/>
              </a:lnSpc>
              <a:spcBef>
                <a:spcPct val="0"/>
              </a:spcBef>
            </a:pPr>
            <a:r>
              <a:rPr lang="ro-RO" sz="2899" b="1" i="1" spc="60">
                <a:solidFill>
                  <a:srgbClr val="FF0000"/>
                </a:solidFill>
                <a:latin typeface="Calibri (MS) Bold Italics"/>
                <a:ea typeface="Calibri (MS) Bold Italics"/>
                <a:cs typeface="Calibri (MS) Bold Italics"/>
                <a:sym typeface="Calibri (MS) Bold Italics"/>
              </a:rPr>
              <a:t>Conform Cadrului general internațional de raportare integrată </a:t>
            </a:r>
            <a:r>
              <a:rPr lang="en-US" sz="2899" b="1" i="1" spc="60">
                <a:solidFill>
                  <a:srgbClr val="FF0000"/>
                </a:solidFill>
                <a:latin typeface="Calibri (MS) Bold Italics"/>
                <a:ea typeface="Calibri (MS) Bold Italics"/>
                <a:cs typeface="Calibri (MS) Bold Italics"/>
                <a:sym typeface="Calibri (MS) Bold Italics"/>
              </a:rPr>
              <a:t>din 2021, un raport integrat se referă la:</a:t>
            </a:r>
          </a:p>
        </p:txBody>
      </p:sp>
      <p:grpSp>
        <p:nvGrpSpPr>
          <p:cNvPr id="8" name="Group 8"/>
          <p:cNvGrpSpPr/>
          <p:nvPr/>
        </p:nvGrpSpPr>
        <p:grpSpPr>
          <a:xfrm>
            <a:off x="1408662" y="3251113"/>
            <a:ext cx="3727158" cy="3050164"/>
            <a:chOff x="0" y="0"/>
            <a:chExt cx="1182965" cy="968093"/>
          </a:xfrm>
        </p:grpSpPr>
        <p:sp>
          <p:nvSpPr>
            <p:cNvPr id="9" name="Freeform 9"/>
            <p:cNvSpPr/>
            <p:nvPr/>
          </p:nvSpPr>
          <p:spPr>
            <a:xfrm>
              <a:off x="0" y="0"/>
              <a:ext cx="1182965" cy="968093"/>
            </a:xfrm>
            <a:custGeom>
              <a:avLst/>
              <a:gdLst/>
              <a:ahLst/>
              <a:cxnLst/>
              <a:rect l="l" t="t" r="r" b="b"/>
              <a:pathLst>
                <a:path w="1182965" h="968093">
                  <a:moveTo>
                    <a:pt x="0" y="0"/>
                  </a:moveTo>
                  <a:lnTo>
                    <a:pt x="1182965" y="0"/>
                  </a:lnTo>
                  <a:lnTo>
                    <a:pt x="1182965" y="968093"/>
                  </a:lnTo>
                  <a:lnTo>
                    <a:pt x="0" y="968093"/>
                  </a:lnTo>
                  <a:close/>
                </a:path>
              </a:pathLst>
            </a:custGeom>
            <a:solidFill>
              <a:srgbClr val="FFFDEE">
                <a:alpha val="62745"/>
              </a:srgbClr>
            </a:solidFill>
            <a:ln w="9525" cap="sq">
              <a:solidFill>
                <a:srgbClr val="000000">
                  <a:alpha val="62745"/>
                </a:srgbClr>
              </a:solidFill>
              <a:prstDash val="solid"/>
              <a:miter/>
            </a:ln>
          </p:spPr>
        </p:sp>
        <p:sp>
          <p:nvSpPr>
            <p:cNvPr id="10" name="TextBox 10"/>
            <p:cNvSpPr txBox="1"/>
            <p:nvPr/>
          </p:nvSpPr>
          <p:spPr>
            <a:xfrm>
              <a:off x="0" y="-47625"/>
              <a:ext cx="1182965" cy="1015718"/>
            </a:xfrm>
            <a:prstGeom prst="rect">
              <a:avLst/>
            </a:prstGeom>
          </p:spPr>
          <p:txBody>
            <a:bodyPr lIns="43199" tIns="43199" rIns="43199" bIns="43199" rtlCol="0" anchor="ctr"/>
            <a:lstStyle/>
            <a:p>
              <a:pPr algn="ctr">
                <a:lnSpc>
                  <a:spcPts val="2659"/>
                </a:lnSpc>
              </a:pPr>
              <a:endParaRPr/>
            </a:p>
          </p:txBody>
        </p:sp>
      </p:grpSp>
      <p:grpSp>
        <p:nvGrpSpPr>
          <p:cNvPr id="11" name="Group 11"/>
          <p:cNvGrpSpPr/>
          <p:nvPr/>
        </p:nvGrpSpPr>
        <p:grpSpPr>
          <a:xfrm>
            <a:off x="1408662" y="2598004"/>
            <a:ext cx="3727158" cy="653108"/>
            <a:chOff x="0" y="0"/>
            <a:chExt cx="1182965" cy="207290"/>
          </a:xfrm>
        </p:grpSpPr>
        <p:sp>
          <p:nvSpPr>
            <p:cNvPr id="12" name="Freeform 12"/>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13" name="TextBox 13"/>
            <p:cNvSpPr txBox="1"/>
            <p:nvPr/>
          </p:nvSpPr>
          <p:spPr>
            <a:xfrm>
              <a:off x="0" y="-47625"/>
              <a:ext cx="1182965" cy="254915"/>
            </a:xfrm>
            <a:prstGeom prst="rect">
              <a:avLst/>
            </a:prstGeom>
          </p:spPr>
          <p:txBody>
            <a:bodyPr lIns="43199" tIns="43199" rIns="43199" bIns="43199" rtlCol="0" anchor="ctr"/>
            <a:lstStyle/>
            <a:p>
              <a:pPr algn="ctr">
                <a:lnSpc>
                  <a:spcPts val="3079"/>
                </a:lnSpc>
              </a:pPr>
              <a:endParaRPr/>
            </a:p>
          </p:txBody>
        </p:sp>
      </p:grpSp>
      <p:sp>
        <p:nvSpPr>
          <p:cNvPr id="14" name="TextBox 14"/>
          <p:cNvSpPr txBox="1"/>
          <p:nvPr/>
        </p:nvSpPr>
        <p:spPr>
          <a:xfrm>
            <a:off x="1577174" y="3316339"/>
            <a:ext cx="3392475" cy="2702872"/>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Structura de conducere a entității, inclusiv aptitudinile și diversitatea persoanelor responsabile cu guvernanța și măsura în care dispozițiile de reglementare influențează modul în care este concepută structura de guvernanță.</a:t>
            </a:r>
          </a:p>
        </p:txBody>
      </p:sp>
      <p:sp>
        <p:nvSpPr>
          <p:cNvPr id="15" name="TextBox 15"/>
          <p:cNvSpPr txBox="1"/>
          <p:nvPr/>
        </p:nvSpPr>
        <p:spPr>
          <a:xfrm>
            <a:off x="1408662" y="266151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1</a:t>
            </a:r>
          </a:p>
        </p:txBody>
      </p:sp>
      <p:grpSp>
        <p:nvGrpSpPr>
          <p:cNvPr id="16" name="Group 16"/>
          <p:cNvGrpSpPr/>
          <p:nvPr/>
        </p:nvGrpSpPr>
        <p:grpSpPr>
          <a:xfrm>
            <a:off x="5408986" y="3251113"/>
            <a:ext cx="3727158" cy="3050164"/>
            <a:chOff x="0" y="0"/>
            <a:chExt cx="1182965" cy="968093"/>
          </a:xfrm>
        </p:grpSpPr>
        <p:sp>
          <p:nvSpPr>
            <p:cNvPr id="17" name="Freeform 17"/>
            <p:cNvSpPr/>
            <p:nvPr/>
          </p:nvSpPr>
          <p:spPr>
            <a:xfrm>
              <a:off x="0" y="0"/>
              <a:ext cx="1182965" cy="968093"/>
            </a:xfrm>
            <a:custGeom>
              <a:avLst/>
              <a:gdLst/>
              <a:ahLst/>
              <a:cxnLst/>
              <a:rect l="l" t="t" r="r" b="b"/>
              <a:pathLst>
                <a:path w="1182965" h="968093">
                  <a:moveTo>
                    <a:pt x="0" y="0"/>
                  </a:moveTo>
                  <a:lnTo>
                    <a:pt x="1182965" y="0"/>
                  </a:lnTo>
                  <a:lnTo>
                    <a:pt x="1182965" y="968093"/>
                  </a:lnTo>
                  <a:lnTo>
                    <a:pt x="0" y="968093"/>
                  </a:lnTo>
                  <a:close/>
                </a:path>
              </a:pathLst>
            </a:custGeom>
            <a:solidFill>
              <a:srgbClr val="FFFDEE">
                <a:alpha val="62745"/>
              </a:srgbClr>
            </a:solidFill>
            <a:ln w="9525" cap="sq">
              <a:solidFill>
                <a:srgbClr val="000000">
                  <a:alpha val="62745"/>
                </a:srgbClr>
              </a:solidFill>
              <a:prstDash val="solid"/>
              <a:miter/>
            </a:ln>
          </p:spPr>
        </p:sp>
        <p:sp>
          <p:nvSpPr>
            <p:cNvPr id="18" name="TextBox 18"/>
            <p:cNvSpPr txBox="1"/>
            <p:nvPr/>
          </p:nvSpPr>
          <p:spPr>
            <a:xfrm>
              <a:off x="0" y="-47625"/>
              <a:ext cx="1182965" cy="1015718"/>
            </a:xfrm>
            <a:prstGeom prst="rect">
              <a:avLst/>
            </a:prstGeom>
          </p:spPr>
          <p:txBody>
            <a:bodyPr lIns="43199" tIns="43199" rIns="43199" bIns="43199" rtlCol="0" anchor="ctr"/>
            <a:lstStyle/>
            <a:p>
              <a:pPr algn="ctr">
                <a:lnSpc>
                  <a:spcPts val="2659"/>
                </a:lnSpc>
              </a:pPr>
              <a:endParaRPr/>
            </a:p>
          </p:txBody>
        </p:sp>
      </p:grpSp>
      <p:grpSp>
        <p:nvGrpSpPr>
          <p:cNvPr id="19" name="Group 19"/>
          <p:cNvGrpSpPr/>
          <p:nvPr/>
        </p:nvGrpSpPr>
        <p:grpSpPr>
          <a:xfrm>
            <a:off x="5408986" y="2598004"/>
            <a:ext cx="3727158" cy="653108"/>
            <a:chOff x="0" y="0"/>
            <a:chExt cx="1182965" cy="207290"/>
          </a:xfrm>
        </p:grpSpPr>
        <p:sp>
          <p:nvSpPr>
            <p:cNvPr id="20" name="Freeform 20"/>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21" name="TextBox 21"/>
            <p:cNvSpPr txBox="1"/>
            <p:nvPr/>
          </p:nvSpPr>
          <p:spPr>
            <a:xfrm>
              <a:off x="0" y="-47625"/>
              <a:ext cx="1182965" cy="254915"/>
            </a:xfrm>
            <a:prstGeom prst="rect">
              <a:avLst/>
            </a:prstGeom>
          </p:spPr>
          <p:txBody>
            <a:bodyPr lIns="43199" tIns="43199" rIns="43199" bIns="43199" rtlCol="0" anchor="ctr"/>
            <a:lstStyle/>
            <a:p>
              <a:pPr algn="ctr">
                <a:lnSpc>
                  <a:spcPts val="3079"/>
                </a:lnSpc>
              </a:pPr>
              <a:endParaRPr/>
            </a:p>
          </p:txBody>
        </p:sp>
      </p:grpSp>
      <p:sp>
        <p:nvSpPr>
          <p:cNvPr id="22" name="TextBox 22"/>
          <p:cNvSpPr txBox="1"/>
          <p:nvPr/>
        </p:nvSpPr>
        <p:spPr>
          <a:xfrm>
            <a:off x="5577497" y="3316339"/>
            <a:ext cx="3392475" cy="3101896"/>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Procesele specifice utilizate pentru a lua decizii strategice și pentru a stabili și a monitoriza cultura entității, inclusiv atitudinea acesteia față de riscuri și mecanismele care tratează integritatea și problemele de etică.</a:t>
            </a:r>
          </a:p>
          <a:p>
            <a:pPr algn="l">
              <a:lnSpc>
                <a:spcPts val="2730"/>
              </a:lnSpc>
            </a:pPr>
            <a:endParaRPr lang="en-US" sz="1857" spc="39">
              <a:solidFill>
                <a:srgbClr val="000000"/>
              </a:solidFill>
              <a:latin typeface="Roboto"/>
              <a:ea typeface="Roboto"/>
              <a:cs typeface="Roboto"/>
              <a:sym typeface="Roboto"/>
            </a:endParaRPr>
          </a:p>
        </p:txBody>
      </p:sp>
      <p:sp>
        <p:nvSpPr>
          <p:cNvPr id="23" name="TextBox 23"/>
          <p:cNvSpPr txBox="1"/>
          <p:nvPr/>
        </p:nvSpPr>
        <p:spPr>
          <a:xfrm>
            <a:off x="5408986" y="266151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2</a:t>
            </a:r>
          </a:p>
        </p:txBody>
      </p:sp>
      <p:grpSp>
        <p:nvGrpSpPr>
          <p:cNvPr id="24" name="Group 24"/>
          <p:cNvGrpSpPr/>
          <p:nvPr/>
        </p:nvGrpSpPr>
        <p:grpSpPr>
          <a:xfrm>
            <a:off x="13532142" y="3192633"/>
            <a:ext cx="3727158" cy="3050164"/>
            <a:chOff x="0" y="0"/>
            <a:chExt cx="1182965" cy="968093"/>
          </a:xfrm>
        </p:grpSpPr>
        <p:sp>
          <p:nvSpPr>
            <p:cNvPr id="25" name="Freeform 25"/>
            <p:cNvSpPr/>
            <p:nvPr/>
          </p:nvSpPr>
          <p:spPr>
            <a:xfrm>
              <a:off x="0" y="0"/>
              <a:ext cx="1182965" cy="968093"/>
            </a:xfrm>
            <a:custGeom>
              <a:avLst/>
              <a:gdLst/>
              <a:ahLst/>
              <a:cxnLst/>
              <a:rect l="l" t="t" r="r" b="b"/>
              <a:pathLst>
                <a:path w="1182965" h="968093">
                  <a:moveTo>
                    <a:pt x="0" y="0"/>
                  </a:moveTo>
                  <a:lnTo>
                    <a:pt x="1182965" y="0"/>
                  </a:lnTo>
                  <a:lnTo>
                    <a:pt x="1182965" y="968093"/>
                  </a:lnTo>
                  <a:lnTo>
                    <a:pt x="0" y="968093"/>
                  </a:lnTo>
                  <a:close/>
                </a:path>
              </a:pathLst>
            </a:custGeom>
            <a:solidFill>
              <a:srgbClr val="FFFDEE">
                <a:alpha val="62745"/>
              </a:srgbClr>
            </a:solidFill>
            <a:ln w="9525" cap="sq">
              <a:solidFill>
                <a:srgbClr val="000000">
                  <a:alpha val="62745"/>
                </a:srgbClr>
              </a:solidFill>
              <a:prstDash val="solid"/>
              <a:miter/>
            </a:ln>
          </p:spPr>
        </p:sp>
        <p:sp>
          <p:nvSpPr>
            <p:cNvPr id="26" name="TextBox 26"/>
            <p:cNvSpPr txBox="1"/>
            <p:nvPr/>
          </p:nvSpPr>
          <p:spPr>
            <a:xfrm>
              <a:off x="0" y="-47625"/>
              <a:ext cx="1182965" cy="1015718"/>
            </a:xfrm>
            <a:prstGeom prst="rect">
              <a:avLst/>
            </a:prstGeom>
          </p:spPr>
          <p:txBody>
            <a:bodyPr lIns="48015" tIns="48015" rIns="48015" bIns="48015" rtlCol="0" anchor="ctr"/>
            <a:lstStyle/>
            <a:p>
              <a:pPr algn="ctr">
                <a:lnSpc>
                  <a:spcPts val="2660"/>
                </a:lnSpc>
              </a:pPr>
              <a:endParaRPr/>
            </a:p>
          </p:txBody>
        </p:sp>
      </p:grpSp>
      <p:grpSp>
        <p:nvGrpSpPr>
          <p:cNvPr id="27" name="Group 27"/>
          <p:cNvGrpSpPr/>
          <p:nvPr/>
        </p:nvGrpSpPr>
        <p:grpSpPr>
          <a:xfrm>
            <a:off x="13532142" y="2539525"/>
            <a:ext cx="3727158" cy="653108"/>
            <a:chOff x="0" y="0"/>
            <a:chExt cx="1182965" cy="207290"/>
          </a:xfrm>
        </p:grpSpPr>
        <p:sp>
          <p:nvSpPr>
            <p:cNvPr id="28" name="Freeform 28"/>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29" name="TextBox 29"/>
            <p:cNvSpPr txBox="1"/>
            <p:nvPr/>
          </p:nvSpPr>
          <p:spPr>
            <a:xfrm>
              <a:off x="0" y="-47625"/>
              <a:ext cx="1182965" cy="254915"/>
            </a:xfrm>
            <a:prstGeom prst="rect">
              <a:avLst/>
            </a:prstGeom>
          </p:spPr>
          <p:txBody>
            <a:bodyPr lIns="48015" tIns="48015" rIns="48015" bIns="48015" rtlCol="0" anchor="ctr"/>
            <a:lstStyle/>
            <a:p>
              <a:pPr algn="ctr">
                <a:lnSpc>
                  <a:spcPts val="3079"/>
                </a:lnSpc>
              </a:pPr>
              <a:endParaRPr/>
            </a:p>
          </p:txBody>
        </p:sp>
      </p:grpSp>
      <p:sp>
        <p:nvSpPr>
          <p:cNvPr id="30" name="TextBox 30"/>
          <p:cNvSpPr txBox="1"/>
          <p:nvPr/>
        </p:nvSpPr>
        <p:spPr>
          <a:xfrm>
            <a:off x="13700653" y="3257860"/>
            <a:ext cx="3392475" cy="2411134"/>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Acțiunile specifice pe care persoanele responsabile cu guvernanța le-au întreprins pentru a influența și a monitoriza direcția strategică a entității și abordarea sa față de gestionarea riscurilor.</a:t>
            </a:r>
          </a:p>
        </p:txBody>
      </p:sp>
      <p:sp>
        <p:nvSpPr>
          <p:cNvPr id="31" name="TextBox 31"/>
          <p:cNvSpPr txBox="1"/>
          <p:nvPr/>
        </p:nvSpPr>
        <p:spPr>
          <a:xfrm>
            <a:off x="13532142" y="260303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4</a:t>
            </a:r>
          </a:p>
        </p:txBody>
      </p:sp>
      <p:grpSp>
        <p:nvGrpSpPr>
          <p:cNvPr id="32" name="Group 32"/>
          <p:cNvGrpSpPr/>
          <p:nvPr/>
        </p:nvGrpSpPr>
        <p:grpSpPr>
          <a:xfrm>
            <a:off x="13474399" y="7299943"/>
            <a:ext cx="3727158" cy="2297437"/>
            <a:chOff x="0" y="0"/>
            <a:chExt cx="1182965" cy="729185"/>
          </a:xfrm>
        </p:grpSpPr>
        <p:sp>
          <p:nvSpPr>
            <p:cNvPr id="33" name="Freeform 33"/>
            <p:cNvSpPr/>
            <p:nvPr/>
          </p:nvSpPr>
          <p:spPr>
            <a:xfrm>
              <a:off x="0" y="0"/>
              <a:ext cx="1182965" cy="729185"/>
            </a:xfrm>
            <a:custGeom>
              <a:avLst/>
              <a:gdLst/>
              <a:ahLst/>
              <a:cxnLst/>
              <a:rect l="l" t="t" r="r" b="b"/>
              <a:pathLst>
                <a:path w="1182965" h="729185">
                  <a:moveTo>
                    <a:pt x="0" y="0"/>
                  </a:moveTo>
                  <a:lnTo>
                    <a:pt x="1182965" y="0"/>
                  </a:lnTo>
                  <a:lnTo>
                    <a:pt x="1182965" y="729185"/>
                  </a:lnTo>
                  <a:lnTo>
                    <a:pt x="0" y="729185"/>
                  </a:lnTo>
                  <a:close/>
                </a:path>
              </a:pathLst>
            </a:custGeom>
            <a:solidFill>
              <a:srgbClr val="FFFDEE">
                <a:alpha val="62745"/>
              </a:srgbClr>
            </a:solidFill>
            <a:ln w="9525" cap="sq">
              <a:solidFill>
                <a:srgbClr val="000000">
                  <a:alpha val="62745"/>
                </a:srgbClr>
              </a:solidFill>
              <a:prstDash val="solid"/>
              <a:miter/>
            </a:ln>
          </p:spPr>
        </p:sp>
        <p:sp>
          <p:nvSpPr>
            <p:cNvPr id="34" name="TextBox 34"/>
            <p:cNvSpPr txBox="1"/>
            <p:nvPr/>
          </p:nvSpPr>
          <p:spPr>
            <a:xfrm>
              <a:off x="0" y="-47625"/>
              <a:ext cx="1182965" cy="776810"/>
            </a:xfrm>
            <a:prstGeom prst="rect">
              <a:avLst/>
            </a:prstGeom>
          </p:spPr>
          <p:txBody>
            <a:bodyPr lIns="43199" tIns="43199" rIns="43199" bIns="43199" rtlCol="0" anchor="ctr"/>
            <a:lstStyle/>
            <a:p>
              <a:pPr algn="ctr">
                <a:lnSpc>
                  <a:spcPts val="2660"/>
                </a:lnSpc>
              </a:pPr>
              <a:endParaRPr/>
            </a:p>
          </p:txBody>
        </p:sp>
      </p:grpSp>
      <p:grpSp>
        <p:nvGrpSpPr>
          <p:cNvPr id="35" name="Group 35"/>
          <p:cNvGrpSpPr/>
          <p:nvPr/>
        </p:nvGrpSpPr>
        <p:grpSpPr>
          <a:xfrm>
            <a:off x="13474399" y="6646835"/>
            <a:ext cx="3727158" cy="653108"/>
            <a:chOff x="0" y="0"/>
            <a:chExt cx="1182965" cy="207290"/>
          </a:xfrm>
        </p:grpSpPr>
        <p:sp>
          <p:nvSpPr>
            <p:cNvPr id="36" name="Freeform 36"/>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37" name="TextBox 37"/>
            <p:cNvSpPr txBox="1"/>
            <p:nvPr/>
          </p:nvSpPr>
          <p:spPr>
            <a:xfrm>
              <a:off x="0" y="-47625"/>
              <a:ext cx="1182965" cy="254915"/>
            </a:xfrm>
            <a:prstGeom prst="rect">
              <a:avLst/>
            </a:prstGeom>
          </p:spPr>
          <p:txBody>
            <a:bodyPr lIns="43199" tIns="43199" rIns="43199" bIns="43199" rtlCol="0" anchor="ctr"/>
            <a:lstStyle/>
            <a:p>
              <a:pPr algn="ctr">
                <a:lnSpc>
                  <a:spcPts val="2940"/>
                </a:lnSpc>
              </a:pPr>
              <a:endParaRPr/>
            </a:p>
          </p:txBody>
        </p:sp>
      </p:grpSp>
      <p:sp>
        <p:nvSpPr>
          <p:cNvPr id="38" name="TextBox 38"/>
          <p:cNvSpPr txBox="1"/>
          <p:nvPr/>
        </p:nvSpPr>
        <p:spPr>
          <a:xfrm>
            <a:off x="13642911" y="7365169"/>
            <a:ext cx="3392475" cy="2065752"/>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Modul în care cultura, etica și valorile entității se reflectă în utilizarea capitalurilor și în efectele sale asupra acestora, inclusiv în relațiile sale cu principalele părți interesate.</a:t>
            </a:r>
          </a:p>
        </p:txBody>
      </p:sp>
      <p:sp>
        <p:nvSpPr>
          <p:cNvPr id="39" name="TextBox 39"/>
          <p:cNvSpPr txBox="1"/>
          <p:nvPr/>
        </p:nvSpPr>
        <p:spPr>
          <a:xfrm>
            <a:off x="13474399" y="671034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7</a:t>
            </a:r>
          </a:p>
        </p:txBody>
      </p:sp>
      <p:grpSp>
        <p:nvGrpSpPr>
          <p:cNvPr id="40" name="Group 40"/>
          <p:cNvGrpSpPr/>
          <p:nvPr/>
        </p:nvGrpSpPr>
        <p:grpSpPr>
          <a:xfrm>
            <a:off x="5352804" y="7309531"/>
            <a:ext cx="3727158" cy="1598755"/>
            <a:chOff x="0" y="0"/>
            <a:chExt cx="1182965" cy="507430"/>
          </a:xfrm>
        </p:grpSpPr>
        <p:sp>
          <p:nvSpPr>
            <p:cNvPr id="41" name="Freeform 41"/>
            <p:cNvSpPr/>
            <p:nvPr/>
          </p:nvSpPr>
          <p:spPr>
            <a:xfrm>
              <a:off x="0" y="0"/>
              <a:ext cx="1182965" cy="507430"/>
            </a:xfrm>
            <a:custGeom>
              <a:avLst/>
              <a:gdLst/>
              <a:ahLst/>
              <a:cxnLst/>
              <a:rect l="l" t="t" r="r" b="b"/>
              <a:pathLst>
                <a:path w="1182965" h="507430">
                  <a:moveTo>
                    <a:pt x="0" y="0"/>
                  </a:moveTo>
                  <a:lnTo>
                    <a:pt x="1182965" y="0"/>
                  </a:lnTo>
                  <a:lnTo>
                    <a:pt x="1182965" y="507430"/>
                  </a:lnTo>
                  <a:lnTo>
                    <a:pt x="0" y="507430"/>
                  </a:lnTo>
                  <a:close/>
                </a:path>
              </a:pathLst>
            </a:custGeom>
            <a:solidFill>
              <a:srgbClr val="FFFDEE">
                <a:alpha val="62745"/>
              </a:srgbClr>
            </a:solidFill>
            <a:ln w="9525" cap="sq">
              <a:solidFill>
                <a:srgbClr val="000000">
                  <a:alpha val="62745"/>
                </a:srgbClr>
              </a:solidFill>
              <a:prstDash val="solid"/>
              <a:miter/>
            </a:ln>
          </p:spPr>
        </p:sp>
        <p:sp>
          <p:nvSpPr>
            <p:cNvPr id="42" name="TextBox 42"/>
            <p:cNvSpPr txBox="1"/>
            <p:nvPr/>
          </p:nvSpPr>
          <p:spPr>
            <a:xfrm>
              <a:off x="0" y="-47625"/>
              <a:ext cx="1182965" cy="555055"/>
            </a:xfrm>
            <a:prstGeom prst="rect">
              <a:avLst/>
            </a:prstGeom>
          </p:spPr>
          <p:txBody>
            <a:bodyPr lIns="48015" tIns="48015" rIns="48015" bIns="48015" rtlCol="0" anchor="ctr"/>
            <a:lstStyle/>
            <a:p>
              <a:pPr algn="ctr">
                <a:lnSpc>
                  <a:spcPts val="2660"/>
                </a:lnSpc>
              </a:pPr>
              <a:endParaRPr/>
            </a:p>
          </p:txBody>
        </p:sp>
      </p:grpSp>
      <p:grpSp>
        <p:nvGrpSpPr>
          <p:cNvPr id="43" name="Group 43"/>
          <p:cNvGrpSpPr/>
          <p:nvPr/>
        </p:nvGrpSpPr>
        <p:grpSpPr>
          <a:xfrm>
            <a:off x="5352804" y="6656423"/>
            <a:ext cx="3727158" cy="653108"/>
            <a:chOff x="0" y="0"/>
            <a:chExt cx="1182965" cy="207290"/>
          </a:xfrm>
        </p:grpSpPr>
        <p:sp>
          <p:nvSpPr>
            <p:cNvPr id="44" name="Freeform 44"/>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45" name="TextBox 45"/>
            <p:cNvSpPr txBox="1"/>
            <p:nvPr/>
          </p:nvSpPr>
          <p:spPr>
            <a:xfrm>
              <a:off x="0" y="-47625"/>
              <a:ext cx="1182965" cy="254915"/>
            </a:xfrm>
            <a:prstGeom prst="rect">
              <a:avLst/>
            </a:prstGeom>
          </p:spPr>
          <p:txBody>
            <a:bodyPr lIns="48015" tIns="48015" rIns="48015" bIns="48015" rtlCol="0" anchor="ctr"/>
            <a:lstStyle/>
            <a:p>
              <a:pPr algn="ctr">
                <a:lnSpc>
                  <a:spcPts val="2660"/>
                </a:lnSpc>
              </a:pPr>
              <a:endParaRPr/>
            </a:p>
          </p:txBody>
        </p:sp>
      </p:grpSp>
      <p:sp>
        <p:nvSpPr>
          <p:cNvPr id="46" name="TextBox 46"/>
          <p:cNvSpPr txBox="1"/>
          <p:nvPr/>
        </p:nvSpPr>
        <p:spPr>
          <a:xfrm>
            <a:off x="5521316" y="7374757"/>
            <a:ext cx="3392475" cy="1374990"/>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Măsura în care entitatea implementează practici de guvernanță care depășesc dispozițiile legale.</a:t>
            </a:r>
          </a:p>
        </p:txBody>
      </p:sp>
      <p:sp>
        <p:nvSpPr>
          <p:cNvPr id="47" name="TextBox 47"/>
          <p:cNvSpPr txBox="1"/>
          <p:nvPr/>
        </p:nvSpPr>
        <p:spPr>
          <a:xfrm>
            <a:off x="5352804" y="6719930"/>
            <a:ext cx="3629512" cy="527495"/>
          </a:xfrm>
          <a:prstGeom prst="rect">
            <a:avLst/>
          </a:prstGeom>
        </p:spPr>
        <p:txBody>
          <a:bodyPr lIns="0" tIns="0" rIns="0" bIns="0" rtlCol="0" anchor="t">
            <a:spAutoFit/>
          </a:bodyPr>
          <a:lstStyle/>
          <a:p>
            <a:pPr algn="ctr">
              <a:lnSpc>
                <a:spcPts val="4336"/>
              </a:lnSpc>
            </a:pPr>
            <a:r>
              <a:rPr lang="en-US" sz="2949" b="1" spc="61">
                <a:solidFill>
                  <a:srgbClr val="2A3E14"/>
                </a:solidFill>
                <a:latin typeface="Roboto Bold"/>
                <a:ea typeface="Roboto Bold"/>
                <a:cs typeface="Roboto Bold"/>
                <a:sym typeface="Roboto Bold"/>
              </a:rPr>
              <a:t>5</a:t>
            </a:r>
          </a:p>
        </p:txBody>
      </p:sp>
      <p:grpSp>
        <p:nvGrpSpPr>
          <p:cNvPr id="48" name="Group 48"/>
          <p:cNvGrpSpPr/>
          <p:nvPr/>
        </p:nvGrpSpPr>
        <p:grpSpPr>
          <a:xfrm>
            <a:off x="9356250" y="7299943"/>
            <a:ext cx="3727158" cy="2130978"/>
            <a:chOff x="0" y="0"/>
            <a:chExt cx="1182965" cy="676353"/>
          </a:xfrm>
        </p:grpSpPr>
        <p:sp>
          <p:nvSpPr>
            <p:cNvPr id="49" name="Freeform 49"/>
            <p:cNvSpPr/>
            <p:nvPr/>
          </p:nvSpPr>
          <p:spPr>
            <a:xfrm>
              <a:off x="0" y="0"/>
              <a:ext cx="1182965" cy="676353"/>
            </a:xfrm>
            <a:custGeom>
              <a:avLst/>
              <a:gdLst/>
              <a:ahLst/>
              <a:cxnLst/>
              <a:rect l="l" t="t" r="r" b="b"/>
              <a:pathLst>
                <a:path w="1182965" h="676353">
                  <a:moveTo>
                    <a:pt x="0" y="0"/>
                  </a:moveTo>
                  <a:lnTo>
                    <a:pt x="1182965" y="0"/>
                  </a:lnTo>
                  <a:lnTo>
                    <a:pt x="1182965" y="676353"/>
                  </a:lnTo>
                  <a:lnTo>
                    <a:pt x="0" y="676353"/>
                  </a:lnTo>
                  <a:close/>
                </a:path>
              </a:pathLst>
            </a:custGeom>
            <a:solidFill>
              <a:srgbClr val="FFFDEE">
                <a:alpha val="62745"/>
              </a:srgbClr>
            </a:solidFill>
            <a:ln w="9525" cap="sq">
              <a:solidFill>
                <a:srgbClr val="000000">
                  <a:alpha val="62745"/>
                </a:srgbClr>
              </a:solidFill>
              <a:prstDash val="solid"/>
              <a:miter/>
            </a:ln>
          </p:spPr>
        </p:sp>
        <p:sp>
          <p:nvSpPr>
            <p:cNvPr id="50" name="TextBox 50"/>
            <p:cNvSpPr txBox="1"/>
            <p:nvPr/>
          </p:nvSpPr>
          <p:spPr>
            <a:xfrm>
              <a:off x="0" y="-47625"/>
              <a:ext cx="1182965" cy="723978"/>
            </a:xfrm>
            <a:prstGeom prst="rect">
              <a:avLst/>
            </a:prstGeom>
          </p:spPr>
          <p:txBody>
            <a:bodyPr lIns="48015" tIns="48015" rIns="48015" bIns="48015" rtlCol="0" anchor="ctr"/>
            <a:lstStyle/>
            <a:p>
              <a:pPr algn="ctr">
                <a:lnSpc>
                  <a:spcPts val="2660"/>
                </a:lnSpc>
              </a:pPr>
              <a:endParaRPr/>
            </a:p>
          </p:txBody>
        </p:sp>
      </p:grpSp>
      <p:grpSp>
        <p:nvGrpSpPr>
          <p:cNvPr id="51" name="Group 51"/>
          <p:cNvGrpSpPr/>
          <p:nvPr/>
        </p:nvGrpSpPr>
        <p:grpSpPr>
          <a:xfrm>
            <a:off x="9356250" y="6646835"/>
            <a:ext cx="3727158" cy="653108"/>
            <a:chOff x="0" y="0"/>
            <a:chExt cx="1182965" cy="207290"/>
          </a:xfrm>
        </p:grpSpPr>
        <p:sp>
          <p:nvSpPr>
            <p:cNvPr id="52" name="Freeform 52"/>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53" name="TextBox 53"/>
            <p:cNvSpPr txBox="1"/>
            <p:nvPr/>
          </p:nvSpPr>
          <p:spPr>
            <a:xfrm>
              <a:off x="0" y="-47625"/>
              <a:ext cx="1182965" cy="254915"/>
            </a:xfrm>
            <a:prstGeom prst="rect">
              <a:avLst/>
            </a:prstGeom>
          </p:spPr>
          <p:txBody>
            <a:bodyPr lIns="48015" tIns="48015" rIns="48015" bIns="48015" rtlCol="0" anchor="ctr"/>
            <a:lstStyle/>
            <a:p>
              <a:pPr algn="ctr">
                <a:lnSpc>
                  <a:spcPts val="2940"/>
                </a:lnSpc>
              </a:pPr>
              <a:endParaRPr/>
            </a:p>
          </p:txBody>
        </p:sp>
      </p:grpSp>
      <p:sp>
        <p:nvSpPr>
          <p:cNvPr id="54" name="TextBox 54"/>
          <p:cNvSpPr txBox="1"/>
          <p:nvPr/>
        </p:nvSpPr>
        <p:spPr>
          <a:xfrm>
            <a:off x="9524762" y="7365169"/>
            <a:ext cx="3392475" cy="1720371"/>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Responsabilitatea pe care și-o asumă persoanele responsabile cu guvernanța pentru promovarea și facilitarea inovării.</a:t>
            </a:r>
          </a:p>
        </p:txBody>
      </p:sp>
      <p:sp>
        <p:nvSpPr>
          <p:cNvPr id="55" name="TextBox 55"/>
          <p:cNvSpPr txBox="1"/>
          <p:nvPr/>
        </p:nvSpPr>
        <p:spPr>
          <a:xfrm>
            <a:off x="9356250" y="671034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6</a:t>
            </a:r>
          </a:p>
        </p:txBody>
      </p:sp>
      <p:grpSp>
        <p:nvGrpSpPr>
          <p:cNvPr id="56" name="Group 56"/>
          <p:cNvGrpSpPr/>
          <p:nvPr/>
        </p:nvGrpSpPr>
        <p:grpSpPr>
          <a:xfrm>
            <a:off x="9412432" y="3192633"/>
            <a:ext cx="3727158" cy="3050164"/>
            <a:chOff x="0" y="0"/>
            <a:chExt cx="1182965" cy="968093"/>
          </a:xfrm>
        </p:grpSpPr>
        <p:sp>
          <p:nvSpPr>
            <p:cNvPr id="57" name="Freeform 57"/>
            <p:cNvSpPr/>
            <p:nvPr/>
          </p:nvSpPr>
          <p:spPr>
            <a:xfrm>
              <a:off x="0" y="0"/>
              <a:ext cx="1182965" cy="968093"/>
            </a:xfrm>
            <a:custGeom>
              <a:avLst/>
              <a:gdLst/>
              <a:ahLst/>
              <a:cxnLst/>
              <a:rect l="l" t="t" r="r" b="b"/>
              <a:pathLst>
                <a:path w="1182965" h="968093">
                  <a:moveTo>
                    <a:pt x="0" y="0"/>
                  </a:moveTo>
                  <a:lnTo>
                    <a:pt x="1182965" y="0"/>
                  </a:lnTo>
                  <a:lnTo>
                    <a:pt x="1182965" y="968093"/>
                  </a:lnTo>
                  <a:lnTo>
                    <a:pt x="0" y="968093"/>
                  </a:lnTo>
                  <a:close/>
                </a:path>
              </a:pathLst>
            </a:custGeom>
            <a:solidFill>
              <a:srgbClr val="FFFDEE">
                <a:alpha val="62745"/>
              </a:srgbClr>
            </a:solidFill>
            <a:ln w="9525" cap="sq">
              <a:solidFill>
                <a:srgbClr val="000000">
                  <a:alpha val="62745"/>
                </a:srgbClr>
              </a:solidFill>
              <a:prstDash val="solid"/>
              <a:miter/>
            </a:ln>
          </p:spPr>
        </p:sp>
        <p:sp>
          <p:nvSpPr>
            <p:cNvPr id="58" name="TextBox 58"/>
            <p:cNvSpPr txBox="1"/>
            <p:nvPr/>
          </p:nvSpPr>
          <p:spPr>
            <a:xfrm>
              <a:off x="0" y="-47625"/>
              <a:ext cx="1182965" cy="1015718"/>
            </a:xfrm>
            <a:prstGeom prst="rect">
              <a:avLst/>
            </a:prstGeom>
          </p:spPr>
          <p:txBody>
            <a:bodyPr lIns="43199" tIns="43199" rIns="43199" bIns="43199" rtlCol="0" anchor="ctr"/>
            <a:lstStyle/>
            <a:p>
              <a:pPr algn="ctr">
                <a:lnSpc>
                  <a:spcPts val="2659"/>
                </a:lnSpc>
              </a:pPr>
              <a:endParaRPr/>
            </a:p>
          </p:txBody>
        </p:sp>
      </p:grpSp>
      <p:grpSp>
        <p:nvGrpSpPr>
          <p:cNvPr id="59" name="Group 59"/>
          <p:cNvGrpSpPr/>
          <p:nvPr/>
        </p:nvGrpSpPr>
        <p:grpSpPr>
          <a:xfrm>
            <a:off x="9412432" y="2539525"/>
            <a:ext cx="3727158" cy="653108"/>
            <a:chOff x="0" y="0"/>
            <a:chExt cx="1182965" cy="207290"/>
          </a:xfrm>
        </p:grpSpPr>
        <p:sp>
          <p:nvSpPr>
            <p:cNvPr id="60" name="Freeform 60"/>
            <p:cNvSpPr/>
            <p:nvPr/>
          </p:nvSpPr>
          <p:spPr>
            <a:xfrm>
              <a:off x="0" y="0"/>
              <a:ext cx="1182965" cy="207290"/>
            </a:xfrm>
            <a:custGeom>
              <a:avLst/>
              <a:gdLst/>
              <a:ahLst/>
              <a:cxnLst/>
              <a:rect l="l" t="t" r="r" b="b"/>
              <a:pathLst>
                <a:path w="1182965" h="207290">
                  <a:moveTo>
                    <a:pt x="0" y="0"/>
                  </a:moveTo>
                  <a:lnTo>
                    <a:pt x="1182965" y="0"/>
                  </a:lnTo>
                  <a:lnTo>
                    <a:pt x="1182965" y="207290"/>
                  </a:lnTo>
                  <a:lnTo>
                    <a:pt x="0" y="207290"/>
                  </a:lnTo>
                  <a:close/>
                </a:path>
              </a:pathLst>
            </a:custGeom>
            <a:solidFill>
              <a:srgbClr val="90C253">
                <a:alpha val="25882"/>
              </a:srgbClr>
            </a:solidFill>
            <a:ln w="19050" cap="sq">
              <a:solidFill>
                <a:srgbClr val="000000">
                  <a:alpha val="25882"/>
                </a:srgbClr>
              </a:solidFill>
              <a:prstDash val="solid"/>
              <a:miter/>
            </a:ln>
          </p:spPr>
        </p:sp>
        <p:sp>
          <p:nvSpPr>
            <p:cNvPr id="61" name="TextBox 61"/>
            <p:cNvSpPr txBox="1"/>
            <p:nvPr/>
          </p:nvSpPr>
          <p:spPr>
            <a:xfrm>
              <a:off x="0" y="-47625"/>
              <a:ext cx="1182965" cy="254915"/>
            </a:xfrm>
            <a:prstGeom prst="rect">
              <a:avLst/>
            </a:prstGeom>
          </p:spPr>
          <p:txBody>
            <a:bodyPr lIns="43199" tIns="43199" rIns="43199" bIns="43199" rtlCol="0" anchor="ctr"/>
            <a:lstStyle/>
            <a:p>
              <a:pPr algn="ctr">
                <a:lnSpc>
                  <a:spcPts val="3079"/>
                </a:lnSpc>
              </a:pPr>
              <a:endParaRPr/>
            </a:p>
          </p:txBody>
        </p:sp>
      </p:grpSp>
      <p:sp>
        <p:nvSpPr>
          <p:cNvPr id="62" name="TextBox 62"/>
          <p:cNvSpPr txBox="1"/>
          <p:nvPr/>
        </p:nvSpPr>
        <p:spPr>
          <a:xfrm>
            <a:off x="9580943" y="3257860"/>
            <a:ext cx="3392475" cy="2756515"/>
          </a:xfrm>
          <a:prstGeom prst="rect">
            <a:avLst/>
          </a:prstGeom>
        </p:spPr>
        <p:txBody>
          <a:bodyPr lIns="0" tIns="0" rIns="0" bIns="0" rtlCol="0" anchor="t">
            <a:spAutoFit/>
          </a:bodyPr>
          <a:lstStyle/>
          <a:p>
            <a:pPr algn="l">
              <a:lnSpc>
                <a:spcPts val="2730"/>
              </a:lnSpc>
            </a:pPr>
            <a:r>
              <a:rPr lang="en-US" sz="1857" spc="39">
                <a:solidFill>
                  <a:srgbClr val="000000"/>
                </a:solidFill>
                <a:latin typeface="Roboto"/>
                <a:ea typeface="Roboto"/>
                <a:cs typeface="Roboto"/>
                <a:sym typeface="Roboto"/>
              </a:rPr>
              <a:t>Modul în care remunerarea și stimulentele sunt corelate cu crearea de valoare pe termen scurt, mediu și lung. Maniera în care acestea sunt corelate cu modul în care entitatea utilizează capitalurile și cu efectele sale asupra acestora.</a:t>
            </a:r>
          </a:p>
        </p:txBody>
      </p:sp>
      <p:sp>
        <p:nvSpPr>
          <p:cNvPr id="63" name="TextBox 63"/>
          <p:cNvSpPr txBox="1"/>
          <p:nvPr/>
        </p:nvSpPr>
        <p:spPr>
          <a:xfrm>
            <a:off x="9412432" y="2603032"/>
            <a:ext cx="3629512" cy="527385"/>
          </a:xfrm>
          <a:prstGeom prst="rect">
            <a:avLst/>
          </a:prstGeom>
        </p:spPr>
        <p:txBody>
          <a:bodyPr lIns="0" tIns="0" rIns="0" bIns="0" rtlCol="0" anchor="t">
            <a:spAutoFit/>
          </a:bodyPr>
          <a:lstStyle/>
          <a:p>
            <a:pPr algn="ctr">
              <a:lnSpc>
                <a:spcPts val="4341"/>
              </a:lnSpc>
            </a:pPr>
            <a:r>
              <a:rPr lang="en-US" sz="2953" b="1" spc="62">
                <a:solidFill>
                  <a:srgbClr val="2A3E14"/>
                </a:solidFill>
                <a:latin typeface="Roboto Bold"/>
                <a:ea typeface="Roboto Bold"/>
                <a:cs typeface="Roboto Bold"/>
                <a:sym typeface="Roboto Bold"/>
              </a:rPr>
              <a:t>3</a:t>
            </a:r>
          </a:p>
        </p:txBody>
      </p:sp>
      <p:sp>
        <p:nvSpPr>
          <p:cNvPr id="64" name="TextBox 5">
            <a:extLst>
              <a:ext uri="{FF2B5EF4-FFF2-40B4-BE49-F238E27FC236}">
                <a16:creationId xmlns:a16="http://schemas.microsoft.com/office/drawing/2014/main" id="{AEA19E38-13DB-48DB-B623-3135D228DC01}"/>
              </a:ext>
            </a:extLst>
          </p:cNvPr>
          <p:cNvSpPr txBox="1"/>
          <p:nvPr/>
        </p:nvSpPr>
        <p:spPr>
          <a:xfrm>
            <a:off x="674318" y="6471399"/>
            <a:ext cx="7754796" cy="3348032"/>
          </a:xfrm>
          <a:prstGeom prst="rect">
            <a:avLst/>
          </a:prstGeom>
        </p:spPr>
        <p:txBody>
          <a:bodyPr wrap="square" lIns="0" tIns="0" rIns="0" bIns="0" rtlCol="0" anchor="t">
            <a:spAutoFit/>
          </a:bodyPr>
          <a:lstStyle/>
          <a:p>
            <a:pPr>
              <a:lnSpc>
                <a:spcPct val="107000"/>
              </a:lnSpc>
              <a:spcAft>
                <a:spcPts val="800"/>
              </a:spcAft>
            </a:pPr>
            <a:r>
              <a:rPr lang="ro-MD" sz="3600" b="1" i="1" kern="100">
                <a:effectLst/>
                <a:latin typeface="+mj-lt"/>
                <a:ea typeface="Calibri" panose="020F0502020204030204" pitchFamily="34" charset="0"/>
                <a:cs typeface="Times New Roman" panose="02020603050405020304" pitchFamily="18" charset="0"/>
              </a:rPr>
              <a:t>Cum susține </a:t>
            </a:r>
          </a:p>
          <a:p>
            <a:pPr>
              <a:lnSpc>
                <a:spcPct val="107000"/>
              </a:lnSpc>
              <a:spcAft>
                <a:spcPts val="800"/>
              </a:spcAft>
            </a:pPr>
            <a:r>
              <a:rPr lang="ro-MD" sz="3600" b="1" i="1" kern="100">
                <a:effectLst/>
                <a:latin typeface="+mj-lt"/>
                <a:ea typeface="Calibri" panose="020F0502020204030204" pitchFamily="34" charset="0"/>
                <a:cs typeface="Times New Roman" panose="02020603050405020304" pitchFamily="18" charset="0"/>
              </a:rPr>
              <a:t>managementul </a:t>
            </a:r>
          </a:p>
          <a:p>
            <a:pPr>
              <a:lnSpc>
                <a:spcPct val="107000"/>
              </a:lnSpc>
              <a:spcAft>
                <a:spcPts val="800"/>
              </a:spcAft>
            </a:pPr>
            <a:r>
              <a:rPr lang="ro-MD" sz="3600" b="1" i="1" kern="100">
                <a:effectLst/>
                <a:latin typeface="+mj-lt"/>
                <a:ea typeface="Calibri" panose="020F0502020204030204" pitchFamily="34" charset="0"/>
                <a:cs typeface="Times New Roman" panose="02020603050405020304" pitchFamily="18" charset="0"/>
              </a:rPr>
              <a:t>entității capacitatea </a:t>
            </a:r>
          </a:p>
          <a:p>
            <a:pPr>
              <a:lnSpc>
                <a:spcPct val="107000"/>
              </a:lnSpc>
              <a:spcAft>
                <a:spcPts val="800"/>
              </a:spcAft>
            </a:pPr>
            <a:r>
              <a:rPr lang="ro-MD" sz="3600" b="1" i="1" kern="100">
                <a:effectLst/>
                <a:latin typeface="+mj-lt"/>
                <a:ea typeface="Calibri" panose="020F0502020204030204" pitchFamily="34" charset="0"/>
                <a:cs typeface="Times New Roman" panose="02020603050405020304" pitchFamily="18" charset="0"/>
              </a:rPr>
              <a:t>acesteia de a crea </a:t>
            </a:r>
          </a:p>
          <a:p>
            <a:pPr>
              <a:lnSpc>
                <a:spcPct val="107000"/>
              </a:lnSpc>
              <a:spcAft>
                <a:spcPts val="800"/>
              </a:spcAft>
            </a:pPr>
            <a:r>
              <a:rPr lang="ro-MD" sz="3600" b="1" i="1" kern="100">
                <a:effectLst/>
                <a:latin typeface="+mj-lt"/>
                <a:ea typeface="Calibri" panose="020F0502020204030204" pitchFamily="34" charset="0"/>
                <a:cs typeface="Times New Roman" panose="02020603050405020304" pitchFamily="18" charset="0"/>
              </a:rPr>
              <a:t>valoare pe termen scurt, mediu și lung?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
            <a:extLst>
              <a:ext uri="{FF2B5EF4-FFF2-40B4-BE49-F238E27FC236}">
                <a16:creationId xmlns:a16="http://schemas.microsoft.com/office/drawing/2014/main" id="{00E3B063-C330-4F60-AB95-A14E8D7BA60A}"/>
              </a:ext>
            </a:extLst>
          </p:cNvPr>
          <p:cNvGrpSpPr/>
          <p:nvPr/>
        </p:nvGrpSpPr>
        <p:grpSpPr>
          <a:xfrm>
            <a:off x="0" y="0"/>
            <a:ext cx="18297205" cy="10287000"/>
            <a:chOff x="0" y="0"/>
            <a:chExt cx="4819017" cy="2709333"/>
          </a:xfrm>
          <a:solidFill>
            <a:srgbClr val="E9EFF7"/>
          </a:solidFill>
        </p:grpSpPr>
        <p:sp>
          <p:nvSpPr>
            <p:cNvPr id="28" name="Freeform 3">
              <a:extLst>
                <a:ext uri="{FF2B5EF4-FFF2-40B4-BE49-F238E27FC236}">
                  <a16:creationId xmlns:a16="http://schemas.microsoft.com/office/drawing/2014/main" id="{EA335E9C-03C5-488C-B095-29B9D7155EB2}"/>
                </a:ext>
              </a:extLst>
            </p:cNvPr>
            <p:cNvSpPr/>
            <p:nvPr/>
          </p:nvSpPr>
          <p:spPr>
            <a:xfrm>
              <a:off x="0" y="0"/>
              <a:ext cx="4819017" cy="2709333"/>
            </a:xfrm>
            <a:custGeom>
              <a:avLst/>
              <a:gdLst/>
              <a:ahLst/>
              <a:cxnLst/>
              <a:rect l="l" t="t" r="r" b="b"/>
              <a:pathLst>
                <a:path w="4819017" h="2709333">
                  <a:moveTo>
                    <a:pt x="0" y="0"/>
                  </a:moveTo>
                  <a:lnTo>
                    <a:pt x="4819017" y="0"/>
                  </a:lnTo>
                  <a:lnTo>
                    <a:pt x="4819017" y="2709333"/>
                  </a:lnTo>
                  <a:lnTo>
                    <a:pt x="0" y="2709333"/>
                  </a:lnTo>
                  <a:close/>
                </a:path>
              </a:pathLst>
            </a:custGeom>
            <a:grpFill/>
          </p:spPr>
        </p:sp>
        <p:sp>
          <p:nvSpPr>
            <p:cNvPr id="29" name="TextBox 4">
              <a:extLst>
                <a:ext uri="{FF2B5EF4-FFF2-40B4-BE49-F238E27FC236}">
                  <a16:creationId xmlns:a16="http://schemas.microsoft.com/office/drawing/2014/main" id="{01A1CC4F-F7CC-42F8-A349-42C7EA10B843}"/>
                </a:ext>
              </a:extLst>
            </p:cNvPr>
            <p:cNvSpPr txBox="1"/>
            <p:nvPr/>
          </p:nvSpPr>
          <p:spPr>
            <a:xfrm>
              <a:off x="0" y="-38100"/>
              <a:ext cx="4819017" cy="2747433"/>
            </a:xfrm>
            <a:prstGeom prst="rect">
              <a:avLst/>
            </a:prstGeom>
            <a:grpFill/>
          </p:spPr>
          <p:txBody>
            <a:bodyPr lIns="50800" tIns="50800" rIns="50800" bIns="50800" rtlCol="0" anchor="ctr"/>
            <a:lstStyle/>
            <a:p>
              <a:pPr algn="ctr">
                <a:lnSpc>
                  <a:spcPts val="2659"/>
                </a:lnSpc>
              </a:pPr>
              <a:endParaRPr/>
            </a:p>
          </p:txBody>
        </p:sp>
      </p:grpSp>
      <p:sp>
        <p:nvSpPr>
          <p:cNvPr id="5" name="Freeform 5"/>
          <p:cNvSpPr/>
          <p:nvPr/>
        </p:nvSpPr>
        <p:spPr>
          <a:xfrm>
            <a:off x="1791804" y="274224"/>
            <a:ext cx="13843237" cy="1193979"/>
          </a:xfrm>
          <a:custGeom>
            <a:avLst/>
            <a:gdLst/>
            <a:ahLst/>
            <a:cxnLst/>
            <a:rect l="l" t="t" r="r" b="b"/>
            <a:pathLst>
              <a:path w="13843237" h="1193979">
                <a:moveTo>
                  <a:pt x="0" y="0"/>
                </a:moveTo>
                <a:lnTo>
                  <a:pt x="13843237" y="0"/>
                </a:lnTo>
                <a:lnTo>
                  <a:pt x="13843237" y="1193979"/>
                </a:lnTo>
                <a:lnTo>
                  <a:pt x="0" y="1193979"/>
                </a:lnTo>
                <a:lnTo>
                  <a:pt x="0" y="0"/>
                </a:lnTo>
                <a:close/>
              </a:path>
            </a:pathLst>
          </a:custGeom>
          <a:blipFill>
            <a:blip r:embed="rId2"/>
            <a:stretch>
              <a:fillRect/>
            </a:stretch>
          </a:blipFill>
        </p:spPr>
      </p:sp>
      <p:sp>
        <p:nvSpPr>
          <p:cNvPr id="6" name="TextBox 6"/>
          <p:cNvSpPr txBox="1"/>
          <p:nvPr/>
        </p:nvSpPr>
        <p:spPr>
          <a:xfrm>
            <a:off x="5073112" y="1997330"/>
            <a:ext cx="12015742" cy="821055"/>
          </a:xfrm>
          <a:prstGeom prst="rect">
            <a:avLst/>
          </a:prstGeom>
        </p:spPr>
        <p:txBody>
          <a:bodyPr lIns="0" tIns="0" rIns="0" bIns="0" rtlCol="0" anchor="t">
            <a:spAutoFit/>
          </a:bodyPr>
          <a:lstStyle/>
          <a:p>
            <a:pPr algn="l">
              <a:lnSpc>
                <a:spcPts val="5985"/>
              </a:lnSpc>
            </a:pPr>
            <a:r>
              <a:rPr lang="en-US" sz="4500" b="1">
                <a:solidFill>
                  <a:srgbClr val="0756B2"/>
                </a:solidFill>
                <a:latin typeface="Calibri (MS) Bold"/>
                <a:ea typeface="Calibri (MS) Bold"/>
                <a:cs typeface="Calibri (MS) Bold"/>
                <a:sym typeface="Calibri (MS) Bold"/>
              </a:rPr>
              <a:t>Structura organizatorică a conducerii entității </a:t>
            </a:r>
          </a:p>
        </p:txBody>
      </p:sp>
      <p:grpSp>
        <p:nvGrpSpPr>
          <p:cNvPr id="7" name="Group 7"/>
          <p:cNvGrpSpPr/>
          <p:nvPr/>
        </p:nvGrpSpPr>
        <p:grpSpPr>
          <a:xfrm>
            <a:off x="0" y="7606528"/>
            <a:ext cx="4300467" cy="2818122"/>
            <a:chOff x="0" y="0"/>
            <a:chExt cx="1237678" cy="811058"/>
          </a:xfrm>
        </p:grpSpPr>
        <p:sp>
          <p:nvSpPr>
            <p:cNvPr id="8" name="Freeform 8"/>
            <p:cNvSpPr/>
            <p:nvPr/>
          </p:nvSpPr>
          <p:spPr>
            <a:xfrm>
              <a:off x="0" y="0"/>
              <a:ext cx="1237678" cy="811058"/>
            </a:xfrm>
            <a:custGeom>
              <a:avLst/>
              <a:gdLst/>
              <a:ahLst/>
              <a:cxnLst/>
              <a:rect l="l" t="t" r="r" b="b"/>
              <a:pathLst>
                <a:path w="1237678" h="811058">
                  <a:moveTo>
                    <a:pt x="0" y="0"/>
                  </a:moveTo>
                  <a:lnTo>
                    <a:pt x="1237678" y="0"/>
                  </a:lnTo>
                  <a:lnTo>
                    <a:pt x="1237678" y="811058"/>
                  </a:lnTo>
                  <a:lnTo>
                    <a:pt x="0" y="811058"/>
                  </a:lnTo>
                  <a:close/>
                </a:path>
              </a:pathLst>
            </a:custGeom>
            <a:solidFill>
              <a:srgbClr val="D7DDB4">
                <a:alpha val="73725"/>
              </a:srgbClr>
            </a:solidFill>
          </p:spPr>
        </p:sp>
        <p:sp>
          <p:nvSpPr>
            <p:cNvPr id="9" name="TextBox 9"/>
            <p:cNvSpPr txBox="1"/>
            <p:nvPr/>
          </p:nvSpPr>
          <p:spPr>
            <a:xfrm>
              <a:off x="0" y="9525"/>
              <a:ext cx="1237678" cy="801533"/>
            </a:xfrm>
            <a:prstGeom prst="rect">
              <a:avLst/>
            </a:prstGeom>
          </p:spPr>
          <p:txBody>
            <a:bodyPr lIns="46488" tIns="46488" rIns="46488" bIns="46488" rtlCol="0" anchor="ctr"/>
            <a:lstStyle/>
            <a:p>
              <a:pPr algn="ctr">
                <a:lnSpc>
                  <a:spcPts val="1766"/>
                </a:lnSpc>
              </a:pPr>
              <a:endParaRPr/>
            </a:p>
          </p:txBody>
        </p:sp>
      </p:grpSp>
      <p:grpSp>
        <p:nvGrpSpPr>
          <p:cNvPr id="10" name="Group 10"/>
          <p:cNvGrpSpPr/>
          <p:nvPr/>
        </p:nvGrpSpPr>
        <p:grpSpPr>
          <a:xfrm>
            <a:off x="16869725" y="-83968"/>
            <a:ext cx="1418275" cy="10370968"/>
            <a:chOff x="0" y="0"/>
            <a:chExt cx="408181" cy="2984774"/>
          </a:xfrm>
        </p:grpSpPr>
        <p:sp>
          <p:nvSpPr>
            <p:cNvPr id="11" name="Freeform 11"/>
            <p:cNvSpPr/>
            <p:nvPr/>
          </p:nvSpPr>
          <p:spPr>
            <a:xfrm>
              <a:off x="0" y="0"/>
              <a:ext cx="408181" cy="2984774"/>
            </a:xfrm>
            <a:custGeom>
              <a:avLst/>
              <a:gdLst/>
              <a:ahLst/>
              <a:cxnLst/>
              <a:rect l="l" t="t" r="r" b="b"/>
              <a:pathLst>
                <a:path w="408181" h="2984774">
                  <a:moveTo>
                    <a:pt x="0" y="0"/>
                  </a:moveTo>
                  <a:lnTo>
                    <a:pt x="408181" y="0"/>
                  </a:lnTo>
                  <a:lnTo>
                    <a:pt x="408181" y="2984774"/>
                  </a:lnTo>
                  <a:lnTo>
                    <a:pt x="0" y="2984774"/>
                  </a:lnTo>
                  <a:close/>
                </a:path>
              </a:pathLst>
            </a:custGeom>
            <a:solidFill>
              <a:srgbClr val="D7DDB4">
                <a:alpha val="45882"/>
              </a:srgbClr>
            </a:solidFill>
          </p:spPr>
        </p:sp>
        <p:sp>
          <p:nvSpPr>
            <p:cNvPr id="12" name="TextBox 12"/>
            <p:cNvSpPr txBox="1"/>
            <p:nvPr/>
          </p:nvSpPr>
          <p:spPr>
            <a:xfrm>
              <a:off x="0" y="9525"/>
              <a:ext cx="408181" cy="2975249"/>
            </a:xfrm>
            <a:prstGeom prst="rect">
              <a:avLst/>
            </a:prstGeom>
          </p:spPr>
          <p:txBody>
            <a:bodyPr lIns="46488" tIns="46488" rIns="46488" bIns="46488" rtlCol="0" anchor="ctr"/>
            <a:lstStyle/>
            <a:p>
              <a:pPr algn="ctr">
                <a:lnSpc>
                  <a:spcPts val="1766"/>
                </a:lnSpc>
              </a:pPr>
              <a:endParaRPr/>
            </a:p>
          </p:txBody>
        </p:sp>
      </p:grpSp>
      <p:sp>
        <p:nvSpPr>
          <p:cNvPr id="13" name="Freeform 13"/>
          <p:cNvSpPr/>
          <p:nvPr/>
        </p:nvSpPr>
        <p:spPr>
          <a:xfrm>
            <a:off x="0" y="2479295"/>
            <a:ext cx="4300467" cy="5127233"/>
          </a:xfrm>
          <a:custGeom>
            <a:avLst/>
            <a:gdLst/>
            <a:ahLst/>
            <a:cxnLst/>
            <a:rect l="l" t="t" r="r" b="b"/>
            <a:pathLst>
              <a:path w="4300467" h="5127233">
                <a:moveTo>
                  <a:pt x="0" y="0"/>
                </a:moveTo>
                <a:lnTo>
                  <a:pt x="4300467" y="0"/>
                </a:lnTo>
                <a:lnTo>
                  <a:pt x="4300467" y="5127233"/>
                </a:lnTo>
                <a:lnTo>
                  <a:pt x="0" y="5127233"/>
                </a:lnTo>
                <a:lnTo>
                  <a:pt x="0" y="0"/>
                </a:lnTo>
                <a:close/>
              </a:path>
            </a:pathLst>
          </a:custGeom>
          <a:blipFill>
            <a:blip r:embed="rId3"/>
            <a:stretch>
              <a:fillRect/>
            </a:stretch>
          </a:blipFill>
        </p:spPr>
      </p:sp>
      <p:grpSp>
        <p:nvGrpSpPr>
          <p:cNvPr id="14" name="Group 14"/>
          <p:cNvGrpSpPr/>
          <p:nvPr/>
        </p:nvGrpSpPr>
        <p:grpSpPr>
          <a:xfrm>
            <a:off x="4783124" y="8463845"/>
            <a:ext cx="11603945" cy="1546872"/>
            <a:chOff x="0" y="-56050"/>
            <a:chExt cx="15471926" cy="2062497"/>
          </a:xfrm>
        </p:grpSpPr>
        <p:sp>
          <p:nvSpPr>
            <p:cNvPr id="15" name="Freeform 15"/>
            <p:cNvSpPr/>
            <p:nvPr/>
          </p:nvSpPr>
          <p:spPr>
            <a:xfrm>
              <a:off x="0" y="8874"/>
              <a:ext cx="2440162" cy="1997573"/>
            </a:xfrm>
            <a:custGeom>
              <a:avLst/>
              <a:gdLst/>
              <a:ahLst/>
              <a:cxnLst/>
              <a:rect l="l" t="t" r="r" b="b"/>
              <a:pathLst>
                <a:path w="2440162" h="1997573">
                  <a:moveTo>
                    <a:pt x="0" y="0"/>
                  </a:moveTo>
                  <a:lnTo>
                    <a:pt x="2440162" y="0"/>
                  </a:lnTo>
                  <a:lnTo>
                    <a:pt x="2440162" y="1997573"/>
                  </a:lnTo>
                  <a:lnTo>
                    <a:pt x="0" y="1997573"/>
                  </a:lnTo>
                  <a:lnTo>
                    <a:pt x="0" y="0"/>
                  </a:lnTo>
                  <a:close/>
                </a:path>
              </a:pathLst>
            </a:custGeom>
            <a:blipFill>
              <a:blip r:embed="rId4"/>
              <a:stretch>
                <a:fillRect l="-20702" t="-4383" r="-14281" b="-4482"/>
              </a:stretch>
            </a:blipFill>
          </p:spPr>
        </p:sp>
        <p:sp>
          <p:nvSpPr>
            <p:cNvPr id="16" name="TextBox 16"/>
            <p:cNvSpPr txBox="1"/>
            <p:nvPr/>
          </p:nvSpPr>
          <p:spPr>
            <a:xfrm>
              <a:off x="3496709" y="-56050"/>
              <a:ext cx="4267153" cy="915451"/>
            </a:xfrm>
            <a:prstGeom prst="rect">
              <a:avLst/>
            </a:prstGeom>
          </p:spPr>
          <p:txBody>
            <a:bodyPr lIns="0" tIns="0" rIns="0" bIns="0" rtlCol="0" anchor="t">
              <a:spAutoFit/>
            </a:bodyPr>
            <a:lstStyle/>
            <a:p>
              <a:pPr algn="just">
                <a:lnSpc>
                  <a:spcPts val="2683"/>
                </a:lnSpc>
              </a:pPr>
              <a:r>
                <a:rPr lang="en-US" sz="1916">
                  <a:solidFill>
                    <a:srgbClr val="000000"/>
                  </a:solidFill>
                  <a:latin typeface="Calibri (MS)"/>
                  <a:ea typeface="Calibri (MS)"/>
                  <a:cs typeface="Calibri (MS)"/>
                  <a:sym typeface="Calibri (MS)"/>
                </a:rPr>
                <a:t>dintre membrii Consiliului </a:t>
              </a:r>
            </a:p>
            <a:p>
              <a:pPr algn="just">
                <a:lnSpc>
                  <a:spcPts val="2683"/>
                </a:lnSpc>
                <a:spcBef>
                  <a:spcPct val="0"/>
                </a:spcBef>
              </a:pPr>
              <a:r>
                <a:rPr lang="en-US" sz="1916">
                  <a:solidFill>
                    <a:srgbClr val="000000"/>
                  </a:solidFill>
                  <a:latin typeface="Calibri (MS)"/>
                  <a:ea typeface="Calibri (MS)"/>
                  <a:cs typeface="Calibri (MS)"/>
                  <a:sym typeface="Calibri (MS)"/>
                </a:rPr>
                <a:t>de administrație sunt bărbați</a:t>
              </a:r>
            </a:p>
          </p:txBody>
        </p:sp>
        <p:sp>
          <p:nvSpPr>
            <p:cNvPr id="17" name="TextBox 17"/>
            <p:cNvSpPr txBox="1"/>
            <p:nvPr/>
          </p:nvSpPr>
          <p:spPr>
            <a:xfrm>
              <a:off x="2571201" y="-20587"/>
              <a:ext cx="756875" cy="594253"/>
            </a:xfrm>
            <a:prstGeom prst="rect">
              <a:avLst/>
            </a:prstGeom>
          </p:spPr>
          <p:txBody>
            <a:bodyPr lIns="0" tIns="0" rIns="0" bIns="0" rtlCol="0" anchor="t">
              <a:spAutoFit/>
            </a:bodyPr>
            <a:lstStyle/>
            <a:p>
              <a:pPr algn="ctr">
                <a:lnSpc>
                  <a:spcPts val="3469"/>
                </a:lnSpc>
                <a:spcBef>
                  <a:spcPct val="0"/>
                </a:spcBef>
              </a:pPr>
              <a:r>
                <a:rPr lang="en-US" sz="2478" b="1">
                  <a:solidFill>
                    <a:srgbClr val="000000"/>
                  </a:solidFill>
                  <a:latin typeface="Calibri (MS) Bold"/>
                  <a:ea typeface="Calibri (MS) Bold"/>
                  <a:cs typeface="Calibri (MS) Bold"/>
                  <a:sym typeface="Calibri (MS) Bold"/>
                </a:rPr>
                <a:t>60%</a:t>
              </a:r>
            </a:p>
          </p:txBody>
        </p:sp>
        <p:sp>
          <p:nvSpPr>
            <p:cNvPr id="18" name="TextBox 18"/>
            <p:cNvSpPr txBox="1"/>
            <p:nvPr/>
          </p:nvSpPr>
          <p:spPr>
            <a:xfrm>
              <a:off x="2559179" y="1090996"/>
              <a:ext cx="756875" cy="594254"/>
            </a:xfrm>
            <a:prstGeom prst="rect">
              <a:avLst/>
            </a:prstGeom>
          </p:spPr>
          <p:txBody>
            <a:bodyPr lIns="0" tIns="0" rIns="0" bIns="0" rtlCol="0" anchor="t">
              <a:spAutoFit/>
            </a:bodyPr>
            <a:lstStyle/>
            <a:p>
              <a:pPr algn="ctr">
                <a:lnSpc>
                  <a:spcPts val="3469"/>
                </a:lnSpc>
                <a:spcBef>
                  <a:spcPct val="0"/>
                </a:spcBef>
              </a:pPr>
              <a:r>
                <a:rPr lang="en-US" sz="2478" b="1">
                  <a:solidFill>
                    <a:srgbClr val="000000"/>
                  </a:solidFill>
                  <a:latin typeface="Calibri (MS) Bold"/>
                  <a:ea typeface="Calibri (MS) Bold"/>
                  <a:cs typeface="Calibri (MS) Bold"/>
                  <a:sym typeface="Calibri (MS) Bold"/>
                </a:rPr>
                <a:t>40%</a:t>
              </a:r>
            </a:p>
          </p:txBody>
        </p:sp>
        <p:sp>
          <p:nvSpPr>
            <p:cNvPr id="19" name="TextBox 19"/>
            <p:cNvSpPr txBox="1"/>
            <p:nvPr/>
          </p:nvSpPr>
          <p:spPr>
            <a:xfrm>
              <a:off x="3496709" y="1090996"/>
              <a:ext cx="4267153" cy="915451"/>
            </a:xfrm>
            <a:prstGeom prst="rect">
              <a:avLst/>
            </a:prstGeom>
          </p:spPr>
          <p:txBody>
            <a:bodyPr lIns="0" tIns="0" rIns="0" bIns="0" rtlCol="0" anchor="t">
              <a:spAutoFit/>
            </a:bodyPr>
            <a:lstStyle/>
            <a:p>
              <a:pPr algn="just">
                <a:lnSpc>
                  <a:spcPts val="2683"/>
                </a:lnSpc>
              </a:pPr>
              <a:r>
                <a:rPr lang="en-US" sz="1916">
                  <a:solidFill>
                    <a:srgbClr val="000000"/>
                  </a:solidFill>
                  <a:latin typeface="Calibri (MS)"/>
                  <a:ea typeface="Calibri (MS)"/>
                  <a:cs typeface="Calibri (MS)"/>
                  <a:sym typeface="Calibri (MS)"/>
                </a:rPr>
                <a:t>dintre membrii Consiliului </a:t>
              </a:r>
            </a:p>
            <a:p>
              <a:pPr algn="just">
                <a:lnSpc>
                  <a:spcPts val="2683"/>
                </a:lnSpc>
                <a:spcBef>
                  <a:spcPct val="0"/>
                </a:spcBef>
              </a:pPr>
              <a:r>
                <a:rPr lang="en-US" sz="1916">
                  <a:solidFill>
                    <a:srgbClr val="000000"/>
                  </a:solidFill>
                  <a:latin typeface="Calibri (MS)"/>
                  <a:ea typeface="Calibri (MS)"/>
                  <a:cs typeface="Calibri (MS)"/>
                  <a:sym typeface="Calibri (MS)"/>
                </a:rPr>
                <a:t>de administrație sunt femei</a:t>
              </a:r>
            </a:p>
          </p:txBody>
        </p:sp>
        <p:sp>
          <p:nvSpPr>
            <p:cNvPr id="20" name="TextBox 20"/>
            <p:cNvSpPr txBox="1"/>
            <p:nvPr/>
          </p:nvSpPr>
          <p:spPr>
            <a:xfrm>
              <a:off x="9919460" y="522838"/>
              <a:ext cx="996655" cy="594254"/>
            </a:xfrm>
            <a:prstGeom prst="rect">
              <a:avLst/>
            </a:prstGeom>
          </p:spPr>
          <p:txBody>
            <a:bodyPr lIns="0" tIns="0" rIns="0" bIns="0" rtlCol="0" anchor="t">
              <a:spAutoFit/>
            </a:bodyPr>
            <a:lstStyle/>
            <a:p>
              <a:pPr algn="ctr">
                <a:lnSpc>
                  <a:spcPts val="3469"/>
                </a:lnSpc>
                <a:spcBef>
                  <a:spcPct val="0"/>
                </a:spcBef>
              </a:pPr>
              <a:r>
                <a:rPr lang="en-US" sz="2478" b="1">
                  <a:solidFill>
                    <a:srgbClr val="000000"/>
                  </a:solidFill>
                  <a:latin typeface="Calibri (MS) Bold"/>
                  <a:ea typeface="Calibri (MS) Bold"/>
                  <a:cs typeface="Calibri (MS) Bold"/>
                  <a:sym typeface="Calibri (MS) Bold"/>
                </a:rPr>
                <a:t>100%</a:t>
              </a:r>
            </a:p>
          </p:txBody>
        </p:sp>
        <p:sp>
          <p:nvSpPr>
            <p:cNvPr id="21" name="Freeform 21"/>
            <p:cNvSpPr/>
            <p:nvPr/>
          </p:nvSpPr>
          <p:spPr>
            <a:xfrm>
              <a:off x="7503878" y="0"/>
              <a:ext cx="2307084" cy="2006447"/>
            </a:xfrm>
            <a:custGeom>
              <a:avLst/>
              <a:gdLst/>
              <a:ahLst/>
              <a:cxnLst/>
              <a:rect l="l" t="t" r="r" b="b"/>
              <a:pathLst>
                <a:path w="2307084" h="2006447">
                  <a:moveTo>
                    <a:pt x="0" y="0"/>
                  </a:moveTo>
                  <a:lnTo>
                    <a:pt x="2307084" y="0"/>
                  </a:lnTo>
                  <a:lnTo>
                    <a:pt x="2307084" y="2006447"/>
                  </a:lnTo>
                  <a:lnTo>
                    <a:pt x="0" y="2006447"/>
                  </a:lnTo>
                  <a:lnTo>
                    <a:pt x="0" y="0"/>
                  </a:lnTo>
                  <a:close/>
                </a:path>
              </a:pathLst>
            </a:custGeom>
            <a:blipFill>
              <a:blip r:embed="rId5"/>
              <a:stretch>
                <a:fillRect l="-22955" t="-7026" r="-29651" b="-5171"/>
              </a:stretch>
            </a:blipFill>
          </p:spPr>
        </p:sp>
        <p:sp>
          <p:nvSpPr>
            <p:cNvPr id="22" name="TextBox 22"/>
            <p:cNvSpPr txBox="1"/>
            <p:nvPr/>
          </p:nvSpPr>
          <p:spPr>
            <a:xfrm>
              <a:off x="11087132" y="172991"/>
              <a:ext cx="4384794" cy="1367819"/>
            </a:xfrm>
            <a:prstGeom prst="rect">
              <a:avLst/>
            </a:prstGeom>
          </p:spPr>
          <p:txBody>
            <a:bodyPr lIns="0" tIns="0" rIns="0" bIns="0" rtlCol="0" anchor="t">
              <a:spAutoFit/>
            </a:bodyPr>
            <a:lstStyle/>
            <a:p>
              <a:pPr algn="l">
                <a:lnSpc>
                  <a:spcPts val="2671"/>
                </a:lnSpc>
              </a:pPr>
              <a:r>
                <a:rPr lang="en-US" sz="1907">
                  <a:solidFill>
                    <a:srgbClr val="000000"/>
                  </a:solidFill>
                  <a:latin typeface="Calibri (MS)"/>
                  <a:ea typeface="Calibri (MS)"/>
                  <a:cs typeface="Calibri (MS)"/>
                  <a:sym typeface="Calibri (MS)"/>
                </a:rPr>
                <a:t>dintre membrii Consiliului </a:t>
              </a:r>
            </a:p>
            <a:p>
              <a:pPr algn="l">
                <a:lnSpc>
                  <a:spcPts val="2671"/>
                </a:lnSpc>
                <a:spcBef>
                  <a:spcPct val="0"/>
                </a:spcBef>
              </a:pPr>
              <a:r>
                <a:rPr lang="en-US" sz="1907">
                  <a:solidFill>
                    <a:srgbClr val="000000"/>
                  </a:solidFill>
                  <a:latin typeface="Calibri (MS)"/>
                  <a:ea typeface="Calibri (MS)"/>
                  <a:cs typeface="Calibri (MS)"/>
                  <a:sym typeface="Calibri (MS)"/>
                </a:rPr>
                <a:t>de administrație au vârste cuprinse între 30 și 50 de ani</a:t>
              </a:r>
            </a:p>
          </p:txBody>
        </p:sp>
      </p:grpSp>
      <p:sp>
        <p:nvSpPr>
          <p:cNvPr id="23" name="Freeform 23"/>
          <p:cNvSpPr/>
          <p:nvPr/>
        </p:nvSpPr>
        <p:spPr>
          <a:xfrm>
            <a:off x="6172200" y="2886846"/>
            <a:ext cx="9272712" cy="5102321"/>
          </a:xfrm>
          <a:custGeom>
            <a:avLst/>
            <a:gdLst/>
            <a:ahLst/>
            <a:cxnLst/>
            <a:rect l="l" t="t" r="r" b="b"/>
            <a:pathLst>
              <a:path w="9272712" h="5102321">
                <a:moveTo>
                  <a:pt x="0" y="0"/>
                </a:moveTo>
                <a:lnTo>
                  <a:pt x="9272712" y="0"/>
                </a:lnTo>
                <a:lnTo>
                  <a:pt x="9272712" y="5102322"/>
                </a:lnTo>
                <a:lnTo>
                  <a:pt x="0" y="5102322"/>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A1E27DEA-6390-47D0-8775-7840CA38C02A}"/>
              </a:ext>
            </a:extLst>
          </p:cNvPr>
          <p:cNvGrpSpPr/>
          <p:nvPr/>
        </p:nvGrpSpPr>
        <p:grpSpPr>
          <a:xfrm>
            <a:off x="14540" y="45385"/>
            <a:ext cx="18297205" cy="10287000"/>
            <a:chOff x="0" y="0"/>
            <a:chExt cx="4819017" cy="2709333"/>
          </a:xfrm>
        </p:grpSpPr>
        <p:sp>
          <p:nvSpPr>
            <p:cNvPr id="21" name="Freeform 3">
              <a:extLst>
                <a:ext uri="{FF2B5EF4-FFF2-40B4-BE49-F238E27FC236}">
                  <a16:creationId xmlns:a16="http://schemas.microsoft.com/office/drawing/2014/main" id="{B1081FF5-7ED2-4B10-8F6D-87C68DBDC87D}"/>
                </a:ext>
              </a:extLst>
            </p:cNvPr>
            <p:cNvSpPr/>
            <p:nvPr/>
          </p:nvSpPr>
          <p:spPr>
            <a:xfrm>
              <a:off x="0" y="0"/>
              <a:ext cx="4819017" cy="2709333"/>
            </a:xfrm>
            <a:custGeom>
              <a:avLst/>
              <a:gdLst/>
              <a:ahLst/>
              <a:cxnLst/>
              <a:rect l="l" t="t" r="r" b="b"/>
              <a:pathLst>
                <a:path w="4819017" h="2709333">
                  <a:moveTo>
                    <a:pt x="0" y="0"/>
                  </a:moveTo>
                  <a:lnTo>
                    <a:pt x="4819017" y="0"/>
                  </a:lnTo>
                  <a:lnTo>
                    <a:pt x="4819017" y="2709333"/>
                  </a:lnTo>
                  <a:lnTo>
                    <a:pt x="0" y="2709333"/>
                  </a:lnTo>
                  <a:close/>
                </a:path>
              </a:pathLst>
            </a:custGeom>
            <a:solidFill>
              <a:srgbClr val="3FB0D4">
                <a:alpha val="9804"/>
              </a:srgbClr>
            </a:solidFill>
          </p:spPr>
        </p:sp>
        <p:sp>
          <p:nvSpPr>
            <p:cNvPr id="22" name="TextBox 4">
              <a:extLst>
                <a:ext uri="{FF2B5EF4-FFF2-40B4-BE49-F238E27FC236}">
                  <a16:creationId xmlns:a16="http://schemas.microsoft.com/office/drawing/2014/main" id="{E6B783F9-3356-42B5-814B-89A425464B45}"/>
                </a:ext>
              </a:extLst>
            </p:cNvPr>
            <p:cNvSpPr txBox="1"/>
            <p:nvPr/>
          </p:nvSpPr>
          <p:spPr>
            <a:xfrm>
              <a:off x="0" y="-38100"/>
              <a:ext cx="4819017" cy="2747433"/>
            </a:xfrm>
            <a:prstGeom prst="rect">
              <a:avLst/>
            </a:prstGeom>
          </p:spPr>
          <p:txBody>
            <a:bodyPr lIns="50800" tIns="50800" rIns="50800" bIns="50800" rtlCol="0" anchor="ctr"/>
            <a:lstStyle/>
            <a:p>
              <a:pPr algn="ctr">
                <a:lnSpc>
                  <a:spcPts val="2659"/>
                </a:lnSpc>
              </a:pPr>
              <a:endParaRPr/>
            </a:p>
          </p:txBody>
        </p:sp>
      </p:grpSp>
      <p:sp>
        <p:nvSpPr>
          <p:cNvPr id="26" name="Freeform 5">
            <a:extLst>
              <a:ext uri="{FF2B5EF4-FFF2-40B4-BE49-F238E27FC236}">
                <a16:creationId xmlns:a16="http://schemas.microsoft.com/office/drawing/2014/main" id="{8D15C249-E457-4DE1-85CE-690FE9DE7C01}"/>
              </a:ext>
            </a:extLst>
          </p:cNvPr>
          <p:cNvSpPr/>
          <p:nvPr/>
        </p:nvSpPr>
        <p:spPr>
          <a:xfrm>
            <a:off x="1791804" y="274224"/>
            <a:ext cx="13843237" cy="1193979"/>
          </a:xfrm>
          <a:custGeom>
            <a:avLst/>
            <a:gdLst/>
            <a:ahLst/>
            <a:cxnLst/>
            <a:rect l="l" t="t" r="r" b="b"/>
            <a:pathLst>
              <a:path w="13843237" h="1193979">
                <a:moveTo>
                  <a:pt x="0" y="0"/>
                </a:moveTo>
                <a:lnTo>
                  <a:pt x="13843237" y="0"/>
                </a:lnTo>
                <a:lnTo>
                  <a:pt x="13843237" y="1193979"/>
                </a:lnTo>
                <a:lnTo>
                  <a:pt x="0" y="1193979"/>
                </a:lnTo>
                <a:lnTo>
                  <a:pt x="0" y="0"/>
                </a:lnTo>
                <a:close/>
              </a:path>
            </a:pathLst>
          </a:custGeom>
          <a:blipFill>
            <a:blip r:embed="rId3"/>
            <a:stretch>
              <a:fillRect/>
            </a:stretch>
          </a:blipFill>
        </p:spPr>
      </p:sp>
      <p:grpSp>
        <p:nvGrpSpPr>
          <p:cNvPr id="27" name="Group 6">
            <a:extLst>
              <a:ext uri="{FF2B5EF4-FFF2-40B4-BE49-F238E27FC236}">
                <a16:creationId xmlns:a16="http://schemas.microsoft.com/office/drawing/2014/main" id="{353D37B3-D744-4B96-9B44-A5A6A2CF2156}"/>
              </a:ext>
            </a:extLst>
          </p:cNvPr>
          <p:cNvGrpSpPr/>
          <p:nvPr/>
        </p:nvGrpSpPr>
        <p:grpSpPr>
          <a:xfrm>
            <a:off x="0" y="2479076"/>
            <a:ext cx="4300467" cy="7945574"/>
            <a:chOff x="0" y="0"/>
            <a:chExt cx="1237678" cy="2286743"/>
          </a:xfrm>
        </p:grpSpPr>
        <p:sp>
          <p:nvSpPr>
            <p:cNvPr id="28" name="Freeform 7">
              <a:extLst>
                <a:ext uri="{FF2B5EF4-FFF2-40B4-BE49-F238E27FC236}">
                  <a16:creationId xmlns:a16="http://schemas.microsoft.com/office/drawing/2014/main" id="{16720850-9984-46F6-A152-47CEFB43AA56}"/>
                </a:ext>
              </a:extLst>
            </p:cNvPr>
            <p:cNvSpPr/>
            <p:nvPr/>
          </p:nvSpPr>
          <p:spPr>
            <a:xfrm>
              <a:off x="0" y="0"/>
              <a:ext cx="1237678" cy="2286743"/>
            </a:xfrm>
            <a:custGeom>
              <a:avLst/>
              <a:gdLst/>
              <a:ahLst/>
              <a:cxnLst/>
              <a:rect l="l" t="t" r="r" b="b"/>
              <a:pathLst>
                <a:path w="1237678" h="2286743">
                  <a:moveTo>
                    <a:pt x="0" y="0"/>
                  </a:moveTo>
                  <a:lnTo>
                    <a:pt x="1237678" y="0"/>
                  </a:lnTo>
                  <a:lnTo>
                    <a:pt x="1237678" y="2286743"/>
                  </a:lnTo>
                  <a:lnTo>
                    <a:pt x="0" y="2286743"/>
                  </a:lnTo>
                  <a:close/>
                </a:path>
              </a:pathLst>
            </a:custGeom>
            <a:solidFill>
              <a:srgbClr val="D7DDB4">
                <a:alpha val="73725"/>
              </a:srgbClr>
            </a:solidFill>
          </p:spPr>
        </p:sp>
        <p:sp>
          <p:nvSpPr>
            <p:cNvPr id="29" name="TextBox 8">
              <a:extLst>
                <a:ext uri="{FF2B5EF4-FFF2-40B4-BE49-F238E27FC236}">
                  <a16:creationId xmlns:a16="http://schemas.microsoft.com/office/drawing/2014/main" id="{CE71171D-63FB-4289-8AF4-FC78E5C65680}"/>
                </a:ext>
              </a:extLst>
            </p:cNvPr>
            <p:cNvSpPr txBox="1"/>
            <p:nvPr/>
          </p:nvSpPr>
          <p:spPr>
            <a:xfrm>
              <a:off x="0" y="9525"/>
              <a:ext cx="1237678" cy="2277218"/>
            </a:xfrm>
            <a:prstGeom prst="rect">
              <a:avLst/>
            </a:prstGeom>
          </p:spPr>
          <p:txBody>
            <a:bodyPr lIns="46488" tIns="46488" rIns="46488" bIns="46488" rtlCol="0" anchor="ctr"/>
            <a:lstStyle/>
            <a:p>
              <a:pPr algn="ctr">
                <a:lnSpc>
                  <a:spcPts val="1766"/>
                </a:lnSpc>
              </a:pPr>
              <a:endParaRPr/>
            </a:p>
          </p:txBody>
        </p:sp>
      </p:grpSp>
      <p:grpSp>
        <p:nvGrpSpPr>
          <p:cNvPr id="30" name="Group 9">
            <a:extLst>
              <a:ext uri="{FF2B5EF4-FFF2-40B4-BE49-F238E27FC236}">
                <a16:creationId xmlns:a16="http://schemas.microsoft.com/office/drawing/2014/main" id="{233F748D-F83B-4105-A054-78EBF7314FA2}"/>
              </a:ext>
            </a:extLst>
          </p:cNvPr>
          <p:cNvGrpSpPr/>
          <p:nvPr/>
        </p:nvGrpSpPr>
        <p:grpSpPr>
          <a:xfrm>
            <a:off x="16869725" y="-83968"/>
            <a:ext cx="1418275" cy="10370968"/>
            <a:chOff x="0" y="0"/>
            <a:chExt cx="408181" cy="2984774"/>
          </a:xfrm>
        </p:grpSpPr>
        <p:sp>
          <p:nvSpPr>
            <p:cNvPr id="31" name="Freeform 10">
              <a:extLst>
                <a:ext uri="{FF2B5EF4-FFF2-40B4-BE49-F238E27FC236}">
                  <a16:creationId xmlns:a16="http://schemas.microsoft.com/office/drawing/2014/main" id="{E42F90BD-ED91-4C57-AD2C-9E2B21E21A3D}"/>
                </a:ext>
              </a:extLst>
            </p:cNvPr>
            <p:cNvSpPr/>
            <p:nvPr/>
          </p:nvSpPr>
          <p:spPr>
            <a:xfrm>
              <a:off x="0" y="0"/>
              <a:ext cx="408181" cy="2984774"/>
            </a:xfrm>
            <a:custGeom>
              <a:avLst/>
              <a:gdLst/>
              <a:ahLst/>
              <a:cxnLst/>
              <a:rect l="l" t="t" r="r" b="b"/>
              <a:pathLst>
                <a:path w="408181" h="2984774">
                  <a:moveTo>
                    <a:pt x="0" y="0"/>
                  </a:moveTo>
                  <a:lnTo>
                    <a:pt x="408181" y="0"/>
                  </a:lnTo>
                  <a:lnTo>
                    <a:pt x="408181" y="2984774"/>
                  </a:lnTo>
                  <a:lnTo>
                    <a:pt x="0" y="2984774"/>
                  </a:lnTo>
                  <a:close/>
                </a:path>
              </a:pathLst>
            </a:custGeom>
            <a:solidFill>
              <a:srgbClr val="D7DDB4">
                <a:alpha val="45882"/>
              </a:srgbClr>
            </a:solidFill>
          </p:spPr>
        </p:sp>
        <p:sp>
          <p:nvSpPr>
            <p:cNvPr id="32" name="TextBox 11">
              <a:extLst>
                <a:ext uri="{FF2B5EF4-FFF2-40B4-BE49-F238E27FC236}">
                  <a16:creationId xmlns:a16="http://schemas.microsoft.com/office/drawing/2014/main" id="{89873CF9-D769-4776-BCFA-DD24CF9265B3}"/>
                </a:ext>
              </a:extLst>
            </p:cNvPr>
            <p:cNvSpPr txBox="1"/>
            <p:nvPr/>
          </p:nvSpPr>
          <p:spPr>
            <a:xfrm>
              <a:off x="0" y="9525"/>
              <a:ext cx="408181" cy="2975249"/>
            </a:xfrm>
            <a:prstGeom prst="rect">
              <a:avLst/>
            </a:prstGeom>
          </p:spPr>
          <p:txBody>
            <a:bodyPr lIns="46488" tIns="46488" rIns="46488" bIns="46488" rtlCol="0" anchor="ctr"/>
            <a:lstStyle/>
            <a:p>
              <a:pPr algn="ctr">
                <a:lnSpc>
                  <a:spcPts val="1766"/>
                </a:lnSpc>
              </a:pPr>
              <a:endParaRPr/>
            </a:p>
          </p:txBody>
        </p:sp>
      </p:grpSp>
      <p:sp>
        <p:nvSpPr>
          <p:cNvPr id="33" name="Freeform 12">
            <a:extLst>
              <a:ext uri="{FF2B5EF4-FFF2-40B4-BE49-F238E27FC236}">
                <a16:creationId xmlns:a16="http://schemas.microsoft.com/office/drawing/2014/main" id="{FF181B55-DBE7-4863-934B-9B609561D5A6}"/>
              </a:ext>
            </a:extLst>
          </p:cNvPr>
          <p:cNvSpPr/>
          <p:nvPr/>
        </p:nvSpPr>
        <p:spPr>
          <a:xfrm>
            <a:off x="14540" y="3966931"/>
            <a:ext cx="4285927" cy="3694522"/>
          </a:xfrm>
          <a:custGeom>
            <a:avLst/>
            <a:gdLst/>
            <a:ahLst/>
            <a:cxnLst/>
            <a:rect l="l" t="t" r="r" b="b"/>
            <a:pathLst>
              <a:path w="4433817" h="3694522">
                <a:moveTo>
                  <a:pt x="0" y="0"/>
                </a:moveTo>
                <a:lnTo>
                  <a:pt x="4433817" y="0"/>
                </a:lnTo>
                <a:lnTo>
                  <a:pt x="4433817" y="3694522"/>
                </a:lnTo>
                <a:lnTo>
                  <a:pt x="0" y="3694522"/>
                </a:lnTo>
                <a:lnTo>
                  <a:pt x="0" y="0"/>
                </a:lnTo>
                <a:close/>
              </a:path>
            </a:pathLst>
          </a:custGeom>
          <a:blipFill>
            <a:blip r:embed="rId4"/>
            <a:stretch>
              <a:fillRect r="-25067"/>
            </a:stretch>
          </a:blipFill>
        </p:spPr>
      </p:sp>
      <p:sp>
        <p:nvSpPr>
          <p:cNvPr id="54" name="TextBox 16">
            <a:extLst>
              <a:ext uri="{FF2B5EF4-FFF2-40B4-BE49-F238E27FC236}">
                <a16:creationId xmlns:a16="http://schemas.microsoft.com/office/drawing/2014/main" id="{7F136345-3763-4BBD-A3AE-B70A97875C62}"/>
              </a:ext>
            </a:extLst>
          </p:cNvPr>
          <p:cNvSpPr txBox="1"/>
          <p:nvPr/>
        </p:nvSpPr>
        <p:spPr>
          <a:xfrm>
            <a:off x="7983096" y="3235349"/>
            <a:ext cx="5505407" cy="5291301"/>
          </a:xfrm>
          <a:prstGeom prst="rect">
            <a:avLst/>
          </a:prstGeom>
        </p:spPr>
        <p:txBody>
          <a:bodyPr lIns="80356" tIns="80356" rIns="80356" bIns="80356" rtlCol="0" anchor="ctr"/>
          <a:lstStyle/>
          <a:p>
            <a:pPr algn="ctr">
              <a:lnSpc>
                <a:spcPts val="3065"/>
              </a:lnSpc>
            </a:pPr>
            <a:endParaRPr/>
          </a:p>
        </p:txBody>
      </p:sp>
      <p:grpSp>
        <p:nvGrpSpPr>
          <p:cNvPr id="12" name="Group 11">
            <a:extLst>
              <a:ext uri="{FF2B5EF4-FFF2-40B4-BE49-F238E27FC236}">
                <a16:creationId xmlns:a16="http://schemas.microsoft.com/office/drawing/2014/main" id="{37BF083D-CDA7-422E-96E4-8B0C84EE3DD3}"/>
              </a:ext>
            </a:extLst>
          </p:cNvPr>
          <p:cNvGrpSpPr/>
          <p:nvPr/>
        </p:nvGrpSpPr>
        <p:grpSpPr>
          <a:xfrm>
            <a:off x="4614457" y="6468411"/>
            <a:ext cx="6299471" cy="2892151"/>
            <a:chOff x="4688063" y="6699542"/>
            <a:chExt cx="6218202" cy="2892151"/>
          </a:xfrm>
        </p:grpSpPr>
        <p:grpSp>
          <p:nvGrpSpPr>
            <p:cNvPr id="38" name="Group 21">
              <a:extLst>
                <a:ext uri="{FF2B5EF4-FFF2-40B4-BE49-F238E27FC236}">
                  <a16:creationId xmlns:a16="http://schemas.microsoft.com/office/drawing/2014/main" id="{07644548-7FA1-41DF-B445-04078EFB1BF8}"/>
                </a:ext>
              </a:extLst>
            </p:cNvPr>
            <p:cNvGrpSpPr/>
            <p:nvPr/>
          </p:nvGrpSpPr>
          <p:grpSpPr>
            <a:xfrm>
              <a:off x="4688063" y="6699542"/>
              <a:ext cx="6218202" cy="2795894"/>
              <a:chOff x="0" y="0"/>
              <a:chExt cx="1365641" cy="684981"/>
            </a:xfrm>
          </p:grpSpPr>
          <p:sp>
            <p:nvSpPr>
              <p:cNvPr id="49" name="Freeform 22">
                <a:extLst>
                  <a:ext uri="{FF2B5EF4-FFF2-40B4-BE49-F238E27FC236}">
                    <a16:creationId xmlns:a16="http://schemas.microsoft.com/office/drawing/2014/main" id="{71713CD2-F163-44AA-A28C-D9075E5C778C}"/>
                  </a:ext>
                </a:extLst>
              </p:cNvPr>
              <p:cNvSpPr/>
              <p:nvPr/>
            </p:nvSpPr>
            <p:spPr>
              <a:xfrm>
                <a:off x="0" y="0"/>
                <a:ext cx="1365641" cy="684981"/>
              </a:xfrm>
              <a:custGeom>
                <a:avLst/>
                <a:gdLst/>
                <a:ahLst/>
                <a:cxnLst/>
                <a:rect l="l" t="t" r="r" b="b"/>
                <a:pathLst>
                  <a:path w="1365641" h="684981">
                    <a:moveTo>
                      <a:pt x="0" y="0"/>
                    </a:moveTo>
                    <a:lnTo>
                      <a:pt x="1365641" y="0"/>
                    </a:lnTo>
                    <a:lnTo>
                      <a:pt x="1365641" y="684981"/>
                    </a:lnTo>
                    <a:lnTo>
                      <a:pt x="0" y="684981"/>
                    </a:lnTo>
                    <a:close/>
                  </a:path>
                </a:pathLst>
              </a:custGeom>
              <a:solidFill>
                <a:srgbClr val="FFF8C3"/>
              </a:solidFill>
            </p:spPr>
          </p:sp>
          <p:sp>
            <p:nvSpPr>
              <p:cNvPr id="50" name="TextBox 23">
                <a:extLst>
                  <a:ext uri="{FF2B5EF4-FFF2-40B4-BE49-F238E27FC236}">
                    <a16:creationId xmlns:a16="http://schemas.microsoft.com/office/drawing/2014/main" id="{2CB27E3F-F9A5-4247-ABED-36FE709F03BC}"/>
                  </a:ext>
                </a:extLst>
              </p:cNvPr>
              <p:cNvSpPr txBox="1"/>
              <p:nvPr/>
            </p:nvSpPr>
            <p:spPr>
              <a:xfrm>
                <a:off x="0" y="9525"/>
                <a:ext cx="1365641" cy="675456"/>
              </a:xfrm>
              <a:prstGeom prst="rect">
                <a:avLst/>
              </a:prstGeom>
            </p:spPr>
            <p:txBody>
              <a:bodyPr lIns="51868" tIns="51868" rIns="51868" bIns="51868" rtlCol="0" anchor="ctr"/>
              <a:lstStyle/>
              <a:p>
                <a:pPr algn="ctr">
                  <a:lnSpc>
                    <a:spcPts val="1767"/>
                  </a:lnSpc>
                </a:pPr>
                <a:endParaRPr/>
              </a:p>
            </p:txBody>
          </p:sp>
        </p:grpSp>
        <p:sp>
          <p:nvSpPr>
            <p:cNvPr id="39" name="Freeform 24">
              <a:extLst>
                <a:ext uri="{FF2B5EF4-FFF2-40B4-BE49-F238E27FC236}">
                  <a16:creationId xmlns:a16="http://schemas.microsoft.com/office/drawing/2014/main" id="{B30A224C-5AB1-4346-856C-2958A2FB1193}"/>
                </a:ext>
              </a:extLst>
            </p:cNvPr>
            <p:cNvSpPr/>
            <p:nvPr/>
          </p:nvSpPr>
          <p:spPr>
            <a:xfrm>
              <a:off x="4835390" y="6823407"/>
              <a:ext cx="6070875" cy="2768286"/>
            </a:xfrm>
            <a:custGeom>
              <a:avLst/>
              <a:gdLst/>
              <a:ahLst/>
              <a:cxnLst/>
              <a:rect l="l" t="t" r="r" b="b"/>
              <a:pathLst>
                <a:path w="5804012" h="2433618">
                  <a:moveTo>
                    <a:pt x="0" y="0"/>
                  </a:moveTo>
                  <a:lnTo>
                    <a:pt x="5804012" y="0"/>
                  </a:lnTo>
                  <a:lnTo>
                    <a:pt x="5804012" y="2433618"/>
                  </a:lnTo>
                  <a:lnTo>
                    <a:pt x="0" y="2433618"/>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l="-131039" t="-551" b="-277582"/>
              </a:stretch>
            </a:blipFill>
          </p:spPr>
        </p:sp>
      </p:grpSp>
      <p:grpSp>
        <p:nvGrpSpPr>
          <p:cNvPr id="8" name="Group 7">
            <a:extLst>
              <a:ext uri="{FF2B5EF4-FFF2-40B4-BE49-F238E27FC236}">
                <a16:creationId xmlns:a16="http://schemas.microsoft.com/office/drawing/2014/main" id="{2A7CE74F-445C-48D9-BCB7-55B8772CEFEE}"/>
              </a:ext>
            </a:extLst>
          </p:cNvPr>
          <p:cNvGrpSpPr/>
          <p:nvPr/>
        </p:nvGrpSpPr>
        <p:grpSpPr>
          <a:xfrm>
            <a:off x="11245378" y="3131548"/>
            <a:ext cx="5318541" cy="2782896"/>
            <a:chOff x="4691472" y="4539846"/>
            <a:chExt cx="4550140" cy="2899967"/>
          </a:xfrm>
        </p:grpSpPr>
        <p:grpSp>
          <p:nvGrpSpPr>
            <p:cNvPr id="40" name="Group 25">
              <a:extLst>
                <a:ext uri="{FF2B5EF4-FFF2-40B4-BE49-F238E27FC236}">
                  <a16:creationId xmlns:a16="http://schemas.microsoft.com/office/drawing/2014/main" id="{46615811-B124-4EDA-8483-358F8BCE7ED7}"/>
                </a:ext>
              </a:extLst>
            </p:cNvPr>
            <p:cNvGrpSpPr/>
            <p:nvPr/>
          </p:nvGrpSpPr>
          <p:grpSpPr>
            <a:xfrm>
              <a:off x="4691472" y="4539846"/>
              <a:ext cx="4501658" cy="2899967"/>
              <a:chOff x="0" y="0"/>
              <a:chExt cx="1155298" cy="684981"/>
            </a:xfrm>
          </p:grpSpPr>
          <p:sp>
            <p:nvSpPr>
              <p:cNvPr id="47" name="Freeform 26">
                <a:extLst>
                  <a:ext uri="{FF2B5EF4-FFF2-40B4-BE49-F238E27FC236}">
                    <a16:creationId xmlns:a16="http://schemas.microsoft.com/office/drawing/2014/main" id="{D0C3813D-D92F-41A9-B74B-291E66F9F732}"/>
                  </a:ext>
                </a:extLst>
              </p:cNvPr>
              <p:cNvSpPr/>
              <p:nvPr/>
            </p:nvSpPr>
            <p:spPr>
              <a:xfrm>
                <a:off x="0" y="0"/>
                <a:ext cx="1155298" cy="684981"/>
              </a:xfrm>
              <a:custGeom>
                <a:avLst/>
                <a:gdLst/>
                <a:ahLst/>
                <a:cxnLst/>
                <a:rect l="l" t="t" r="r" b="b"/>
                <a:pathLst>
                  <a:path w="1155298" h="684981">
                    <a:moveTo>
                      <a:pt x="0" y="0"/>
                    </a:moveTo>
                    <a:lnTo>
                      <a:pt x="1155298" y="0"/>
                    </a:lnTo>
                    <a:lnTo>
                      <a:pt x="1155298" y="684981"/>
                    </a:lnTo>
                    <a:lnTo>
                      <a:pt x="0" y="684981"/>
                    </a:lnTo>
                    <a:close/>
                  </a:path>
                </a:pathLst>
              </a:custGeom>
              <a:solidFill>
                <a:srgbClr val="FFF8C3"/>
              </a:solidFill>
            </p:spPr>
          </p:sp>
          <p:sp>
            <p:nvSpPr>
              <p:cNvPr id="48" name="TextBox 27">
                <a:extLst>
                  <a:ext uri="{FF2B5EF4-FFF2-40B4-BE49-F238E27FC236}">
                    <a16:creationId xmlns:a16="http://schemas.microsoft.com/office/drawing/2014/main" id="{6ACC9B34-7F93-448A-8E58-26FF36256ED5}"/>
                  </a:ext>
                </a:extLst>
              </p:cNvPr>
              <p:cNvSpPr txBox="1"/>
              <p:nvPr/>
            </p:nvSpPr>
            <p:spPr>
              <a:xfrm>
                <a:off x="0" y="9525"/>
                <a:ext cx="1155298" cy="675456"/>
              </a:xfrm>
              <a:prstGeom prst="rect">
                <a:avLst/>
              </a:prstGeom>
            </p:spPr>
            <p:txBody>
              <a:bodyPr lIns="50465" tIns="50465" rIns="50465" bIns="50465" rtlCol="0" anchor="ctr"/>
              <a:lstStyle/>
              <a:p>
                <a:pPr algn="ctr">
                  <a:lnSpc>
                    <a:spcPts val="1767"/>
                  </a:lnSpc>
                </a:pPr>
                <a:endParaRPr/>
              </a:p>
            </p:txBody>
          </p:sp>
        </p:grpSp>
        <p:sp>
          <p:nvSpPr>
            <p:cNvPr id="41" name="Freeform 28">
              <a:extLst>
                <a:ext uri="{FF2B5EF4-FFF2-40B4-BE49-F238E27FC236}">
                  <a16:creationId xmlns:a16="http://schemas.microsoft.com/office/drawing/2014/main" id="{5A8CEFC7-E4CE-4CC7-9966-C3C81F359E04}"/>
                </a:ext>
              </a:extLst>
            </p:cNvPr>
            <p:cNvSpPr/>
            <p:nvPr/>
          </p:nvSpPr>
          <p:spPr>
            <a:xfrm>
              <a:off x="4812815" y="4654420"/>
              <a:ext cx="4428797" cy="2617031"/>
            </a:xfrm>
            <a:custGeom>
              <a:avLst/>
              <a:gdLst/>
              <a:ahLst/>
              <a:cxnLst/>
              <a:rect l="l" t="t" r="r" b="b"/>
              <a:pathLst>
                <a:path w="4920730" h="2886107">
                  <a:moveTo>
                    <a:pt x="0" y="0"/>
                  </a:moveTo>
                  <a:lnTo>
                    <a:pt x="4920730" y="0"/>
                  </a:lnTo>
                  <a:lnTo>
                    <a:pt x="4920730" y="2886106"/>
                  </a:lnTo>
                  <a:lnTo>
                    <a:pt x="0" y="2886106"/>
                  </a:lnTo>
                  <a:lnTo>
                    <a:pt x="0" y="0"/>
                  </a:lnTo>
                  <a:close/>
                </a:path>
              </a:pathLst>
            </a:custGeom>
            <a: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l="-133110" t="-100234" r="-9872"/>
              </a:stretch>
            </a:blipFill>
          </p:spPr>
        </p:sp>
      </p:grpSp>
      <p:grpSp>
        <p:nvGrpSpPr>
          <p:cNvPr id="9" name="Group 8">
            <a:extLst>
              <a:ext uri="{FF2B5EF4-FFF2-40B4-BE49-F238E27FC236}">
                <a16:creationId xmlns:a16="http://schemas.microsoft.com/office/drawing/2014/main" id="{3BD1A4DC-7EB6-4FE7-84A6-9E4790A68ED6}"/>
              </a:ext>
            </a:extLst>
          </p:cNvPr>
          <p:cNvGrpSpPr/>
          <p:nvPr/>
        </p:nvGrpSpPr>
        <p:grpSpPr>
          <a:xfrm>
            <a:off x="11245379" y="6416002"/>
            <a:ext cx="5261872" cy="2908699"/>
            <a:chOff x="11246187" y="4539846"/>
            <a:chExt cx="5223454" cy="2890360"/>
          </a:xfrm>
        </p:grpSpPr>
        <p:grpSp>
          <p:nvGrpSpPr>
            <p:cNvPr id="42" name="Group 29">
              <a:extLst>
                <a:ext uri="{FF2B5EF4-FFF2-40B4-BE49-F238E27FC236}">
                  <a16:creationId xmlns:a16="http://schemas.microsoft.com/office/drawing/2014/main" id="{ED2CB21E-C43C-4872-88D5-170856C11336}"/>
                </a:ext>
              </a:extLst>
            </p:cNvPr>
            <p:cNvGrpSpPr/>
            <p:nvPr/>
          </p:nvGrpSpPr>
          <p:grpSpPr>
            <a:xfrm>
              <a:off x="11246187" y="4539847"/>
              <a:ext cx="5223454" cy="2730944"/>
              <a:chOff x="0" y="0"/>
              <a:chExt cx="1129816" cy="684981"/>
            </a:xfrm>
          </p:grpSpPr>
          <p:sp>
            <p:nvSpPr>
              <p:cNvPr id="45" name="Freeform 30">
                <a:extLst>
                  <a:ext uri="{FF2B5EF4-FFF2-40B4-BE49-F238E27FC236}">
                    <a16:creationId xmlns:a16="http://schemas.microsoft.com/office/drawing/2014/main" id="{90B3C2EF-A07F-4091-8BE8-A61A837A122B}"/>
                  </a:ext>
                </a:extLst>
              </p:cNvPr>
              <p:cNvSpPr/>
              <p:nvPr/>
            </p:nvSpPr>
            <p:spPr>
              <a:xfrm>
                <a:off x="0" y="0"/>
                <a:ext cx="1129816" cy="684981"/>
              </a:xfrm>
              <a:custGeom>
                <a:avLst/>
                <a:gdLst/>
                <a:ahLst/>
                <a:cxnLst/>
                <a:rect l="l" t="t" r="r" b="b"/>
                <a:pathLst>
                  <a:path w="1129816" h="684981">
                    <a:moveTo>
                      <a:pt x="0" y="0"/>
                    </a:moveTo>
                    <a:lnTo>
                      <a:pt x="1129816" y="0"/>
                    </a:lnTo>
                    <a:lnTo>
                      <a:pt x="1129816" y="684981"/>
                    </a:lnTo>
                    <a:lnTo>
                      <a:pt x="0" y="684981"/>
                    </a:lnTo>
                    <a:close/>
                  </a:path>
                </a:pathLst>
              </a:custGeom>
              <a:solidFill>
                <a:srgbClr val="FFF8C3"/>
              </a:solidFill>
            </p:spPr>
          </p:sp>
          <p:sp>
            <p:nvSpPr>
              <p:cNvPr id="46" name="TextBox 31">
                <a:extLst>
                  <a:ext uri="{FF2B5EF4-FFF2-40B4-BE49-F238E27FC236}">
                    <a16:creationId xmlns:a16="http://schemas.microsoft.com/office/drawing/2014/main" id="{F67A5E65-B319-4228-8FB5-EEC6594CFE94}"/>
                  </a:ext>
                </a:extLst>
              </p:cNvPr>
              <p:cNvSpPr txBox="1"/>
              <p:nvPr/>
            </p:nvSpPr>
            <p:spPr>
              <a:xfrm>
                <a:off x="0" y="9525"/>
                <a:ext cx="1129816" cy="675456"/>
              </a:xfrm>
              <a:prstGeom prst="rect">
                <a:avLst/>
              </a:prstGeom>
            </p:spPr>
            <p:txBody>
              <a:bodyPr lIns="47668" tIns="47668" rIns="47668" bIns="47668" rtlCol="0" anchor="ctr"/>
              <a:lstStyle/>
              <a:p>
                <a:pPr algn="ctr">
                  <a:lnSpc>
                    <a:spcPts val="1767"/>
                  </a:lnSpc>
                </a:pPr>
                <a:endParaRPr/>
              </a:p>
            </p:txBody>
          </p:sp>
        </p:grpSp>
        <p:sp>
          <p:nvSpPr>
            <p:cNvPr id="43" name="Freeform 32">
              <a:extLst>
                <a:ext uri="{FF2B5EF4-FFF2-40B4-BE49-F238E27FC236}">
                  <a16:creationId xmlns:a16="http://schemas.microsoft.com/office/drawing/2014/main" id="{31BCDE3E-45B6-432D-94AF-0B4C0C505F8B}"/>
                </a:ext>
              </a:extLst>
            </p:cNvPr>
            <p:cNvSpPr/>
            <p:nvPr/>
          </p:nvSpPr>
          <p:spPr>
            <a:xfrm>
              <a:off x="12186638" y="4539846"/>
              <a:ext cx="3876734" cy="2890360"/>
            </a:xfrm>
            <a:custGeom>
              <a:avLst/>
              <a:gdLst/>
              <a:ahLst/>
              <a:cxnLst/>
              <a:rect l="l" t="t" r="r" b="b"/>
              <a:pathLst>
                <a:path w="4646174" h="3291374">
                  <a:moveTo>
                    <a:pt x="0" y="0"/>
                  </a:moveTo>
                  <a:lnTo>
                    <a:pt x="4646174" y="0"/>
                  </a:lnTo>
                  <a:lnTo>
                    <a:pt x="4646174" y="3291374"/>
                  </a:lnTo>
                  <a:lnTo>
                    <a:pt x="0" y="3291374"/>
                  </a:lnTo>
                  <a:lnTo>
                    <a:pt x="0" y="0"/>
                  </a:lnTo>
                  <a:close/>
                </a:path>
              </a:pathLst>
            </a:custGeom>
            <a: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l="-14331" t="-100234" r="-179145"/>
              </a:stretch>
            </a:blipFill>
          </p:spPr>
        </p:sp>
      </p:grpSp>
      <p:sp>
        <p:nvSpPr>
          <p:cNvPr id="62" name="TextBox 13">
            <a:extLst>
              <a:ext uri="{FF2B5EF4-FFF2-40B4-BE49-F238E27FC236}">
                <a16:creationId xmlns:a16="http://schemas.microsoft.com/office/drawing/2014/main" id="{66C55D1B-1984-4A08-A431-EB5250A1884B}"/>
              </a:ext>
            </a:extLst>
          </p:cNvPr>
          <p:cNvSpPr txBox="1"/>
          <p:nvPr/>
        </p:nvSpPr>
        <p:spPr>
          <a:xfrm>
            <a:off x="4653941" y="1900560"/>
            <a:ext cx="12015742" cy="729430"/>
          </a:xfrm>
          <a:prstGeom prst="rect">
            <a:avLst/>
          </a:prstGeom>
        </p:spPr>
        <p:txBody>
          <a:bodyPr lIns="0" tIns="0" rIns="0" bIns="0" rtlCol="0" anchor="t">
            <a:spAutoFit/>
          </a:bodyPr>
          <a:lstStyle/>
          <a:p>
            <a:pPr algn="l">
              <a:lnSpc>
                <a:spcPts val="5985"/>
              </a:lnSpc>
            </a:pPr>
            <a:r>
              <a:rPr lang="en-US" sz="4500" b="1">
                <a:solidFill>
                  <a:srgbClr val="0756B2"/>
                </a:solidFill>
                <a:latin typeface="Calibri (MS) Bold"/>
                <a:ea typeface="Calibri (MS) Bold"/>
                <a:cs typeface="Calibri (MS) Bold"/>
                <a:sym typeface="Calibri (MS) Bold"/>
              </a:rPr>
              <a:t>Analiza în structură a personalului</a:t>
            </a:r>
          </a:p>
        </p:txBody>
      </p:sp>
      <p:grpSp>
        <p:nvGrpSpPr>
          <p:cNvPr id="11" name="Group 10">
            <a:extLst>
              <a:ext uri="{FF2B5EF4-FFF2-40B4-BE49-F238E27FC236}">
                <a16:creationId xmlns:a16="http://schemas.microsoft.com/office/drawing/2014/main" id="{7A3FC76C-7B02-4E80-8CD3-DCAA74A26886}"/>
              </a:ext>
            </a:extLst>
          </p:cNvPr>
          <p:cNvGrpSpPr/>
          <p:nvPr/>
        </p:nvGrpSpPr>
        <p:grpSpPr>
          <a:xfrm>
            <a:off x="4619754" y="3062347"/>
            <a:ext cx="6354819" cy="2906774"/>
            <a:chOff x="4617678" y="2723670"/>
            <a:chExt cx="6354819" cy="2906774"/>
          </a:xfrm>
        </p:grpSpPr>
        <p:grpSp>
          <p:nvGrpSpPr>
            <p:cNvPr id="36" name="Group 17">
              <a:extLst>
                <a:ext uri="{FF2B5EF4-FFF2-40B4-BE49-F238E27FC236}">
                  <a16:creationId xmlns:a16="http://schemas.microsoft.com/office/drawing/2014/main" id="{28F269EC-321F-4A2B-9764-B5F067EAEACF}"/>
                </a:ext>
              </a:extLst>
            </p:cNvPr>
            <p:cNvGrpSpPr/>
            <p:nvPr/>
          </p:nvGrpSpPr>
          <p:grpSpPr>
            <a:xfrm>
              <a:off x="4617678" y="2723670"/>
              <a:ext cx="6299472" cy="2853562"/>
              <a:chOff x="0" y="0"/>
              <a:chExt cx="1365641" cy="684981"/>
            </a:xfrm>
          </p:grpSpPr>
          <p:sp>
            <p:nvSpPr>
              <p:cNvPr id="51" name="Freeform 18">
                <a:extLst>
                  <a:ext uri="{FF2B5EF4-FFF2-40B4-BE49-F238E27FC236}">
                    <a16:creationId xmlns:a16="http://schemas.microsoft.com/office/drawing/2014/main" id="{02E54DAE-A1A1-40E9-8A8E-38CDA85BD8CB}"/>
                  </a:ext>
                </a:extLst>
              </p:cNvPr>
              <p:cNvSpPr/>
              <p:nvPr/>
            </p:nvSpPr>
            <p:spPr>
              <a:xfrm>
                <a:off x="0" y="0"/>
                <a:ext cx="1365641" cy="684981"/>
              </a:xfrm>
              <a:custGeom>
                <a:avLst/>
                <a:gdLst/>
                <a:ahLst/>
                <a:cxnLst/>
                <a:rect l="l" t="t" r="r" b="b"/>
                <a:pathLst>
                  <a:path w="1365641" h="684981">
                    <a:moveTo>
                      <a:pt x="0" y="0"/>
                    </a:moveTo>
                    <a:lnTo>
                      <a:pt x="1365641" y="0"/>
                    </a:lnTo>
                    <a:lnTo>
                      <a:pt x="1365641" y="684981"/>
                    </a:lnTo>
                    <a:lnTo>
                      <a:pt x="0" y="684981"/>
                    </a:lnTo>
                    <a:close/>
                  </a:path>
                </a:pathLst>
              </a:custGeom>
              <a:solidFill>
                <a:srgbClr val="FFF8C3"/>
              </a:solidFill>
            </p:spPr>
          </p:sp>
          <p:sp>
            <p:nvSpPr>
              <p:cNvPr id="52" name="TextBox 19">
                <a:extLst>
                  <a:ext uri="{FF2B5EF4-FFF2-40B4-BE49-F238E27FC236}">
                    <a16:creationId xmlns:a16="http://schemas.microsoft.com/office/drawing/2014/main" id="{DD151AD7-2AE9-4AE2-8064-98291EFA8628}"/>
                  </a:ext>
                </a:extLst>
              </p:cNvPr>
              <p:cNvSpPr txBox="1"/>
              <p:nvPr/>
            </p:nvSpPr>
            <p:spPr>
              <a:xfrm>
                <a:off x="0" y="9525"/>
                <a:ext cx="1365641" cy="675456"/>
              </a:xfrm>
              <a:prstGeom prst="rect">
                <a:avLst/>
              </a:prstGeom>
            </p:spPr>
            <p:txBody>
              <a:bodyPr lIns="50638" tIns="50638" rIns="50638" bIns="50638" rtlCol="0" anchor="ctr"/>
              <a:lstStyle/>
              <a:p>
                <a:pPr algn="ctr">
                  <a:lnSpc>
                    <a:spcPts val="1767"/>
                  </a:lnSpc>
                </a:pPr>
                <a:endParaRPr/>
              </a:p>
            </p:txBody>
          </p:sp>
        </p:grpSp>
        <p:sp>
          <p:nvSpPr>
            <p:cNvPr id="37" name="Freeform 20">
              <a:extLst>
                <a:ext uri="{FF2B5EF4-FFF2-40B4-BE49-F238E27FC236}">
                  <a16:creationId xmlns:a16="http://schemas.microsoft.com/office/drawing/2014/main" id="{405FE978-791B-4AB0-8238-45AF8CD20867}"/>
                </a:ext>
              </a:extLst>
            </p:cNvPr>
            <p:cNvSpPr/>
            <p:nvPr/>
          </p:nvSpPr>
          <p:spPr>
            <a:xfrm>
              <a:off x="4624543" y="2792871"/>
              <a:ext cx="6347954" cy="2837573"/>
            </a:xfrm>
            <a:custGeom>
              <a:avLst/>
              <a:gdLst/>
              <a:ahLst/>
              <a:cxnLst/>
              <a:rect l="l" t="t" r="r" b="b"/>
              <a:pathLst>
                <a:path w="5809249" h="2375940">
                  <a:moveTo>
                    <a:pt x="0" y="0"/>
                  </a:moveTo>
                  <a:lnTo>
                    <a:pt x="5809249" y="0"/>
                  </a:lnTo>
                  <a:lnTo>
                    <a:pt x="5809249" y="2375940"/>
                  </a:lnTo>
                  <a:lnTo>
                    <a:pt x="0" y="237594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r="-122902" b="-274009"/>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AD74A51F-8D47-4E78-B4CF-B39EB41A942A}"/>
              </a:ext>
            </a:extLst>
          </p:cNvPr>
          <p:cNvGrpSpPr/>
          <p:nvPr/>
        </p:nvGrpSpPr>
        <p:grpSpPr>
          <a:xfrm>
            <a:off x="0" y="0"/>
            <a:ext cx="18297205" cy="10287000"/>
            <a:chOff x="0" y="0"/>
            <a:chExt cx="4819017" cy="2709333"/>
          </a:xfrm>
          <a:solidFill>
            <a:srgbClr val="E9EFF7"/>
          </a:solidFill>
        </p:grpSpPr>
        <p:sp>
          <p:nvSpPr>
            <p:cNvPr id="20" name="Freeform 3">
              <a:extLst>
                <a:ext uri="{FF2B5EF4-FFF2-40B4-BE49-F238E27FC236}">
                  <a16:creationId xmlns:a16="http://schemas.microsoft.com/office/drawing/2014/main" id="{CD23689B-2D70-4378-AC9A-DF71384D2274}"/>
                </a:ext>
              </a:extLst>
            </p:cNvPr>
            <p:cNvSpPr/>
            <p:nvPr/>
          </p:nvSpPr>
          <p:spPr>
            <a:xfrm>
              <a:off x="0" y="0"/>
              <a:ext cx="4819017" cy="2709333"/>
            </a:xfrm>
            <a:custGeom>
              <a:avLst/>
              <a:gdLst/>
              <a:ahLst/>
              <a:cxnLst/>
              <a:rect l="l" t="t" r="r" b="b"/>
              <a:pathLst>
                <a:path w="4819017" h="2709333">
                  <a:moveTo>
                    <a:pt x="0" y="0"/>
                  </a:moveTo>
                  <a:lnTo>
                    <a:pt x="4819017" y="0"/>
                  </a:lnTo>
                  <a:lnTo>
                    <a:pt x="4819017" y="2709333"/>
                  </a:lnTo>
                  <a:lnTo>
                    <a:pt x="0" y="2709333"/>
                  </a:lnTo>
                  <a:close/>
                </a:path>
              </a:pathLst>
            </a:custGeom>
            <a:grpFill/>
          </p:spPr>
        </p:sp>
        <p:sp>
          <p:nvSpPr>
            <p:cNvPr id="21" name="TextBox 4">
              <a:extLst>
                <a:ext uri="{FF2B5EF4-FFF2-40B4-BE49-F238E27FC236}">
                  <a16:creationId xmlns:a16="http://schemas.microsoft.com/office/drawing/2014/main" id="{C569301C-F644-4D65-9BF5-89BBFA71B1C2}"/>
                </a:ext>
              </a:extLst>
            </p:cNvPr>
            <p:cNvSpPr txBox="1"/>
            <p:nvPr/>
          </p:nvSpPr>
          <p:spPr>
            <a:xfrm>
              <a:off x="0" y="-38100"/>
              <a:ext cx="4819017" cy="2747433"/>
            </a:xfrm>
            <a:prstGeom prst="rect">
              <a:avLst/>
            </a:prstGeom>
            <a:grpFill/>
          </p:spPr>
          <p:txBody>
            <a:bodyPr lIns="50800" tIns="50800" rIns="50800" bIns="50800" rtlCol="0" anchor="ctr"/>
            <a:lstStyle/>
            <a:p>
              <a:pPr algn="ctr">
                <a:lnSpc>
                  <a:spcPts val="2659"/>
                </a:lnSpc>
              </a:pPr>
              <a:endParaRPr/>
            </a:p>
          </p:txBody>
        </p:sp>
      </p:grpSp>
      <p:sp>
        <p:nvSpPr>
          <p:cNvPr id="5" name="Freeform 5"/>
          <p:cNvSpPr/>
          <p:nvPr/>
        </p:nvSpPr>
        <p:spPr>
          <a:xfrm>
            <a:off x="1791804" y="274224"/>
            <a:ext cx="13843237" cy="1193979"/>
          </a:xfrm>
          <a:custGeom>
            <a:avLst/>
            <a:gdLst/>
            <a:ahLst/>
            <a:cxnLst/>
            <a:rect l="l" t="t" r="r" b="b"/>
            <a:pathLst>
              <a:path w="13843237" h="1193979">
                <a:moveTo>
                  <a:pt x="0" y="0"/>
                </a:moveTo>
                <a:lnTo>
                  <a:pt x="13843237" y="0"/>
                </a:lnTo>
                <a:lnTo>
                  <a:pt x="13843237" y="1193979"/>
                </a:lnTo>
                <a:lnTo>
                  <a:pt x="0" y="1193979"/>
                </a:lnTo>
                <a:lnTo>
                  <a:pt x="0" y="0"/>
                </a:lnTo>
                <a:close/>
              </a:path>
            </a:pathLst>
          </a:custGeom>
          <a:blipFill>
            <a:blip r:embed="rId2"/>
            <a:stretch>
              <a:fillRect/>
            </a:stretch>
          </a:blipFill>
        </p:spPr>
      </p:sp>
      <p:grpSp>
        <p:nvGrpSpPr>
          <p:cNvPr id="6" name="Group 6"/>
          <p:cNvGrpSpPr/>
          <p:nvPr/>
        </p:nvGrpSpPr>
        <p:grpSpPr>
          <a:xfrm>
            <a:off x="0" y="7606528"/>
            <a:ext cx="4300467" cy="2818122"/>
            <a:chOff x="0" y="0"/>
            <a:chExt cx="1237678" cy="811058"/>
          </a:xfrm>
        </p:grpSpPr>
        <p:sp>
          <p:nvSpPr>
            <p:cNvPr id="7" name="Freeform 7"/>
            <p:cNvSpPr/>
            <p:nvPr/>
          </p:nvSpPr>
          <p:spPr>
            <a:xfrm>
              <a:off x="0" y="0"/>
              <a:ext cx="1237678" cy="811058"/>
            </a:xfrm>
            <a:custGeom>
              <a:avLst/>
              <a:gdLst/>
              <a:ahLst/>
              <a:cxnLst/>
              <a:rect l="l" t="t" r="r" b="b"/>
              <a:pathLst>
                <a:path w="1237678" h="811058">
                  <a:moveTo>
                    <a:pt x="0" y="0"/>
                  </a:moveTo>
                  <a:lnTo>
                    <a:pt x="1237678" y="0"/>
                  </a:lnTo>
                  <a:lnTo>
                    <a:pt x="1237678" y="811058"/>
                  </a:lnTo>
                  <a:lnTo>
                    <a:pt x="0" y="811058"/>
                  </a:lnTo>
                  <a:close/>
                </a:path>
              </a:pathLst>
            </a:custGeom>
            <a:solidFill>
              <a:srgbClr val="D7DDB4">
                <a:alpha val="73725"/>
              </a:srgbClr>
            </a:solidFill>
          </p:spPr>
        </p:sp>
        <p:sp>
          <p:nvSpPr>
            <p:cNvPr id="8" name="TextBox 8"/>
            <p:cNvSpPr txBox="1"/>
            <p:nvPr/>
          </p:nvSpPr>
          <p:spPr>
            <a:xfrm>
              <a:off x="0" y="9525"/>
              <a:ext cx="1237678" cy="801533"/>
            </a:xfrm>
            <a:prstGeom prst="rect">
              <a:avLst/>
            </a:prstGeom>
          </p:spPr>
          <p:txBody>
            <a:bodyPr lIns="46488" tIns="46488" rIns="46488" bIns="46488" rtlCol="0" anchor="ctr"/>
            <a:lstStyle/>
            <a:p>
              <a:pPr algn="ctr">
                <a:lnSpc>
                  <a:spcPts val="1766"/>
                </a:lnSpc>
              </a:pPr>
              <a:endParaRPr/>
            </a:p>
          </p:txBody>
        </p:sp>
      </p:grpSp>
      <p:grpSp>
        <p:nvGrpSpPr>
          <p:cNvPr id="9" name="Group 9"/>
          <p:cNvGrpSpPr/>
          <p:nvPr/>
        </p:nvGrpSpPr>
        <p:grpSpPr>
          <a:xfrm>
            <a:off x="16869725" y="-83968"/>
            <a:ext cx="1418275" cy="10370968"/>
            <a:chOff x="0" y="0"/>
            <a:chExt cx="408181" cy="2984774"/>
          </a:xfrm>
        </p:grpSpPr>
        <p:sp>
          <p:nvSpPr>
            <p:cNvPr id="10" name="Freeform 10"/>
            <p:cNvSpPr/>
            <p:nvPr/>
          </p:nvSpPr>
          <p:spPr>
            <a:xfrm>
              <a:off x="0" y="0"/>
              <a:ext cx="408181" cy="2984774"/>
            </a:xfrm>
            <a:custGeom>
              <a:avLst/>
              <a:gdLst/>
              <a:ahLst/>
              <a:cxnLst/>
              <a:rect l="l" t="t" r="r" b="b"/>
              <a:pathLst>
                <a:path w="408181" h="2984774">
                  <a:moveTo>
                    <a:pt x="0" y="0"/>
                  </a:moveTo>
                  <a:lnTo>
                    <a:pt x="408181" y="0"/>
                  </a:lnTo>
                  <a:lnTo>
                    <a:pt x="408181" y="2984774"/>
                  </a:lnTo>
                  <a:lnTo>
                    <a:pt x="0" y="2984774"/>
                  </a:lnTo>
                  <a:close/>
                </a:path>
              </a:pathLst>
            </a:custGeom>
            <a:solidFill>
              <a:srgbClr val="D7DDB4">
                <a:alpha val="45882"/>
              </a:srgbClr>
            </a:solidFill>
          </p:spPr>
        </p:sp>
        <p:sp>
          <p:nvSpPr>
            <p:cNvPr id="11" name="TextBox 11"/>
            <p:cNvSpPr txBox="1"/>
            <p:nvPr/>
          </p:nvSpPr>
          <p:spPr>
            <a:xfrm>
              <a:off x="0" y="9525"/>
              <a:ext cx="408181" cy="2975249"/>
            </a:xfrm>
            <a:prstGeom prst="rect">
              <a:avLst/>
            </a:prstGeom>
          </p:spPr>
          <p:txBody>
            <a:bodyPr lIns="46488" tIns="46488" rIns="46488" bIns="46488" rtlCol="0" anchor="ctr"/>
            <a:lstStyle/>
            <a:p>
              <a:pPr algn="ctr">
                <a:lnSpc>
                  <a:spcPts val="1766"/>
                </a:lnSpc>
              </a:pPr>
              <a:endParaRPr/>
            </a:p>
          </p:txBody>
        </p:sp>
      </p:grpSp>
      <p:sp>
        <p:nvSpPr>
          <p:cNvPr id="13" name="TextBox 13"/>
          <p:cNvSpPr txBox="1"/>
          <p:nvPr/>
        </p:nvSpPr>
        <p:spPr>
          <a:xfrm>
            <a:off x="607198" y="1721657"/>
            <a:ext cx="12015742" cy="821055"/>
          </a:xfrm>
          <a:prstGeom prst="rect">
            <a:avLst/>
          </a:prstGeom>
        </p:spPr>
        <p:txBody>
          <a:bodyPr lIns="0" tIns="0" rIns="0" bIns="0" rtlCol="0" anchor="t">
            <a:spAutoFit/>
          </a:bodyPr>
          <a:lstStyle/>
          <a:p>
            <a:pPr algn="l">
              <a:lnSpc>
                <a:spcPts val="5985"/>
              </a:lnSpc>
            </a:pPr>
            <a:r>
              <a:rPr lang="en-US" sz="4500" b="1">
                <a:solidFill>
                  <a:srgbClr val="0756B2"/>
                </a:solidFill>
                <a:latin typeface="Calibri (MS) Bold"/>
                <a:ea typeface="Calibri (MS) Bold"/>
                <a:cs typeface="Calibri (MS) Bold"/>
                <a:sym typeface="Calibri (MS) Bold"/>
              </a:rPr>
              <a:t>Componentele remunerării managementului</a:t>
            </a:r>
          </a:p>
        </p:txBody>
      </p:sp>
      <p:sp>
        <p:nvSpPr>
          <p:cNvPr id="14" name="Freeform 14"/>
          <p:cNvSpPr/>
          <p:nvPr/>
        </p:nvSpPr>
        <p:spPr>
          <a:xfrm>
            <a:off x="5061962" y="2708695"/>
            <a:ext cx="11046268" cy="7284642"/>
          </a:xfrm>
          <a:custGeom>
            <a:avLst/>
            <a:gdLst/>
            <a:ahLst/>
            <a:cxnLst/>
            <a:rect l="l" t="t" r="r" b="b"/>
            <a:pathLst>
              <a:path w="11046268" h="7284642">
                <a:moveTo>
                  <a:pt x="0" y="0"/>
                </a:moveTo>
                <a:lnTo>
                  <a:pt x="11046268" y="0"/>
                </a:lnTo>
                <a:lnTo>
                  <a:pt x="11046268" y="7284641"/>
                </a:lnTo>
                <a:lnTo>
                  <a:pt x="0" y="7284641"/>
                </a:lnTo>
                <a:lnTo>
                  <a:pt x="0" y="0"/>
                </a:lnTo>
                <a:close/>
              </a:path>
            </a:pathLst>
          </a:custGeom>
          <a:blipFill>
            <a:blip r:embed="rId3"/>
            <a:stretch>
              <a:fillRect/>
            </a:stretch>
          </a:blipFill>
        </p:spPr>
      </p:sp>
      <p:pic>
        <p:nvPicPr>
          <p:cNvPr id="18" name="Picture 17">
            <a:extLst>
              <a:ext uri="{FF2B5EF4-FFF2-40B4-BE49-F238E27FC236}">
                <a16:creationId xmlns:a16="http://schemas.microsoft.com/office/drawing/2014/main" id="{956C8B50-CE30-4273-91D4-781F1767D224}"/>
              </a:ext>
            </a:extLst>
          </p:cNvPr>
          <p:cNvPicPr>
            <a:picLocks noChangeAspect="1"/>
          </p:cNvPicPr>
          <p:nvPr/>
        </p:nvPicPr>
        <p:blipFill rotWithShape="1">
          <a:blip r:embed="rId4"/>
          <a:srcRect l="5833" t="1112" r="41250"/>
          <a:stretch/>
        </p:blipFill>
        <p:spPr>
          <a:xfrm>
            <a:off x="0" y="2687373"/>
            <a:ext cx="4300467" cy="491915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301</Words>
  <Application>Microsoft Office PowerPoint</Application>
  <PresentationFormat>Произвольный</PresentationFormat>
  <Paragraphs>37</Paragraphs>
  <Slides>5</Slides>
  <Notes>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vt:i4>
      </vt:variant>
    </vt:vector>
  </HeadingPairs>
  <TitlesOfParts>
    <vt:vector size="13" baseType="lpstr">
      <vt:lpstr>Roboto Bold</vt:lpstr>
      <vt:lpstr>Calibri</vt:lpstr>
      <vt:lpstr>Arial</vt:lpstr>
      <vt:lpstr>Calibri (MS)</vt:lpstr>
      <vt:lpstr>Calibri (MS) Bold Italics</vt:lpstr>
      <vt:lpstr>Roboto</vt:lpstr>
      <vt:lpstr>Calibri (MS)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Adaugă un antet</dc:title>
  <cp:lastModifiedBy>Galina Lusmanschi</cp:lastModifiedBy>
  <cp:revision>11</cp:revision>
  <dcterms:created xsi:type="dcterms:W3CDTF">2006-08-16T00:00:00Z</dcterms:created>
  <dcterms:modified xsi:type="dcterms:W3CDTF">2025-11-11T08:53:37Z</dcterms:modified>
  <dc:identifier>DAG4S9KIId0</dc:identifier>
</cp:coreProperties>
</file>