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libri (MS)" panose="020B0604020202020204" charset="0"/>
      <p:regular r:id="rId6"/>
    </p:embeddedFont>
    <p:embeddedFont>
      <p:font typeface="Calibri (MS) Bold" panose="020B0604020202020204" charset="0"/>
      <p:regular r:id="rId7"/>
    </p:embeddedFont>
    <p:embeddedFont>
      <p:font typeface="Calibri (MS) Bold Italics" panose="020B0604020202020204" charset="0"/>
      <p:regular r:id="rId8"/>
    </p:embeddedFont>
    <p:embeddedFont>
      <p:font typeface="Calibri (MS) Italics" panose="020B0604020202020204" charset="0"/>
      <p:regular r:id="rId9"/>
    </p:embeddedFont>
    <p:embeddedFont>
      <p:font typeface="Roboto" panose="02000000000000000000" pitchFamily="2" charset="0"/>
      <p:regular r:id="rId10"/>
    </p:embeddedFont>
    <p:embeddedFont>
      <p:font typeface="Roboto Bold" panose="02000000000000000000" charset="0"/>
      <p:regular r:id="rId11"/>
    </p:embeddedFont>
    <p:embeddedFont>
      <p:font typeface="Roboto Bold Italics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32711" cy="10424650"/>
          </a:xfrm>
          <a:custGeom>
            <a:avLst/>
            <a:gdLst/>
            <a:ahLst/>
            <a:cxnLst/>
            <a:rect l="l" t="t" r="r" b="b"/>
            <a:pathLst>
              <a:path w="18532711" h="10424650">
                <a:moveTo>
                  <a:pt x="0" y="0"/>
                </a:moveTo>
                <a:lnTo>
                  <a:pt x="18532711" y="0"/>
                </a:lnTo>
                <a:lnTo>
                  <a:pt x="18532711" y="10424650"/>
                </a:lnTo>
                <a:lnTo>
                  <a:pt x="0" y="104246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474611" y="2664300"/>
            <a:ext cx="12158705" cy="4753025"/>
            <a:chOff x="0" y="0"/>
            <a:chExt cx="3202293" cy="12518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02293" cy="1251826"/>
            </a:xfrm>
            <a:custGeom>
              <a:avLst/>
              <a:gdLst/>
              <a:ahLst/>
              <a:cxnLst/>
              <a:rect l="l" t="t" r="r" b="b"/>
              <a:pathLst>
                <a:path w="3202293" h="1251826">
                  <a:moveTo>
                    <a:pt x="0" y="0"/>
                  </a:moveTo>
                  <a:lnTo>
                    <a:pt x="3202293" y="0"/>
                  </a:lnTo>
                  <a:lnTo>
                    <a:pt x="3202293" y="1251826"/>
                  </a:lnTo>
                  <a:lnTo>
                    <a:pt x="0" y="1251826"/>
                  </a:lnTo>
                  <a:close/>
                </a:path>
              </a:pathLst>
            </a:custGeom>
            <a:solidFill>
              <a:srgbClr val="2257A1">
                <a:alpha val="1686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3202293" cy="11946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6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9205" y="3139362"/>
            <a:ext cx="18297205" cy="3802900"/>
            <a:chOff x="0" y="0"/>
            <a:chExt cx="4819017" cy="10015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9017" cy="1001587"/>
            </a:xfrm>
            <a:custGeom>
              <a:avLst/>
              <a:gdLst/>
              <a:ahLst/>
              <a:cxnLst/>
              <a:rect l="l" t="t" r="r" b="b"/>
              <a:pathLst>
                <a:path w="4819017" h="1001587">
                  <a:moveTo>
                    <a:pt x="0" y="0"/>
                  </a:moveTo>
                  <a:lnTo>
                    <a:pt x="4819017" y="0"/>
                  </a:lnTo>
                  <a:lnTo>
                    <a:pt x="4819017" y="1001587"/>
                  </a:lnTo>
                  <a:lnTo>
                    <a:pt x="0" y="1001587"/>
                  </a:lnTo>
                  <a:close/>
                </a:path>
              </a:pathLst>
            </a:custGeom>
            <a:solidFill>
              <a:srgbClr val="3FB0D4">
                <a:alpha val="20784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9017" cy="10396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89865" y="327622"/>
            <a:ext cx="17282057" cy="1490577"/>
          </a:xfrm>
          <a:custGeom>
            <a:avLst/>
            <a:gdLst/>
            <a:ahLst/>
            <a:cxnLst/>
            <a:rect l="l" t="t" r="r" b="b"/>
            <a:pathLst>
              <a:path w="17282057" h="1490577">
                <a:moveTo>
                  <a:pt x="0" y="0"/>
                </a:moveTo>
                <a:lnTo>
                  <a:pt x="17282057" y="0"/>
                </a:lnTo>
                <a:lnTo>
                  <a:pt x="17282057" y="1490577"/>
                </a:lnTo>
                <a:lnTo>
                  <a:pt x="0" y="14905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76400" y="4303733"/>
            <a:ext cx="14782800" cy="2863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ro-RO" sz="36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ELEMENTUL DE CONȚINUT AL RAPORTULUI INTEGRAT:</a:t>
            </a:r>
          </a:p>
          <a:p>
            <a:pPr algn="ctr">
              <a:lnSpc>
                <a:spcPts val="7559"/>
              </a:lnSpc>
            </a:pPr>
            <a:r>
              <a:rPr lang="en-US" sz="54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MODEL DE AFACERI (BUSINESS MODELE)</a:t>
            </a:r>
            <a:endParaRPr lang="ro-MD" sz="5400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r">
              <a:lnSpc>
                <a:spcPts val="7559"/>
              </a:lnSpc>
            </a:pPr>
            <a:r>
              <a:rPr lang="ro-MD" sz="36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LUȘMANSCHI Galina</a:t>
            </a:r>
            <a:r>
              <a:rPr lang="ro-MD" sz="36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, dr., </a:t>
            </a:r>
            <a:r>
              <a:rPr lang="ro-MD" sz="36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conf.univ.</a:t>
            </a:r>
            <a:endParaRPr lang="en-US" sz="3600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11" name="Freeform 11"/>
          <p:cNvSpPr/>
          <p:nvPr/>
        </p:nvSpPr>
        <p:spPr>
          <a:xfrm rot="-10800000">
            <a:off x="14238977" y="8042757"/>
            <a:ext cx="4049023" cy="2244243"/>
          </a:xfrm>
          <a:custGeom>
            <a:avLst/>
            <a:gdLst/>
            <a:ahLst/>
            <a:cxnLst/>
            <a:rect l="l" t="t" r="r" b="b"/>
            <a:pathLst>
              <a:path w="4049023" h="2244243">
                <a:moveTo>
                  <a:pt x="0" y="0"/>
                </a:moveTo>
                <a:lnTo>
                  <a:pt x="4049023" y="0"/>
                </a:lnTo>
                <a:lnTo>
                  <a:pt x="4049023" y="2244243"/>
                </a:lnTo>
                <a:lnTo>
                  <a:pt x="0" y="2244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 flipH="1">
            <a:off x="0" y="8042757"/>
            <a:ext cx="4049023" cy="2244243"/>
          </a:xfrm>
          <a:custGeom>
            <a:avLst/>
            <a:gdLst/>
            <a:ahLst/>
            <a:cxnLst/>
            <a:rect l="l" t="t" r="r" b="b"/>
            <a:pathLst>
              <a:path w="4049023" h="2244243">
                <a:moveTo>
                  <a:pt x="4049023" y="0"/>
                </a:moveTo>
                <a:lnTo>
                  <a:pt x="0" y="0"/>
                </a:lnTo>
                <a:lnTo>
                  <a:pt x="0" y="2244243"/>
                </a:lnTo>
                <a:lnTo>
                  <a:pt x="4049023" y="2244243"/>
                </a:lnTo>
                <a:lnTo>
                  <a:pt x="4049023" y="0"/>
                </a:lnTo>
                <a:close/>
              </a:path>
            </a:pathLst>
          </a:custGeom>
          <a:blipFill>
            <a:blip r:embed="rId4">
              <a:alphaModFix amt="3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>
            <a:extLst>
              <a:ext uri="{FF2B5EF4-FFF2-40B4-BE49-F238E27FC236}">
                <a16:creationId xmlns:a16="http://schemas.microsoft.com/office/drawing/2014/main" id="{93B5BEB2-E1A0-4C0D-8085-5F07D292A8C8}"/>
              </a:ext>
            </a:extLst>
          </p:cNvPr>
          <p:cNvGrpSpPr/>
          <p:nvPr/>
        </p:nvGrpSpPr>
        <p:grpSpPr>
          <a:xfrm>
            <a:off x="20707" y="0"/>
            <a:ext cx="18297205" cy="10431661"/>
            <a:chOff x="0" y="-38100"/>
            <a:chExt cx="4819017" cy="2747433"/>
          </a:xfrm>
          <a:solidFill>
            <a:srgbClr val="E9EFF7"/>
          </a:solidFill>
        </p:grpSpPr>
        <p:sp>
          <p:nvSpPr>
            <p:cNvPr id="97" name="Freeform 3">
              <a:extLst>
                <a:ext uri="{FF2B5EF4-FFF2-40B4-BE49-F238E27FC236}">
                  <a16:creationId xmlns:a16="http://schemas.microsoft.com/office/drawing/2014/main" id="{708073F6-A5FD-40FE-812E-A7C232CE1EAE}"/>
                </a:ext>
              </a:extLst>
            </p:cNvPr>
            <p:cNvSpPr/>
            <p:nvPr/>
          </p:nvSpPr>
          <p:spPr>
            <a:xfrm>
              <a:off x="0" y="0"/>
              <a:ext cx="4819017" cy="2709333"/>
            </a:xfrm>
            <a:custGeom>
              <a:avLst/>
              <a:gdLst/>
              <a:ahLst/>
              <a:cxnLst/>
              <a:rect l="l" t="t" r="r" b="b"/>
              <a:pathLst>
                <a:path w="4819017" h="2709333">
                  <a:moveTo>
                    <a:pt x="0" y="0"/>
                  </a:moveTo>
                  <a:lnTo>
                    <a:pt x="4819017" y="0"/>
                  </a:lnTo>
                  <a:lnTo>
                    <a:pt x="481901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TextBox 4">
              <a:extLst>
                <a:ext uri="{FF2B5EF4-FFF2-40B4-BE49-F238E27FC236}">
                  <a16:creationId xmlns:a16="http://schemas.microsoft.com/office/drawing/2014/main" id="{344EFB1A-7FE5-4805-A012-70549FB30487}"/>
                </a:ext>
              </a:extLst>
            </p:cNvPr>
            <p:cNvSpPr txBox="1"/>
            <p:nvPr/>
          </p:nvSpPr>
          <p:spPr>
            <a:xfrm>
              <a:off x="0" y="-38100"/>
              <a:ext cx="481901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791804" y="274224"/>
            <a:ext cx="13843237" cy="1193979"/>
          </a:xfrm>
          <a:custGeom>
            <a:avLst/>
            <a:gdLst/>
            <a:ahLst/>
            <a:cxnLst/>
            <a:rect l="l" t="t" r="r" b="b"/>
            <a:pathLst>
              <a:path w="13843237" h="1193979">
                <a:moveTo>
                  <a:pt x="0" y="0"/>
                </a:moveTo>
                <a:lnTo>
                  <a:pt x="13843237" y="0"/>
                </a:lnTo>
                <a:lnTo>
                  <a:pt x="13843237" y="1193979"/>
                </a:lnTo>
                <a:lnTo>
                  <a:pt x="0" y="1193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92518" y="2441694"/>
            <a:ext cx="7721088" cy="4028252"/>
            <a:chOff x="0" y="0"/>
            <a:chExt cx="9706249" cy="5127470"/>
          </a:xfrm>
        </p:grpSpPr>
        <p:grpSp>
          <p:nvGrpSpPr>
            <p:cNvPr id="7" name="Group 7"/>
            <p:cNvGrpSpPr/>
            <p:nvPr/>
          </p:nvGrpSpPr>
          <p:grpSpPr>
            <a:xfrm>
              <a:off x="580291" y="122543"/>
              <a:ext cx="9125958" cy="652117"/>
              <a:chOff x="0" y="0"/>
              <a:chExt cx="2836485" cy="20268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836485" cy="202688"/>
              </a:xfrm>
              <a:custGeom>
                <a:avLst/>
                <a:gdLst/>
                <a:ahLst/>
                <a:cxnLst/>
                <a:rect l="l" t="t" r="r" b="b"/>
                <a:pathLst>
                  <a:path w="2836485" h="202688">
                    <a:moveTo>
                      <a:pt x="0" y="0"/>
                    </a:moveTo>
                    <a:lnTo>
                      <a:pt x="2836485" y="0"/>
                    </a:lnTo>
                    <a:lnTo>
                      <a:pt x="2836485" y="202688"/>
                    </a:lnTo>
                    <a:lnTo>
                      <a:pt x="0" y="202688"/>
                    </a:lnTo>
                    <a:close/>
                  </a:path>
                </a:pathLst>
              </a:custGeom>
              <a:solidFill>
                <a:srgbClr val="FFFDEE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2836485" cy="240788"/>
              </a:xfrm>
              <a:prstGeom prst="rect">
                <a:avLst/>
              </a:prstGeom>
            </p:spPr>
            <p:txBody>
              <a:bodyPr lIns="49954" tIns="49954" rIns="49954" bIns="49954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036262" y="258066"/>
              <a:ext cx="8331621" cy="328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74"/>
                </a:lnSpc>
              </a:pPr>
              <a:r>
                <a:rPr lang="en-US" sz="165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Identificarea explicită a elementelor-cheie ale modelului de afaceri.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580291" y="1137678"/>
              <a:ext cx="9125958" cy="652117"/>
              <a:chOff x="0" y="0"/>
              <a:chExt cx="2836485" cy="20268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836485" cy="202688"/>
              </a:xfrm>
              <a:custGeom>
                <a:avLst/>
                <a:gdLst/>
                <a:ahLst/>
                <a:cxnLst/>
                <a:rect l="l" t="t" r="r" b="b"/>
                <a:pathLst>
                  <a:path w="2836485" h="202688">
                    <a:moveTo>
                      <a:pt x="0" y="0"/>
                    </a:moveTo>
                    <a:lnTo>
                      <a:pt x="2836485" y="0"/>
                    </a:lnTo>
                    <a:lnTo>
                      <a:pt x="2836485" y="202688"/>
                    </a:lnTo>
                    <a:lnTo>
                      <a:pt x="0" y="202688"/>
                    </a:lnTo>
                    <a:close/>
                  </a:path>
                </a:pathLst>
              </a:custGeom>
              <a:solidFill>
                <a:srgbClr val="FFFDEE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2836485" cy="240788"/>
              </a:xfrm>
              <a:prstGeom prst="rect">
                <a:avLst/>
              </a:prstGeom>
            </p:spPr>
            <p:txBody>
              <a:bodyPr lIns="49954" tIns="49954" rIns="49954" bIns="49954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036262" y="1273201"/>
              <a:ext cx="8331621" cy="328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74"/>
                </a:lnSpc>
              </a:pPr>
              <a:r>
                <a:rPr lang="en-US" sz="165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O diagramă simplă care evidențiază elementele-cheie.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80291" y="2153758"/>
              <a:ext cx="9125958" cy="652117"/>
              <a:chOff x="0" y="0"/>
              <a:chExt cx="2836485" cy="202688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836485" cy="202688"/>
              </a:xfrm>
              <a:custGeom>
                <a:avLst/>
                <a:gdLst/>
                <a:ahLst/>
                <a:cxnLst/>
                <a:rect l="l" t="t" r="r" b="b"/>
                <a:pathLst>
                  <a:path w="2836485" h="202688">
                    <a:moveTo>
                      <a:pt x="0" y="0"/>
                    </a:moveTo>
                    <a:lnTo>
                      <a:pt x="2836485" y="0"/>
                    </a:lnTo>
                    <a:lnTo>
                      <a:pt x="2836485" y="202688"/>
                    </a:lnTo>
                    <a:lnTo>
                      <a:pt x="0" y="202688"/>
                    </a:lnTo>
                    <a:close/>
                  </a:path>
                </a:pathLst>
              </a:custGeom>
              <a:solidFill>
                <a:srgbClr val="FFFDEE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2836485" cy="240788"/>
              </a:xfrm>
              <a:prstGeom prst="rect">
                <a:avLst/>
              </a:prstGeom>
            </p:spPr>
            <p:txBody>
              <a:bodyPr lIns="49954" tIns="49954" rIns="49954" bIns="49954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036262" y="2289281"/>
              <a:ext cx="8331621" cy="328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74"/>
                </a:lnSpc>
              </a:pPr>
              <a:r>
                <a:rPr lang="en-US" sz="165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Un flux narativ în contextul circumstanțelor specifice ale entității.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13752" y="0"/>
              <a:ext cx="909793" cy="897202"/>
              <a:chOff x="0" y="0"/>
              <a:chExt cx="1185111" cy="116871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85111" cy="1168711"/>
              </a:xfrm>
              <a:custGeom>
                <a:avLst/>
                <a:gdLst/>
                <a:ahLst/>
                <a:cxnLst/>
                <a:rect l="l" t="t" r="r" b="b"/>
                <a:pathLst>
                  <a:path w="1185111" h="1168711">
                    <a:moveTo>
                      <a:pt x="592556" y="0"/>
                    </a:moveTo>
                    <a:cubicBezTo>
                      <a:pt x="265296" y="0"/>
                      <a:pt x="0" y="261625"/>
                      <a:pt x="0" y="584355"/>
                    </a:cubicBezTo>
                    <a:cubicBezTo>
                      <a:pt x="0" y="907086"/>
                      <a:pt x="265296" y="1168711"/>
                      <a:pt x="592556" y="1168711"/>
                    </a:cubicBezTo>
                    <a:cubicBezTo>
                      <a:pt x="919815" y="1168711"/>
                      <a:pt x="1185111" y="907086"/>
                      <a:pt x="1185111" y="584355"/>
                    </a:cubicBezTo>
                    <a:cubicBezTo>
                      <a:pt x="1185111" y="261625"/>
                      <a:pt x="919815" y="0"/>
                      <a:pt x="592556" y="0"/>
                    </a:cubicBezTo>
                    <a:close/>
                  </a:path>
                </a:pathLst>
              </a:custGeom>
              <a:solidFill>
                <a:srgbClr val="CBE4A9"/>
              </a:solidFill>
              <a:ln w="38100" cap="sq">
                <a:solidFill>
                  <a:srgbClr val="99CB84"/>
                </a:solidFill>
                <a:prstDash val="solid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111104" y="52417"/>
                <a:ext cx="962903" cy="1006727"/>
              </a:xfrm>
              <a:prstGeom prst="rect">
                <a:avLst/>
              </a:prstGeom>
            </p:spPr>
            <p:txBody>
              <a:bodyPr lIns="50557" tIns="50557" rIns="50557" bIns="50557" rtlCol="0" anchor="ctr"/>
              <a:lstStyle/>
              <a:p>
                <a:pPr algn="ctr">
                  <a:lnSpc>
                    <a:spcPts val="2800"/>
                  </a:lnSpc>
                </a:pPr>
                <a:r>
                  <a:rPr lang="en-US" sz="2000" b="1">
                    <a:solidFill>
                      <a:srgbClr val="000000"/>
                    </a:solidFill>
                    <a:latin typeface="Roboto Bold"/>
                    <a:ea typeface="Roboto Bold"/>
                    <a:cs typeface="Roboto Bold"/>
                    <a:sym typeface="Roboto Bold"/>
                  </a:rPr>
                  <a:t>1</a:t>
                </a: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45722" y="1097354"/>
              <a:ext cx="896406" cy="884001"/>
              <a:chOff x="0" y="0"/>
              <a:chExt cx="1185111" cy="1168711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185111" cy="1168711"/>
              </a:xfrm>
              <a:custGeom>
                <a:avLst/>
                <a:gdLst/>
                <a:ahLst/>
                <a:cxnLst/>
                <a:rect l="l" t="t" r="r" b="b"/>
                <a:pathLst>
                  <a:path w="1185111" h="1168711">
                    <a:moveTo>
                      <a:pt x="592556" y="0"/>
                    </a:moveTo>
                    <a:cubicBezTo>
                      <a:pt x="265296" y="0"/>
                      <a:pt x="0" y="261625"/>
                      <a:pt x="0" y="584355"/>
                    </a:cubicBezTo>
                    <a:cubicBezTo>
                      <a:pt x="0" y="907086"/>
                      <a:pt x="265296" y="1168711"/>
                      <a:pt x="592556" y="1168711"/>
                    </a:cubicBezTo>
                    <a:cubicBezTo>
                      <a:pt x="919815" y="1168711"/>
                      <a:pt x="1185111" y="907086"/>
                      <a:pt x="1185111" y="584355"/>
                    </a:cubicBezTo>
                    <a:cubicBezTo>
                      <a:pt x="1185111" y="261625"/>
                      <a:pt x="919815" y="0"/>
                      <a:pt x="592556" y="0"/>
                    </a:cubicBezTo>
                    <a:close/>
                  </a:path>
                </a:pathLst>
              </a:custGeom>
              <a:solidFill>
                <a:srgbClr val="CBE4A9"/>
              </a:solidFill>
              <a:ln w="38100" cap="sq">
                <a:solidFill>
                  <a:srgbClr val="99CB84"/>
                </a:solidFill>
                <a:prstDash val="solid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111104" y="52417"/>
                <a:ext cx="962903" cy="1006727"/>
              </a:xfrm>
              <a:prstGeom prst="rect">
                <a:avLst/>
              </a:prstGeom>
            </p:spPr>
            <p:txBody>
              <a:bodyPr lIns="50557" tIns="50557" rIns="50557" bIns="50557" rtlCol="0" anchor="ctr"/>
              <a:lstStyle/>
              <a:p>
                <a:pPr algn="ctr">
                  <a:lnSpc>
                    <a:spcPts val="2800"/>
                  </a:lnSpc>
                </a:pPr>
                <a:r>
                  <a:rPr lang="en-US" sz="2000" b="1">
                    <a:solidFill>
                      <a:srgbClr val="000000"/>
                    </a:solidFill>
                    <a:latin typeface="Roboto Bold"/>
                    <a:ea typeface="Roboto Bold"/>
                    <a:cs typeface="Roboto Bold"/>
                    <a:sym typeface="Roboto Bold"/>
                  </a:rPr>
                  <a:t>2</a:t>
                </a: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0" y="2115446"/>
              <a:ext cx="923545" cy="910764"/>
              <a:chOff x="0" y="0"/>
              <a:chExt cx="1185111" cy="1168711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185111" cy="1168711"/>
              </a:xfrm>
              <a:custGeom>
                <a:avLst/>
                <a:gdLst/>
                <a:ahLst/>
                <a:cxnLst/>
                <a:rect l="l" t="t" r="r" b="b"/>
                <a:pathLst>
                  <a:path w="1185111" h="1168711">
                    <a:moveTo>
                      <a:pt x="592556" y="0"/>
                    </a:moveTo>
                    <a:cubicBezTo>
                      <a:pt x="265296" y="0"/>
                      <a:pt x="0" y="261625"/>
                      <a:pt x="0" y="584355"/>
                    </a:cubicBezTo>
                    <a:cubicBezTo>
                      <a:pt x="0" y="907086"/>
                      <a:pt x="265296" y="1168711"/>
                      <a:pt x="592556" y="1168711"/>
                    </a:cubicBezTo>
                    <a:cubicBezTo>
                      <a:pt x="919815" y="1168711"/>
                      <a:pt x="1185111" y="907086"/>
                      <a:pt x="1185111" y="584355"/>
                    </a:cubicBezTo>
                    <a:cubicBezTo>
                      <a:pt x="1185111" y="261625"/>
                      <a:pt x="919815" y="0"/>
                      <a:pt x="592556" y="0"/>
                    </a:cubicBezTo>
                    <a:close/>
                  </a:path>
                </a:pathLst>
              </a:custGeom>
              <a:solidFill>
                <a:srgbClr val="CBE4A9"/>
              </a:solidFill>
              <a:ln w="38100" cap="sq">
                <a:solidFill>
                  <a:srgbClr val="99CB84"/>
                </a:solidFill>
                <a:prstDash val="solid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111104" y="52417"/>
                <a:ext cx="962903" cy="1006727"/>
              </a:xfrm>
              <a:prstGeom prst="rect">
                <a:avLst/>
              </a:prstGeom>
            </p:spPr>
            <p:txBody>
              <a:bodyPr lIns="50557" tIns="50557" rIns="50557" bIns="50557" rtlCol="0" anchor="ctr"/>
              <a:lstStyle/>
              <a:p>
                <a:pPr algn="ctr">
                  <a:lnSpc>
                    <a:spcPts val="2800"/>
                  </a:lnSpc>
                </a:pPr>
                <a:r>
                  <a:rPr lang="en-US" sz="2000" b="1">
                    <a:solidFill>
                      <a:srgbClr val="000000"/>
                    </a:solidFill>
                    <a:latin typeface="Roboto Bold"/>
                    <a:ea typeface="Roboto Bold"/>
                    <a:cs typeface="Roboto Bold"/>
                    <a:sym typeface="Roboto Bold"/>
                  </a:rPr>
                  <a:t>3</a:t>
                </a: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580291" y="3238938"/>
              <a:ext cx="9125958" cy="652117"/>
              <a:chOff x="0" y="0"/>
              <a:chExt cx="2836485" cy="202688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836485" cy="202688"/>
              </a:xfrm>
              <a:custGeom>
                <a:avLst/>
                <a:gdLst/>
                <a:ahLst/>
                <a:cxnLst/>
                <a:rect l="l" t="t" r="r" b="b"/>
                <a:pathLst>
                  <a:path w="2836485" h="202688">
                    <a:moveTo>
                      <a:pt x="0" y="0"/>
                    </a:moveTo>
                    <a:lnTo>
                      <a:pt x="2836485" y="0"/>
                    </a:lnTo>
                    <a:lnTo>
                      <a:pt x="2836485" y="202688"/>
                    </a:lnTo>
                    <a:lnTo>
                      <a:pt x="0" y="202688"/>
                    </a:lnTo>
                    <a:close/>
                  </a:path>
                </a:pathLst>
              </a:custGeom>
              <a:solidFill>
                <a:srgbClr val="FFFDEE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38100"/>
                <a:ext cx="2836485" cy="240788"/>
              </a:xfrm>
              <a:prstGeom prst="rect">
                <a:avLst/>
              </a:prstGeom>
            </p:spPr>
            <p:txBody>
              <a:bodyPr lIns="49954" tIns="49954" rIns="49954" bIns="49954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1036262" y="3374461"/>
              <a:ext cx="8331621" cy="328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74"/>
                </a:lnSpc>
              </a:pPr>
              <a:r>
                <a:rPr lang="en-US" sz="165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Identificarea părților interesate critice subordonate.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580291" y="4255018"/>
              <a:ext cx="9125958" cy="652117"/>
              <a:chOff x="0" y="0"/>
              <a:chExt cx="2836485" cy="20268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2836485" cy="202688"/>
              </a:xfrm>
              <a:custGeom>
                <a:avLst/>
                <a:gdLst/>
                <a:ahLst/>
                <a:cxnLst/>
                <a:rect l="l" t="t" r="r" b="b"/>
                <a:pathLst>
                  <a:path w="2836485" h="202688">
                    <a:moveTo>
                      <a:pt x="0" y="0"/>
                    </a:moveTo>
                    <a:lnTo>
                      <a:pt x="2836485" y="0"/>
                    </a:lnTo>
                    <a:lnTo>
                      <a:pt x="2836485" y="202688"/>
                    </a:lnTo>
                    <a:lnTo>
                      <a:pt x="0" y="202688"/>
                    </a:lnTo>
                    <a:close/>
                  </a:path>
                </a:pathLst>
              </a:custGeom>
              <a:solidFill>
                <a:srgbClr val="FFFDEE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2836485" cy="240788"/>
              </a:xfrm>
              <a:prstGeom prst="rect">
                <a:avLst/>
              </a:prstGeom>
            </p:spPr>
            <p:txBody>
              <a:bodyPr lIns="49954" tIns="49954" rIns="49954" bIns="49954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1036262" y="4390541"/>
              <a:ext cx="8331621" cy="328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74"/>
                </a:lnSpc>
              </a:pPr>
              <a:r>
                <a:rPr lang="en-US" sz="165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Legătura cu informațiile acoperite de alte elemente de conținut.</a:t>
              </a:r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45722" y="3198614"/>
              <a:ext cx="896406" cy="884001"/>
              <a:chOff x="0" y="0"/>
              <a:chExt cx="1185111" cy="1168711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185111" cy="1168711"/>
              </a:xfrm>
              <a:custGeom>
                <a:avLst/>
                <a:gdLst/>
                <a:ahLst/>
                <a:cxnLst/>
                <a:rect l="l" t="t" r="r" b="b"/>
                <a:pathLst>
                  <a:path w="1185111" h="1168711">
                    <a:moveTo>
                      <a:pt x="592556" y="0"/>
                    </a:moveTo>
                    <a:cubicBezTo>
                      <a:pt x="265296" y="0"/>
                      <a:pt x="0" y="261625"/>
                      <a:pt x="0" y="584355"/>
                    </a:cubicBezTo>
                    <a:cubicBezTo>
                      <a:pt x="0" y="907086"/>
                      <a:pt x="265296" y="1168711"/>
                      <a:pt x="592556" y="1168711"/>
                    </a:cubicBezTo>
                    <a:cubicBezTo>
                      <a:pt x="919815" y="1168711"/>
                      <a:pt x="1185111" y="907086"/>
                      <a:pt x="1185111" y="584355"/>
                    </a:cubicBezTo>
                    <a:cubicBezTo>
                      <a:pt x="1185111" y="261625"/>
                      <a:pt x="919815" y="0"/>
                      <a:pt x="592556" y="0"/>
                    </a:cubicBezTo>
                    <a:close/>
                  </a:path>
                </a:pathLst>
              </a:custGeom>
              <a:solidFill>
                <a:srgbClr val="CBE4A9"/>
              </a:solidFill>
              <a:ln w="38100" cap="sq">
                <a:solidFill>
                  <a:srgbClr val="99CB84"/>
                </a:solidFill>
                <a:prstDash val="solid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111104" y="52417"/>
                <a:ext cx="962903" cy="1006727"/>
              </a:xfrm>
              <a:prstGeom prst="rect">
                <a:avLst/>
              </a:prstGeom>
            </p:spPr>
            <p:txBody>
              <a:bodyPr lIns="50557" tIns="50557" rIns="50557" bIns="50557" rtlCol="0" anchor="ctr"/>
              <a:lstStyle/>
              <a:p>
                <a:pPr algn="ctr">
                  <a:lnSpc>
                    <a:spcPts val="2800"/>
                  </a:lnSpc>
                </a:pPr>
                <a:r>
                  <a:rPr lang="en-US" sz="2000" b="1">
                    <a:solidFill>
                      <a:srgbClr val="000000"/>
                    </a:solidFill>
                    <a:latin typeface="Roboto Bold"/>
                    <a:ea typeface="Roboto Bold"/>
                    <a:cs typeface="Roboto Bold"/>
                    <a:sym typeface="Roboto Bold"/>
                  </a:rPr>
                  <a:t>4</a:t>
                </a: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4216706"/>
              <a:ext cx="923545" cy="910764"/>
              <a:chOff x="0" y="0"/>
              <a:chExt cx="1185111" cy="1168711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185111" cy="1168711"/>
              </a:xfrm>
              <a:custGeom>
                <a:avLst/>
                <a:gdLst/>
                <a:ahLst/>
                <a:cxnLst/>
                <a:rect l="l" t="t" r="r" b="b"/>
                <a:pathLst>
                  <a:path w="1185111" h="1168711">
                    <a:moveTo>
                      <a:pt x="592556" y="0"/>
                    </a:moveTo>
                    <a:cubicBezTo>
                      <a:pt x="265296" y="0"/>
                      <a:pt x="0" y="261625"/>
                      <a:pt x="0" y="584355"/>
                    </a:cubicBezTo>
                    <a:cubicBezTo>
                      <a:pt x="0" y="907086"/>
                      <a:pt x="265296" y="1168711"/>
                      <a:pt x="592556" y="1168711"/>
                    </a:cubicBezTo>
                    <a:cubicBezTo>
                      <a:pt x="919815" y="1168711"/>
                      <a:pt x="1185111" y="907086"/>
                      <a:pt x="1185111" y="584355"/>
                    </a:cubicBezTo>
                    <a:cubicBezTo>
                      <a:pt x="1185111" y="261625"/>
                      <a:pt x="919815" y="0"/>
                      <a:pt x="592556" y="0"/>
                    </a:cubicBezTo>
                    <a:close/>
                  </a:path>
                </a:pathLst>
              </a:custGeom>
              <a:solidFill>
                <a:srgbClr val="CBE4A9"/>
              </a:solidFill>
              <a:ln w="38100" cap="sq">
                <a:solidFill>
                  <a:srgbClr val="99CB84"/>
                </a:solidFill>
                <a:prstDash val="solid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111104" y="52417"/>
                <a:ext cx="962903" cy="1006727"/>
              </a:xfrm>
              <a:prstGeom prst="rect">
                <a:avLst/>
              </a:prstGeom>
            </p:spPr>
            <p:txBody>
              <a:bodyPr lIns="50557" tIns="50557" rIns="50557" bIns="50557" rtlCol="0" anchor="ctr"/>
              <a:lstStyle/>
              <a:p>
                <a:pPr algn="ctr">
                  <a:lnSpc>
                    <a:spcPts val="2800"/>
                  </a:lnSpc>
                </a:pPr>
                <a:r>
                  <a:rPr lang="en-US" sz="2000" b="1">
                    <a:solidFill>
                      <a:srgbClr val="000000"/>
                    </a:solidFill>
                    <a:latin typeface="Roboto Bold"/>
                    <a:ea typeface="Roboto Bold"/>
                    <a:cs typeface="Roboto Bold"/>
                    <a:sym typeface="Roboto Bold"/>
                  </a:rPr>
                  <a:t>5</a:t>
                </a:r>
              </a:p>
            </p:txBody>
          </p:sp>
        </p:grpSp>
      </p:grpSp>
      <p:sp>
        <p:nvSpPr>
          <p:cNvPr id="42" name="TextBox 42"/>
          <p:cNvSpPr txBox="1"/>
          <p:nvPr/>
        </p:nvSpPr>
        <p:spPr>
          <a:xfrm>
            <a:off x="862891" y="1722371"/>
            <a:ext cx="18426168" cy="492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  <a:spcBef>
                <a:spcPct val="0"/>
              </a:spcBef>
            </a:pPr>
            <a:r>
              <a:rPr lang="en-US" sz="2899" b="1" i="1" spc="60">
                <a:solidFill>
                  <a:srgbClr val="FF0000"/>
                </a:solidFill>
                <a:latin typeface="+mj-lt"/>
                <a:ea typeface="Calibri (MS) Bold Italics"/>
                <a:cs typeface="Calibri (MS) Bold Italics"/>
                <a:sym typeface="Calibri (MS) Bold Italics"/>
              </a:rPr>
              <a:t>Caracteristicile care pot spori eficacitatea și inteligibilitatea descrierii modelului de afaceri includ</a:t>
            </a:r>
            <a:r>
              <a:rPr lang="en-US" sz="2899" spc="60">
                <a:solidFill>
                  <a:srgbClr val="FF0000"/>
                </a:solidFill>
                <a:latin typeface="+mj-lt"/>
                <a:ea typeface="Calibri (MS)"/>
                <a:cs typeface="Calibri (MS)"/>
                <a:sym typeface="Calibri (MS)"/>
              </a:rPr>
              <a:t>: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986738" y="8827865"/>
            <a:ext cx="5272562" cy="1243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64"/>
              </a:lnSpc>
            </a:pPr>
            <a:r>
              <a:rPr lang="en-US" sz="3672" b="1" i="1" spc="77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Care este modelul de afaceri al entității?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066945" y="2317869"/>
            <a:ext cx="8221055" cy="1184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27"/>
              </a:lnSpc>
              <a:spcBef>
                <a:spcPct val="0"/>
              </a:spcBef>
            </a:pPr>
            <a:r>
              <a:rPr lang="en-US" sz="3233" b="1" i="1" spc="67">
                <a:solidFill>
                  <a:srgbClr val="2257A1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Un raport integrat descrie principalele activități de afaceri care pot include: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10526164" y="3502558"/>
            <a:ext cx="6733136" cy="5049082"/>
            <a:chOff x="0" y="0"/>
            <a:chExt cx="8977514" cy="6732109"/>
          </a:xfrm>
        </p:grpSpPr>
        <p:grpSp>
          <p:nvGrpSpPr>
            <p:cNvPr id="46" name="Group 46"/>
            <p:cNvGrpSpPr/>
            <p:nvPr/>
          </p:nvGrpSpPr>
          <p:grpSpPr>
            <a:xfrm>
              <a:off x="4575203" y="2290952"/>
              <a:ext cx="4402311" cy="2064566"/>
              <a:chOff x="0" y="0"/>
              <a:chExt cx="788396" cy="369737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788396" cy="369737"/>
              </a:xfrm>
              <a:custGeom>
                <a:avLst/>
                <a:gdLst/>
                <a:ahLst/>
                <a:cxnLst/>
                <a:rect l="l" t="t" r="r" b="b"/>
                <a:pathLst>
                  <a:path w="788396" h="369737">
                    <a:moveTo>
                      <a:pt x="394198" y="0"/>
                    </a:moveTo>
                    <a:cubicBezTo>
                      <a:pt x="176489" y="0"/>
                      <a:pt x="0" y="82768"/>
                      <a:pt x="0" y="184868"/>
                    </a:cubicBezTo>
                    <a:cubicBezTo>
                      <a:pt x="0" y="286968"/>
                      <a:pt x="176489" y="369737"/>
                      <a:pt x="394198" y="369737"/>
                    </a:cubicBezTo>
                    <a:cubicBezTo>
                      <a:pt x="611908" y="369737"/>
                      <a:pt x="788396" y="286968"/>
                      <a:pt x="788396" y="184868"/>
                    </a:cubicBezTo>
                    <a:cubicBezTo>
                      <a:pt x="788396" y="82768"/>
                      <a:pt x="611908" y="0"/>
                      <a:pt x="394198" y="0"/>
                    </a:cubicBezTo>
                    <a:close/>
                  </a:path>
                </a:pathLst>
              </a:custGeom>
              <a:solidFill>
                <a:srgbClr val="FFFDEE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73912" y="25138"/>
                <a:ext cx="640572" cy="309936"/>
              </a:xfrm>
              <a:prstGeom prst="rect">
                <a:avLst/>
              </a:prstGeom>
            </p:spPr>
            <p:txBody>
              <a:bodyPr lIns="58835" tIns="58835" rIns="58835" bIns="58835" rtlCol="0" anchor="ctr"/>
              <a:lstStyle/>
              <a:p>
                <a:pPr algn="ctr">
                  <a:lnSpc>
                    <a:spcPts val="2618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2201156" y="4608792"/>
              <a:ext cx="4402311" cy="2123317"/>
              <a:chOff x="0" y="0"/>
              <a:chExt cx="788396" cy="380258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788396" cy="380258"/>
              </a:xfrm>
              <a:custGeom>
                <a:avLst/>
                <a:gdLst/>
                <a:ahLst/>
                <a:cxnLst/>
                <a:rect l="l" t="t" r="r" b="b"/>
                <a:pathLst>
                  <a:path w="788396" h="380258">
                    <a:moveTo>
                      <a:pt x="394198" y="0"/>
                    </a:moveTo>
                    <a:cubicBezTo>
                      <a:pt x="176489" y="0"/>
                      <a:pt x="0" y="85124"/>
                      <a:pt x="0" y="190129"/>
                    </a:cubicBezTo>
                    <a:cubicBezTo>
                      <a:pt x="0" y="295135"/>
                      <a:pt x="176489" y="380258"/>
                      <a:pt x="394198" y="380258"/>
                    </a:cubicBezTo>
                    <a:cubicBezTo>
                      <a:pt x="611908" y="380258"/>
                      <a:pt x="788396" y="295135"/>
                      <a:pt x="788396" y="190129"/>
                    </a:cubicBezTo>
                    <a:cubicBezTo>
                      <a:pt x="788396" y="85124"/>
                      <a:pt x="611908" y="0"/>
                      <a:pt x="394198" y="0"/>
                    </a:cubicBezTo>
                    <a:close/>
                  </a:path>
                </a:pathLst>
              </a:custGeom>
              <a:solidFill>
                <a:srgbClr val="FFFDEE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3912" y="26124"/>
                <a:ext cx="640572" cy="318485"/>
              </a:xfrm>
              <a:prstGeom prst="rect">
                <a:avLst/>
              </a:prstGeom>
            </p:spPr>
            <p:txBody>
              <a:bodyPr lIns="58835" tIns="58835" rIns="58835" bIns="58835" rtlCol="0" anchor="ctr"/>
              <a:lstStyle/>
              <a:p>
                <a:pPr algn="ctr">
                  <a:lnSpc>
                    <a:spcPts val="2618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0" y="2262242"/>
              <a:ext cx="4402311" cy="2064566"/>
              <a:chOff x="0" y="0"/>
              <a:chExt cx="788396" cy="369737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788396" cy="369737"/>
              </a:xfrm>
              <a:custGeom>
                <a:avLst/>
                <a:gdLst/>
                <a:ahLst/>
                <a:cxnLst/>
                <a:rect l="l" t="t" r="r" b="b"/>
                <a:pathLst>
                  <a:path w="788396" h="369737">
                    <a:moveTo>
                      <a:pt x="394198" y="0"/>
                    </a:moveTo>
                    <a:cubicBezTo>
                      <a:pt x="176489" y="0"/>
                      <a:pt x="0" y="82768"/>
                      <a:pt x="0" y="184868"/>
                    </a:cubicBezTo>
                    <a:cubicBezTo>
                      <a:pt x="0" y="286968"/>
                      <a:pt x="176489" y="369737"/>
                      <a:pt x="394198" y="369737"/>
                    </a:cubicBezTo>
                    <a:cubicBezTo>
                      <a:pt x="611908" y="369737"/>
                      <a:pt x="788396" y="286968"/>
                      <a:pt x="788396" y="184868"/>
                    </a:cubicBezTo>
                    <a:cubicBezTo>
                      <a:pt x="788396" y="82768"/>
                      <a:pt x="611908" y="0"/>
                      <a:pt x="394198" y="0"/>
                    </a:cubicBezTo>
                    <a:close/>
                  </a:path>
                </a:pathLst>
              </a:custGeom>
              <a:solidFill>
                <a:srgbClr val="FFFDEE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3912" y="25138"/>
                <a:ext cx="640572" cy="309936"/>
              </a:xfrm>
              <a:prstGeom prst="rect">
                <a:avLst/>
              </a:prstGeom>
            </p:spPr>
            <p:txBody>
              <a:bodyPr lIns="58835" tIns="58835" rIns="58835" bIns="58835" rtlCol="0" anchor="ctr"/>
              <a:lstStyle/>
              <a:p>
                <a:pPr algn="ctr">
                  <a:lnSpc>
                    <a:spcPts val="2618"/>
                  </a:lnSpc>
                </a:pPr>
                <a:endParaRPr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1920402" y="1102852"/>
              <a:ext cx="4855956" cy="5070798"/>
              <a:chOff x="0" y="0"/>
              <a:chExt cx="812800" cy="848761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812800" cy="84876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8761">
                    <a:moveTo>
                      <a:pt x="406400" y="0"/>
                    </a:moveTo>
                    <a:cubicBezTo>
                      <a:pt x="181951" y="0"/>
                      <a:pt x="0" y="190002"/>
                      <a:pt x="0" y="424380"/>
                    </a:cubicBezTo>
                    <a:cubicBezTo>
                      <a:pt x="0" y="658759"/>
                      <a:pt x="181951" y="848761"/>
                      <a:pt x="406400" y="848761"/>
                    </a:cubicBezTo>
                    <a:cubicBezTo>
                      <a:pt x="630849" y="848761"/>
                      <a:pt x="812800" y="658759"/>
                      <a:pt x="812800" y="424380"/>
                    </a:cubicBezTo>
                    <a:cubicBezTo>
                      <a:pt x="812800" y="19000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7" name="TextBox 57"/>
              <p:cNvSpPr txBox="1"/>
              <p:nvPr/>
            </p:nvSpPr>
            <p:spPr>
              <a:xfrm>
                <a:off x="76200" y="-6154"/>
                <a:ext cx="660400" cy="775343"/>
              </a:xfrm>
              <a:prstGeom prst="rect">
                <a:avLst/>
              </a:prstGeom>
            </p:spPr>
            <p:txBody>
              <a:bodyPr lIns="78303" tIns="78303" rIns="78303" bIns="78303" rtlCol="0" anchor="ctr"/>
              <a:lstStyle/>
              <a:p>
                <a:pPr algn="ctr">
                  <a:lnSpc>
                    <a:spcPts val="3065"/>
                  </a:lnSpc>
                </a:pPr>
                <a:endParaRPr/>
              </a:p>
            </p:txBody>
          </p:sp>
        </p:grpSp>
        <p:sp>
          <p:nvSpPr>
            <p:cNvPr id="58" name="Freeform 58"/>
            <p:cNvSpPr/>
            <p:nvPr/>
          </p:nvSpPr>
          <p:spPr>
            <a:xfrm>
              <a:off x="272415" y="2301574"/>
              <a:ext cx="3888667" cy="1901912"/>
            </a:xfrm>
            <a:custGeom>
              <a:avLst/>
              <a:gdLst/>
              <a:ahLst/>
              <a:cxnLst/>
              <a:rect l="l" t="t" r="r" b="b"/>
              <a:pathLst>
                <a:path w="3888667" h="1901912">
                  <a:moveTo>
                    <a:pt x="0" y="0"/>
                  </a:moveTo>
                  <a:lnTo>
                    <a:pt x="3888667" y="0"/>
                  </a:lnTo>
                  <a:lnTo>
                    <a:pt x="3888667" y="1901912"/>
                  </a:lnTo>
                  <a:lnTo>
                    <a:pt x="0" y="1901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>
              <a:off x="2177714" y="0"/>
              <a:ext cx="4314302" cy="2110086"/>
            </a:xfrm>
            <a:custGeom>
              <a:avLst/>
              <a:gdLst/>
              <a:ahLst/>
              <a:cxnLst/>
              <a:rect l="l" t="t" r="r" b="b"/>
              <a:pathLst>
                <a:path w="4314302" h="2110086">
                  <a:moveTo>
                    <a:pt x="0" y="0"/>
                  </a:moveTo>
                  <a:lnTo>
                    <a:pt x="4314302" y="0"/>
                  </a:lnTo>
                  <a:lnTo>
                    <a:pt x="4314302" y="2110086"/>
                  </a:lnTo>
                  <a:lnTo>
                    <a:pt x="0" y="21100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>
              <a:off x="4759618" y="2354069"/>
              <a:ext cx="4033482" cy="1972739"/>
            </a:xfrm>
            <a:custGeom>
              <a:avLst/>
              <a:gdLst/>
              <a:ahLst/>
              <a:cxnLst/>
              <a:rect l="l" t="t" r="r" b="b"/>
              <a:pathLst>
                <a:path w="4033482" h="1972739">
                  <a:moveTo>
                    <a:pt x="0" y="0"/>
                  </a:moveTo>
                  <a:lnTo>
                    <a:pt x="4033482" y="0"/>
                  </a:lnTo>
                  <a:lnTo>
                    <a:pt x="4033482" y="1972740"/>
                  </a:lnTo>
                  <a:lnTo>
                    <a:pt x="0" y="19727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61"/>
            <p:cNvSpPr/>
            <p:nvPr/>
          </p:nvSpPr>
          <p:spPr>
            <a:xfrm>
              <a:off x="2320191" y="4648663"/>
              <a:ext cx="4171825" cy="2040402"/>
            </a:xfrm>
            <a:custGeom>
              <a:avLst/>
              <a:gdLst/>
              <a:ahLst/>
              <a:cxnLst/>
              <a:rect l="l" t="t" r="r" b="b"/>
              <a:pathLst>
                <a:path w="4171825" h="2040402">
                  <a:moveTo>
                    <a:pt x="0" y="0"/>
                  </a:moveTo>
                  <a:lnTo>
                    <a:pt x="4171825" y="0"/>
                  </a:lnTo>
                  <a:lnTo>
                    <a:pt x="4171825" y="2040402"/>
                  </a:lnTo>
                  <a:lnTo>
                    <a:pt x="0" y="2040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2" name="Group 62"/>
            <p:cNvGrpSpPr/>
            <p:nvPr/>
          </p:nvGrpSpPr>
          <p:grpSpPr>
            <a:xfrm>
              <a:off x="2177714" y="0"/>
              <a:ext cx="4402311" cy="2064566"/>
              <a:chOff x="0" y="0"/>
              <a:chExt cx="788396" cy="369737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788396" cy="369737"/>
              </a:xfrm>
              <a:custGeom>
                <a:avLst/>
                <a:gdLst/>
                <a:ahLst/>
                <a:cxnLst/>
                <a:rect l="l" t="t" r="r" b="b"/>
                <a:pathLst>
                  <a:path w="788396" h="369737">
                    <a:moveTo>
                      <a:pt x="394198" y="0"/>
                    </a:moveTo>
                    <a:cubicBezTo>
                      <a:pt x="176489" y="0"/>
                      <a:pt x="0" y="82768"/>
                      <a:pt x="0" y="184868"/>
                    </a:cubicBezTo>
                    <a:cubicBezTo>
                      <a:pt x="0" y="286968"/>
                      <a:pt x="176489" y="369737"/>
                      <a:pt x="394198" y="369737"/>
                    </a:cubicBezTo>
                    <a:cubicBezTo>
                      <a:pt x="611908" y="369737"/>
                      <a:pt x="788396" y="286968"/>
                      <a:pt x="788396" y="184868"/>
                    </a:cubicBezTo>
                    <a:cubicBezTo>
                      <a:pt x="788396" y="82768"/>
                      <a:pt x="611908" y="0"/>
                      <a:pt x="394198" y="0"/>
                    </a:cubicBezTo>
                    <a:close/>
                  </a:path>
                </a:pathLst>
              </a:custGeom>
              <a:solidFill>
                <a:srgbClr val="FFFDEE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4" name="TextBox 64"/>
              <p:cNvSpPr txBox="1"/>
              <p:nvPr/>
            </p:nvSpPr>
            <p:spPr>
              <a:xfrm>
                <a:off x="73912" y="25138"/>
                <a:ext cx="640572" cy="309936"/>
              </a:xfrm>
              <a:prstGeom prst="rect">
                <a:avLst/>
              </a:prstGeom>
            </p:spPr>
            <p:txBody>
              <a:bodyPr lIns="58835" tIns="58835" rIns="58835" bIns="58835" rtlCol="0" anchor="ctr"/>
              <a:lstStyle/>
              <a:p>
                <a:pPr algn="ctr">
                  <a:lnSpc>
                    <a:spcPts val="2618"/>
                  </a:lnSpc>
                </a:pPr>
                <a:endParaRPr/>
              </a:p>
            </p:txBody>
          </p:sp>
        </p:grpSp>
        <p:sp>
          <p:nvSpPr>
            <p:cNvPr id="65" name="TextBox 65"/>
            <p:cNvSpPr txBox="1"/>
            <p:nvPr/>
          </p:nvSpPr>
          <p:spPr>
            <a:xfrm>
              <a:off x="490226" y="2690754"/>
              <a:ext cx="3659930" cy="1224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42"/>
                </a:lnSpc>
              </a:pPr>
              <a:r>
                <a:rPr lang="en-US" sz="1864" b="1" i="1" spc="39">
                  <a:solidFill>
                    <a:srgbClr val="487279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Modul în care entitatea abordează necesitatea </a:t>
              </a:r>
            </a:p>
            <a:p>
              <a:pPr algn="ctr">
                <a:lnSpc>
                  <a:spcPts val="2442"/>
                </a:lnSpc>
              </a:pPr>
              <a:r>
                <a:rPr lang="en-US" sz="1864" b="1" i="1" spc="39">
                  <a:solidFill>
                    <a:srgbClr val="487279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de a inova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2353142" y="607050"/>
              <a:ext cx="4138874" cy="824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42"/>
                </a:lnSpc>
              </a:pPr>
              <a:r>
                <a:rPr lang="en-US" sz="1864" b="1" i="1" spc="39">
                  <a:solidFill>
                    <a:srgbClr val="487279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Modul în care entitatea se diferențiază pe piață 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5101687" y="2716844"/>
              <a:ext cx="3385519" cy="1241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31"/>
                </a:lnSpc>
              </a:pPr>
              <a:r>
                <a:rPr lang="en-US" sz="1855" b="1" i="1" spc="38">
                  <a:solidFill>
                    <a:srgbClr val="487279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Măsura în care modelul de afaceri se bazează pe generarea de venituri 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2609387" y="4967353"/>
              <a:ext cx="3450956" cy="15666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97"/>
                </a:lnSpc>
              </a:pPr>
              <a:r>
                <a:rPr lang="en-US" sz="1754" b="1" i="1" spc="36">
                  <a:solidFill>
                    <a:srgbClr val="487279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Modul în care modelul </a:t>
              </a:r>
            </a:p>
            <a:p>
              <a:pPr algn="ctr">
                <a:lnSpc>
                  <a:spcPts val="2297"/>
                </a:lnSpc>
              </a:pPr>
              <a:r>
                <a:rPr lang="en-US" sz="1754" b="1" i="1" spc="36">
                  <a:solidFill>
                    <a:srgbClr val="487279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de afaceri a fost proiectat pentru a se adapta schimbărilor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299205" y="6707845"/>
            <a:ext cx="11496544" cy="3164741"/>
            <a:chOff x="0" y="-114300"/>
            <a:chExt cx="15328724" cy="4219654"/>
          </a:xfrm>
        </p:grpSpPr>
        <p:sp>
          <p:nvSpPr>
            <p:cNvPr id="70" name="AutoShape 70"/>
            <p:cNvSpPr/>
            <p:nvPr/>
          </p:nvSpPr>
          <p:spPr>
            <a:xfrm flipH="1" flipV="1">
              <a:off x="11901327" y="674254"/>
              <a:ext cx="0" cy="481093"/>
            </a:xfrm>
            <a:prstGeom prst="line">
              <a:avLst/>
            </a:prstGeom>
            <a:ln w="42620" cap="flat">
              <a:solidFill>
                <a:srgbClr val="3FB0D4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1" name="Group 71"/>
            <p:cNvGrpSpPr/>
            <p:nvPr/>
          </p:nvGrpSpPr>
          <p:grpSpPr>
            <a:xfrm>
              <a:off x="1188000" y="1123116"/>
              <a:ext cx="980458" cy="1003008"/>
              <a:chOff x="0" y="0"/>
              <a:chExt cx="1047091" cy="1071173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1047091" cy="1071173"/>
              </a:xfrm>
              <a:custGeom>
                <a:avLst/>
                <a:gdLst/>
                <a:ahLst/>
                <a:cxnLst/>
                <a:rect l="l" t="t" r="r" b="b"/>
                <a:pathLst>
                  <a:path w="1047091" h="1071173">
                    <a:moveTo>
                      <a:pt x="523546" y="0"/>
                    </a:moveTo>
                    <a:cubicBezTo>
                      <a:pt x="234399" y="0"/>
                      <a:pt x="0" y="239790"/>
                      <a:pt x="0" y="535587"/>
                    </a:cubicBezTo>
                    <a:cubicBezTo>
                      <a:pt x="0" y="831383"/>
                      <a:pt x="234399" y="1071173"/>
                      <a:pt x="523546" y="1071173"/>
                    </a:cubicBezTo>
                    <a:cubicBezTo>
                      <a:pt x="812692" y="1071173"/>
                      <a:pt x="1047091" y="831383"/>
                      <a:pt x="1047091" y="535587"/>
                    </a:cubicBezTo>
                    <a:cubicBezTo>
                      <a:pt x="1047091" y="239790"/>
                      <a:pt x="812692" y="0"/>
                      <a:pt x="523546" y="0"/>
                    </a:cubicBezTo>
                    <a:close/>
                  </a:path>
                </a:pathLst>
              </a:custGeom>
              <a:solidFill>
                <a:srgbClr val="B7DEF4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73" name="TextBox 73"/>
              <p:cNvSpPr txBox="1"/>
              <p:nvPr/>
            </p:nvSpPr>
            <p:spPr>
              <a:xfrm>
                <a:off x="98165" y="43273"/>
                <a:ext cx="850762" cy="927478"/>
              </a:xfrm>
              <a:prstGeom prst="rect">
                <a:avLst/>
              </a:prstGeom>
            </p:spPr>
            <p:txBody>
              <a:bodyPr lIns="58741" tIns="58741" rIns="58741" bIns="58741" rtlCol="0" anchor="ctr"/>
              <a:lstStyle/>
              <a:p>
                <a:pPr algn="ctr">
                  <a:lnSpc>
                    <a:spcPts val="3639"/>
                  </a:lnSpc>
                </a:pPr>
                <a:r>
                  <a:rPr lang="en-US" sz="2599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1</a:t>
                </a:r>
              </a:p>
            </p:txBody>
          </p:sp>
        </p:grpSp>
        <p:sp>
          <p:nvSpPr>
            <p:cNvPr id="74" name="TextBox 74"/>
            <p:cNvSpPr txBox="1"/>
            <p:nvPr/>
          </p:nvSpPr>
          <p:spPr>
            <a:xfrm>
              <a:off x="0" y="2151528"/>
              <a:ext cx="3353591" cy="524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38"/>
                </a:lnSpc>
                <a:spcBef>
                  <a:spcPct val="0"/>
                </a:spcBef>
              </a:pPr>
              <a:r>
                <a:rPr lang="en-US" sz="2313" b="1" spc="48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INTERNE</a:t>
              </a:r>
            </a:p>
          </p:txBody>
        </p:sp>
        <p:grpSp>
          <p:nvGrpSpPr>
            <p:cNvPr id="75" name="Group 75"/>
            <p:cNvGrpSpPr/>
            <p:nvPr/>
          </p:nvGrpSpPr>
          <p:grpSpPr>
            <a:xfrm>
              <a:off x="4276773" y="1123116"/>
              <a:ext cx="1020433" cy="1003008"/>
              <a:chOff x="0" y="0"/>
              <a:chExt cx="1089783" cy="1071173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1089783" cy="1071173"/>
              </a:xfrm>
              <a:custGeom>
                <a:avLst/>
                <a:gdLst/>
                <a:ahLst/>
                <a:cxnLst/>
                <a:rect l="l" t="t" r="r" b="b"/>
                <a:pathLst>
                  <a:path w="1089783" h="1071173">
                    <a:moveTo>
                      <a:pt x="544892" y="0"/>
                    </a:moveTo>
                    <a:cubicBezTo>
                      <a:pt x="243956" y="0"/>
                      <a:pt x="0" y="239790"/>
                      <a:pt x="0" y="535587"/>
                    </a:cubicBezTo>
                    <a:cubicBezTo>
                      <a:pt x="0" y="831383"/>
                      <a:pt x="243956" y="1071173"/>
                      <a:pt x="544892" y="1071173"/>
                    </a:cubicBezTo>
                    <a:cubicBezTo>
                      <a:pt x="845827" y="1071173"/>
                      <a:pt x="1089783" y="831383"/>
                      <a:pt x="1089783" y="535587"/>
                    </a:cubicBezTo>
                    <a:cubicBezTo>
                      <a:pt x="1089783" y="239790"/>
                      <a:pt x="845827" y="0"/>
                      <a:pt x="544892" y="0"/>
                    </a:cubicBezTo>
                    <a:close/>
                  </a:path>
                </a:pathLst>
              </a:custGeom>
              <a:solidFill>
                <a:srgbClr val="B7DEF4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77" name="TextBox 77"/>
              <p:cNvSpPr txBox="1"/>
              <p:nvPr/>
            </p:nvSpPr>
            <p:spPr>
              <a:xfrm>
                <a:off x="102167" y="43273"/>
                <a:ext cx="885449" cy="927478"/>
              </a:xfrm>
              <a:prstGeom prst="rect">
                <a:avLst/>
              </a:prstGeom>
            </p:spPr>
            <p:txBody>
              <a:bodyPr lIns="58741" tIns="58741" rIns="58741" bIns="58741" rtlCol="0" anchor="ctr"/>
              <a:lstStyle/>
              <a:p>
                <a:pPr algn="ctr">
                  <a:lnSpc>
                    <a:spcPts val="3639"/>
                  </a:lnSpc>
                </a:pPr>
                <a:r>
                  <a:rPr lang="en-US" sz="2599" b="1">
                    <a:solidFill>
                      <a:srgbClr val="000000"/>
                    </a:solidFill>
                    <a:latin typeface="Roboto Bold"/>
                    <a:ea typeface="Roboto Bold"/>
                    <a:cs typeface="Roboto Bold"/>
                    <a:sym typeface="Roboto Bold"/>
                  </a:rPr>
                  <a:t>2</a:t>
                </a:r>
              </a:p>
            </p:txBody>
          </p:sp>
        </p:grpSp>
        <p:sp>
          <p:nvSpPr>
            <p:cNvPr id="78" name="TextBox 78"/>
            <p:cNvSpPr txBox="1"/>
            <p:nvPr/>
          </p:nvSpPr>
          <p:spPr>
            <a:xfrm>
              <a:off x="2415762" y="2151528"/>
              <a:ext cx="4742455" cy="524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38"/>
                </a:lnSpc>
                <a:spcBef>
                  <a:spcPct val="0"/>
                </a:spcBef>
              </a:pPr>
              <a:r>
                <a:rPr lang="en-US" sz="2313" b="1" spc="48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EXTERNE</a:t>
              </a:r>
            </a:p>
          </p:txBody>
        </p:sp>
        <p:grpSp>
          <p:nvGrpSpPr>
            <p:cNvPr id="79" name="Group 79"/>
            <p:cNvGrpSpPr/>
            <p:nvPr/>
          </p:nvGrpSpPr>
          <p:grpSpPr>
            <a:xfrm>
              <a:off x="7588107" y="1147708"/>
              <a:ext cx="1020433" cy="1003008"/>
              <a:chOff x="0" y="0"/>
              <a:chExt cx="1089783" cy="1071173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1089783" cy="1071173"/>
              </a:xfrm>
              <a:custGeom>
                <a:avLst/>
                <a:gdLst/>
                <a:ahLst/>
                <a:cxnLst/>
                <a:rect l="l" t="t" r="r" b="b"/>
                <a:pathLst>
                  <a:path w="1089783" h="1071173">
                    <a:moveTo>
                      <a:pt x="544892" y="0"/>
                    </a:moveTo>
                    <a:cubicBezTo>
                      <a:pt x="243956" y="0"/>
                      <a:pt x="0" y="239790"/>
                      <a:pt x="0" y="535587"/>
                    </a:cubicBezTo>
                    <a:cubicBezTo>
                      <a:pt x="0" y="831383"/>
                      <a:pt x="243956" y="1071173"/>
                      <a:pt x="544892" y="1071173"/>
                    </a:cubicBezTo>
                    <a:cubicBezTo>
                      <a:pt x="845827" y="1071173"/>
                      <a:pt x="1089783" y="831383"/>
                      <a:pt x="1089783" y="535587"/>
                    </a:cubicBezTo>
                    <a:cubicBezTo>
                      <a:pt x="1089783" y="239790"/>
                      <a:pt x="845827" y="0"/>
                      <a:pt x="544892" y="0"/>
                    </a:cubicBezTo>
                    <a:close/>
                  </a:path>
                </a:pathLst>
              </a:custGeom>
              <a:solidFill>
                <a:srgbClr val="B7DEF4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102167" y="43273"/>
                <a:ext cx="885449" cy="927478"/>
              </a:xfrm>
              <a:prstGeom prst="rect">
                <a:avLst/>
              </a:prstGeom>
            </p:spPr>
            <p:txBody>
              <a:bodyPr lIns="58741" tIns="58741" rIns="58741" bIns="58741" rtlCol="0" anchor="ctr"/>
              <a:lstStyle/>
              <a:p>
                <a:pPr algn="ctr">
                  <a:lnSpc>
                    <a:spcPts val="3639"/>
                  </a:lnSpc>
                </a:pPr>
                <a:r>
                  <a:rPr lang="en-US" sz="2599" b="1">
                    <a:solidFill>
                      <a:srgbClr val="000000"/>
                    </a:solidFill>
                    <a:latin typeface="Roboto Bold"/>
                    <a:ea typeface="Roboto Bold"/>
                    <a:cs typeface="Roboto Bold"/>
                    <a:sym typeface="Roboto Bold"/>
                  </a:rPr>
                  <a:t>3</a:t>
                </a:r>
              </a:p>
            </p:txBody>
          </p:sp>
        </p:grpSp>
        <p:sp>
          <p:nvSpPr>
            <p:cNvPr id="82" name="TextBox 82"/>
            <p:cNvSpPr txBox="1"/>
            <p:nvPr/>
          </p:nvSpPr>
          <p:spPr>
            <a:xfrm>
              <a:off x="5951414" y="2176120"/>
              <a:ext cx="4742455" cy="524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38"/>
                </a:lnSpc>
                <a:spcBef>
                  <a:spcPct val="0"/>
                </a:spcBef>
              </a:pPr>
              <a:r>
                <a:rPr lang="en-US" sz="2313" b="1" spc="48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POZITIVE</a:t>
              </a:r>
            </a:p>
          </p:txBody>
        </p:sp>
        <p:grpSp>
          <p:nvGrpSpPr>
            <p:cNvPr id="83" name="Group 83"/>
            <p:cNvGrpSpPr/>
            <p:nvPr/>
          </p:nvGrpSpPr>
          <p:grpSpPr>
            <a:xfrm>
              <a:off x="11296865" y="1123116"/>
              <a:ext cx="1020433" cy="1003008"/>
              <a:chOff x="0" y="0"/>
              <a:chExt cx="1089783" cy="1071173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1089783" cy="1071173"/>
              </a:xfrm>
              <a:custGeom>
                <a:avLst/>
                <a:gdLst/>
                <a:ahLst/>
                <a:cxnLst/>
                <a:rect l="l" t="t" r="r" b="b"/>
                <a:pathLst>
                  <a:path w="1089783" h="1071173">
                    <a:moveTo>
                      <a:pt x="544892" y="0"/>
                    </a:moveTo>
                    <a:cubicBezTo>
                      <a:pt x="243956" y="0"/>
                      <a:pt x="0" y="239790"/>
                      <a:pt x="0" y="535587"/>
                    </a:cubicBezTo>
                    <a:cubicBezTo>
                      <a:pt x="0" y="831383"/>
                      <a:pt x="243956" y="1071173"/>
                      <a:pt x="544892" y="1071173"/>
                    </a:cubicBezTo>
                    <a:cubicBezTo>
                      <a:pt x="845827" y="1071173"/>
                      <a:pt x="1089783" y="831383"/>
                      <a:pt x="1089783" y="535587"/>
                    </a:cubicBezTo>
                    <a:cubicBezTo>
                      <a:pt x="1089783" y="239790"/>
                      <a:pt x="845827" y="0"/>
                      <a:pt x="544892" y="0"/>
                    </a:cubicBezTo>
                    <a:close/>
                  </a:path>
                </a:pathLst>
              </a:custGeom>
              <a:solidFill>
                <a:srgbClr val="B7DEF4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85" name="TextBox 85"/>
              <p:cNvSpPr txBox="1"/>
              <p:nvPr/>
            </p:nvSpPr>
            <p:spPr>
              <a:xfrm>
                <a:off x="102167" y="43273"/>
                <a:ext cx="885449" cy="927478"/>
              </a:xfrm>
              <a:prstGeom prst="rect">
                <a:avLst/>
              </a:prstGeom>
            </p:spPr>
            <p:txBody>
              <a:bodyPr lIns="58741" tIns="58741" rIns="58741" bIns="58741" rtlCol="0" anchor="ctr"/>
              <a:lstStyle/>
              <a:p>
                <a:pPr algn="ctr">
                  <a:lnSpc>
                    <a:spcPts val="3639"/>
                  </a:lnSpc>
                </a:pPr>
                <a:r>
                  <a:rPr lang="en-US" sz="2599" b="1">
                    <a:solidFill>
                      <a:srgbClr val="000000"/>
                    </a:solidFill>
                    <a:latin typeface="Roboto Bold"/>
                    <a:ea typeface="Roboto Bold"/>
                    <a:cs typeface="Roboto Bold"/>
                    <a:sym typeface="Roboto Bold"/>
                  </a:rPr>
                  <a:t>4</a:t>
                </a:r>
              </a:p>
            </p:txBody>
          </p:sp>
        </p:grpSp>
        <p:sp>
          <p:nvSpPr>
            <p:cNvPr id="86" name="TextBox 86"/>
            <p:cNvSpPr txBox="1"/>
            <p:nvPr/>
          </p:nvSpPr>
          <p:spPr>
            <a:xfrm>
              <a:off x="9660172" y="2151528"/>
              <a:ext cx="4742455" cy="524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38"/>
                </a:lnSpc>
                <a:spcBef>
                  <a:spcPct val="0"/>
                </a:spcBef>
              </a:pPr>
              <a:r>
                <a:rPr lang="en-US" sz="2313" b="1" spc="48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NEGATIVE</a:t>
              </a:r>
            </a:p>
          </p:txBody>
        </p:sp>
        <p:sp>
          <p:nvSpPr>
            <p:cNvPr id="87" name="AutoShape 87"/>
            <p:cNvSpPr/>
            <p:nvPr/>
          </p:nvSpPr>
          <p:spPr>
            <a:xfrm flipH="1" flipV="1">
              <a:off x="8134923" y="674254"/>
              <a:ext cx="0" cy="481093"/>
            </a:xfrm>
            <a:prstGeom prst="line">
              <a:avLst/>
            </a:prstGeom>
            <a:ln w="42620" cap="flat">
              <a:solidFill>
                <a:srgbClr val="3FB0D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8" name="AutoShape 88"/>
            <p:cNvSpPr/>
            <p:nvPr/>
          </p:nvSpPr>
          <p:spPr>
            <a:xfrm flipV="1">
              <a:off x="4804539" y="683536"/>
              <a:ext cx="0" cy="481093"/>
            </a:xfrm>
            <a:prstGeom prst="line">
              <a:avLst/>
            </a:prstGeom>
            <a:ln w="42620" cap="flat">
              <a:solidFill>
                <a:srgbClr val="3FB0D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9" name="AutoShape 89"/>
            <p:cNvSpPr/>
            <p:nvPr/>
          </p:nvSpPr>
          <p:spPr>
            <a:xfrm flipH="1" flipV="1">
              <a:off x="1630845" y="683536"/>
              <a:ext cx="10302325" cy="1598"/>
            </a:xfrm>
            <a:prstGeom prst="line">
              <a:avLst/>
            </a:prstGeom>
            <a:ln w="42620" cap="flat">
              <a:solidFill>
                <a:srgbClr val="3FB0D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0" name="AutoShape 90"/>
            <p:cNvSpPr/>
            <p:nvPr/>
          </p:nvSpPr>
          <p:spPr>
            <a:xfrm flipV="1">
              <a:off x="1649895" y="683536"/>
              <a:ext cx="0" cy="481093"/>
            </a:xfrm>
            <a:prstGeom prst="line">
              <a:avLst/>
            </a:prstGeom>
            <a:ln w="42620" cap="flat">
              <a:solidFill>
                <a:srgbClr val="3FB0D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1" name="TextBox 91"/>
            <p:cNvSpPr txBox="1"/>
            <p:nvPr/>
          </p:nvSpPr>
          <p:spPr>
            <a:xfrm>
              <a:off x="6094113" y="-114300"/>
              <a:ext cx="9234611" cy="7018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59"/>
                </a:lnSpc>
                <a:spcBef>
                  <a:spcPct val="0"/>
                </a:spcBef>
              </a:pPr>
              <a:r>
                <a:rPr lang="en-US" sz="2899" b="1" i="1" spc="60">
                  <a:solidFill>
                    <a:srgbClr val="2257A1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REZULTATE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501608" y="2913755"/>
              <a:ext cx="4050690" cy="11915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8382" lvl="1" indent="-184191" algn="l">
                <a:lnSpc>
                  <a:spcPts val="2388"/>
                </a:lnSpc>
                <a:buFont typeface="Arial"/>
                <a:buChar char="•"/>
              </a:pPr>
              <a:r>
                <a:rPr lang="en-US" sz="1706" i="1" spc="35">
                  <a:solidFill>
                    <a:srgbClr val="00000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moralul angajaților;</a:t>
              </a:r>
            </a:p>
            <a:p>
              <a:pPr marL="368382" lvl="1" indent="-184191" algn="l">
                <a:lnSpc>
                  <a:spcPts val="2388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06" i="1" spc="35">
                  <a:solidFill>
                    <a:srgbClr val="00000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reputația entității;</a:t>
              </a:r>
            </a:p>
            <a:p>
              <a:pPr marL="368382" lvl="1" indent="-184191" algn="l">
                <a:lnSpc>
                  <a:spcPts val="2388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06" i="1" spc="35">
                  <a:solidFill>
                    <a:srgbClr val="00000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fluxurile de trezorerie</a:t>
              </a:r>
              <a:r>
                <a:rPr lang="en-US" sz="1706" spc="35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.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3696216" y="2913755"/>
              <a:ext cx="4050690" cy="11915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8382" lvl="1" indent="-184191" algn="l">
                <a:lnSpc>
                  <a:spcPts val="2388"/>
                </a:lnSpc>
                <a:buFont typeface="Arial"/>
                <a:buChar char="•"/>
              </a:pPr>
              <a:r>
                <a:rPr lang="en-US" sz="1706" i="1" spc="35">
                  <a:solidFill>
                    <a:srgbClr val="00000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satisfacția clienților;</a:t>
              </a:r>
            </a:p>
            <a:p>
              <a:pPr marL="368382" lvl="1" indent="-184191" algn="l">
                <a:lnSpc>
                  <a:spcPts val="2388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06" i="1" spc="35">
                  <a:solidFill>
                    <a:srgbClr val="00000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plata impozitelor;</a:t>
              </a:r>
            </a:p>
            <a:p>
              <a:pPr marL="368382" lvl="1" indent="-184191" algn="l">
                <a:lnSpc>
                  <a:spcPts val="2388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06" i="1" spc="35">
                  <a:solidFill>
                    <a:srgbClr val="00000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loialitatea față de brand</a:t>
              </a:r>
              <a:r>
                <a:rPr lang="en-US" sz="1706" spc="35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.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7266748" y="2913755"/>
              <a:ext cx="4050690" cy="403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8382" lvl="1" indent="-184191" algn="l">
                <a:lnSpc>
                  <a:spcPts val="2388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06" i="1" spc="35">
                  <a:solidFill>
                    <a:srgbClr val="00000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creează valoarea.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10623915" y="2913755"/>
              <a:ext cx="4050690" cy="403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8382" lvl="1" indent="-184191" algn="l">
                <a:lnSpc>
                  <a:spcPts val="2388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06" i="1" spc="35">
                  <a:solidFill>
                    <a:srgbClr val="00000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erodează valoarea.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4006D3E-361E-4B36-A5BA-677AA1C775FC}"/>
              </a:ext>
            </a:extLst>
          </p:cNvPr>
          <p:cNvGrpSpPr/>
          <p:nvPr/>
        </p:nvGrpSpPr>
        <p:grpSpPr>
          <a:xfrm>
            <a:off x="-4602" y="-144661"/>
            <a:ext cx="18297205" cy="10431661"/>
            <a:chOff x="0" y="-38100"/>
            <a:chExt cx="4819017" cy="2747433"/>
          </a:xfrm>
          <a:solidFill>
            <a:srgbClr val="E9EFF7"/>
          </a:solidFill>
        </p:grpSpPr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7A356313-3CD9-48A0-AF33-A4C3FB1FDC5D}"/>
                </a:ext>
              </a:extLst>
            </p:cNvPr>
            <p:cNvSpPr/>
            <p:nvPr/>
          </p:nvSpPr>
          <p:spPr>
            <a:xfrm>
              <a:off x="0" y="0"/>
              <a:ext cx="4819017" cy="2709333"/>
            </a:xfrm>
            <a:custGeom>
              <a:avLst/>
              <a:gdLst/>
              <a:ahLst/>
              <a:cxnLst/>
              <a:rect l="l" t="t" r="r" b="b"/>
              <a:pathLst>
                <a:path w="4819017" h="2709333">
                  <a:moveTo>
                    <a:pt x="0" y="0"/>
                  </a:moveTo>
                  <a:lnTo>
                    <a:pt x="4819017" y="0"/>
                  </a:lnTo>
                  <a:lnTo>
                    <a:pt x="481901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4">
              <a:extLst>
                <a:ext uri="{FF2B5EF4-FFF2-40B4-BE49-F238E27FC236}">
                  <a16:creationId xmlns:a16="http://schemas.microsoft.com/office/drawing/2014/main" id="{68D2EB18-4445-4332-88F9-F0E2F7086DB9}"/>
                </a:ext>
              </a:extLst>
            </p:cNvPr>
            <p:cNvSpPr txBox="1"/>
            <p:nvPr/>
          </p:nvSpPr>
          <p:spPr>
            <a:xfrm>
              <a:off x="0" y="-38100"/>
              <a:ext cx="481901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791804" y="274224"/>
            <a:ext cx="13843237" cy="1193979"/>
          </a:xfrm>
          <a:custGeom>
            <a:avLst/>
            <a:gdLst/>
            <a:ahLst/>
            <a:cxnLst/>
            <a:rect l="l" t="t" r="r" b="b"/>
            <a:pathLst>
              <a:path w="13843237" h="1193979">
                <a:moveTo>
                  <a:pt x="0" y="0"/>
                </a:moveTo>
                <a:lnTo>
                  <a:pt x="13843237" y="0"/>
                </a:lnTo>
                <a:lnTo>
                  <a:pt x="13843237" y="1193979"/>
                </a:lnTo>
                <a:lnTo>
                  <a:pt x="0" y="1193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7606528"/>
            <a:ext cx="4300467" cy="2818122"/>
            <a:chOff x="0" y="0"/>
            <a:chExt cx="1237678" cy="81105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37678" cy="811058"/>
            </a:xfrm>
            <a:custGeom>
              <a:avLst/>
              <a:gdLst/>
              <a:ahLst/>
              <a:cxnLst/>
              <a:rect l="l" t="t" r="r" b="b"/>
              <a:pathLst>
                <a:path w="1237678" h="811058">
                  <a:moveTo>
                    <a:pt x="0" y="0"/>
                  </a:moveTo>
                  <a:lnTo>
                    <a:pt x="1237678" y="0"/>
                  </a:lnTo>
                  <a:lnTo>
                    <a:pt x="1237678" y="811058"/>
                  </a:lnTo>
                  <a:lnTo>
                    <a:pt x="0" y="811058"/>
                  </a:lnTo>
                  <a:close/>
                </a:path>
              </a:pathLst>
            </a:custGeom>
            <a:solidFill>
              <a:srgbClr val="D7DDB4">
                <a:alpha val="73725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1237678" cy="801533"/>
            </a:xfrm>
            <a:prstGeom prst="rect">
              <a:avLst/>
            </a:prstGeom>
          </p:spPr>
          <p:txBody>
            <a:bodyPr lIns="46488" tIns="46488" rIns="46488" bIns="46488" rtlCol="0" anchor="ctr"/>
            <a:lstStyle/>
            <a:p>
              <a:pPr algn="ctr">
                <a:lnSpc>
                  <a:spcPts val="1766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869725" y="-83968"/>
            <a:ext cx="1418275" cy="10370968"/>
            <a:chOff x="0" y="0"/>
            <a:chExt cx="408181" cy="29847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8181" cy="2984774"/>
            </a:xfrm>
            <a:custGeom>
              <a:avLst/>
              <a:gdLst/>
              <a:ahLst/>
              <a:cxnLst/>
              <a:rect l="l" t="t" r="r" b="b"/>
              <a:pathLst>
                <a:path w="408181" h="2984774">
                  <a:moveTo>
                    <a:pt x="0" y="0"/>
                  </a:moveTo>
                  <a:lnTo>
                    <a:pt x="408181" y="0"/>
                  </a:lnTo>
                  <a:lnTo>
                    <a:pt x="408181" y="2984774"/>
                  </a:lnTo>
                  <a:lnTo>
                    <a:pt x="0" y="2984774"/>
                  </a:lnTo>
                  <a:close/>
                </a:path>
              </a:pathLst>
            </a:custGeom>
            <a:solidFill>
              <a:srgbClr val="D7DDB4">
                <a:alpha val="45882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408181" cy="2975249"/>
            </a:xfrm>
            <a:prstGeom prst="rect">
              <a:avLst/>
            </a:prstGeom>
          </p:spPr>
          <p:txBody>
            <a:bodyPr lIns="46488" tIns="46488" rIns="46488" bIns="46488" rtlCol="0" anchor="ctr"/>
            <a:lstStyle/>
            <a:p>
              <a:pPr algn="ctr">
                <a:lnSpc>
                  <a:spcPts val="1766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66461" y="2140205"/>
            <a:ext cx="4199536" cy="5457265"/>
          </a:xfrm>
          <a:custGeom>
            <a:avLst/>
            <a:gdLst/>
            <a:ahLst/>
            <a:cxnLst/>
            <a:rect l="l" t="t" r="r" b="b"/>
            <a:pathLst>
              <a:path w="4199536" h="5457265">
                <a:moveTo>
                  <a:pt x="0" y="0"/>
                </a:moveTo>
                <a:lnTo>
                  <a:pt x="4199536" y="0"/>
                </a:lnTo>
                <a:lnTo>
                  <a:pt x="4199536" y="5457265"/>
                </a:lnTo>
                <a:lnTo>
                  <a:pt x="0" y="54572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305044" y="1930234"/>
            <a:ext cx="6564681" cy="157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84"/>
              </a:lnSpc>
            </a:pPr>
            <a:r>
              <a:rPr lang="en-US" sz="4499" b="1">
                <a:solidFill>
                  <a:srgbClr val="0756B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Metodele strategice </a:t>
            </a:r>
          </a:p>
          <a:p>
            <a:pPr algn="l">
              <a:lnSpc>
                <a:spcPts val="5984"/>
              </a:lnSpc>
            </a:pPr>
            <a:r>
              <a:rPr lang="en-US" sz="4499" b="1">
                <a:solidFill>
                  <a:srgbClr val="0756B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utilizate în luarea deciziilor </a:t>
            </a:r>
          </a:p>
        </p:txBody>
      </p:sp>
      <p:sp>
        <p:nvSpPr>
          <p:cNvPr id="14" name="Freeform 14"/>
          <p:cNvSpPr/>
          <p:nvPr/>
        </p:nvSpPr>
        <p:spPr>
          <a:xfrm>
            <a:off x="11579213" y="3985660"/>
            <a:ext cx="5362804" cy="5029929"/>
          </a:xfrm>
          <a:custGeom>
            <a:avLst/>
            <a:gdLst/>
            <a:ahLst/>
            <a:cxnLst/>
            <a:rect l="l" t="t" r="r" b="b"/>
            <a:pathLst>
              <a:path w="5362804" h="5029929">
                <a:moveTo>
                  <a:pt x="0" y="0"/>
                </a:moveTo>
                <a:lnTo>
                  <a:pt x="5362804" y="0"/>
                </a:lnTo>
                <a:lnTo>
                  <a:pt x="5362804" y="5029929"/>
                </a:lnTo>
                <a:lnTo>
                  <a:pt x="0" y="50299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78620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417603" y="7183148"/>
            <a:ext cx="2937799" cy="2731254"/>
          </a:xfrm>
          <a:custGeom>
            <a:avLst/>
            <a:gdLst/>
            <a:ahLst/>
            <a:cxnLst/>
            <a:rect l="l" t="t" r="r" b="b"/>
            <a:pathLst>
              <a:path w="2937799" h="2731254">
                <a:moveTo>
                  <a:pt x="0" y="0"/>
                </a:moveTo>
                <a:lnTo>
                  <a:pt x="2937799" y="0"/>
                </a:lnTo>
                <a:lnTo>
                  <a:pt x="2937799" y="2731254"/>
                </a:lnTo>
                <a:lnTo>
                  <a:pt x="0" y="27312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7562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777443" y="9280363"/>
            <a:ext cx="5553453" cy="81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 i="1" spc="48">
                <a:solidFill>
                  <a:srgbClr val="D5232F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Laureat la categoria </a:t>
            </a:r>
          </a:p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 b="1" i="1" spc="48">
                <a:solidFill>
                  <a:srgbClr val="D5232F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,,Calitate mondială'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84981" y="1880733"/>
            <a:ext cx="7465246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85"/>
              </a:lnSpc>
            </a:pPr>
            <a:r>
              <a:rPr lang="en-US" sz="4500" b="1">
                <a:solidFill>
                  <a:srgbClr val="0756B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Inovație și calitate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758510" y="2940399"/>
            <a:ext cx="3347794" cy="61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6"/>
              </a:lnSpc>
              <a:spcBef>
                <a:spcPct val="0"/>
              </a:spcBef>
            </a:pPr>
            <a:r>
              <a:rPr lang="en-US" sz="1769" b="1" spc="37">
                <a:solidFill>
                  <a:srgbClr val="798232"/>
                </a:solidFill>
                <a:latin typeface="Roboto Bold"/>
                <a:ea typeface="Roboto Bold"/>
                <a:cs typeface="Roboto Bold"/>
                <a:sym typeface="Roboto Bold"/>
              </a:rPr>
              <a:t>Global Green Beauty Awards 2023 din Marea Britanie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758510" y="3684054"/>
            <a:ext cx="3085104" cy="61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6"/>
              </a:lnSpc>
              <a:spcBef>
                <a:spcPct val="0"/>
              </a:spcBef>
            </a:pPr>
            <a:r>
              <a:rPr lang="en-US" sz="1769" b="1" spc="37">
                <a:solidFill>
                  <a:srgbClr val="0D2504"/>
                </a:solidFill>
                <a:latin typeface="Roboto Bold"/>
                <a:ea typeface="Roboto Bold"/>
                <a:cs typeface="Roboto Bold"/>
                <a:sym typeface="Roboto Bold"/>
              </a:rPr>
              <a:t>Serul Elixir Vitis Vinifera Anti-Age a obținut nominația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684981" y="4281654"/>
            <a:ext cx="3232162" cy="810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5"/>
              </a:lnSpc>
              <a:spcBef>
                <a:spcPct val="0"/>
              </a:spcBef>
            </a:pPr>
            <a:r>
              <a:rPr lang="en-US" sz="2318" b="1" i="1" spc="48">
                <a:solidFill>
                  <a:srgbClr val="D5232F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,,Cel mai bun produs </a:t>
            </a:r>
          </a:p>
          <a:p>
            <a:pPr algn="l">
              <a:lnSpc>
                <a:spcPts val="3245"/>
              </a:lnSpc>
              <a:spcBef>
                <a:spcPct val="0"/>
              </a:spcBef>
            </a:pPr>
            <a:r>
              <a:rPr lang="en-US" sz="2318" b="1" i="1" spc="48">
                <a:solidFill>
                  <a:srgbClr val="D5232F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natural Beauty”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758510" y="7578211"/>
            <a:ext cx="3480111" cy="970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74"/>
              </a:lnSpc>
              <a:spcBef>
                <a:spcPct val="0"/>
              </a:spcBef>
            </a:pPr>
            <a:r>
              <a:rPr lang="en-US" sz="1839" b="1" spc="38">
                <a:solidFill>
                  <a:srgbClr val="798232"/>
                </a:solidFill>
                <a:latin typeface="Roboto Bold"/>
                <a:ea typeface="Roboto Bold"/>
                <a:cs typeface="Roboto Bold"/>
                <a:sym typeface="Roboto Bold"/>
              </a:rPr>
              <a:t>Concursul Monde Selection International Quality Institute Since 1961 — 2023 din Belgia</a:t>
            </a:r>
          </a:p>
        </p:txBody>
      </p:sp>
      <p:sp>
        <p:nvSpPr>
          <p:cNvPr id="22" name="Freeform 22"/>
          <p:cNvSpPr/>
          <p:nvPr/>
        </p:nvSpPr>
        <p:spPr>
          <a:xfrm>
            <a:off x="4758510" y="5242645"/>
            <a:ext cx="2971017" cy="2154592"/>
          </a:xfrm>
          <a:custGeom>
            <a:avLst/>
            <a:gdLst/>
            <a:ahLst/>
            <a:cxnLst/>
            <a:rect l="l" t="t" r="r" b="b"/>
            <a:pathLst>
              <a:path w="2971017" h="2154592">
                <a:moveTo>
                  <a:pt x="0" y="0"/>
                </a:moveTo>
                <a:lnTo>
                  <a:pt x="2971016" y="0"/>
                </a:lnTo>
                <a:lnTo>
                  <a:pt x="2971016" y="2154591"/>
                </a:lnTo>
                <a:lnTo>
                  <a:pt x="0" y="21545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28925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8412442" y="3942176"/>
            <a:ext cx="2942960" cy="2682189"/>
          </a:xfrm>
          <a:custGeom>
            <a:avLst/>
            <a:gdLst/>
            <a:ahLst/>
            <a:cxnLst/>
            <a:rect l="l" t="t" r="r" b="b"/>
            <a:pathLst>
              <a:path w="2942960" h="2682189">
                <a:moveTo>
                  <a:pt x="0" y="0"/>
                </a:moveTo>
                <a:lnTo>
                  <a:pt x="2942960" y="0"/>
                </a:lnTo>
                <a:lnTo>
                  <a:pt x="2942960" y="2682189"/>
                </a:lnTo>
                <a:lnTo>
                  <a:pt x="0" y="26821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3485" r="-38539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4758510" y="8678489"/>
            <a:ext cx="3347794" cy="61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6"/>
              </a:lnSpc>
              <a:spcBef>
                <a:spcPct val="0"/>
              </a:spcBef>
            </a:pPr>
            <a:r>
              <a:rPr lang="en-US" sz="1769" b="1" spc="37">
                <a:solidFill>
                  <a:srgbClr val="0D2504"/>
                </a:solidFill>
                <a:latin typeface="Roboto Bold"/>
                <a:ea typeface="Roboto Bold"/>
                <a:cs typeface="Roboto Bold"/>
                <a:sym typeface="Roboto Bold"/>
              </a:rPr>
              <a:t>Șamponul și masca hidratantă pentru păr uscat și deshidratat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4A9BE73-38C8-4141-8799-11EF084C97D4}"/>
              </a:ext>
            </a:extLst>
          </p:cNvPr>
          <p:cNvGrpSpPr/>
          <p:nvPr/>
        </p:nvGrpSpPr>
        <p:grpSpPr>
          <a:xfrm>
            <a:off x="-4602" y="-144661"/>
            <a:ext cx="18297205" cy="10431661"/>
            <a:chOff x="0" y="-38100"/>
            <a:chExt cx="4819017" cy="2747433"/>
          </a:xfrm>
          <a:solidFill>
            <a:srgbClr val="E9EFF7"/>
          </a:solidFill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E73E2703-4545-46C5-B58F-434F7C6DC8B0}"/>
                </a:ext>
              </a:extLst>
            </p:cNvPr>
            <p:cNvSpPr/>
            <p:nvPr/>
          </p:nvSpPr>
          <p:spPr>
            <a:xfrm>
              <a:off x="0" y="0"/>
              <a:ext cx="4819017" cy="2709333"/>
            </a:xfrm>
            <a:custGeom>
              <a:avLst/>
              <a:gdLst/>
              <a:ahLst/>
              <a:cxnLst/>
              <a:rect l="l" t="t" r="r" b="b"/>
              <a:pathLst>
                <a:path w="4819017" h="2709333">
                  <a:moveTo>
                    <a:pt x="0" y="0"/>
                  </a:moveTo>
                  <a:lnTo>
                    <a:pt x="4819017" y="0"/>
                  </a:lnTo>
                  <a:lnTo>
                    <a:pt x="481901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0539DF27-2F39-4640-BD21-BFDFEF2BB130}"/>
                </a:ext>
              </a:extLst>
            </p:cNvPr>
            <p:cNvSpPr txBox="1"/>
            <p:nvPr/>
          </p:nvSpPr>
          <p:spPr>
            <a:xfrm>
              <a:off x="0" y="-38100"/>
              <a:ext cx="481901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791804" y="274224"/>
            <a:ext cx="13843237" cy="1193979"/>
          </a:xfrm>
          <a:custGeom>
            <a:avLst/>
            <a:gdLst/>
            <a:ahLst/>
            <a:cxnLst/>
            <a:rect l="l" t="t" r="r" b="b"/>
            <a:pathLst>
              <a:path w="13843237" h="1193979">
                <a:moveTo>
                  <a:pt x="0" y="0"/>
                </a:moveTo>
                <a:lnTo>
                  <a:pt x="13843237" y="0"/>
                </a:lnTo>
                <a:lnTo>
                  <a:pt x="13843237" y="1193979"/>
                </a:lnTo>
                <a:lnTo>
                  <a:pt x="0" y="1193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7606528"/>
            <a:ext cx="4300467" cy="2818122"/>
            <a:chOff x="0" y="0"/>
            <a:chExt cx="1237678" cy="81105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37678" cy="811058"/>
            </a:xfrm>
            <a:custGeom>
              <a:avLst/>
              <a:gdLst/>
              <a:ahLst/>
              <a:cxnLst/>
              <a:rect l="l" t="t" r="r" b="b"/>
              <a:pathLst>
                <a:path w="1237678" h="811058">
                  <a:moveTo>
                    <a:pt x="0" y="0"/>
                  </a:moveTo>
                  <a:lnTo>
                    <a:pt x="1237678" y="0"/>
                  </a:lnTo>
                  <a:lnTo>
                    <a:pt x="1237678" y="811058"/>
                  </a:lnTo>
                  <a:lnTo>
                    <a:pt x="0" y="811058"/>
                  </a:lnTo>
                  <a:close/>
                </a:path>
              </a:pathLst>
            </a:custGeom>
            <a:solidFill>
              <a:srgbClr val="D7DDB4">
                <a:alpha val="73725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1237678" cy="801533"/>
            </a:xfrm>
            <a:prstGeom prst="rect">
              <a:avLst/>
            </a:prstGeom>
          </p:spPr>
          <p:txBody>
            <a:bodyPr lIns="46488" tIns="46488" rIns="46488" bIns="46488" rtlCol="0" anchor="ctr"/>
            <a:lstStyle/>
            <a:p>
              <a:pPr algn="ctr">
                <a:lnSpc>
                  <a:spcPts val="1766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869725" y="-83968"/>
            <a:ext cx="1418275" cy="10370968"/>
            <a:chOff x="0" y="0"/>
            <a:chExt cx="408181" cy="29847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8181" cy="2984774"/>
            </a:xfrm>
            <a:custGeom>
              <a:avLst/>
              <a:gdLst/>
              <a:ahLst/>
              <a:cxnLst/>
              <a:rect l="l" t="t" r="r" b="b"/>
              <a:pathLst>
                <a:path w="408181" h="2984774">
                  <a:moveTo>
                    <a:pt x="0" y="0"/>
                  </a:moveTo>
                  <a:lnTo>
                    <a:pt x="408181" y="0"/>
                  </a:lnTo>
                  <a:lnTo>
                    <a:pt x="408181" y="2984774"/>
                  </a:lnTo>
                  <a:lnTo>
                    <a:pt x="0" y="2984774"/>
                  </a:lnTo>
                  <a:close/>
                </a:path>
              </a:pathLst>
            </a:custGeom>
            <a:solidFill>
              <a:srgbClr val="D7DDB4">
                <a:alpha val="45882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408181" cy="2975249"/>
            </a:xfrm>
            <a:prstGeom prst="rect">
              <a:avLst/>
            </a:prstGeom>
          </p:spPr>
          <p:txBody>
            <a:bodyPr lIns="46488" tIns="46488" rIns="46488" bIns="46488" rtlCol="0" anchor="ctr"/>
            <a:lstStyle/>
            <a:p>
              <a:pPr algn="ctr">
                <a:lnSpc>
                  <a:spcPts val="1766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525277" y="2049020"/>
            <a:ext cx="13266597" cy="7901059"/>
            <a:chOff x="0" y="0"/>
            <a:chExt cx="17688796" cy="10534746"/>
          </a:xfrm>
        </p:grpSpPr>
        <p:sp>
          <p:nvSpPr>
            <p:cNvPr id="13" name="TextBox 13"/>
            <p:cNvSpPr txBox="1"/>
            <p:nvPr/>
          </p:nvSpPr>
          <p:spPr>
            <a:xfrm>
              <a:off x="163171" y="-142875"/>
              <a:ext cx="14156556" cy="10471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985"/>
                </a:lnSpc>
              </a:pPr>
              <a:r>
                <a:rPr lang="en-US" sz="4500" b="1">
                  <a:solidFill>
                    <a:srgbClr val="0756B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Analiza indicatorilor financiari și de calitate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163171" y="1158240"/>
              <a:ext cx="12471405" cy="3666903"/>
            </a:xfrm>
            <a:custGeom>
              <a:avLst/>
              <a:gdLst/>
              <a:ahLst/>
              <a:cxnLst/>
              <a:rect l="l" t="t" r="r" b="b"/>
              <a:pathLst>
                <a:path w="12471405" h="3666903">
                  <a:moveTo>
                    <a:pt x="0" y="0"/>
                  </a:moveTo>
                  <a:lnTo>
                    <a:pt x="12471405" y="0"/>
                  </a:lnTo>
                  <a:lnTo>
                    <a:pt x="12471405" y="3666903"/>
                  </a:lnTo>
                  <a:lnTo>
                    <a:pt x="0" y="36669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75" r="-3145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63171" y="5352765"/>
              <a:ext cx="17525625" cy="9574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53"/>
                </a:lnSpc>
              </a:pPr>
              <a:r>
                <a:rPr lang="en-US" sz="4100" b="1">
                  <a:solidFill>
                    <a:srgbClr val="0756B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Pilonii ce cuprind spectrul de sustenabilitate al entității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6526260"/>
              <a:ext cx="14319727" cy="4008486"/>
            </a:xfrm>
            <a:custGeom>
              <a:avLst/>
              <a:gdLst/>
              <a:ahLst/>
              <a:cxnLst/>
              <a:rect l="l" t="t" r="r" b="b"/>
              <a:pathLst>
                <a:path w="14319727" h="4008486">
                  <a:moveTo>
                    <a:pt x="0" y="0"/>
                  </a:moveTo>
                  <a:lnTo>
                    <a:pt x="14319727" y="0"/>
                  </a:lnTo>
                  <a:lnTo>
                    <a:pt x="14319727" y="4008486"/>
                  </a:lnTo>
                  <a:lnTo>
                    <a:pt x="0" y="4008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93542"/>
              </a:stretch>
            </a:blipFill>
          </p:spPr>
        </p:sp>
      </p:grpSp>
      <p:sp>
        <p:nvSpPr>
          <p:cNvPr id="17" name="Freeform 17"/>
          <p:cNvSpPr/>
          <p:nvPr/>
        </p:nvSpPr>
        <p:spPr>
          <a:xfrm rot="-30000">
            <a:off x="-21028" y="2749831"/>
            <a:ext cx="4342522" cy="4875369"/>
          </a:xfrm>
          <a:custGeom>
            <a:avLst/>
            <a:gdLst/>
            <a:ahLst/>
            <a:cxnLst/>
            <a:rect l="l" t="t" r="r" b="b"/>
            <a:pathLst>
              <a:path w="4342522" h="4875369">
                <a:moveTo>
                  <a:pt x="42219" y="0"/>
                </a:moveTo>
                <a:lnTo>
                  <a:pt x="4342522" y="37528"/>
                </a:lnTo>
                <a:lnTo>
                  <a:pt x="4300303" y="4875369"/>
                </a:lnTo>
                <a:lnTo>
                  <a:pt x="0" y="4837841"/>
                </a:lnTo>
                <a:lnTo>
                  <a:pt x="42219" y="0"/>
                </a:lnTo>
                <a:close/>
              </a:path>
            </a:pathLst>
          </a:custGeom>
          <a:blipFill>
            <a:blip r:embed="rId5"/>
            <a:stretch>
              <a:fillRect l="-1379" t="-14709" b="-20825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257</Words>
  <Application>Microsoft Office PowerPoint</Application>
  <PresentationFormat>Произвольный</PresentationFormat>
  <Paragraphs>52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4" baseType="lpstr">
      <vt:lpstr>Calibri (MS) Bold Italics</vt:lpstr>
      <vt:lpstr>Calibri</vt:lpstr>
      <vt:lpstr>Arial</vt:lpstr>
      <vt:lpstr>Calibri (MS)</vt:lpstr>
      <vt:lpstr>Roboto Bold Italics</vt:lpstr>
      <vt:lpstr>Calibri (MS) Italics</vt:lpstr>
      <vt:lpstr>Calibri (MS) Bold</vt:lpstr>
      <vt:lpstr>Roboto Bold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Adaugă un antet</dc:title>
  <cp:lastModifiedBy>Galina Lusmanschi</cp:lastModifiedBy>
  <cp:revision>4</cp:revision>
  <dcterms:created xsi:type="dcterms:W3CDTF">2006-08-16T00:00:00Z</dcterms:created>
  <dcterms:modified xsi:type="dcterms:W3CDTF">2025-11-11T08:55:25Z</dcterms:modified>
  <dc:identifier>DAG4S9KIId0</dc:identifier>
</cp:coreProperties>
</file>