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 (MS) Bold" panose="020B0604020202020204" charset="0"/>
      <p:regular r:id="rId6"/>
    </p:embeddedFont>
    <p:embeddedFont>
      <p:font typeface="Calibri (MS) Bold Italics" panose="020B0604020202020204" charset="0"/>
      <p:regular r:id="rId7"/>
    </p:embeddedFont>
    <p:embeddedFont>
      <p:font typeface="Roboto Bold" panose="020B0604020202020204" charset="0"/>
      <p:regular r:id="rId8"/>
    </p:embeddedFont>
    <p:embeddedFont>
      <p:font typeface="Roboto Italics" panose="020B0604020202020204" charset="0"/>
      <p:regular r:id="rId9"/>
    </p:embeddedFont>
    <p:embeddedFont>
      <p:font typeface="Times New Roman MT" panose="020B0604020202020204" charset="0"/>
      <p:regular r:id="rId10"/>
    </p:embeddedFont>
    <p:embeddedFont>
      <p:font typeface="Times New Roman MT Bold" panose="020B0604020202020204" charset="0"/>
      <p:regular r:id="rId11"/>
    </p:embeddedFont>
    <p:embeddedFont>
      <p:font typeface="Times New Roman MT Bold Italics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eccar.ro/ro/wp-content/uploads/2021/09/3103_IIRC_framework_doc_8a-RO-FINAL.pdf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532711" cy="10424650"/>
          </a:xfrm>
          <a:custGeom>
            <a:avLst/>
            <a:gdLst/>
            <a:ahLst/>
            <a:cxnLst/>
            <a:rect l="l" t="t" r="r" b="b"/>
            <a:pathLst>
              <a:path w="18532711" h="10424650">
                <a:moveTo>
                  <a:pt x="0" y="0"/>
                </a:moveTo>
                <a:lnTo>
                  <a:pt x="18532711" y="0"/>
                </a:lnTo>
                <a:lnTo>
                  <a:pt x="18532711" y="10424650"/>
                </a:lnTo>
                <a:lnTo>
                  <a:pt x="0" y="104246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0999"/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74611" y="2664300"/>
            <a:ext cx="12158705" cy="4753025"/>
            <a:chOff x="0" y="0"/>
            <a:chExt cx="3202293" cy="12518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2293" cy="1251826"/>
            </a:xfrm>
            <a:custGeom>
              <a:avLst/>
              <a:gdLst/>
              <a:ahLst/>
              <a:cxnLst/>
              <a:rect l="l" t="t" r="r" b="b"/>
              <a:pathLst>
                <a:path w="3202293" h="1251826">
                  <a:moveTo>
                    <a:pt x="0" y="0"/>
                  </a:moveTo>
                  <a:lnTo>
                    <a:pt x="3202293" y="0"/>
                  </a:lnTo>
                  <a:lnTo>
                    <a:pt x="3202293" y="1251826"/>
                  </a:lnTo>
                  <a:lnTo>
                    <a:pt x="0" y="1251826"/>
                  </a:lnTo>
                  <a:close/>
                </a:path>
              </a:pathLst>
            </a:custGeom>
            <a:solidFill>
              <a:srgbClr val="2257A1">
                <a:alpha val="1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3202293" cy="11946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9205" y="3139362"/>
            <a:ext cx="18297205" cy="3802900"/>
            <a:chOff x="0" y="0"/>
            <a:chExt cx="4819017" cy="10015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9017" cy="1001587"/>
            </a:xfrm>
            <a:custGeom>
              <a:avLst/>
              <a:gdLst/>
              <a:ahLst/>
              <a:cxnLst/>
              <a:rect l="l" t="t" r="r" b="b"/>
              <a:pathLst>
                <a:path w="4819017" h="1001587">
                  <a:moveTo>
                    <a:pt x="0" y="0"/>
                  </a:moveTo>
                  <a:lnTo>
                    <a:pt x="4819017" y="0"/>
                  </a:lnTo>
                  <a:lnTo>
                    <a:pt x="4819017" y="1001587"/>
                  </a:lnTo>
                  <a:lnTo>
                    <a:pt x="0" y="1001587"/>
                  </a:lnTo>
                  <a:close/>
                </a:path>
              </a:pathLst>
            </a:custGeom>
            <a:solidFill>
              <a:srgbClr val="3FB0D4">
                <a:alpha val="20784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19017" cy="10396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9865" y="327622"/>
            <a:ext cx="17282057" cy="1490577"/>
          </a:xfrm>
          <a:custGeom>
            <a:avLst/>
            <a:gdLst/>
            <a:ahLst/>
            <a:cxnLst/>
            <a:rect l="l" t="t" r="r" b="b"/>
            <a:pathLst>
              <a:path w="17282057" h="1490577">
                <a:moveTo>
                  <a:pt x="0" y="0"/>
                </a:moveTo>
                <a:lnTo>
                  <a:pt x="17282057" y="0"/>
                </a:lnTo>
                <a:lnTo>
                  <a:pt x="17282057" y="1490577"/>
                </a:lnTo>
                <a:lnTo>
                  <a:pt x="0" y="149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474610" y="4303733"/>
            <a:ext cx="12158705" cy="2863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ro-RO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ELEMENTUL DE CONȚINUT AL RAPORTULUI INTEGRAT:</a:t>
            </a:r>
          </a:p>
          <a:p>
            <a:pPr algn="ctr">
              <a:lnSpc>
                <a:spcPts val="7559"/>
              </a:lnSpc>
            </a:pPr>
            <a:r>
              <a:rPr lang="en-US" sz="54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STRATEGIA ȘI ALOCAREA RESURSELOR</a:t>
            </a:r>
            <a:endParaRPr lang="ro-MD" sz="54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r">
              <a:lnSpc>
                <a:spcPts val="7559"/>
              </a:lnSpc>
            </a:pPr>
            <a:r>
              <a:rPr lang="ro-MD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LUȘMANSCHI Galina, </a:t>
            </a:r>
            <a:r>
              <a:rPr lang="ro-MD" sz="3600" b="1" dirty="0" err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dr</a:t>
            </a:r>
            <a:r>
              <a:rPr lang="ro-MD" sz="36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.,conf.univ.</a:t>
            </a:r>
            <a:endParaRPr lang="en-US" sz="3600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11" name="Freeform 11"/>
          <p:cNvSpPr/>
          <p:nvPr/>
        </p:nvSpPr>
        <p:spPr>
          <a:xfrm rot="-10800000">
            <a:off x="14238977" y="8042757"/>
            <a:ext cx="4049023" cy="2244243"/>
          </a:xfrm>
          <a:custGeom>
            <a:avLst/>
            <a:gdLst/>
            <a:ahLst/>
            <a:cxnLst/>
            <a:rect l="l" t="t" r="r" b="b"/>
            <a:pathLst>
              <a:path w="4049023" h="2244243">
                <a:moveTo>
                  <a:pt x="0" y="0"/>
                </a:moveTo>
                <a:lnTo>
                  <a:pt x="4049023" y="0"/>
                </a:lnTo>
                <a:lnTo>
                  <a:pt x="4049023" y="2244243"/>
                </a:lnTo>
                <a:lnTo>
                  <a:pt x="0" y="2244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 flipH="1">
            <a:off x="0" y="8042757"/>
            <a:ext cx="4049023" cy="2244243"/>
          </a:xfrm>
          <a:custGeom>
            <a:avLst/>
            <a:gdLst/>
            <a:ahLst/>
            <a:cxnLst/>
            <a:rect l="l" t="t" r="r" b="b"/>
            <a:pathLst>
              <a:path w="4049023" h="2244243">
                <a:moveTo>
                  <a:pt x="4049023" y="0"/>
                </a:moveTo>
                <a:lnTo>
                  <a:pt x="0" y="0"/>
                </a:lnTo>
                <a:lnTo>
                  <a:pt x="0" y="2244243"/>
                </a:lnTo>
                <a:lnTo>
                  <a:pt x="4049023" y="2244243"/>
                </a:lnTo>
                <a:lnTo>
                  <a:pt x="4049023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51D89B76-4C5B-420E-8875-C3620AF52BEA}"/>
              </a:ext>
            </a:extLst>
          </p:cNvPr>
          <p:cNvGrpSpPr/>
          <p:nvPr/>
        </p:nvGrpSpPr>
        <p:grpSpPr>
          <a:xfrm>
            <a:off x="20707" y="0"/>
            <a:ext cx="18297205" cy="10431661"/>
            <a:chOff x="0" y="-38100"/>
            <a:chExt cx="4819017" cy="2747433"/>
          </a:xfrm>
          <a:solidFill>
            <a:srgbClr val="E9EFF7"/>
          </a:solidFill>
        </p:grpSpPr>
        <p:sp>
          <p:nvSpPr>
            <p:cNvPr id="55" name="Freeform 3">
              <a:extLst>
                <a:ext uri="{FF2B5EF4-FFF2-40B4-BE49-F238E27FC236}">
                  <a16:creationId xmlns:a16="http://schemas.microsoft.com/office/drawing/2014/main" id="{ACB68931-FCFD-447E-9193-739D0DFC6E3C}"/>
                </a:ext>
              </a:extLst>
            </p:cNvPr>
            <p:cNvSpPr/>
            <p:nvPr/>
          </p:nvSpPr>
          <p:spPr>
            <a:xfrm>
              <a:off x="0" y="0"/>
              <a:ext cx="4819017" cy="2709333"/>
            </a:xfrm>
            <a:custGeom>
              <a:avLst/>
              <a:gdLst/>
              <a:ahLst/>
              <a:cxnLst/>
              <a:rect l="l" t="t" r="r" b="b"/>
              <a:pathLst>
                <a:path w="4819017" h="2709333">
                  <a:moveTo>
                    <a:pt x="0" y="0"/>
                  </a:moveTo>
                  <a:lnTo>
                    <a:pt x="4819017" y="0"/>
                  </a:lnTo>
                  <a:lnTo>
                    <a:pt x="481901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FAD0F7DC-32BC-43BE-B9AA-2EDDC8BEFC60}"/>
                </a:ext>
              </a:extLst>
            </p:cNvPr>
            <p:cNvSpPr txBox="1"/>
            <p:nvPr/>
          </p:nvSpPr>
          <p:spPr>
            <a:xfrm>
              <a:off x="0" y="-38100"/>
              <a:ext cx="481901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91804" y="274224"/>
            <a:ext cx="13843237" cy="1193979"/>
          </a:xfrm>
          <a:custGeom>
            <a:avLst/>
            <a:gdLst/>
            <a:ahLst/>
            <a:cxnLst/>
            <a:rect l="l" t="t" r="r" b="b"/>
            <a:pathLst>
              <a:path w="13843237" h="1193979">
                <a:moveTo>
                  <a:pt x="0" y="0"/>
                </a:moveTo>
                <a:lnTo>
                  <a:pt x="13843237" y="0"/>
                </a:lnTo>
                <a:lnTo>
                  <a:pt x="13843237" y="1193979"/>
                </a:lnTo>
                <a:lnTo>
                  <a:pt x="0" y="1193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75572" y="1590746"/>
            <a:ext cx="7052255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b="1" i="1" spc="60">
                <a:solidFill>
                  <a:srgbClr val="D5232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 În raportul integrat se indică următoarele: </a:t>
            </a:r>
            <a:endParaRPr lang="en-US" sz="2899" b="1" i="1" spc="60">
              <a:solidFill>
                <a:srgbClr val="D5232F"/>
              </a:solidFill>
              <a:latin typeface="Calibri (MS) Bold Italics"/>
              <a:ea typeface="Calibri (MS) Bold Italics"/>
              <a:cs typeface="Calibri (MS) Bold Italics"/>
              <a:sym typeface="Calibri (MS) Bold Italics"/>
              <a:hlinkClick r:id="rId3" tooltip="https://ceccar.ro/ro/wp-content/uploads/2021/09/3103_IIRC_framework_doc_8a-RO-FINAL.pdf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499" y="8628785"/>
            <a:ext cx="10293671" cy="116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0"/>
              </a:lnSpc>
            </a:pPr>
            <a:r>
              <a:rPr lang="en-US" sz="3472" b="1" i="1" spc="72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Care este țelul entității și cum </a:t>
            </a:r>
          </a:p>
          <a:p>
            <a:pPr algn="l">
              <a:lnSpc>
                <a:spcPts val="4410"/>
              </a:lnSpc>
            </a:pPr>
            <a:r>
              <a:rPr lang="en-US" sz="3472" b="1" i="1" spc="72">
                <a:solidFill>
                  <a:srgbClr val="00000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intenționează aceasta să îl realizeze?</a:t>
            </a:r>
            <a:endParaRPr lang="en-US" sz="3472" b="1" i="1" spc="72">
              <a:solidFill>
                <a:srgbClr val="000000"/>
              </a:solidFill>
              <a:latin typeface="Calibri (MS) Bold Italics"/>
              <a:ea typeface="Calibri (MS) Bold Italics"/>
              <a:cs typeface="Calibri (MS) Bold Italics"/>
              <a:sym typeface="Calibri (MS) Bold Italics"/>
              <a:hlinkClick r:id="rId3" tooltip="https://ceccar.ro/ro/wp-content/uploads/2021/09/3103_IIRC_framework_doc_8a-RO-FINAL.pd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20149" y="3728650"/>
            <a:ext cx="506370" cy="74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7"/>
              </a:lnSpc>
              <a:spcBef>
                <a:spcPct val="0"/>
              </a:spcBef>
            </a:pPr>
            <a:r>
              <a:rPr lang="en-US" sz="3919" b="1" spc="82">
                <a:solidFill>
                  <a:srgbClr val="276E0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79143" y="2449913"/>
            <a:ext cx="8171416" cy="5969322"/>
            <a:chOff x="0" y="0"/>
            <a:chExt cx="10895221" cy="7959096"/>
          </a:xfrm>
        </p:grpSpPr>
        <p:sp>
          <p:nvSpPr>
            <p:cNvPr id="10" name="TextBox 10"/>
            <p:cNvSpPr txBox="1"/>
            <p:nvPr/>
          </p:nvSpPr>
          <p:spPr>
            <a:xfrm>
              <a:off x="5047524" y="-67588"/>
              <a:ext cx="675160" cy="942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  <a:spcBef>
                  <a:spcPct val="0"/>
                </a:spcBef>
              </a:pPr>
              <a:r>
                <a:rPr lang="en-US" sz="3919" b="1" spc="82">
                  <a:solidFill>
                    <a:srgbClr val="276E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239155" y="3953265"/>
              <a:ext cx="675160" cy="942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7"/>
                </a:lnSpc>
                <a:spcBef>
                  <a:spcPct val="0"/>
                </a:spcBef>
              </a:pPr>
              <a:r>
                <a:rPr lang="en-US" sz="3919" b="1" spc="82">
                  <a:solidFill>
                    <a:srgbClr val="276E0B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10038" y="4896073"/>
              <a:ext cx="8759565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1602247" y="3835494"/>
              <a:ext cx="3137171" cy="887349"/>
              <a:chOff x="0" y="0"/>
              <a:chExt cx="11225027" cy="3175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1225027" cy="3175000"/>
              </a:xfrm>
              <a:custGeom>
                <a:avLst/>
                <a:gdLst/>
                <a:ahLst/>
                <a:cxnLst/>
                <a:rect l="l" t="t" r="r" b="b"/>
                <a:pathLst>
                  <a:path w="11225027" h="3175000">
                    <a:moveTo>
                      <a:pt x="5612514" y="0"/>
                    </a:moveTo>
                    <a:cubicBezTo>
                      <a:pt x="2512161" y="0"/>
                      <a:pt x="0" y="1421130"/>
                      <a:pt x="0" y="3175000"/>
                    </a:cubicBezTo>
                    <a:lnTo>
                      <a:pt x="11225027" y="3175000"/>
                    </a:lnTo>
                    <a:cubicBezTo>
                      <a:pt x="11225027" y="1421130"/>
                      <a:pt x="8712866" y="0"/>
                      <a:pt x="5612514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82579" b="-82579"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110038" y="5003700"/>
              <a:ext cx="8562815" cy="823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39"/>
                </a:lnSpc>
                <a:spcBef>
                  <a:spcPct val="0"/>
                </a:spcBef>
              </a:pPr>
              <a:r>
                <a:rPr lang="en-US" sz="1742" b="1" i="1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Pl</a:t>
              </a:r>
              <a:r>
                <a:rPr lang="en-US" sz="1742" b="1" i="1" u="none" strike="noStrike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anurile de alocare a resurselor pe care le are în vederea implementării strategiei sale.</a:t>
              </a:r>
            </a:p>
          </p:txBody>
        </p:sp>
        <p:sp>
          <p:nvSpPr>
            <p:cNvPr id="16" name="AutoShape 16"/>
            <p:cNvSpPr/>
            <p:nvPr/>
          </p:nvSpPr>
          <p:spPr>
            <a:xfrm flipV="1">
              <a:off x="37" y="954803"/>
              <a:ext cx="8573519" cy="1659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1716716" y="0"/>
              <a:ext cx="3039793" cy="859806"/>
              <a:chOff x="0" y="0"/>
              <a:chExt cx="11225027" cy="3175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1225027" cy="3175000"/>
              </a:xfrm>
              <a:custGeom>
                <a:avLst/>
                <a:gdLst/>
                <a:ahLst/>
                <a:cxnLst/>
                <a:rect l="l" t="t" r="r" b="b"/>
                <a:pathLst>
                  <a:path w="11225027" h="3175000">
                    <a:moveTo>
                      <a:pt x="5612514" y="0"/>
                    </a:moveTo>
                    <a:cubicBezTo>
                      <a:pt x="2512161" y="0"/>
                      <a:pt x="0" y="1421130"/>
                      <a:pt x="0" y="3175000"/>
                    </a:cubicBezTo>
                    <a:lnTo>
                      <a:pt x="11225027" y="3175000"/>
                    </a:lnTo>
                    <a:cubicBezTo>
                      <a:pt x="11225027" y="1421130"/>
                      <a:pt x="8712866" y="0"/>
                      <a:pt x="5612514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68027" b="-68027"/>
                </a:stretch>
              </a:blip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7" y="1039524"/>
              <a:ext cx="8538057" cy="4204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439"/>
                </a:lnSpc>
                <a:spcBef>
                  <a:spcPct val="0"/>
                </a:spcBef>
              </a:pPr>
              <a:r>
                <a:rPr lang="en-US" sz="1742" b="1" i="1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Obiectivele strategice ale entității pe termen scurt, mediu și lung.</a:t>
              </a:r>
            </a:p>
          </p:txBody>
        </p:sp>
        <p:sp>
          <p:nvSpPr>
            <p:cNvPr id="20" name="AutoShape 20"/>
            <p:cNvSpPr/>
            <p:nvPr/>
          </p:nvSpPr>
          <p:spPr>
            <a:xfrm>
              <a:off x="1602282" y="2839466"/>
              <a:ext cx="8923166" cy="16594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1" name="Group 21"/>
            <p:cNvGrpSpPr/>
            <p:nvPr/>
          </p:nvGrpSpPr>
          <p:grpSpPr>
            <a:xfrm>
              <a:off x="3272964" y="1668141"/>
              <a:ext cx="3039793" cy="1033335"/>
              <a:chOff x="0" y="0"/>
              <a:chExt cx="11225027" cy="38157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1225027" cy="3815790"/>
              </a:xfrm>
              <a:custGeom>
                <a:avLst/>
                <a:gdLst/>
                <a:ahLst/>
                <a:cxnLst/>
                <a:rect l="l" t="t" r="r" b="b"/>
                <a:pathLst>
                  <a:path w="11225027" h="3815790">
                    <a:moveTo>
                      <a:pt x="5612514" y="0"/>
                    </a:moveTo>
                    <a:cubicBezTo>
                      <a:pt x="2512161" y="0"/>
                      <a:pt x="0" y="1707948"/>
                      <a:pt x="0" y="3815790"/>
                    </a:cubicBezTo>
                    <a:lnTo>
                      <a:pt x="11225027" y="3815790"/>
                    </a:lnTo>
                    <a:cubicBezTo>
                      <a:pt x="11225027" y="1707948"/>
                      <a:pt x="8712866" y="0"/>
                      <a:pt x="5612514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39906" b="-39906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730293" y="2855895"/>
              <a:ext cx="9164928" cy="823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439"/>
                </a:lnSpc>
                <a:spcBef>
                  <a:spcPct val="0"/>
                </a:spcBef>
              </a:pPr>
              <a:r>
                <a:rPr lang="en-US" sz="1742" b="1" i="1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Strategiile pe care aceasta le are implementate sau intenționează să </a:t>
              </a:r>
            </a:p>
            <a:p>
              <a:pPr algn="just">
                <a:lnSpc>
                  <a:spcPts val="2439"/>
                </a:lnSpc>
                <a:spcBef>
                  <a:spcPct val="0"/>
                </a:spcBef>
              </a:pPr>
              <a:r>
                <a:rPr lang="en-US" sz="1742" b="1" i="1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le implementeze în vederea îndeplinirii acelor obiective strategice.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2529678" y="7044439"/>
              <a:ext cx="8150431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5" name="Group 25"/>
            <p:cNvGrpSpPr/>
            <p:nvPr/>
          </p:nvGrpSpPr>
          <p:grpSpPr>
            <a:xfrm>
              <a:off x="3997535" y="6005124"/>
              <a:ext cx="3137171" cy="887349"/>
              <a:chOff x="0" y="0"/>
              <a:chExt cx="11225027" cy="3175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1225027" cy="3175000"/>
              </a:xfrm>
              <a:custGeom>
                <a:avLst/>
                <a:gdLst/>
                <a:ahLst/>
                <a:cxnLst/>
                <a:rect l="l" t="t" r="r" b="b"/>
                <a:pathLst>
                  <a:path w="11225027" h="3175000">
                    <a:moveTo>
                      <a:pt x="5612514" y="0"/>
                    </a:moveTo>
                    <a:cubicBezTo>
                      <a:pt x="2512161" y="0"/>
                      <a:pt x="0" y="1421130"/>
                      <a:pt x="0" y="3175000"/>
                    </a:cubicBezTo>
                    <a:lnTo>
                      <a:pt x="11225027" y="3175000"/>
                    </a:lnTo>
                    <a:cubicBezTo>
                      <a:pt x="11225027" y="1421130"/>
                      <a:pt x="8712866" y="0"/>
                      <a:pt x="5612514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t="-42805" b="-42805"/>
                </a:stretch>
              </a:blip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529678" y="7135472"/>
              <a:ext cx="8342945" cy="823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39"/>
                </a:lnSpc>
                <a:spcBef>
                  <a:spcPct val="0"/>
                </a:spcBef>
              </a:pPr>
              <a:r>
                <a:rPr lang="en-US" sz="1742" b="1" i="1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Mo</a:t>
              </a:r>
              <a:r>
                <a:rPr lang="en-US" sz="1742" b="1" i="1" u="none" strike="noStrike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dul în care își va măsura realizările și rezultatele prevăzute </a:t>
              </a:r>
            </a:p>
            <a:p>
              <a:pPr marL="0" lvl="0" indent="0" algn="just">
                <a:lnSpc>
                  <a:spcPts val="2439"/>
                </a:lnSpc>
                <a:spcBef>
                  <a:spcPct val="0"/>
                </a:spcBef>
              </a:pPr>
              <a:r>
                <a:rPr lang="en-US" sz="1742" b="1" i="1" u="none" strike="noStrike" spc="36">
                  <a:solidFill>
                    <a:srgbClr val="000000"/>
                  </a:solidFill>
                  <a:latin typeface="Calibri (MS) Bold Italics"/>
                  <a:ea typeface="Calibri (MS) Bold Italics"/>
                  <a:cs typeface="Calibri (MS) Bold Italics"/>
                  <a:sym typeface="Calibri (MS) Bold Italics"/>
                </a:rPr>
                <a:t>pe termen scurt, mediu și lung.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315696" y="6921984"/>
            <a:ext cx="506370" cy="74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7"/>
              </a:lnSpc>
              <a:spcBef>
                <a:spcPct val="0"/>
              </a:spcBef>
            </a:pPr>
            <a:r>
              <a:rPr lang="en-US" sz="3919" b="1" spc="82">
                <a:solidFill>
                  <a:srgbClr val="276E0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630036" y="1592872"/>
            <a:ext cx="8513056" cy="554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b="1" i="1" spc="60">
                <a:solidFill>
                  <a:srgbClr val="D5232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De asemenea, se poate include descrierea privind:</a:t>
            </a:r>
          </a:p>
        </p:txBody>
      </p:sp>
      <p:sp>
        <p:nvSpPr>
          <p:cNvPr id="30" name="AutoShape 30"/>
          <p:cNvSpPr/>
          <p:nvPr/>
        </p:nvSpPr>
        <p:spPr>
          <a:xfrm>
            <a:off x="8597139" y="2803488"/>
            <a:ext cx="0" cy="804402"/>
          </a:xfrm>
          <a:prstGeom prst="line">
            <a:avLst/>
          </a:prstGeom>
          <a:ln w="47625" cap="flat">
            <a:solidFill>
              <a:srgbClr val="FFFFFF">
                <a:alpha val="34902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>
            <a:off x="8410429" y="2254096"/>
            <a:ext cx="9326560" cy="7684127"/>
            <a:chOff x="0" y="0"/>
            <a:chExt cx="12435412" cy="10245502"/>
          </a:xfrm>
        </p:grpSpPr>
        <p:sp>
          <p:nvSpPr>
            <p:cNvPr id="32" name="AutoShape 32"/>
            <p:cNvSpPr/>
            <p:nvPr/>
          </p:nvSpPr>
          <p:spPr>
            <a:xfrm>
              <a:off x="1651989" y="6488384"/>
              <a:ext cx="0" cy="1130135"/>
            </a:xfrm>
            <a:prstGeom prst="line">
              <a:avLst/>
            </a:prstGeom>
            <a:ln w="63772" cap="flat">
              <a:solidFill>
                <a:srgbClr val="FFFFFF">
                  <a:alpha val="3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187947"/>
              <a:ext cx="1703082" cy="358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64"/>
                </a:lnSpc>
                <a:spcBef>
                  <a:spcPct val="0"/>
                </a:spcBef>
              </a:pPr>
              <a:r>
                <a:rPr lang="en-US" sz="1617" b="1" spc="33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516827" y="0"/>
              <a:ext cx="8423281" cy="833125"/>
              <a:chOff x="0" y="0"/>
              <a:chExt cx="3919956" cy="387713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919956" cy="387713"/>
              </a:xfrm>
              <a:custGeom>
                <a:avLst/>
                <a:gdLst/>
                <a:ahLst/>
                <a:cxnLst/>
                <a:rect l="l" t="t" r="r" b="b"/>
                <a:pathLst>
                  <a:path w="3919956" h="387713">
                    <a:moveTo>
                      <a:pt x="0" y="0"/>
                    </a:moveTo>
                    <a:lnTo>
                      <a:pt x="3919956" y="0"/>
                    </a:lnTo>
                    <a:lnTo>
                      <a:pt x="3919956" y="387713"/>
                    </a:lnTo>
                    <a:lnTo>
                      <a:pt x="0" y="387713"/>
                    </a:lnTo>
                    <a:close/>
                  </a:path>
                </a:pathLst>
              </a:custGeom>
              <a:solidFill>
                <a:srgbClr val="E5CA33">
                  <a:alpha val="22745"/>
                </a:srgbClr>
              </a:solidFill>
              <a:ln w="47625" cap="sq">
                <a:solidFill>
                  <a:srgbClr val="000000">
                    <a:alpha val="22745"/>
                  </a:srgbClr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57150"/>
                <a:ext cx="3919956" cy="444863"/>
              </a:xfrm>
              <a:prstGeom prst="rect">
                <a:avLst/>
              </a:prstGeom>
            </p:spPr>
            <p:txBody>
              <a:bodyPr lIns="27250" tIns="27250" rIns="27250" bIns="2725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396055" y="45648"/>
              <a:ext cx="9683344" cy="786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64"/>
                </a:lnSpc>
                <a:spcBef>
                  <a:spcPct val="0"/>
                </a:spcBef>
              </a:pPr>
              <a:r>
                <a:rPr lang="en-US" sz="2000" b="1" spc="33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Legăturii dintre strategia entității și planurile </a:t>
              </a:r>
              <a:endParaRPr lang="ro-RO" sz="2000" b="1" spc="33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algn="l">
                <a:lnSpc>
                  <a:spcPts val="2264"/>
                </a:lnSpc>
                <a:spcBef>
                  <a:spcPct val="0"/>
                </a:spcBef>
              </a:pPr>
              <a:r>
                <a:rPr lang="en-US" sz="2000" b="1" spc="33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 alocare a resurselor 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143614" y="1034889"/>
              <a:ext cx="7796495" cy="3598177"/>
              <a:chOff x="0" y="0"/>
              <a:chExt cx="3628268" cy="167449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3628268" cy="1674489"/>
              </a:xfrm>
              <a:custGeom>
                <a:avLst/>
                <a:gdLst/>
                <a:ahLst/>
                <a:cxnLst/>
                <a:rect l="l" t="t" r="r" b="b"/>
                <a:pathLst>
                  <a:path w="3628268" h="1674489">
                    <a:moveTo>
                      <a:pt x="0" y="0"/>
                    </a:moveTo>
                    <a:lnTo>
                      <a:pt x="3628268" y="0"/>
                    </a:lnTo>
                    <a:lnTo>
                      <a:pt x="3628268" y="1674489"/>
                    </a:lnTo>
                    <a:lnTo>
                      <a:pt x="0" y="1674489"/>
                    </a:lnTo>
                    <a:close/>
                  </a:path>
                </a:pathLst>
              </a:custGeom>
              <a:solidFill>
                <a:srgbClr val="85BEC0">
                  <a:alpha val="22745"/>
                </a:srgbClr>
              </a:solidFill>
              <a:ln w="47625" cap="sq">
                <a:solidFill>
                  <a:srgbClr val="000000">
                    <a:alpha val="22745"/>
                  </a:srgbClr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57150"/>
                <a:ext cx="3628268" cy="1731640"/>
              </a:xfrm>
              <a:prstGeom prst="rect">
                <a:avLst/>
              </a:prstGeom>
            </p:spPr>
            <p:txBody>
              <a:bodyPr lIns="29221" tIns="29221" rIns="29221" bIns="29221" rtlCol="0" anchor="ctr"/>
              <a:lstStyle/>
              <a:p>
                <a:pPr marL="496566" lvl="1" indent="-248283" algn="ctr">
                  <a:lnSpc>
                    <a:spcPts val="3219"/>
                  </a:lnSpc>
                  <a:buFont typeface="Arial"/>
                  <a:buChar char="•"/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1396054" y="1099219"/>
              <a:ext cx="7400926" cy="34314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9242" lvl="1" indent="-174621" algn="l">
                <a:lnSpc>
                  <a:spcPts val="22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17" i="1" spc="33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Sunt corelate cu modelul de afaceri al entității și ce modificări ar putea fi necesare în acel model de afaceri în vederea implementării strategiilor alese pentru a asigura înțelegerea capacității entității de a se adapta la schimbări;</a:t>
              </a:r>
            </a:p>
            <a:p>
              <a:pPr marL="349242" lvl="1" indent="-174621" algn="l">
                <a:lnSpc>
                  <a:spcPts val="22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17" i="1" spc="33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Sunt influențate de/răspund la mediul extern și la riscurile și oportunitățile identificate; </a:t>
              </a:r>
            </a:p>
            <a:p>
              <a:pPr marL="349242" lvl="1" indent="-174621" algn="l">
                <a:lnSpc>
                  <a:spcPts val="2264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17" i="1" spc="33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Afectează capitalurile și aranjamentele de gestionare a riscurilor aferente acelor capitaluri.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321511" y="4991535"/>
              <a:ext cx="0" cy="850817"/>
            </a:xfrm>
            <a:prstGeom prst="line">
              <a:avLst/>
            </a:prstGeom>
            <a:ln w="51018" cap="flat">
              <a:solidFill>
                <a:srgbClr val="FFFFFF">
                  <a:alpha val="34902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3069970" y="5202462"/>
              <a:ext cx="1725341" cy="3592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0"/>
                </a:lnSpc>
                <a:spcBef>
                  <a:spcPct val="0"/>
                </a:spcBef>
              </a:pPr>
              <a:r>
                <a:rPr lang="en-US" sz="1621" b="1" spc="34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II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3661692" y="4991535"/>
              <a:ext cx="8533373" cy="835217"/>
              <a:chOff x="0" y="0"/>
              <a:chExt cx="3961243" cy="38771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961243" cy="387713"/>
              </a:xfrm>
              <a:custGeom>
                <a:avLst/>
                <a:gdLst/>
                <a:ahLst/>
                <a:cxnLst/>
                <a:rect l="l" t="t" r="r" b="b"/>
                <a:pathLst>
                  <a:path w="3961243" h="387713">
                    <a:moveTo>
                      <a:pt x="0" y="0"/>
                    </a:moveTo>
                    <a:lnTo>
                      <a:pt x="3961243" y="0"/>
                    </a:lnTo>
                    <a:lnTo>
                      <a:pt x="3961243" y="387713"/>
                    </a:lnTo>
                    <a:lnTo>
                      <a:pt x="0" y="387713"/>
                    </a:lnTo>
                    <a:close/>
                  </a:path>
                </a:pathLst>
              </a:custGeom>
              <a:solidFill>
                <a:srgbClr val="E5CA33">
                  <a:alpha val="22745"/>
                </a:srgbClr>
              </a:solidFill>
              <a:ln w="47625" cap="sq">
                <a:solidFill>
                  <a:srgbClr val="000000">
                    <a:alpha val="22745"/>
                  </a:srgbClr>
                </a:solidFill>
                <a:prstDash val="solid"/>
                <a:miter/>
              </a:ln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57150"/>
                <a:ext cx="3961243" cy="444863"/>
              </a:xfrm>
              <a:prstGeom prst="rect">
                <a:avLst/>
              </a:prstGeom>
            </p:spPr>
            <p:txBody>
              <a:bodyPr lIns="27380" tIns="27380" rIns="27380" bIns="2738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4201041" y="5015872"/>
              <a:ext cx="8234371" cy="786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270"/>
                </a:lnSpc>
                <a:spcBef>
                  <a:spcPct val="0"/>
                </a:spcBef>
              </a:pPr>
              <a:r>
                <a:rPr lang="en-US" sz="2000" b="1" spc="34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Ce anume diferențiază entitatea pentru a-i oferi avantaj competitiv și a-i permite să creeze valoare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4378993" y="6047031"/>
              <a:ext cx="7816072" cy="4198471"/>
              <a:chOff x="0" y="0"/>
              <a:chExt cx="3628268" cy="194895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3628268" cy="1948956"/>
              </a:xfrm>
              <a:custGeom>
                <a:avLst/>
                <a:gdLst/>
                <a:ahLst/>
                <a:cxnLst/>
                <a:rect l="l" t="t" r="r" b="b"/>
                <a:pathLst>
                  <a:path w="3628268" h="1948956">
                    <a:moveTo>
                      <a:pt x="0" y="0"/>
                    </a:moveTo>
                    <a:lnTo>
                      <a:pt x="3628268" y="0"/>
                    </a:lnTo>
                    <a:lnTo>
                      <a:pt x="3628268" y="1948956"/>
                    </a:lnTo>
                    <a:lnTo>
                      <a:pt x="0" y="1948956"/>
                    </a:lnTo>
                    <a:close/>
                  </a:path>
                </a:pathLst>
              </a:custGeom>
              <a:solidFill>
                <a:srgbClr val="85BEC0">
                  <a:alpha val="22745"/>
                </a:srgbClr>
              </a:solidFill>
              <a:ln w="47625" cap="sq">
                <a:solidFill>
                  <a:srgbClr val="000000">
                    <a:alpha val="22745"/>
                  </a:srgbClr>
                </a:solidFill>
                <a:prstDash val="solid"/>
                <a:miter/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0" y="-57150"/>
                <a:ext cx="3628268" cy="2006106"/>
              </a:xfrm>
              <a:prstGeom prst="rect">
                <a:avLst/>
              </a:prstGeom>
            </p:spPr>
            <p:txBody>
              <a:bodyPr lIns="29360" tIns="29360" rIns="29360" bIns="29360" rtlCol="0" anchor="ctr"/>
              <a:lstStyle/>
              <a:p>
                <a:pPr algn="ctr">
                  <a:lnSpc>
                    <a:spcPts val="321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4552410" y="6203329"/>
              <a:ext cx="7419510" cy="3824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50119" lvl="1" indent="-175059" algn="l">
                <a:lnSpc>
                  <a:spcPts val="2270"/>
                </a:lnSpc>
                <a:buFont typeface="Arial"/>
                <a:buChar char="•"/>
              </a:pPr>
              <a:r>
                <a:rPr lang="en-US" sz="1621" i="1" spc="34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Rolul inovării; </a:t>
              </a:r>
            </a:p>
            <a:p>
              <a:pPr marL="350119" lvl="1" indent="-175059" algn="l">
                <a:lnSpc>
                  <a:spcPts val="227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21" i="1" spc="34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Modul în care entitatea dezvoltă și exploatează capitalul intelectual;</a:t>
              </a:r>
            </a:p>
            <a:p>
              <a:pPr marL="350119" lvl="1" indent="-175059" algn="l">
                <a:lnSpc>
                  <a:spcPts val="227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21" i="1" spc="34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Măsura în care considerentele sociale și de mediu au fost incluse în strategia entității pentru a-i oferi un avantaj competitiv;</a:t>
              </a:r>
            </a:p>
            <a:p>
              <a:pPr marL="350119" lvl="1" indent="-175059" algn="l">
                <a:lnSpc>
                  <a:spcPts val="227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621" i="1" spc="34">
                  <a:solidFill>
                    <a:srgbClr val="000000"/>
                  </a:solidFill>
                  <a:latin typeface="Roboto Italics"/>
                  <a:ea typeface="Roboto Italics"/>
                  <a:cs typeface="Roboto Italics"/>
                  <a:sym typeface="Roboto Italics"/>
                </a:rPr>
                <a:t>Principalele caracteristici și constatări aferente cooperării cu părțile interesate care au fost utilizate în formularea strategiei și a planurilor de alocare a resurselor.</a:t>
              </a:r>
            </a:p>
          </p:txBody>
        </p:sp>
        <p:sp>
          <p:nvSpPr>
            <p:cNvPr id="52" name="AutoShape 52"/>
            <p:cNvSpPr/>
            <p:nvPr/>
          </p:nvSpPr>
          <p:spPr>
            <a:xfrm>
              <a:off x="2092624" y="4848185"/>
              <a:ext cx="2228881" cy="3548964"/>
            </a:xfrm>
            <a:prstGeom prst="line">
              <a:avLst/>
            </a:prstGeom>
            <a:ln w="51018" cap="flat">
              <a:solidFill>
                <a:srgbClr val="000000"/>
              </a:solidFill>
              <a:prstDash val="solid"/>
              <a:headEnd type="arrow" w="med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9003313" y="2198128"/>
              <a:ext cx="2377431" cy="2744824"/>
            </a:xfrm>
            <a:prstGeom prst="line">
              <a:avLst/>
            </a:prstGeom>
            <a:ln w="51018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19BE96B-780A-4BBB-9933-5F831AA2ED47}"/>
              </a:ext>
            </a:extLst>
          </p:cNvPr>
          <p:cNvGrpSpPr/>
          <p:nvPr/>
        </p:nvGrpSpPr>
        <p:grpSpPr>
          <a:xfrm>
            <a:off x="20707" y="0"/>
            <a:ext cx="18297205" cy="10431661"/>
            <a:chOff x="0" y="-38100"/>
            <a:chExt cx="4819017" cy="2747433"/>
          </a:xfrm>
          <a:solidFill>
            <a:srgbClr val="E9EFF7"/>
          </a:solidFill>
        </p:grpSpPr>
        <p:sp>
          <p:nvSpPr>
            <p:cNvPr id="34" name="Freeform 3">
              <a:extLst>
                <a:ext uri="{FF2B5EF4-FFF2-40B4-BE49-F238E27FC236}">
                  <a16:creationId xmlns:a16="http://schemas.microsoft.com/office/drawing/2014/main" id="{BD44570D-EF3B-42B7-8702-ACE51B087DCA}"/>
                </a:ext>
              </a:extLst>
            </p:cNvPr>
            <p:cNvSpPr/>
            <p:nvPr/>
          </p:nvSpPr>
          <p:spPr>
            <a:xfrm>
              <a:off x="0" y="0"/>
              <a:ext cx="4819017" cy="2709333"/>
            </a:xfrm>
            <a:custGeom>
              <a:avLst/>
              <a:gdLst/>
              <a:ahLst/>
              <a:cxnLst/>
              <a:rect l="l" t="t" r="r" b="b"/>
              <a:pathLst>
                <a:path w="4819017" h="2709333">
                  <a:moveTo>
                    <a:pt x="0" y="0"/>
                  </a:moveTo>
                  <a:lnTo>
                    <a:pt x="4819017" y="0"/>
                  </a:lnTo>
                  <a:lnTo>
                    <a:pt x="481901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74683AA0-055F-44CD-A79D-0905F9F7EDFA}"/>
                </a:ext>
              </a:extLst>
            </p:cNvPr>
            <p:cNvSpPr txBox="1"/>
            <p:nvPr/>
          </p:nvSpPr>
          <p:spPr>
            <a:xfrm>
              <a:off x="0" y="-38100"/>
              <a:ext cx="481901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91804" y="274224"/>
            <a:ext cx="13843237" cy="1193979"/>
          </a:xfrm>
          <a:custGeom>
            <a:avLst/>
            <a:gdLst/>
            <a:ahLst/>
            <a:cxnLst/>
            <a:rect l="l" t="t" r="r" b="b"/>
            <a:pathLst>
              <a:path w="13843237" h="1193979">
                <a:moveTo>
                  <a:pt x="0" y="0"/>
                </a:moveTo>
                <a:lnTo>
                  <a:pt x="13843237" y="0"/>
                </a:lnTo>
                <a:lnTo>
                  <a:pt x="13843237" y="1193979"/>
                </a:lnTo>
                <a:lnTo>
                  <a:pt x="0" y="1193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2023608"/>
            <a:ext cx="4300467" cy="8401042"/>
            <a:chOff x="0" y="0"/>
            <a:chExt cx="1237678" cy="24178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37678" cy="2417827"/>
            </a:xfrm>
            <a:custGeom>
              <a:avLst/>
              <a:gdLst/>
              <a:ahLst/>
              <a:cxnLst/>
              <a:rect l="l" t="t" r="r" b="b"/>
              <a:pathLst>
                <a:path w="1237678" h="2417827">
                  <a:moveTo>
                    <a:pt x="0" y="0"/>
                  </a:moveTo>
                  <a:lnTo>
                    <a:pt x="1237678" y="0"/>
                  </a:lnTo>
                  <a:lnTo>
                    <a:pt x="1237678" y="2417827"/>
                  </a:lnTo>
                  <a:lnTo>
                    <a:pt x="0" y="2417827"/>
                  </a:lnTo>
                  <a:close/>
                </a:path>
              </a:pathLst>
            </a:custGeom>
            <a:solidFill>
              <a:srgbClr val="D7DDB4">
                <a:alpha val="7372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1237678" cy="2408302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69725" y="-83968"/>
            <a:ext cx="1418275" cy="10370968"/>
            <a:chOff x="0" y="0"/>
            <a:chExt cx="408181" cy="29847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8181" cy="2984774"/>
            </a:xfrm>
            <a:custGeom>
              <a:avLst/>
              <a:gdLst/>
              <a:ahLst/>
              <a:cxnLst/>
              <a:rect l="l" t="t" r="r" b="b"/>
              <a:pathLst>
                <a:path w="408181" h="2984774">
                  <a:moveTo>
                    <a:pt x="0" y="0"/>
                  </a:moveTo>
                  <a:lnTo>
                    <a:pt x="408181" y="0"/>
                  </a:lnTo>
                  <a:lnTo>
                    <a:pt x="408181" y="2984774"/>
                  </a:lnTo>
                  <a:lnTo>
                    <a:pt x="0" y="2984774"/>
                  </a:lnTo>
                  <a:close/>
                </a:path>
              </a:pathLst>
            </a:custGeom>
            <a:solidFill>
              <a:srgbClr val="D7DDB4">
                <a:alpha val="4588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9525"/>
              <a:ext cx="408181" cy="2975249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684981" y="1880733"/>
            <a:ext cx="7465246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4500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Alocarea resurselor</a:t>
            </a:r>
          </a:p>
        </p:txBody>
      </p:sp>
      <p:sp>
        <p:nvSpPr>
          <p:cNvPr id="13" name="Freeform 13"/>
          <p:cNvSpPr/>
          <p:nvPr/>
        </p:nvSpPr>
        <p:spPr>
          <a:xfrm>
            <a:off x="4929788" y="3784791"/>
            <a:ext cx="2072912" cy="1872733"/>
          </a:xfrm>
          <a:custGeom>
            <a:avLst/>
            <a:gdLst/>
            <a:ahLst/>
            <a:cxnLst/>
            <a:rect l="l" t="t" r="r" b="b"/>
            <a:pathLst>
              <a:path w="2072912" h="1872733">
                <a:moveTo>
                  <a:pt x="0" y="0"/>
                </a:moveTo>
                <a:lnTo>
                  <a:pt x="2072912" y="0"/>
                </a:lnTo>
                <a:lnTo>
                  <a:pt x="2072912" y="1872733"/>
                </a:lnTo>
                <a:lnTo>
                  <a:pt x="0" y="1872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880" r="-1788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152676" y="3704779"/>
            <a:ext cx="2310743" cy="1952745"/>
          </a:xfrm>
          <a:custGeom>
            <a:avLst/>
            <a:gdLst/>
            <a:ahLst/>
            <a:cxnLst/>
            <a:rect l="l" t="t" r="r" b="b"/>
            <a:pathLst>
              <a:path w="2310743" h="1952745">
                <a:moveTo>
                  <a:pt x="0" y="0"/>
                </a:moveTo>
                <a:lnTo>
                  <a:pt x="2310742" y="0"/>
                </a:lnTo>
                <a:lnTo>
                  <a:pt x="2310742" y="1952745"/>
                </a:lnTo>
                <a:lnTo>
                  <a:pt x="0" y="19527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423" r="-1342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533983" y="3667347"/>
            <a:ext cx="1990177" cy="1990177"/>
          </a:xfrm>
          <a:custGeom>
            <a:avLst/>
            <a:gdLst/>
            <a:ahLst/>
            <a:cxnLst/>
            <a:rect l="l" t="t" r="r" b="b"/>
            <a:pathLst>
              <a:path w="1990177" h="1990177">
                <a:moveTo>
                  <a:pt x="0" y="0"/>
                </a:moveTo>
                <a:lnTo>
                  <a:pt x="1990177" y="0"/>
                </a:lnTo>
                <a:lnTo>
                  <a:pt x="1990177" y="1990177"/>
                </a:lnTo>
                <a:lnTo>
                  <a:pt x="0" y="19901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58246" y="3667347"/>
            <a:ext cx="1990177" cy="1990177"/>
          </a:xfrm>
          <a:custGeom>
            <a:avLst/>
            <a:gdLst/>
            <a:ahLst/>
            <a:cxnLst/>
            <a:rect l="l" t="t" r="r" b="b"/>
            <a:pathLst>
              <a:path w="1990177" h="1990177">
                <a:moveTo>
                  <a:pt x="0" y="0"/>
                </a:moveTo>
                <a:lnTo>
                  <a:pt x="1990177" y="0"/>
                </a:lnTo>
                <a:lnTo>
                  <a:pt x="1990177" y="1990177"/>
                </a:lnTo>
                <a:lnTo>
                  <a:pt x="0" y="19901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296427" y="3704779"/>
            <a:ext cx="2062624" cy="1952745"/>
          </a:xfrm>
          <a:custGeom>
            <a:avLst/>
            <a:gdLst/>
            <a:ahLst/>
            <a:cxnLst/>
            <a:rect l="l" t="t" r="r" b="b"/>
            <a:pathLst>
              <a:path w="2062624" h="1952745">
                <a:moveTo>
                  <a:pt x="0" y="0"/>
                </a:moveTo>
                <a:lnTo>
                  <a:pt x="2062623" y="0"/>
                </a:lnTo>
                <a:lnTo>
                  <a:pt x="2062623" y="1952745"/>
                </a:lnTo>
                <a:lnTo>
                  <a:pt x="0" y="19527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134" r="-21134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918432" y="2841438"/>
            <a:ext cx="2245598" cy="80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5"/>
              </a:lnSpc>
              <a:spcBef>
                <a:spcPct val="0"/>
              </a:spcBef>
            </a:pPr>
            <a:r>
              <a:rPr lang="en-US" sz="2318" b="1" i="1">
                <a:solidFill>
                  <a:srgbClr val="5C439E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Resurse </a:t>
            </a:r>
            <a:endParaRPr lang="ro-RO" sz="2318" b="1" i="1">
              <a:solidFill>
                <a:srgbClr val="5C439E"/>
              </a:solidFill>
              <a:latin typeface="Times New Roman MT Bold Italics"/>
              <a:ea typeface="Times New Roman MT Bold Italics"/>
              <a:cs typeface="Times New Roman MT Bold Italics"/>
              <a:sym typeface="Times New Roman MT Bold Italics"/>
            </a:endParaRPr>
          </a:p>
          <a:p>
            <a:pPr algn="ctr">
              <a:lnSpc>
                <a:spcPts val="3245"/>
              </a:lnSpc>
              <a:spcBef>
                <a:spcPct val="0"/>
              </a:spcBef>
            </a:pPr>
            <a:r>
              <a:rPr lang="en-US" sz="2318" b="1" i="1">
                <a:solidFill>
                  <a:srgbClr val="5C439E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financiare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45027" y="2841438"/>
            <a:ext cx="1811099" cy="44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5"/>
              </a:lnSpc>
              <a:spcBef>
                <a:spcPct val="0"/>
              </a:spcBef>
            </a:pPr>
            <a:r>
              <a:rPr lang="en-US" sz="2318" b="1" i="1" u="none" strike="noStrike">
                <a:solidFill>
                  <a:srgbClr val="5C439E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Resurse umane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08378" y="2841438"/>
            <a:ext cx="2013918" cy="44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5"/>
              </a:lnSpc>
              <a:spcBef>
                <a:spcPct val="0"/>
              </a:spcBef>
            </a:pPr>
            <a:r>
              <a:rPr lang="en-US" sz="2318" b="1" i="1" u="none" strike="noStrike">
                <a:solidFill>
                  <a:srgbClr val="5C439E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Resurse naturale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76518" y="2841438"/>
            <a:ext cx="2243785" cy="44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5"/>
              </a:lnSpc>
              <a:spcBef>
                <a:spcPct val="0"/>
              </a:spcBef>
            </a:pPr>
            <a:r>
              <a:rPr lang="en-US" sz="2318" b="1" i="1" u="none" strike="noStrike">
                <a:solidFill>
                  <a:srgbClr val="5C439E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Capital intelectual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580835" y="2841438"/>
            <a:ext cx="1766860" cy="44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5"/>
              </a:lnSpc>
              <a:spcBef>
                <a:spcPct val="0"/>
              </a:spcBef>
            </a:pPr>
            <a:r>
              <a:rPr lang="en-US" sz="2318" b="1" i="1" u="none" strike="noStrike">
                <a:solidFill>
                  <a:srgbClr val="5C439E"/>
                </a:solidFill>
                <a:latin typeface="Times New Roman MT Bold Italics"/>
                <a:ea typeface="Times New Roman MT Bold Italics"/>
                <a:cs typeface="Times New Roman MT Bold Italics"/>
                <a:sym typeface="Times New Roman MT Bold Italics"/>
              </a:rPr>
              <a:t>Relații externe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811141" y="5865208"/>
            <a:ext cx="2410628" cy="1166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18"/>
              </a:lnSpc>
              <a:spcBef>
                <a:spcPct val="0"/>
              </a:spcBef>
            </a:pPr>
            <a:r>
              <a:rPr lang="en-US" sz="1655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Investiții în echipamente moderne, cercetare, digitalizare și extindere internațională.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91160" y="5865208"/>
            <a:ext cx="2172259" cy="14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18"/>
              </a:lnSpc>
              <a:spcBef>
                <a:spcPct val="0"/>
              </a:spcBef>
            </a:pPr>
            <a:r>
              <a:rPr lang="en-US" sz="1655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Formarea continuă a angajaților, atragerea de specialiști și consolidarea culturii organizaționale.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593790" y="5865208"/>
            <a:ext cx="1847853" cy="1194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318"/>
              </a:lnSpc>
              <a:spcBef>
                <a:spcPct val="0"/>
              </a:spcBef>
            </a:pPr>
            <a:r>
              <a:rPr lang="en-US" sz="1655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Aprovizionare durabilă, cultivarea proprie a plantelor, ambalaje ecologice.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04657" y="5850828"/>
            <a:ext cx="1943766" cy="1166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318"/>
              </a:lnSpc>
              <a:spcBef>
                <a:spcPct val="0"/>
              </a:spcBef>
            </a:pPr>
            <a:r>
              <a:rPr lang="en-US" sz="1655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Protejarea rețetelor și brevetelor, inovație, digitalizarea</a:t>
            </a:r>
            <a:r>
              <a:rPr lang="ro-RO" sz="1655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 </a:t>
            </a:r>
            <a:r>
              <a:rPr lang="en-US" sz="1655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cunoștințelor.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171905" y="5865208"/>
            <a:ext cx="2175790" cy="119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318"/>
              </a:lnSpc>
              <a:spcBef>
                <a:spcPct val="0"/>
              </a:spcBef>
            </a:pPr>
            <a:r>
              <a:rPr lang="en-US" sz="1655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rPr>
              <a:t>Parteneriate comerciale, comunicare activă cu clienții, autoritățile și comunitatea.</a:t>
            </a:r>
          </a:p>
        </p:txBody>
      </p:sp>
      <p:sp>
        <p:nvSpPr>
          <p:cNvPr id="28" name="Freeform 28"/>
          <p:cNvSpPr/>
          <p:nvPr/>
        </p:nvSpPr>
        <p:spPr>
          <a:xfrm>
            <a:off x="0" y="4333385"/>
            <a:ext cx="4287266" cy="3276582"/>
          </a:xfrm>
          <a:custGeom>
            <a:avLst/>
            <a:gdLst/>
            <a:ahLst/>
            <a:cxnLst/>
            <a:rect l="l" t="t" r="r" b="b"/>
            <a:pathLst>
              <a:path w="4287266" h="3276582">
                <a:moveTo>
                  <a:pt x="0" y="0"/>
                </a:moveTo>
                <a:lnTo>
                  <a:pt x="4287266" y="0"/>
                </a:lnTo>
                <a:lnTo>
                  <a:pt x="4287266" y="3276582"/>
                </a:lnTo>
                <a:lnTo>
                  <a:pt x="0" y="32765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6" r="-2406" b="-2724"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6198253" y="7926477"/>
            <a:ext cx="8603299" cy="2405851"/>
            <a:chOff x="0" y="-76200"/>
            <a:chExt cx="11471066" cy="3207801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76200"/>
              <a:ext cx="7105070" cy="3207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2650"/>
                </a:lnSpc>
                <a:spcBef>
                  <a:spcPct val="0"/>
                </a:spcBef>
              </a:pPr>
              <a:r>
                <a:rPr lang="en-US" sz="1893" b="1" i="1" u="none" strike="noStrike">
                  <a:solidFill>
                    <a:srgbClr val="D5232F"/>
                  </a:solidFill>
                  <a:latin typeface="Times New Roman MT Bold Italics"/>
                  <a:ea typeface="Times New Roman MT Bold Italics"/>
                  <a:cs typeface="Times New Roman MT Bold Italics"/>
                  <a:sym typeface="Times New Roman MT Bold Italics"/>
                </a:rPr>
                <a:t>Monitorizarea impactului asupra mediului:</a:t>
              </a:r>
            </a:p>
            <a:p>
              <a:pPr marL="408756" lvl="1" indent="-204378" algn="l">
                <a:lnSpc>
                  <a:spcPts val="2650"/>
                </a:lnSpc>
                <a:buFont typeface="Arial"/>
                <a:buChar char="•"/>
              </a:pPr>
              <a:r>
                <a:rPr lang="en-US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Ambalaje reciclabile</a:t>
              </a:r>
              <a:r>
                <a:rPr lang="ro-RO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;</a:t>
              </a: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  <a:p>
              <a:pPr marL="408756" lvl="1" indent="-204378" algn="l">
                <a:lnSpc>
                  <a:spcPts val="2650"/>
                </a:lnSpc>
                <a:buFont typeface="Arial"/>
                <a:buChar char="•"/>
              </a:pPr>
              <a:r>
                <a:rPr lang="en-US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Reducerea emisiilor CO₂</a:t>
              </a:r>
              <a:r>
                <a:rPr lang="ro-RO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;</a:t>
              </a: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  <a:p>
              <a:pPr marL="408756" lvl="1" indent="-204378" algn="l">
                <a:lnSpc>
                  <a:spcPts val="2650"/>
                </a:lnSpc>
                <a:buFont typeface="Arial"/>
                <a:buChar char="•"/>
              </a:pPr>
              <a:r>
                <a:rPr lang="en-US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Consum de energie</a:t>
              </a:r>
              <a:r>
                <a:rPr lang="ro-RO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;</a:t>
              </a: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  <a:p>
              <a:pPr marL="408756" lvl="1" indent="-204378" algn="l">
                <a:lnSpc>
                  <a:spcPts val="2650"/>
                </a:lnSpc>
                <a:buFont typeface="Arial"/>
                <a:buChar char="•"/>
              </a:pPr>
              <a:r>
                <a:rPr lang="en-US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Ingrediente naturale</a:t>
              </a:r>
              <a:r>
                <a:rPr lang="ro-RO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.</a:t>
              </a: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  <a:p>
              <a:pPr marL="0" lvl="0" indent="0" algn="l">
                <a:lnSpc>
                  <a:spcPts val="2650"/>
                </a:lnSpc>
                <a:spcBef>
                  <a:spcPct val="0"/>
                </a:spcBef>
              </a:pP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086279" y="445714"/>
              <a:ext cx="5384787" cy="1355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50"/>
                </a:lnSpc>
                <a:spcBef>
                  <a:spcPct val="0"/>
                </a:spcBef>
              </a:pPr>
              <a:r>
                <a:rPr lang="en-US" sz="1893" b="1" i="1" u="none" strike="noStrike">
                  <a:solidFill>
                    <a:srgbClr val="D5232F"/>
                  </a:solidFill>
                  <a:latin typeface="Times New Roman MT Bold Italics"/>
                  <a:ea typeface="Times New Roman MT Bold Italics"/>
                  <a:cs typeface="Times New Roman MT Bold Italics"/>
                  <a:sym typeface="Times New Roman MT Bold Italics"/>
                </a:rPr>
                <a:t>Evaluarea și dezvoltarea angajaților:</a:t>
              </a:r>
            </a:p>
            <a:p>
              <a:pPr marL="408756" lvl="1" indent="-204378" algn="l">
                <a:lnSpc>
                  <a:spcPts val="2650"/>
                </a:lnSpc>
                <a:buFont typeface="Arial"/>
                <a:buChar char="•"/>
              </a:pPr>
              <a:r>
                <a:rPr lang="en-US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Satisfacția și retenția</a:t>
              </a:r>
              <a:r>
                <a:rPr lang="ro-RO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;</a:t>
              </a: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  <a:p>
              <a:pPr marL="408756" lvl="1" indent="-204378" algn="l">
                <a:lnSpc>
                  <a:spcPts val="2650"/>
                </a:lnSpc>
                <a:buFont typeface="Arial"/>
                <a:buChar char="•"/>
              </a:pPr>
              <a:r>
                <a:rPr lang="en-US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Formare profesională continuă</a:t>
              </a:r>
              <a:r>
                <a:rPr lang="ro-RO" sz="1893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.</a:t>
              </a:r>
              <a:endParaRPr lang="en-US" sz="1893" u="none" strike="noStrike">
                <a:solidFill>
                  <a:srgbClr val="000000"/>
                </a:solidFill>
                <a:latin typeface="Times New Roman MT"/>
                <a:ea typeface="Times New Roman MT"/>
                <a:cs typeface="Times New Roman MT"/>
                <a:sym typeface="Times New Roman MT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918432" y="7482621"/>
            <a:ext cx="11541354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4500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Dimensiunea sustenabilității și capitalul uman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83A02612-1C19-42D8-8926-907A5CC70565}"/>
              </a:ext>
            </a:extLst>
          </p:cNvPr>
          <p:cNvGrpSpPr/>
          <p:nvPr/>
        </p:nvGrpSpPr>
        <p:grpSpPr>
          <a:xfrm>
            <a:off x="20707" y="0"/>
            <a:ext cx="18297205" cy="10431661"/>
            <a:chOff x="0" y="-38100"/>
            <a:chExt cx="4819017" cy="2747433"/>
          </a:xfrm>
          <a:solidFill>
            <a:srgbClr val="E9EFF7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8082AAF5-2F43-4FAF-BE46-E28ADABBABFA}"/>
                </a:ext>
              </a:extLst>
            </p:cNvPr>
            <p:cNvSpPr/>
            <p:nvPr/>
          </p:nvSpPr>
          <p:spPr>
            <a:xfrm>
              <a:off x="0" y="0"/>
              <a:ext cx="4819017" cy="2709333"/>
            </a:xfrm>
            <a:custGeom>
              <a:avLst/>
              <a:gdLst/>
              <a:ahLst/>
              <a:cxnLst/>
              <a:rect l="l" t="t" r="r" b="b"/>
              <a:pathLst>
                <a:path w="4819017" h="2709333">
                  <a:moveTo>
                    <a:pt x="0" y="0"/>
                  </a:moveTo>
                  <a:lnTo>
                    <a:pt x="4819017" y="0"/>
                  </a:lnTo>
                  <a:lnTo>
                    <a:pt x="481901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EFDC88E8-434B-4E29-AE94-06F02BCE6CBD}"/>
                </a:ext>
              </a:extLst>
            </p:cNvPr>
            <p:cNvSpPr txBox="1"/>
            <p:nvPr/>
          </p:nvSpPr>
          <p:spPr>
            <a:xfrm>
              <a:off x="0" y="-38100"/>
              <a:ext cx="4819017" cy="27474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2">
            <a:extLst>
              <a:ext uri="{FF2B5EF4-FFF2-40B4-BE49-F238E27FC236}">
                <a16:creationId xmlns:a16="http://schemas.microsoft.com/office/drawing/2014/main" id="{9B77DE63-AA3F-4510-A993-7D257D748B78}"/>
              </a:ext>
            </a:extLst>
          </p:cNvPr>
          <p:cNvGrpSpPr/>
          <p:nvPr/>
        </p:nvGrpSpPr>
        <p:grpSpPr>
          <a:xfrm>
            <a:off x="4303734" y="1980862"/>
            <a:ext cx="12565991" cy="4366342"/>
            <a:chOff x="0" y="0"/>
            <a:chExt cx="3309561" cy="1184951"/>
          </a:xfrm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31C08E27-D6EA-4451-8199-FBCA4C78C010}"/>
                </a:ext>
              </a:extLst>
            </p:cNvPr>
            <p:cNvSpPr/>
            <p:nvPr/>
          </p:nvSpPr>
          <p:spPr>
            <a:xfrm>
              <a:off x="0" y="0"/>
              <a:ext cx="3309562" cy="1184951"/>
            </a:xfrm>
            <a:custGeom>
              <a:avLst/>
              <a:gdLst/>
              <a:ahLst/>
              <a:cxnLst/>
              <a:rect l="l" t="t" r="r" b="b"/>
              <a:pathLst>
                <a:path w="3309562" h="1184951">
                  <a:moveTo>
                    <a:pt x="0" y="0"/>
                  </a:moveTo>
                  <a:lnTo>
                    <a:pt x="3309562" y="0"/>
                  </a:lnTo>
                  <a:lnTo>
                    <a:pt x="3309562" y="1184951"/>
                  </a:lnTo>
                  <a:lnTo>
                    <a:pt x="0" y="1184951"/>
                  </a:lnTo>
                  <a:close/>
                </a:path>
              </a:pathLst>
            </a:custGeom>
            <a:solidFill>
              <a:srgbClr val="798232">
                <a:alpha val="9804"/>
              </a:srgbClr>
            </a:solidFill>
          </p:spPr>
        </p:sp>
        <p:sp>
          <p:nvSpPr>
            <p:cNvPr id="37" name="TextBox 4">
              <a:extLst>
                <a:ext uri="{FF2B5EF4-FFF2-40B4-BE49-F238E27FC236}">
                  <a16:creationId xmlns:a16="http://schemas.microsoft.com/office/drawing/2014/main" id="{57E7D67D-CA2F-411B-A9ED-1E798ABA5654}"/>
                </a:ext>
              </a:extLst>
            </p:cNvPr>
            <p:cNvSpPr txBox="1"/>
            <p:nvPr/>
          </p:nvSpPr>
          <p:spPr>
            <a:xfrm>
              <a:off x="0" y="9525"/>
              <a:ext cx="3309561" cy="1175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38" name="Group 5">
            <a:extLst>
              <a:ext uri="{FF2B5EF4-FFF2-40B4-BE49-F238E27FC236}">
                <a16:creationId xmlns:a16="http://schemas.microsoft.com/office/drawing/2014/main" id="{67290645-7B17-4BE3-97FD-AA1009B3D40C}"/>
              </a:ext>
            </a:extLst>
          </p:cNvPr>
          <p:cNvGrpSpPr/>
          <p:nvPr/>
        </p:nvGrpSpPr>
        <p:grpSpPr>
          <a:xfrm>
            <a:off x="4269987" y="6491864"/>
            <a:ext cx="12565991" cy="3271145"/>
            <a:chOff x="0" y="0"/>
            <a:chExt cx="3309561" cy="991415"/>
          </a:xfrm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7FA5839F-40F1-4D7E-A81A-67900B10000F}"/>
                </a:ext>
              </a:extLst>
            </p:cNvPr>
            <p:cNvSpPr/>
            <p:nvPr/>
          </p:nvSpPr>
          <p:spPr>
            <a:xfrm>
              <a:off x="0" y="0"/>
              <a:ext cx="3309562" cy="991415"/>
            </a:xfrm>
            <a:custGeom>
              <a:avLst/>
              <a:gdLst/>
              <a:ahLst/>
              <a:cxnLst/>
              <a:rect l="l" t="t" r="r" b="b"/>
              <a:pathLst>
                <a:path w="3309562" h="991415">
                  <a:moveTo>
                    <a:pt x="0" y="0"/>
                  </a:moveTo>
                  <a:lnTo>
                    <a:pt x="3309562" y="0"/>
                  </a:lnTo>
                  <a:lnTo>
                    <a:pt x="3309562" y="991415"/>
                  </a:lnTo>
                  <a:lnTo>
                    <a:pt x="0" y="991415"/>
                  </a:lnTo>
                  <a:close/>
                </a:path>
              </a:pathLst>
            </a:custGeom>
            <a:solidFill>
              <a:srgbClr val="D3E1C9">
                <a:alpha val="9804"/>
              </a:srgbClr>
            </a:solidFill>
          </p:spPr>
        </p:sp>
        <p:sp>
          <p:nvSpPr>
            <p:cNvPr id="40" name="TextBox 7">
              <a:extLst>
                <a:ext uri="{FF2B5EF4-FFF2-40B4-BE49-F238E27FC236}">
                  <a16:creationId xmlns:a16="http://schemas.microsoft.com/office/drawing/2014/main" id="{FEAE0537-0EC2-4F93-BE0F-0855A10B9B6D}"/>
                </a:ext>
              </a:extLst>
            </p:cNvPr>
            <p:cNvSpPr txBox="1"/>
            <p:nvPr/>
          </p:nvSpPr>
          <p:spPr>
            <a:xfrm>
              <a:off x="0" y="9525"/>
              <a:ext cx="3309561" cy="98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sp>
        <p:nvSpPr>
          <p:cNvPr id="44" name="Freeform 11">
            <a:extLst>
              <a:ext uri="{FF2B5EF4-FFF2-40B4-BE49-F238E27FC236}">
                <a16:creationId xmlns:a16="http://schemas.microsoft.com/office/drawing/2014/main" id="{CBE8A972-E826-4602-8010-C368546C90B9}"/>
              </a:ext>
            </a:extLst>
          </p:cNvPr>
          <p:cNvSpPr/>
          <p:nvPr/>
        </p:nvSpPr>
        <p:spPr>
          <a:xfrm>
            <a:off x="1791804" y="274224"/>
            <a:ext cx="13843237" cy="1193979"/>
          </a:xfrm>
          <a:custGeom>
            <a:avLst/>
            <a:gdLst/>
            <a:ahLst/>
            <a:cxnLst/>
            <a:rect l="l" t="t" r="r" b="b"/>
            <a:pathLst>
              <a:path w="13843237" h="1193979">
                <a:moveTo>
                  <a:pt x="0" y="0"/>
                </a:moveTo>
                <a:lnTo>
                  <a:pt x="13843237" y="0"/>
                </a:lnTo>
                <a:lnTo>
                  <a:pt x="13843237" y="1193979"/>
                </a:lnTo>
                <a:lnTo>
                  <a:pt x="0" y="1193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5" name="Group 12">
            <a:extLst>
              <a:ext uri="{FF2B5EF4-FFF2-40B4-BE49-F238E27FC236}">
                <a16:creationId xmlns:a16="http://schemas.microsoft.com/office/drawing/2014/main" id="{FFD9C89A-4107-41A8-B920-0B13B2D84925}"/>
              </a:ext>
            </a:extLst>
          </p:cNvPr>
          <p:cNvGrpSpPr/>
          <p:nvPr/>
        </p:nvGrpSpPr>
        <p:grpSpPr>
          <a:xfrm>
            <a:off x="0" y="2023608"/>
            <a:ext cx="4300467" cy="8401042"/>
            <a:chOff x="0" y="0"/>
            <a:chExt cx="1237678" cy="2417827"/>
          </a:xfrm>
        </p:grpSpPr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162723FE-C9B6-487B-94FD-3DD98A3903A2}"/>
                </a:ext>
              </a:extLst>
            </p:cNvPr>
            <p:cNvSpPr/>
            <p:nvPr/>
          </p:nvSpPr>
          <p:spPr>
            <a:xfrm>
              <a:off x="0" y="0"/>
              <a:ext cx="1237678" cy="2417827"/>
            </a:xfrm>
            <a:custGeom>
              <a:avLst/>
              <a:gdLst/>
              <a:ahLst/>
              <a:cxnLst/>
              <a:rect l="l" t="t" r="r" b="b"/>
              <a:pathLst>
                <a:path w="1237678" h="2417827">
                  <a:moveTo>
                    <a:pt x="0" y="0"/>
                  </a:moveTo>
                  <a:lnTo>
                    <a:pt x="1237678" y="0"/>
                  </a:lnTo>
                  <a:lnTo>
                    <a:pt x="1237678" y="2417827"/>
                  </a:lnTo>
                  <a:lnTo>
                    <a:pt x="0" y="2417827"/>
                  </a:lnTo>
                  <a:close/>
                </a:path>
              </a:pathLst>
            </a:custGeom>
            <a:solidFill>
              <a:srgbClr val="D7DDB4">
                <a:alpha val="73725"/>
              </a:srgbClr>
            </a:solidFill>
          </p:spPr>
        </p:sp>
        <p:sp>
          <p:nvSpPr>
            <p:cNvPr id="47" name="TextBox 14">
              <a:extLst>
                <a:ext uri="{FF2B5EF4-FFF2-40B4-BE49-F238E27FC236}">
                  <a16:creationId xmlns:a16="http://schemas.microsoft.com/office/drawing/2014/main" id="{192A18E9-A3B1-458A-942D-7BE64C4A2DFB}"/>
                </a:ext>
              </a:extLst>
            </p:cNvPr>
            <p:cNvSpPr txBox="1"/>
            <p:nvPr/>
          </p:nvSpPr>
          <p:spPr>
            <a:xfrm>
              <a:off x="0" y="9525"/>
              <a:ext cx="1237678" cy="2408302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grpSp>
        <p:nvGrpSpPr>
          <p:cNvPr id="48" name="Group 15">
            <a:extLst>
              <a:ext uri="{FF2B5EF4-FFF2-40B4-BE49-F238E27FC236}">
                <a16:creationId xmlns:a16="http://schemas.microsoft.com/office/drawing/2014/main" id="{46B05E46-A11C-438F-A2EE-9B6BCD80F755}"/>
              </a:ext>
            </a:extLst>
          </p:cNvPr>
          <p:cNvGrpSpPr/>
          <p:nvPr/>
        </p:nvGrpSpPr>
        <p:grpSpPr>
          <a:xfrm>
            <a:off x="16869725" y="-83968"/>
            <a:ext cx="1418275" cy="10370968"/>
            <a:chOff x="0" y="0"/>
            <a:chExt cx="408181" cy="2984774"/>
          </a:xfrm>
        </p:grpSpPr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E732932E-2E8C-4552-82DD-83AF4E73101F}"/>
                </a:ext>
              </a:extLst>
            </p:cNvPr>
            <p:cNvSpPr/>
            <p:nvPr/>
          </p:nvSpPr>
          <p:spPr>
            <a:xfrm>
              <a:off x="0" y="0"/>
              <a:ext cx="408181" cy="2984774"/>
            </a:xfrm>
            <a:custGeom>
              <a:avLst/>
              <a:gdLst/>
              <a:ahLst/>
              <a:cxnLst/>
              <a:rect l="l" t="t" r="r" b="b"/>
              <a:pathLst>
                <a:path w="408181" h="2984774">
                  <a:moveTo>
                    <a:pt x="0" y="0"/>
                  </a:moveTo>
                  <a:lnTo>
                    <a:pt x="408181" y="0"/>
                  </a:lnTo>
                  <a:lnTo>
                    <a:pt x="408181" y="2984774"/>
                  </a:lnTo>
                  <a:lnTo>
                    <a:pt x="0" y="2984774"/>
                  </a:lnTo>
                  <a:close/>
                </a:path>
              </a:pathLst>
            </a:custGeom>
            <a:solidFill>
              <a:srgbClr val="D7DDB4">
                <a:alpha val="45882"/>
              </a:srgbClr>
            </a:solidFill>
          </p:spPr>
        </p:sp>
        <p:sp>
          <p:nvSpPr>
            <p:cNvPr id="50" name="TextBox 17">
              <a:extLst>
                <a:ext uri="{FF2B5EF4-FFF2-40B4-BE49-F238E27FC236}">
                  <a16:creationId xmlns:a16="http://schemas.microsoft.com/office/drawing/2014/main" id="{0986F297-CD14-4B9E-9A12-9CB23AC3C0F7}"/>
                </a:ext>
              </a:extLst>
            </p:cNvPr>
            <p:cNvSpPr txBox="1"/>
            <p:nvPr/>
          </p:nvSpPr>
          <p:spPr>
            <a:xfrm>
              <a:off x="0" y="9525"/>
              <a:ext cx="408181" cy="2975249"/>
            </a:xfrm>
            <a:prstGeom prst="rect">
              <a:avLst/>
            </a:prstGeom>
          </p:spPr>
          <p:txBody>
            <a:bodyPr lIns="46488" tIns="46488" rIns="46488" bIns="46488" rtlCol="0" anchor="ctr"/>
            <a:lstStyle/>
            <a:p>
              <a:pPr algn="ctr">
                <a:lnSpc>
                  <a:spcPts val="1766"/>
                </a:lnSpc>
              </a:pPr>
              <a:endParaRPr/>
            </a:p>
          </p:txBody>
        </p:sp>
      </p:grpSp>
      <p:pic>
        <p:nvPicPr>
          <p:cNvPr id="51" name="Picture 18">
            <a:extLst>
              <a:ext uri="{FF2B5EF4-FFF2-40B4-BE49-F238E27FC236}">
                <a16:creationId xmlns:a16="http://schemas.microsoft.com/office/drawing/2014/main" id="{5CD9D997-9E67-4236-9822-5E319E1B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117" y="1076097"/>
            <a:ext cx="11370133" cy="6283175"/>
          </a:xfrm>
          <a:prstGeom prst="rect">
            <a:avLst/>
          </a:prstGeom>
        </p:spPr>
      </p:pic>
      <p:sp>
        <p:nvSpPr>
          <p:cNvPr id="52" name="Freeform 19">
            <a:extLst>
              <a:ext uri="{FF2B5EF4-FFF2-40B4-BE49-F238E27FC236}">
                <a16:creationId xmlns:a16="http://schemas.microsoft.com/office/drawing/2014/main" id="{30A024BF-1BDC-4D5B-A9E3-EC71CF4D0847}"/>
              </a:ext>
            </a:extLst>
          </p:cNvPr>
          <p:cNvSpPr/>
          <p:nvPr/>
        </p:nvSpPr>
        <p:spPr>
          <a:xfrm>
            <a:off x="11745" y="3878421"/>
            <a:ext cx="4291989" cy="4062871"/>
          </a:xfrm>
          <a:custGeom>
            <a:avLst/>
            <a:gdLst/>
            <a:ahLst/>
            <a:cxnLst/>
            <a:rect l="l" t="t" r="r" b="b"/>
            <a:pathLst>
              <a:path w="4291989" h="4062871">
                <a:moveTo>
                  <a:pt x="0" y="0"/>
                </a:moveTo>
                <a:lnTo>
                  <a:pt x="4291989" y="0"/>
                </a:lnTo>
                <a:lnTo>
                  <a:pt x="4291989" y="4062871"/>
                </a:lnTo>
                <a:lnTo>
                  <a:pt x="0" y="40628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898" r="-20916"/>
            </a:stretch>
          </a:blipFill>
        </p:spPr>
      </p:sp>
      <p:grpSp>
        <p:nvGrpSpPr>
          <p:cNvPr id="53" name="Group 20">
            <a:extLst>
              <a:ext uri="{FF2B5EF4-FFF2-40B4-BE49-F238E27FC236}">
                <a16:creationId xmlns:a16="http://schemas.microsoft.com/office/drawing/2014/main" id="{ACFC1921-5D59-4E7B-AB8F-97B69806AF03}"/>
              </a:ext>
            </a:extLst>
          </p:cNvPr>
          <p:cNvGrpSpPr/>
          <p:nvPr/>
        </p:nvGrpSpPr>
        <p:grpSpPr>
          <a:xfrm>
            <a:off x="10363922" y="6760140"/>
            <a:ext cx="5584525" cy="2848680"/>
            <a:chOff x="0" y="0"/>
            <a:chExt cx="7446034" cy="3798240"/>
          </a:xfrm>
        </p:grpSpPr>
        <p:sp>
          <p:nvSpPr>
            <p:cNvPr id="54" name="TextBox 21">
              <a:extLst>
                <a:ext uri="{FF2B5EF4-FFF2-40B4-BE49-F238E27FC236}">
                  <a16:creationId xmlns:a16="http://schemas.microsoft.com/office/drawing/2014/main" id="{FE84DB4D-706B-4DE8-9CE7-19E88D17D4E6}"/>
                </a:ext>
              </a:extLst>
            </p:cNvPr>
            <p:cNvSpPr txBox="1"/>
            <p:nvPr/>
          </p:nvSpPr>
          <p:spPr>
            <a:xfrm>
              <a:off x="0" y="1721372"/>
              <a:ext cx="5961539" cy="59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79"/>
                </a:lnSpc>
                <a:spcBef>
                  <a:spcPct val="0"/>
                </a:spcBef>
              </a:pPr>
              <a:r>
                <a:rPr lang="en-US" sz="2485" b="1" u="none" strike="noStrike">
                  <a:solidFill>
                    <a:srgbClr val="000000"/>
                  </a:solidFill>
                  <a:latin typeface="Times New Roman MT Bold"/>
                  <a:ea typeface="Times New Roman MT Bold"/>
                  <a:cs typeface="Times New Roman MT Bold"/>
                  <a:sym typeface="Times New Roman MT Bold"/>
                </a:rPr>
                <a:t>Relația cu piața și consumatorii</a:t>
              </a:r>
            </a:p>
          </p:txBody>
        </p:sp>
        <p:sp>
          <p:nvSpPr>
            <p:cNvPr id="55" name="TextBox 22">
              <a:extLst>
                <a:ext uri="{FF2B5EF4-FFF2-40B4-BE49-F238E27FC236}">
                  <a16:creationId xmlns:a16="http://schemas.microsoft.com/office/drawing/2014/main" id="{1D098770-A7A0-46EE-941D-ED3A92D2104D}"/>
                </a:ext>
              </a:extLst>
            </p:cNvPr>
            <p:cNvSpPr txBox="1"/>
            <p:nvPr/>
          </p:nvSpPr>
          <p:spPr>
            <a:xfrm>
              <a:off x="356843" y="415205"/>
              <a:ext cx="2264482" cy="513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9"/>
                </a:lnSpc>
                <a:spcBef>
                  <a:spcPct val="0"/>
                </a:spcBef>
              </a:pPr>
              <a:r>
                <a:rPr lang="en-US" sz="2149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Cota de piață</a:t>
              </a:r>
            </a:p>
          </p:txBody>
        </p:sp>
        <p:sp>
          <p:nvSpPr>
            <p:cNvPr id="56" name="TextBox 23">
              <a:extLst>
                <a:ext uri="{FF2B5EF4-FFF2-40B4-BE49-F238E27FC236}">
                  <a16:creationId xmlns:a16="http://schemas.microsoft.com/office/drawing/2014/main" id="{6E8CD5C0-72F0-4B4E-85F1-B16BA831864F}"/>
                </a:ext>
              </a:extLst>
            </p:cNvPr>
            <p:cNvSpPr txBox="1"/>
            <p:nvPr/>
          </p:nvSpPr>
          <p:spPr>
            <a:xfrm>
              <a:off x="3635748" y="-85725"/>
              <a:ext cx="3810286" cy="1014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7"/>
                </a:lnSpc>
                <a:spcBef>
                  <a:spcPct val="0"/>
                </a:spcBef>
              </a:pPr>
              <a:r>
                <a:rPr lang="en-US" sz="2148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Volumul vânzărilor </a:t>
              </a:r>
            </a:p>
            <a:p>
              <a:pPr marL="0" lvl="0" indent="0" algn="l">
                <a:lnSpc>
                  <a:spcPts val="3007"/>
                </a:lnSpc>
                <a:spcBef>
                  <a:spcPct val="0"/>
                </a:spcBef>
              </a:pPr>
              <a:r>
                <a:rPr lang="en-US" sz="2148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(inclusiv online)</a:t>
              </a:r>
            </a:p>
          </p:txBody>
        </p:sp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EACFA882-646B-4A4B-BE9B-11D60AEE012B}"/>
                </a:ext>
              </a:extLst>
            </p:cNvPr>
            <p:cNvSpPr txBox="1"/>
            <p:nvPr/>
          </p:nvSpPr>
          <p:spPr>
            <a:xfrm>
              <a:off x="356843" y="3284384"/>
              <a:ext cx="2623926" cy="513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7"/>
                </a:lnSpc>
                <a:spcBef>
                  <a:spcPct val="0"/>
                </a:spcBef>
              </a:pPr>
              <a:r>
                <a:rPr lang="en-US" sz="2148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Feedback clienți</a:t>
              </a:r>
            </a:p>
          </p:txBody>
        </p:sp>
        <p:sp>
          <p:nvSpPr>
            <p:cNvPr id="58" name="AutoShape 25">
              <a:extLst>
                <a:ext uri="{FF2B5EF4-FFF2-40B4-BE49-F238E27FC236}">
                  <a16:creationId xmlns:a16="http://schemas.microsoft.com/office/drawing/2014/main" id="{52E22D4F-490B-4E76-8B23-7096875089AC}"/>
                </a:ext>
              </a:extLst>
            </p:cNvPr>
            <p:cNvSpPr/>
            <p:nvPr/>
          </p:nvSpPr>
          <p:spPr>
            <a:xfrm>
              <a:off x="3800611" y="2737803"/>
              <a:ext cx="1015383" cy="527582"/>
            </a:xfrm>
            <a:prstGeom prst="line">
              <a:avLst/>
            </a:prstGeom>
            <a:ln w="31971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6D92081F-89E6-410E-B4BC-921805FD3046}"/>
                </a:ext>
              </a:extLst>
            </p:cNvPr>
            <p:cNvSpPr/>
            <p:nvPr/>
          </p:nvSpPr>
          <p:spPr>
            <a:xfrm flipV="1">
              <a:off x="4069398" y="1074969"/>
              <a:ext cx="312930" cy="464105"/>
            </a:xfrm>
            <a:prstGeom prst="line">
              <a:avLst/>
            </a:prstGeom>
            <a:ln w="31971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60" name="AutoShape 27">
              <a:extLst>
                <a:ext uri="{FF2B5EF4-FFF2-40B4-BE49-F238E27FC236}">
                  <a16:creationId xmlns:a16="http://schemas.microsoft.com/office/drawing/2014/main" id="{9A70CA04-3FD6-49F6-B160-F8B2F5DE3FBB}"/>
                </a:ext>
              </a:extLst>
            </p:cNvPr>
            <p:cNvSpPr/>
            <p:nvPr/>
          </p:nvSpPr>
          <p:spPr>
            <a:xfrm flipH="1">
              <a:off x="1291296" y="2737803"/>
              <a:ext cx="664309" cy="530749"/>
            </a:xfrm>
            <a:prstGeom prst="line">
              <a:avLst/>
            </a:prstGeom>
            <a:ln w="31971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61" name="AutoShape 28">
              <a:extLst>
                <a:ext uri="{FF2B5EF4-FFF2-40B4-BE49-F238E27FC236}">
                  <a16:creationId xmlns:a16="http://schemas.microsoft.com/office/drawing/2014/main" id="{97F1AC04-DDC0-4A4C-9B72-54DADB99786F}"/>
                </a:ext>
              </a:extLst>
            </p:cNvPr>
            <p:cNvSpPr/>
            <p:nvPr/>
          </p:nvSpPr>
          <p:spPr>
            <a:xfrm flipH="1" flipV="1">
              <a:off x="1707141" y="1074969"/>
              <a:ext cx="371425" cy="385181"/>
            </a:xfrm>
            <a:prstGeom prst="line">
              <a:avLst/>
            </a:prstGeom>
            <a:ln w="31971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</p:sp>
        <p:sp>
          <p:nvSpPr>
            <p:cNvPr id="62" name="TextBox 29">
              <a:extLst>
                <a:ext uri="{FF2B5EF4-FFF2-40B4-BE49-F238E27FC236}">
                  <a16:creationId xmlns:a16="http://schemas.microsoft.com/office/drawing/2014/main" id="{9F2AF402-F08F-4BD5-9F8F-C3EBA6572371}"/>
                </a:ext>
              </a:extLst>
            </p:cNvPr>
            <p:cNvSpPr txBox="1"/>
            <p:nvPr/>
          </p:nvSpPr>
          <p:spPr>
            <a:xfrm>
              <a:off x="3893161" y="3284384"/>
              <a:ext cx="3295459" cy="5138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07"/>
                </a:lnSpc>
                <a:spcBef>
                  <a:spcPct val="0"/>
                </a:spcBef>
              </a:pPr>
              <a:r>
                <a:rPr lang="en-US" sz="2148" u="none" strike="noStrike">
                  <a:solidFill>
                    <a:srgbClr val="000000"/>
                  </a:solidFill>
                  <a:latin typeface="Times New Roman MT"/>
                  <a:ea typeface="Times New Roman MT"/>
                  <a:cs typeface="Times New Roman MT"/>
                  <a:sym typeface="Times New Roman MT"/>
                </a:rPr>
                <a:t>Interacțiune digitală</a:t>
              </a:r>
            </a:p>
          </p:txBody>
        </p:sp>
      </p:grpSp>
      <p:sp>
        <p:nvSpPr>
          <p:cNvPr id="63" name="TextBox 30">
            <a:extLst>
              <a:ext uri="{FF2B5EF4-FFF2-40B4-BE49-F238E27FC236}">
                <a16:creationId xmlns:a16="http://schemas.microsoft.com/office/drawing/2014/main" id="{073B7271-3B29-41A2-8073-83768C102653}"/>
              </a:ext>
            </a:extLst>
          </p:cNvPr>
          <p:cNvSpPr txBox="1"/>
          <p:nvPr/>
        </p:nvSpPr>
        <p:spPr>
          <a:xfrm>
            <a:off x="4848635" y="2805372"/>
            <a:ext cx="5515287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4500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Distribuția cheltuielilor </a:t>
            </a:r>
          </a:p>
          <a:p>
            <a:pPr algn="l">
              <a:lnSpc>
                <a:spcPts val="5985"/>
              </a:lnSpc>
            </a:pPr>
            <a:r>
              <a:rPr lang="en-US" sz="4500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entității pe categorii</a:t>
            </a:r>
          </a:p>
        </p:txBody>
      </p:sp>
      <p:sp>
        <p:nvSpPr>
          <p:cNvPr id="64" name="TextBox 31">
            <a:extLst>
              <a:ext uri="{FF2B5EF4-FFF2-40B4-BE49-F238E27FC236}">
                <a16:creationId xmlns:a16="http://schemas.microsoft.com/office/drawing/2014/main" id="{52AC17A1-BE75-4F8F-88DE-B060B8A65243}"/>
              </a:ext>
            </a:extLst>
          </p:cNvPr>
          <p:cNvSpPr txBox="1"/>
          <p:nvPr/>
        </p:nvSpPr>
        <p:spPr>
          <a:xfrm>
            <a:off x="4703899" y="7651631"/>
            <a:ext cx="5259859" cy="157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5"/>
              </a:lnSpc>
            </a:pPr>
            <a:r>
              <a:rPr lang="en-US" sz="4500" b="1">
                <a:solidFill>
                  <a:srgbClr val="0756B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Performanța pe piață și relația cu clienții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405</Words>
  <Application>Microsoft Office PowerPoint</Application>
  <PresentationFormat>Произвольный</PresentationFormat>
  <Paragraphs>60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Roboto Bold</vt:lpstr>
      <vt:lpstr>Calibri</vt:lpstr>
      <vt:lpstr>Roboto Italics</vt:lpstr>
      <vt:lpstr>Arial</vt:lpstr>
      <vt:lpstr>Times New Roman MT Bold Italics</vt:lpstr>
      <vt:lpstr>Times New Roman MT Bold</vt:lpstr>
      <vt:lpstr>Calibri (MS) Bold</vt:lpstr>
      <vt:lpstr>Times New Roman MT</vt:lpstr>
      <vt:lpstr>Calibri (MS)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Adaugă un antet</dc:title>
  <cp:lastModifiedBy>Galina Lusmanschi</cp:lastModifiedBy>
  <cp:revision>9</cp:revision>
  <dcterms:created xsi:type="dcterms:W3CDTF">2006-08-16T00:00:00Z</dcterms:created>
  <dcterms:modified xsi:type="dcterms:W3CDTF">2025-11-11T09:01:55Z</dcterms:modified>
  <dc:identifier>DAG4S9KIId0</dc:identifier>
</cp:coreProperties>
</file>