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71" r:id="rId11"/>
    <p:sldId id="265" r:id="rId12"/>
    <p:sldId id="269" r:id="rId13"/>
    <p:sldId id="266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7" autoAdjust="0"/>
    <p:restoredTop sz="89163" autoAdjust="0"/>
  </p:normalViewPr>
  <p:slideViewPr>
    <p:cSldViewPr snapToGrid="0">
      <p:cViewPr varScale="1">
        <p:scale>
          <a:sx n="58" d="100"/>
          <a:sy n="58" d="100"/>
        </p:scale>
        <p:origin x="120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46C24-03DC-457F-B80A-C74B38EBE3CE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EDCE67-F403-4E78-980D-642E94CDC5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7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DCE67-F403-4E78-980D-642E94CDC57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6964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CDD0-C591-44ED-92A5-925AB9A411D5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89835-1522-45DF-BF48-F989B052BCC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3145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CDD0-C591-44ED-92A5-925AB9A411D5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89835-1522-45DF-BF48-F989B052BC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3112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CDD0-C591-44ED-92A5-925AB9A411D5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89835-1522-45DF-BF48-F989B052BCC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3562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CDD0-C591-44ED-92A5-925AB9A411D5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89835-1522-45DF-BF48-F989B052BC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839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CDD0-C591-44ED-92A5-925AB9A411D5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89835-1522-45DF-BF48-F989B052BC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933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CDD0-C591-44ED-92A5-925AB9A411D5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89835-1522-45DF-BF48-F989B052BC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867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CDD0-C591-44ED-92A5-925AB9A411D5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89835-1522-45DF-BF48-F989B052BC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164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496CDD0-C591-44ED-92A5-925AB9A411D5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D289835-1522-45DF-BF48-F989B052BC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910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CDD0-C591-44ED-92A5-925AB9A411D5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89835-1522-45DF-BF48-F989B052BC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387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CDD0-C591-44ED-92A5-925AB9A411D5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89835-1522-45DF-BF48-F989B052BC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453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CDD0-C591-44ED-92A5-925AB9A411D5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89835-1522-45DF-BF48-F989B052BC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719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496CDD0-C591-44ED-92A5-925AB9A411D5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D289835-1522-45DF-BF48-F989B052BCCB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8178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BD280-B677-998B-15C3-B01B7E44F6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2898648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err="1"/>
              <a:t>Tranzacții</a:t>
            </a:r>
            <a:r>
              <a:rPr lang="en-US" sz="5400" b="1" dirty="0"/>
              <a:t> </a:t>
            </a:r>
            <a:r>
              <a:rPr lang="en-US" sz="5400" b="1" dirty="0" err="1"/>
              <a:t>financiare</a:t>
            </a:r>
            <a:r>
              <a:rPr lang="en-US" sz="5400" b="1" dirty="0"/>
              <a:t>: </a:t>
            </a:r>
            <a:r>
              <a:rPr lang="en-US" sz="5400" b="1" dirty="0" err="1"/>
              <a:t>mecanismele</a:t>
            </a:r>
            <a:r>
              <a:rPr lang="en-US" sz="5400" b="1" dirty="0"/>
              <a:t> </a:t>
            </a:r>
            <a:r>
              <a:rPr lang="en-US" sz="5400" b="1" dirty="0" err="1"/>
              <a:t>transferurilor</a:t>
            </a:r>
            <a:r>
              <a:rPr lang="en-US" sz="5400" b="1" dirty="0"/>
              <a:t>, </a:t>
            </a:r>
            <a:r>
              <a:rPr lang="en-US" sz="5400" b="1" dirty="0" err="1"/>
              <a:t>plăților</a:t>
            </a:r>
            <a:r>
              <a:rPr lang="en-US" sz="5400" b="1" dirty="0"/>
              <a:t> </a:t>
            </a:r>
            <a:r>
              <a:rPr lang="en-US" sz="5400" b="1" dirty="0" err="1"/>
              <a:t>și</a:t>
            </a:r>
            <a:r>
              <a:rPr lang="en-US" sz="5400" b="1" dirty="0"/>
              <a:t> </a:t>
            </a:r>
            <a:r>
              <a:rPr lang="en-US" sz="5400" b="1" dirty="0" err="1"/>
              <a:t>sistemele</a:t>
            </a:r>
            <a:r>
              <a:rPr lang="en-US" sz="5400" b="1" dirty="0"/>
              <a:t> de </a:t>
            </a:r>
            <a:r>
              <a:rPr lang="en-US" sz="5400" b="1" dirty="0" err="1"/>
              <a:t>plată</a:t>
            </a:r>
            <a:r>
              <a:rPr lang="en-US" sz="5400" b="1" dirty="0"/>
              <a:t> </a:t>
            </a:r>
            <a:r>
              <a:rPr lang="en-US" sz="5400" b="1" dirty="0" err="1"/>
              <a:t>moderne</a:t>
            </a:r>
            <a:endParaRPr lang="ru-RU" sz="5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AC2014-D86C-28AA-AFC2-A39954A21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049754"/>
            <a:ext cx="6096000" cy="2844650"/>
          </a:xfrm>
          <a:prstGeom prst="rect">
            <a:avLst/>
          </a:prstGeom>
        </p:spPr>
      </p:pic>
      <p:pic>
        <p:nvPicPr>
          <p:cNvPr id="1026" name="Picture 2" descr="Ce drepturi ai în calitate de consumator | Bizlaw">
            <a:extLst>
              <a:ext uri="{FF2B5EF4-FFF2-40B4-BE49-F238E27FC236}">
                <a16:creationId xmlns:a16="http://schemas.microsoft.com/office/drawing/2014/main" id="{4E6E3C17-1D26-C297-C054-275136801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9754"/>
            <a:ext cx="6096000" cy="284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008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58D5E-0753-9DF6-9E96-E4EEC3E8E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036" y="286603"/>
            <a:ext cx="10210800" cy="615271"/>
          </a:xfrm>
        </p:spPr>
        <p:txBody>
          <a:bodyPr>
            <a:normAutofit fontScale="90000"/>
          </a:bodyPr>
          <a:lstStyle/>
          <a:p>
            <a:r>
              <a:rPr lang="ro-RO" b="1" dirty="0"/>
              <a:t>Subiecte și </a:t>
            </a:r>
            <a:r>
              <a:rPr lang="en-US" b="1" dirty="0"/>
              <a:t>No</a:t>
            </a:r>
            <a:r>
              <a:rPr lang="ro-RO" b="1" dirty="0"/>
              <a:t>țiuni: </a:t>
            </a:r>
            <a:endParaRPr lang="ru-R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CA26A4-ADC4-550F-63B8-B7015DB44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6312" y="995818"/>
            <a:ext cx="3820437" cy="5481633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o-RO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tranzacție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financiară</a:t>
            </a:r>
            <a:endParaRPr lang="ro-RO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o-RO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plată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ro-RO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transfer </a:t>
            </a:r>
            <a:endParaRPr lang="ro-RO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plată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o-RO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ordin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plată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endParaRPr lang="ro-RO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card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bancar</a:t>
            </a:r>
            <a:endParaRPr lang="ro-RO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Mobile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banking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internet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banking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o-R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Plăți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contactless</a:t>
            </a:r>
            <a:r>
              <a:rPr lang="ro-RO" b="1" dirty="0">
                <a:latin typeface="Arial" panose="020B0604020202020204" pitchFamily="34" charset="0"/>
                <a:cs typeface="Arial" panose="020B0604020202020204" pitchFamily="34" charset="0"/>
              </a:rPr>
              <a:t> /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QR </a:t>
            </a:r>
            <a:r>
              <a:rPr lang="ro-RO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o-RO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o-RO" b="1" dirty="0">
                <a:latin typeface="Arial" panose="020B0604020202020204" pitchFamily="34" charset="0"/>
                <a:cs typeface="Arial" panose="020B0604020202020204" pitchFamily="34" charset="0"/>
              </a:rPr>
              <a:t>Plati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instant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o-R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o-RO" b="1" dirty="0">
                <a:latin typeface="Arial" panose="020B0604020202020204" pitchFamily="34" charset="0"/>
                <a:cs typeface="Arial" panose="020B0604020202020204" pitchFamily="34" charset="0"/>
              </a:rPr>
              <a:t>SAPI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o-RO" b="1" dirty="0">
                <a:latin typeface="Arial" panose="020B0604020202020204" pitchFamily="34" charset="0"/>
                <a:cs typeface="Arial" panose="020B0604020202020204" pitchFamily="34" charset="0"/>
              </a:rPr>
              <a:t>SWFT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o-RO" b="1" dirty="0">
                <a:latin typeface="Arial" panose="020B0604020202020204" pitchFamily="34" charset="0"/>
                <a:cs typeface="Arial" panose="020B0604020202020204" pitchFamily="34" charset="0"/>
              </a:rPr>
              <a:t>SEPA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AA1229-90CF-9C3E-6BD6-6DFA3E2BD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0142" y="286603"/>
            <a:ext cx="4413336" cy="25219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4E8319-731B-E249-DDAA-CD39F8C29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4836" y="2670724"/>
            <a:ext cx="3647163" cy="3587682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476B559-E4BD-7C03-4E0E-9C528D379E80}"/>
              </a:ext>
            </a:extLst>
          </p:cNvPr>
          <p:cNvSpPr txBox="1">
            <a:spLocks/>
          </p:cNvSpPr>
          <p:nvPr/>
        </p:nvSpPr>
        <p:spPr>
          <a:xfrm>
            <a:off x="397565" y="1089764"/>
            <a:ext cx="4558747" cy="529374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ro-RO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Tranzacții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financiare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– concept,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tipologie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particularități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o-RO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Sistemul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plati</a:t>
            </a:r>
            <a:r>
              <a:rPr lang="ro-RO" b="1" dirty="0">
                <a:latin typeface="Arial" panose="020B0604020202020204" pitchFamily="34" charset="0"/>
                <a:cs typeface="Arial" panose="020B0604020202020204" pitchFamily="34" charset="0"/>
              </a:rPr>
              <a:t> organizare si mecanism de functionare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o-RO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Mecanismul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funcționare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unui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plăți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o-RO" b="1" dirty="0">
                <a:latin typeface="Arial" panose="020B0604020202020204" pitchFamily="34" charset="0"/>
                <a:cs typeface="Arial" panose="020B0604020202020204" pitchFamily="34" charset="0"/>
              </a:rPr>
              <a:t> Transfer de credit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o-RO" b="1" dirty="0">
                <a:latin typeface="Arial" panose="020B0604020202020204" pitchFamily="34" charset="0"/>
                <a:cs typeface="Arial" panose="020B0604020202020204" pitchFamily="34" charset="0"/>
              </a:rPr>
              <a:t> Debitare directă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Sisteme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plata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moderne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o-RO" b="1" dirty="0">
                <a:latin typeface="Arial" panose="020B0604020202020204" pitchFamily="34" charset="0"/>
                <a:cs typeface="Arial" panose="020B0604020202020204" pitchFamily="34" charset="0"/>
              </a:rPr>
              <a:t>Instrumente moderne de plată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612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6CCCD-1D6E-469A-C736-2B3E3E11E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0773" y="193838"/>
            <a:ext cx="3798984" cy="495275"/>
          </a:xfrm>
        </p:spPr>
        <p:txBody>
          <a:bodyPr>
            <a:normAutofit fontScale="90000"/>
          </a:bodyPr>
          <a:lstStyle/>
          <a:p>
            <a:r>
              <a:rPr lang="ro-RO" sz="3600" b="1" dirty="0"/>
              <a:t>Tranzactia financiară</a:t>
            </a:r>
            <a:endParaRPr lang="ru-RU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1CD05-8004-E690-AB38-5ECAAC76E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790" y="613495"/>
            <a:ext cx="5314123" cy="4081670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tranzacție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Tranzacția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operațiune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economică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financiară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se produce o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schimbare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drepturile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obligațiile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poziția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financiară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persoane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entități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Cum ar fi: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§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cumpărarea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depunerea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banilor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retragerea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numerarului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transferul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banilor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două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Wingdings" panose="05000000000000000000" pitchFamily="2" charset="2"/>
              <a:buChar char="§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schimbul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valutar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6EA684-E8CF-E799-378B-838E921C651B}"/>
              </a:ext>
            </a:extLst>
          </p:cNvPr>
          <p:cNvSpPr txBox="1"/>
          <p:nvPr/>
        </p:nvSpPr>
        <p:spPr>
          <a:xfrm>
            <a:off x="5860113" y="781878"/>
            <a:ext cx="608009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Elementele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unei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tranzacții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financiare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tranzacție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financiară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conține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general,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următoarele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elemente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Plătitorul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persoana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sau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entitatea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care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transferă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fondurile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Beneficiarul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persoana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sau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entitatea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care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primește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fondurile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ru-RU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Suma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valoarea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tranzacției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</a:p>
          <a:p>
            <a:pPr marL="342900" marR="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Moneda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MDL, EUR, USD etc.;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Conturile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contul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din care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pleacă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și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contul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care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ajung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fondurile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Instrumentul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plată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card, transfer,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debitare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directă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etc.;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Canalul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plată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bancă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aplicație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mobilă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internet banking, ATM, POS etc.;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Data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și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ora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tranzacției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</a:p>
          <a:p>
            <a:pPr>
              <a:buNone/>
            </a:pPr>
            <a:r>
              <a:rPr lang="ro-RO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9.  </a:t>
            </a:r>
            <a:r>
              <a:rPr lang="en-US" sz="18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Scopul</a:t>
            </a: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tranzacției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achitarea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unui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bun,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serviciu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transfer,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economisire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investiție</a:t>
            </a: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etc</a:t>
            </a:r>
            <a:endParaRPr lang="ru-R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26EC00-0C0E-533F-4611-90775641F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987" y="4203670"/>
            <a:ext cx="4622360" cy="268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69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76860-E524-36EA-0EA5-CC147404B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B9401-1D3F-A24E-2AC3-BD339569C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0" y="193838"/>
            <a:ext cx="7036903" cy="495275"/>
          </a:xfrm>
        </p:spPr>
        <p:txBody>
          <a:bodyPr>
            <a:normAutofit fontScale="90000"/>
          </a:bodyPr>
          <a:lstStyle/>
          <a:p>
            <a:r>
              <a:rPr lang="ro-RO" sz="3600" b="1" dirty="0"/>
              <a:t>Tipuri de Tranzactii financiare</a:t>
            </a:r>
            <a:endParaRPr lang="ru-RU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F1A51-BB1A-FC25-3CC8-4EEBDC291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9270" y="861392"/>
            <a:ext cx="4452730" cy="4015409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Tranzacții</a:t>
            </a:r>
            <a:r>
              <a:rPr lang="en-US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plată</a:t>
            </a:r>
            <a:r>
              <a:rPr lang="en-US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2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Tranzacții</a:t>
            </a:r>
            <a:r>
              <a:rPr lang="en-US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transfer </a:t>
            </a:r>
            <a:endParaRPr lang="ro-RO" sz="2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Tranzacții</a:t>
            </a:r>
            <a:r>
              <a:rPr lang="en-US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creditare</a:t>
            </a:r>
            <a:endParaRPr lang="ro-RO" sz="2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Tranzacții</a:t>
            </a:r>
            <a:r>
              <a:rPr lang="en-US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ro-RO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economisire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Tranzacții</a:t>
            </a:r>
            <a:r>
              <a:rPr lang="en-US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valutare</a:t>
            </a:r>
            <a:r>
              <a:rPr lang="en-US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2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Tranzacții</a:t>
            </a:r>
            <a:r>
              <a:rPr lang="en-US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numerar</a:t>
            </a:r>
            <a:r>
              <a:rPr lang="en-US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/fără</a:t>
            </a:r>
            <a:r>
              <a:rPr lang="en-US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numerar</a:t>
            </a:r>
            <a:r>
              <a:rPr lang="en-US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2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Tranzacții</a:t>
            </a:r>
            <a:r>
              <a:rPr lang="en-US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interne </a:t>
            </a:r>
            <a:r>
              <a:rPr lang="ro-RO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externe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Tranzacții</a:t>
            </a:r>
            <a:r>
              <a:rPr lang="en-US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standard </a:t>
            </a:r>
            <a:endParaRPr lang="ro-RO" sz="2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9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Tranzacții</a:t>
            </a:r>
            <a:r>
              <a:rPr lang="en-US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instant</a:t>
            </a:r>
          </a:p>
          <a:p>
            <a:pPr>
              <a:buFont typeface="Wingdings" panose="05000000000000000000" pitchFamily="2" charset="2"/>
              <a:buChar char="q"/>
            </a:pPr>
            <a:endParaRPr lang="ru-R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6949D5-2121-085D-DD15-AE629041E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2795" y="4417920"/>
            <a:ext cx="4622360" cy="26835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EDABFC-FF47-ABB1-0BF8-99F60EE5B6B6}"/>
              </a:ext>
            </a:extLst>
          </p:cNvPr>
          <p:cNvSpPr txBox="1"/>
          <p:nvPr/>
        </p:nvSpPr>
        <p:spPr>
          <a:xfrm>
            <a:off x="328650" y="689113"/>
            <a:ext cx="729002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!!!!De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reținut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buNone/>
            </a:pP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Tranzacția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financiară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operațiune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prin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care se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modifică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poziția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financiară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sau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se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transferă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drepturi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obligații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financiare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buNone/>
            </a:pP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Plata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transfer de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fonduri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de la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plătitor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la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beneficiar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pentru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stingerea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unei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obligații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sau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efectuarea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unei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operațiuni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Instrumentul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de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plată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mijlocul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utilizat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pentru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inițierea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efectuarea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plății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Sistemul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de </a:t>
            </a:r>
            <a:r>
              <a:rPr lang="en-US" sz="20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plăți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ansamblul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de reguli,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participanți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și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infrastructuri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care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permite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procesarea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și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decontarea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plăților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AutoShape 4" descr="Sistemul de plati online Runpay in Moldova.">
            <a:extLst>
              <a:ext uri="{FF2B5EF4-FFF2-40B4-BE49-F238E27FC236}">
                <a16:creationId xmlns:a16="http://schemas.microsoft.com/office/drawing/2014/main" id="{DEB5F442-8106-6808-2C67-24E7BE482E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418F49D-49F3-A9E5-02FE-0435F7C55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96139"/>
            <a:ext cx="6387548" cy="296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370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65304-5149-E98A-6632-B67C99C3C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437" y="393366"/>
            <a:ext cx="6433927" cy="839832"/>
          </a:xfrm>
        </p:spPr>
        <p:txBody>
          <a:bodyPr>
            <a:normAutofit/>
          </a:bodyPr>
          <a:lstStyle/>
          <a:p>
            <a:r>
              <a:rPr lang="ro-RO" b="1" dirty="0"/>
              <a:t>Sistemul national de plăți</a:t>
            </a:r>
            <a:endParaRPr lang="ru-R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6F40F-E854-D6FB-B2B4-4091383501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2522" y="2149261"/>
            <a:ext cx="6665842" cy="2796271"/>
          </a:xfrm>
        </p:spPr>
        <p:txBody>
          <a:bodyPr>
            <a:normAutofit fontScale="92500" lnSpcReduction="20000"/>
          </a:bodyPr>
          <a:lstStyle/>
          <a:p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Sistemul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național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plăți</a:t>
            </a: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reprezintă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totalitatea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sistemelor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mecanismelor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instituțiilor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unor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norme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(reguli,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proceduri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contracte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etc.)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asigură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inițierea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procesarea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compensarea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decontarea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operațiunilor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transfer de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mijloace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bănești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participanți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Rolul</a:t>
            </a:r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principal al </a:t>
            </a:r>
            <a:r>
              <a:rPr lang="en-U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sistemului</a:t>
            </a:r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plăți</a:t>
            </a:r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a </a:t>
            </a:r>
            <a:r>
              <a:rPr lang="en-U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permite</a:t>
            </a:r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banii</a:t>
            </a:r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circule</a:t>
            </a:r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condiții</a:t>
            </a:r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siguranță</a:t>
            </a:r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eficiență</a:t>
            </a:r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rapiditate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1C66AF-69AF-F835-C718-B21B94784A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70643" y="632729"/>
            <a:ext cx="5088835" cy="2796271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Principalii participanți ai SNP</a:t>
            </a:r>
          </a:p>
          <a:p>
            <a:r>
              <a:rPr lang="it-I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Banca Națională a Moldovei (BNM)</a:t>
            </a:r>
            <a:endParaRPr lang="ro-R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Băncile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Prestatorii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servicii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plată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nebancari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utilizatorii (PF/PJ)</a:t>
            </a:r>
          </a:p>
          <a:p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Infrastructurile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sistemele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plată</a:t>
            </a:r>
            <a:endParaRPr lang="ro-R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Canalele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plată</a:t>
            </a:r>
            <a:r>
              <a:rPr lang="ro-RO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(Pos terminale, ATM)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o-RO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/>
          </a:p>
          <a:p>
            <a:endParaRPr lang="ru-R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C349A1-D94E-DBF2-FDBA-CB47880A0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3897" y="3547397"/>
            <a:ext cx="4497248" cy="348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827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0351C9-DE80-C427-0173-595659554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210" y="0"/>
            <a:ext cx="9369286" cy="650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41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137C8C4-4EE0-7459-543C-99CBAA3DF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478" y="0"/>
            <a:ext cx="9210261" cy="6440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77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EADB7B-29C5-3EDF-E914-C588B78DA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461" y="96078"/>
            <a:ext cx="11145078" cy="6665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034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5A232-45C4-E387-08B0-222DA39DE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1625" y="0"/>
            <a:ext cx="5987331" cy="530087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MIA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Plăți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Instant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28438-702D-ABFA-7E87-1C87B1A08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526" y="669367"/>
            <a:ext cx="11492286" cy="761293"/>
          </a:xfrm>
        </p:spPr>
        <p:txBody>
          <a:bodyPr/>
          <a:lstStyle/>
          <a:p>
            <a:r>
              <a:rPr lang="en-US" b="1" i="1" dirty="0"/>
              <a:t>MIA </a:t>
            </a:r>
            <a:r>
              <a:rPr lang="en-US" b="1" i="1" dirty="0" err="1"/>
              <a:t>Plăți</a:t>
            </a:r>
            <a:r>
              <a:rPr lang="en-US" b="1" i="1" dirty="0"/>
              <a:t> Instant </a:t>
            </a:r>
            <a:r>
              <a:rPr lang="en-US" b="1" i="1" dirty="0" err="1"/>
              <a:t>este</a:t>
            </a:r>
            <a:r>
              <a:rPr lang="en-US" b="1" i="1" dirty="0"/>
              <a:t> un </a:t>
            </a:r>
            <a:r>
              <a:rPr lang="en-US" b="1" i="1" dirty="0" err="1"/>
              <a:t>sistem</a:t>
            </a:r>
            <a:r>
              <a:rPr lang="en-US" b="1" i="1" dirty="0"/>
              <a:t> de </a:t>
            </a:r>
            <a:r>
              <a:rPr lang="en-US" b="1" i="1" dirty="0" err="1"/>
              <a:t>plăți</a:t>
            </a:r>
            <a:r>
              <a:rPr lang="en-US" b="1" i="1" dirty="0"/>
              <a:t> instant care </a:t>
            </a:r>
            <a:r>
              <a:rPr lang="en-US" b="1" i="1" dirty="0" err="1"/>
              <a:t>permite</a:t>
            </a:r>
            <a:r>
              <a:rPr lang="en-US" b="1" i="1" dirty="0"/>
              <a:t> </a:t>
            </a:r>
            <a:r>
              <a:rPr lang="en-US" b="1" i="1" dirty="0" err="1"/>
              <a:t>transferuri</a:t>
            </a:r>
            <a:r>
              <a:rPr lang="en-US" b="1" i="1" dirty="0"/>
              <a:t> </a:t>
            </a:r>
            <a:r>
              <a:rPr lang="en-US" b="1" i="1" dirty="0" err="1"/>
              <a:t>rapide</a:t>
            </a:r>
            <a:r>
              <a:rPr lang="en-US" b="1" i="1" dirty="0"/>
              <a:t> </a:t>
            </a:r>
            <a:r>
              <a:rPr lang="en-US" b="1" i="1" dirty="0" err="1"/>
              <a:t>și</a:t>
            </a:r>
            <a:r>
              <a:rPr lang="en-US" b="1" i="1" dirty="0"/>
              <a:t> </a:t>
            </a:r>
            <a:r>
              <a:rPr lang="en-US" b="1" i="1" dirty="0" err="1"/>
              <a:t>sigure</a:t>
            </a:r>
            <a:r>
              <a:rPr lang="en-US" b="1" i="1" dirty="0"/>
              <a:t>, direct din </a:t>
            </a:r>
            <a:r>
              <a:rPr lang="en-US" b="1" i="1" dirty="0" err="1"/>
              <a:t>aplicația</a:t>
            </a:r>
            <a:r>
              <a:rPr lang="en-US" b="1" i="1" dirty="0"/>
              <a:t> </a:t>
            </a:r>
            <a:r>
              <a:rPr lang="en-US" b="1" i="1" dirty="0" err="1"/>
              <a:t>mobilă</a:t>
            </a:r>
            <a:r>
              <a:rPr lang="en-US" b="1" i="1" dirty="0"/>
              <a:t>, </a:t>
            </a:r>
            <a:r>
              <a:rPr lang="en-US" b="1" i="1" dirty="0" err="1"/>
              <a:t>în</a:t>
            </a:r>
            <a:r>
              <a:rPr lang="en-US" b="1" i="1" dirty="0"/>
              <a:t> </a:t>
            </a:r>
            <a:r>
              <a:rPr lang="en-US" b="1" i="1" dirty="0" err="1"/>
              <a:t>baza</a:t>
            </a:r>
            <a:r>
              <a:rPr lang="en-US" b="1" i="1" dirty="0"/>
              <a:t> </a:t>
            </a:r>
            <a:r>
              <a:rPr lang="en-US" b="1" i="1" dirty="0" err="1"/>
              <a:t>numărului</a:t>
            </a:r>
            <a:r>
              <a:rPr lang="en-US" b="1" i="1" dirty="0"/>
              <a:t> de </a:t>
            </a:r>
            <a:r>
              <a:rPr lang="en-US" b="1" i="1" dirty="0" err="1"/>
              <a:t>telefon</a:t>
            </a:r>
            <a:r>
              <a:rPr lang="en-US" b="1" i="1" dirty="0"/>
              <a:t> </a:t>
            </a:r>
            <a:r>
              <a:rPr lang="en-US" b="1" i="1" dirty="0" err="1"/>
              <a:t>sau</a:t>
            </a:r>
            <a:r>
              <a:rPr lang="en-US" b="1" i="1" dirty="0"/>
              <a:t> </a:t>
            </a:r>
            <a:r>
              <a:rPr lang="en-US" b="1" i="1" dirty="0" err="1"/>
              <a:t>codului</a:t>
            </a:r>
            <a:r>
              <a:rPr lang="en-US" b="1" i="1" dirty="0"/>
              <a:t> IBAN al </a:t>
            </a:r>
            <a:r>
              <a:rPr lang="en-US" b="1" i="1" dirty="0" err="1"/>
              <a:t>beneficiarului</a:t>
            </a:r>
            <a:r>
              <a:rPr lang="en-US" b="1" i="1" dirty="0"/>
              <a:t>, </a:t>
            </a:r>
            <a:r>
              <a:rPr lang="en-US" b="1" i="1" dirty="0" err="1"/>
              <a:t>codului</a:t>
            </a:r>
            <a:r>
              <a:rPr lang="en-US" b="1" i="1" dirty="0"/>
              <a:t> QR </a:t>
            </a:r>
            <a:r>
              <a:rPr lang="en-US" b="1" i="1" dirty="0" err="1"/>
              <a:t>sau</a:t>
            </a:r>
            <a:r>
              <a:rPr lang="en-US" b="1" i="1" dirty="0"/>
              <a:t> link-</a:t>
            </a:r>
            <a:r>
              <a:rPr lang="en-US" b="1" i="1" dirty="0" err="1"/>
              <a:t>ului</a:t>
            </a:r>
            <a:r>
              <a:rPr lang="en-US" b="1" i="1" dirty="0"/>
              <a:t> de </a:t>
            </a:r>
            <a:r>
              <a:rPr lang="en-US" b="1" i="1" dirty="0" err="1"/>
              <a:t>plată</a:t>
            </a:r>
            <a:r>
              <a:rPr lang="en-US" b="1" i="1" dirty="0"/>
              <a:t>.</a:t>
            </a:r>
            <a:endParaRPr lang="ru-RU" b="1" i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D78120-61F4-2118-BC07-DEAB34650ECF}"/>
              </a:ext>
            </a:extLst>
          </p:cNvPr>
          <p:cNvSpPr txBox="1"/>
          <p:nvPr/>
        </p:nvSpPr>
        <p:spPr>
          <a:xfrm>
            <a:off x="371060" y="1390329"/>
            <a:ext cx="8507896" cy="6401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Transfer Instant P2P –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transferi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oricând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oricui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doar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numărul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telefon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codul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IBAN.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0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Solicitare</a:t>
            </a:r>
            <a:r>
              <a:rPr lang="en-US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Transfer RTP –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trimiți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cereri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prietenoase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primi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fonduri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Transfer Me2Me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a-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ți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aduna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banii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toate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băncile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într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-un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singur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cont.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Transfer cu QR –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transferi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rapid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simplu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doar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scanând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codul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QR.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Transfer cu Link –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transferi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instant,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doar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printr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-un click pe link.</a:t>
            </a:r>
            <a:endParaRPr lang="ro-RO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endParaRPr lang="ro-RO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o-RO" sz="20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Limitele tranzacționale și comisioanele pentru transferurile instant MIA</a:t>
            </a:r>
            <a:r>
              <a:rPr lang="ro-RO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o-RO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Suma maximă stabilită per tranzacție – 5 000 MDL.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o-RO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Suma maximă stabilită pe zi, cumulativ – 10 000 MDL.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o-RO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Suma maximă stabilită pe lună, cumulativ – 30 000 MDL.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o-RO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Pentru tranzacțiile RTP (Request To Pay) sunt admise maxim 10 solicitări pe zi.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o-RO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Transferurile de până la 10.000 de lei pe lună sunt gratuite. </a:t>
            </a:r>
          </a:p>
          <a:p>
            <a:pPr algn="l" fontAlgn="base"/>
            <a:r>
              <a:rPr lang="ro-RO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Pentru sume mai mari, comisioanele percepute nu vor depăși 5 lei pentru un transfer.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endParaRPr lang="ro-RO" dirty="0">
              <a:solidFill>
                <a:srgbClr val="000000"/>
              </a:solidFill>
              <a:latin typeface="Inter-Regular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endParaRPr lang="ro-RO" b="0" i="0" dirty="0">
              <a:solidFill>
                <a:srgbClr val="000000"/>
              </a:solidFill>
              <a:effectLst/>
              <a:latin typeface="Inter-Regular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endParaRPr lang="ro-RO" dirty="0">
              <a:solidFill>
                <a:srgbClr val="000000"/>
              </a:solidFill>
              <a:latin typeface="Inter-Regular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endParaRPr lang="ro-RO" b="0" i="0" dirty="0">
              <a:solidFill>
                <a:srgbClr val="000000"/>
              </a:solidFill>
              <a:effectLst/>
              <a:latin typeface="Inter-Regular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00000"/>
              </a:solidFill>
              <a:effectLst/>
              <a:latin typeface="Inter-Regular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EB63A6-2663-73E7-446A-B54107C7C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7165" y="3950778"/>
            <a:ext cx="3564835" cy="290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181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1FEEE-5A65-E219-FCCD-1AE407245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63304D-9788-69E6-45E6-DCE168EF64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5044" y="961152"/>
            <a:ext cx="6096000" cy="4935695"/>
          </a:xfrm>
        </p:spPr>
        <p:txBody>
          <a:bodyPr>
            <a:normAutofit fontScale="25000" lnSpcReduction="20000"/>
          </a:bodyPr>
          <a:lstStyle/>
          <a:p>
            <a:r>
              <a:rPr lang="ru-RU" sz="8000" b="1" dirty="0"/>
              <a:t>💍 </a:t>
            </a:r>
            <a:r>
              <a:rPr lang="en-US" sz="8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Inelul</a:t>
            </a: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8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plată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inel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inteligent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tehnologie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NFC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permite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plata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apropierea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POS. </a:t>
            </a:r>
          </a:p>
          <a:p>
            <a:pPr lvl="1"/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necesită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telefonul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momentul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plății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/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 un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exemplu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wearable payment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⌚ Plata cu smartwatch-ul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Ceasurile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inteligente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pot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înlocui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cardul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fizic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/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Plata se face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NFC,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apropierea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ceasului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terminal. </a:t>
            </a:r>
          </a:p>
          <a:p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📱 </a:t>
            </a: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Plata cu </a:t>
            </a:r>
            <a:r>
              <a:rPr lang="en-US" sz="8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telefonul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Telefonul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funcționa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 un card digital. </a:t>
            </a:r>
          </a:p>
          <a:p>
            <a:pPr lvl="1"/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Exemple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Apple Pay, Google Pay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servicii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similare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📷 </a:t>
            </a: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Plata </a:t>
            </a:r>
            <a:r>
              <a:rPr lang="en-US" sz="8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cod QR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Clientul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scanează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codul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QR,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verifică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suma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confirmă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plata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/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foarte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utilizată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comerț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plățile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distanță</a:t>
            </a:r>
            <a:r>
              <a:rPr lang="en-US" sz="8000" dirty="0"/>
              <a:t>. </a:t>
            </a:r>
          </a:p>
          <a:p>
            <a:endParaRPr lang="ru-RU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ED905D-1FCD-9CD4-B48C-CEAEBF17D0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2500" y="1424978"/>
            <a:ext cx="5694456" cy="4578257"/>
          </a:xfrm>
        </p:spPr>
        <p:txBody>
          <a:bodyPr>
            <a:normAutofit fontScale="25000" lnSpcReduction="20000"/>
          </a:bodyPr>
          <a:lstStyle/>
          <a:p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⚡ </a:t>
            </a:r>
            <a:r>
              <a:rPr lang="en-US" sz="8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Plățile</a:t>
            </a: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instant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Banii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pot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ajunge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contul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beneficiarului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câteva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secunde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inclusiv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afara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programului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bancar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dacă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infrastructura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serviciul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permit. </a:t>
            </a:r>
          </a:p>
          <a:p>
            <a:pPr lvl="1"/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Moldova, un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exemplu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MIA </a:t>
            </a:r>
            <a:r>
              <a:rPr lang="en-US" sz="8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Plăți</a:t>
            </a: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Instant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🌐 </a:t>
            </a: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Open Banking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acordul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clientului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aplicații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autorizate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pot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interacționa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conturile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bancare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API-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uri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/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exemplu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aplicație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permite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gestionarea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multor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conturi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bancare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-un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singur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loc. </a:t>
            </a:r>
          </a:p>
          <a:p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🧬 </a:t>
            </a:r>
            <a:r>
              <a:rPr lang="en-US" sz="8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Plăți</a:t>
            </a: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biometrice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/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anumite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identificarea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persoanei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utiliza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amprenta</a:t>
            </a: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8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recunoașterea</a:t>
            </a: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facială</a:t>
            </a: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</a:t>
            </a: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date </a:t>
            </a:r>
            <a:r>
              <a:rPr lang="en-US" sz="8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biometrice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1"/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Biometria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primul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rând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metodă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8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autentificare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nu un instrument de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plată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sine.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ADA63B-0DF4-5278-18F4-F881D9E60F6A}"/>
              </a:ext>
            </a:extLst>
          </p:cNvPr>
          <p:cNvSpPr txBox="1"/>
          <p:nvPr/>
        </p:nvSpPr>
        <p:spPr>
          <a:xfrm>
            <a:off x="3375327" y="27457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Cele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mai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moderne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o-RO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instrumente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de </a:t>
            </a:r>
            <a:r>
              <a:rPr kumimoji="0" lang="en-US" sz="2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plată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7022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A3098-284B-E632-3B94-309287C0A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74788"/>
          </a:xfrm>
        </p:spPr>
        <p:txBody>
          <a:bodyPr>
            <a:normAutofit/>
          </a:bodyPr>
          <a:lstStyle/>
          <a:p>
            <a:r>
              <a:rPr lang="ro-RO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SWIFT/SEPA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478597-CA47-1BDC-B447-28C031C90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495" y="861392"/>
            <a:ext cx="10721009" cy="4782416"/>
          </a:xfrm>
        </p:spPr>
        <p:txBody>
          <a:bodyPr>
            <a:normAutofit/>
          </a:bodyPr>
          <a:lstStyle/>
          <a:p>
            <a:r>
              <a:rPr lang="en-US" b="1" dirty="0"/>
              <a:t>SWIFT</a:t>
            </a:r>
            <a:r>
              <a:rPr lang="en-US" dirty="0"/>
              <a:t> – </a:t>
            </a:r>
            <a:r>
              <a:rPr lang="en-US" i="1" dirty="0"/>
              <a:t>Society for Worldwide Interbank Financial Telecommunication</a:t>
            </a:r>
            <a:r>
              <a:rPr lang="en-US" dirty="0"/>
              <a:t> – </a:t>
            </a:r>
            <a:r>
              <a:rPr lang="en-US" dirty="0" err="1"/>
              <a:t>este</a:t>
            </a:r>
            <a:r>
              <a:rPr lang="en-US" dirty="0"/>
              <a:t> o </a:t>
            </a:r>
            <a:r>
              <a:rPr lang="en-US" dirty="0" err="1"/>
              <a:t>rețea</a:t>
            </a:r>
            <a:r>
              <a:rPr lang="en-US" dirty="0"/>
              <a:t> </a:t>
            </a:r>
            <a:r>
              <a:rPr lang="en-US" dirty="0" err="1"/>
              <a:t>globală</a:t>
            </a:r>
            <a:r>
              <a:rPr lang="en-US" dirty="0"/>
              <a:t> </a:t>
            </a:r>
            <a:r>
              <a:rPr lang="en-US" dirty="0" err="1"/>
              <a:t>securizată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care </a:t>
            </a:r>
            <a:r>
              <a:rPr lang="en-US" dirty="0" err="1"/>
              <a:t>băncile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alte</a:t>
            </a:r>
            <a:r>
              <a:rPr lang="en-US" dirty="0"/>
              <a:t> </a:t>
            </a:r>
            <a:r>
              <a:rPr lang="en-US" dirty="0" err="1"/>
              <a:t>instituții</a:t>
            </a:r>
            <a:r>
              <a:rPr lang="en-US" dirty="0"/>
              <a:t> </a:t>
            </a:r>
            <a:r>
              <a:rPr lang="en-US" dirty="0" err="1"/>
              <a:t>financiare</a:t>
            </a:r>
            <a:r>
              <a:rPr lang="en-US" dirty="0"/>
              <a:t> transmit </a:t>
            </a:r>
            <a:r>
              <a:rPr lang="en-US" b="1" dirty="0" err="1"/>
              <a:t>mesaje</a:t>
            </a:r>
            <a:r>
              <a:rPr lang="en-US" b="1" dirty="0"/>
              <a:t> </a:t>
            </a:r>
            <a:r>
              <a:rPr lang="en-US" b="1" dirty="0" err="1"/>
              <a:t>și</a:t>
            </a:r>
            <a:r>
              <a:rPr lang="en-US" b="1" dirty="0"/>
              <a:t> </a:t>
            </a:r>
            <a:r>
              <a:rPr lang="en-US" b="1" dirty="0" err="1"/>
              <a:t>instrucțiuni</a:t>
            </a:r>
            <a:r>
              <a:rPr lang="en-US" b="1" dirty="0"/>
              <a:t> </a:t>
            </a:r>
            <a:r>
              <a:rPr lang="en-US" b="1" dirty="0" err="1"/>
              <a:t>financiare</a:t>
            </a:r>
            <a:r>
              <a:rPr lang="en-US" b="1" dirty="0"/>
              <a:t> </a:t>
            </a:r>
            <a:r>
              <a:rPr lang="en-US" b="1" dirty="0" err="1"/>
              <a:t>standardizate</a:t>
            </a:r>
            <a:r>
              <a:rPr lang="en-US" dirty="0"/>
              <a:t>, </a:t>
            </a:r>
            <a:r>
              <a:rPr lang="en-US" dirty="0" err="1"/>
              <a:t>în</a:t>
            </a:r>
            <a:r>
              <a:rPr lang="en-US" dirty="0"/>
              <a:t> special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operațiuni</a:t>
            </a:r>
            <a:r>
              <a:rPr lang="en-US" dirty="0"/>
              <a:t> </a:t>
            </a:r>
            <a:r>
              <a:rPr lang="en-US" dirty="0" err="1"/>
              <a:t>transfrontaliere</a:t>
            </a:r>
            <a:r>
              <a:rPr lang="en-US" dirty="0"/>
              <a:t>. SWIFT nu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bancă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,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sens</a:t>
            </a:r>
            <a:r>
              <a:rPr lang="en-US" dirty="0"/>
              <a:t> strict, </a:t>
            </a:r>
            <a:r>
              <a:rPr lang="en-US" b="1" dirty="0"/>
              <a:t>nu </a:t>
            </a:r>
            <a:r>
              <a:rPr lang="en-US" b="1" dirty="0" err="1"/>
              <a:t>transferă</a:t>
            </a:r>
            <a:r>
              <a:rPr lang="en-US" b="1" dirty="0"/>
              <a:t> </a:t>
            </a:r>
            <a:r>
              <a:rPr lang="en-US" b="1" dirty="0" err="1"/>
              <a:t>efectiv</a:t>
            </a:r>
            <a:r>
              <a:rPr lang="en-US" b="1" dirty="0"/>
              <a:t> </a:t>
            </a:r>
            <a:r>
              <a:rPr lang="en-US" b="1" dirty="0" err="1"/>
              <a:t>banii</a:t>
            </a:r>
            <a:r>
              <a:rPr lang="en-US" dirty="0"/>
              <a:t>; </a:t>
            </a:r>
            <a:r>
              <a:rPr lang="en-US" dirty="0" err="1"/>
              <a:t>transferul</a:t>
            </a:r>
            <a:r>
              <a:rPr lang="en-US" dirty="0"/>
              <a:t> </a:t>
            </a:r>
            <a:r>
              <a:rPr lang="en-US" dirty="0" err="1"/>
              <a:t>fondurilor</a:t>
            </a:r>
            <a:r>
              <a:rPr lang="en-US" dirty="0"/>
              <a:t> se </a:t>
            </a:r>
            <a:r>
              <a:rPr lang="en-US" dirty="0" err="1"/>
              <a:t>realizează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relațiile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instituțiile</a:t>
            </a:r>
            <a:r>
              <a:rPr lang="en-US" dirty="0"/>
              <a:t> </a:t>
            </a:r>
            <a:r>
              <a:rPr lang="en-US" dirty="0" err="1"/>
              <a:t>financiare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, </a:t>
            </a:r>
            <a:r>
              <a:rPr lang="en-US" dirty="0" err="1"/>
              <a:t>după</a:t>
            </a:r>
            <a:r>
              <a:rPr lang="en-US" dirty="0"/>
              <a:t> </a:t>
            </a:r>
            <a:r>
              <a:rPr lang="en-US" dirty="0" err="1"/>
              <a:t>caz</a:t>
            </a:r>
            <a:r>
              <a:rPr lang="en-US" dirty="0"/>
              <a:t>,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bănci</a:t>
            </a:r>
            <a:r>
              <a:rPr lang="en-US" dirty="0"/>
              <a:t> </a:t>
            </a:r>
            <a:r>
              <a:rPr lang="en-US" dirty="0" err="1"/>
              <a:t>corespondente</a:t>
            </a:r>
            <a:r>
              <a:rPr lang="en-US" dirty="0"/>
              <a:t>. </a:t>
            </a:r>
            <a:endParaRPr lang="ru-RU" dirty="0"/>
          </a:p>
          <a:p>
            <a:r>
              <a:rPr lang="en-US" dirty="0"/>
              <a:t>SWIFT a </a:t>
            </a:r>
            <a:r>
              <a:rPr lang="en-US" dirty="0" err="1"/>
              <a:t>fost</a:t>
            </a:r>
            <a:r>
              <a:rPr lang="en-US" dirty="0"/>
              <a:t> </a:t>
            </a:r>
            <a:r>
              <a:rPr lang="en-US" dirty="0" err="1"/>
              <a:t>creat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b="1" dirty="0"/>
              <a:t>1973</a:t>
            </a:r>
            <a:r>
              <a:rPr lang="en-US" dirty="0"/>
              <a:t>,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permite</a:t>
            </a:r>
            <a:r>
              <a:rPr lang="en-US" dirty="0"/>
              <a:t> </a:t>
            </a:r>
            <a:r>
              <a:rPr lang="en-US" dirty="0" err="1"/>
              <a:t>instituțiilor</a:t>
            </a:r>
            <a:r>
              <a:rPr lang="en-US" dirty="0"/>
              <a:t> </a:t>
            </a:r>
            <a:r>
              <a:rPr lang="en-US" dirty="0" err="1"/>
              <a:t>financiare</a:t>
            </a:r>
            <a:r>
              <a:rPr lang="en-US" dirty="0"/>
              <a:t> din </a:t>
            </a:r>
            <a:r>
              <a:rPr lang="en-US" dirty="0" err="1"/>
              <a:t>diferite</a:t>
            </a:r>
            <a:r>
              <a:rPr lang="en-US" dirty="0"/>
              <a:t> </a:t>
            </a:r>
            <a:r>
              <a:rPr lang="en-US" dirty="0" err="1"/>
              <a:t>țări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comunice</a:t>
            </a:r>
            <a:r>
              <a:rPr lang="en-US" dirty="0"/>
              <a:t> </a:t>
            </a:r>
            <a:r>
              <a:rPr lang="en-US" dirty="0" err="1"/>
              <a:t>într</a:t>
            </a:r>
            <a:r>
              <a:rPr lang="en-US" dirty="0"/>
              <a:t>-un mod </a:t>
            </a:r>
            <a:r>
              <a:rPr lang="en-US" dirty="0" err="1"/>
              <a:t>standardizat</a:t>
            </a:r>
            <a:r>
              <a:rPr lang="en-US" dirty="0"/>
              <a:t>, </a:t>
            </a:r>
            <a:r>
              <a:rPr lang="en-US" dirty="0" err="1"/>
              <a:t>sigur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automatizat</a:t>
            </a:r>
            <a:r>
              <a:rPr lang="en-US" dirty="0"/>
              <a:t>. </a:t>
            </a:r>
            <a:endParaRPr lang="ru-RU" dirty="0"/>
          </a:p>
          <a:p>
            <a:r>
              <a:rPr lang="en-US" b="1" dirty="0"/>
              <a:t>Cum </a:t>
            </a:r>
            <a:r>
              <a:rPr lang="en-US" b="1" dirty="0" err="1"/>
              <a:t>funcționează</a:t>
            </a:r>
            <a:r>
              <a:rPr lang="en-US" b="1" dirty="0"/>
              <a:t> o </a:t>
            </a:r>
            <a:r>
              <a:rPr lang="en-US" b="1" dirty="0" err="1"/>
              <a:t>plată</a:t>
            </a:r>
            <a:r>
              <a:rPr lang="en-US" b="1" dirty="0"/>
              <a:t> </a:t>
            </a:r>
            <a:r>
              <a:rPr lang="en-US" b="1" dirty="0" err="1"/>
              <a:t>prin</a:t>
            </a:r>
            <a:r>
              <a:rPr lang="en-US" b="1" dirty="0"/>
              <a:t> SWIFT?</a:t>
            </a:r>
            <a:endParaRPr lang="ru-RU" dirty="0"/>
          </a:p>
          <a:p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presupunem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un client din Republica Moldova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transfere</a:t>
            </a:r>
            <a:r>
              <a:rPr lang="en-US" dirty="0"/>
              <a:t> </a:t>
            </a:r>
            <a:r>
              <a:rPr lang="en-US" b="1" dirty="0"/>
              <a:t>5 000 EUR</a:t>
            </a:r>
            <a:r>
              <a:rPr lang="en-US" dirty="0"/>
              <a:t>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companii</a:t>
            </a:r>
            <a:r>
              <a:rPr lang="en-US" dirty="0"/>
              <a:t> din Germania.</a:t>
            </a:r>
            <a:endParaRPr lang="ru-RU" dirty="0"/>
          </a:p>
          <a:p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funcție</a:t>
            </a:r>
            <a:r>
              <a:rPr lang="en-US" dirty="0"/>
              <a:t> de </a:t>
            </a:r>
            <a:r>
              <a:rPr lang="en-US" dirty="0" err="1"/>
              <a:t>relațiile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bănci</a:t>
            </a:r>
            <a:r>
              <a:rPr lang="en-US" dirty="0"/>
              <a:t>, </a:t>
            </a:r>
            <a:r>
              <a:rPr lang="en-US" dirty="0" err="1"/>
              <a:t>plata</a:t>
            </a:r>
            <a:r>
              <a:rPr lang="en-US" dirty="0"/>
              <a:t> </a:t>
            </a:r>
            <a:r>
              <a:rPr lang="en-US" dirty="0" err="1"/>
              <a:t>poate</a:t>
            </a:r>
            <a:r>
              <a:rPr lang="en-US" dirty="0"/>
              <a:t> fi </a:t>
            </a:r>
            <a:r>
              <a:rPr lang="en-US" dirty="0" err="1"/>
              <a:t>transmisă</a:t>
            </a:r>
            <a:r>
              <a:rPr lang="en-US" dirty="0"/>
              <a:t> </a:t>
            </a:r>
            <a:r>
              <a:rPr lang="en-US" b="1" dirty="0"/>
              <a:t>direct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poate</a:t>
            </a:r>
            <a:r>
              <a:rPr lang="en-US" dirty="0"/>
              <a:t> </a:t>
            </a:r>
            <a:r>
              <a:rPr lang="en-US" dirty="0" err="1"/>
              <a:t>implica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ori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multe</a:t>
            </a:r>
            <a:r>
              <a:rPr lang="en-US" dirty="0"/>
              <a:t> </a:t>
            </a:r>
            <a:r>
              <a:rPr lang="en-US" dirty="0" err="1"/>
              <a:t>bănci</a:t>
            </a:r>
            <a:r>
              <a:rPr lang="en-US" dirty="0"/>
              <a:t> </a:t>
            </a:r>
            <a:r>
              <a:rPr lang="en-US" dirty="0" err="1"/>
              <a:t>intermediare</a:t>
            </a:r>
            <a:r>
              <a:rPr lang="en-US" dirty="0"/>
              <a:t>. SWIFT </a:t>
            </a:r>
            <a:r>
              <a:rPr lang="en-US" dirty="0" err="1"/>
              <a:t>transmite</a:t>
            </a:r>
            <a:r>
              <a:rPr lang="en-US" dirty="0"/>
              <a:t> </a:t>
            </a:r>
            <a:r>
              <a:rPr lang="en-US" dirty="0" err="1"/>
              <a:t>instrucțiunea</a:t>
            </a:r>
            <a:r>
              <a:rPr lang="en-US" dirty="0"/>
              <a:t> </a:t>
            </a:r>
            <a:r>
              <a:rPr lang="en-US" dirty="0" err="1"/>
              <a:t>financiară</a:t>
            </a:r>
            <a:r>
              <a:rPr lang="en-US" dirty="0"/>
              <a:t>, </a:t>
            </a:r>
            <a:r>
              <a:rPr lang="en-US" dirty="0" err="1"/>
              <a:t>iar</a:t>
            </a:r>
            <a:r>
              <a:rPr lang="en-US" dirty="0"/>
              <a:t> </a:t>
            </a:r>
            <a:r>
              <a:rPr lang="en-US" dirty="0" err="1"/>
              <a:t>instituțiile</a:t>
            </a:r>
            <a:r>
              <a:rPr lang="en-US" dirty="0"/>
              <a:t> implicate </a:t>
            </a:r>
            <a:r>
              <a:rPr lang="en-US" dirty="0" err="1"/>
              <a:t>efectuează</a:t>
            </a:r>
            <a:r>
              <a:rPr lang="en-US" dirty="0"/>
              <a:t> </a:t>
            </a:r>
            <a:r>
              <a:rPr lang="en-US" dirty="0" err="1"/>
              <a:t>operațiunile</a:t>
            </a:r>
            <a:r>
              <a:rPr lang="en-US" dirty="0"/>
              <a:t> </a:t>
            </a:r>
            <a:r>
              <a:rPr lang="en-US" dirty="0" err="1"/>
              <a:t>necesare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transferul</a:t>
            </a:r>
            <a:r>
              <a:rPr lang="en-US" dirty="0"/>
              <a:t> </a:t>
            </a:r>
            <a:r>
              <a:rPr lang="en-US" dirty="0" err="1"/>
              <a:t>efectiv</a:t>
            </a:r>
            <a:r>
              <a:rPr lang="en-US" dirty="0"/>
              <a:t> al </a:t>
            </a:r>
            <a:r>
              <a:rPr lang="en-US" dirty="0" err="1"/>
              <a:t>fondurilor</a:t>
            </a:r>
            <a:r>
              <a:rPr lang="en-US" dirty="0"/>
              <a:t>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461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0561FB-7167-F035-FA36-6AB2CE5CC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22" y="80963"/>
            <a:ext cx="10561982" cy="646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274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2E758-4532-F948-F12B-F4D7BD862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88EF5-A382-60F5-BB3F-55F8AF9FE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574788"/>
          </a:xfrm>
        </p:spPr>
        <p:txBody>
          <a:bodyPr>
            <a:normAutofit/>
          </a:bodyPr>
          <a:lstStyle/>
          <a:p>
            <a:r>
              <a:rPr lang="ro-RO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SWIFT/SEPA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E0F70-3476-E832-F248-ADF2D41D2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495" y="861392"/>
            <a:ext cx="10721009" cy="4782416"/>
          </a:xfrm>
        </p:spPr>
        <p:txBody>
          <a:bodyPr>
            <a:normAutofit/>
          </a:bodyPr>
          <a:lstStyle/>
          <a:p>
            <a:r>
              <a:rPr lang="en-US" b="1" dirty="0"/>
              <a:t>SEPA</a:t>
            </a:r>
            <a:r>
              <a:rPr lang="en-US" dirty="0"/>
              <a:t> – </a:t>
            </a:r>
            <a:r>
              <a:rPr lang="en-US" i="1" dirty="0"/>
              <a:t>Single Euro Payments Area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b="1" dirty="0"/>
              <a:t>Zona </a:t>
            </a:r>
            <a:r>
              <a:rPr lang="en-US" b="1" dirty="0" err="1"/>
              <a:t>Unică</a:t>
            </a:r>
            <a:r>
              <a:rPr lang="en-US" b="1" dirty="0"/>
              <a:t> de </a:t>
            </a:r>
            <a:r>
              <a:rPr lang="en-US" b="1" dirty="0" err="1"/>
              <a:t>Plăți</a:t>
            </a:r>
            <a:r>
              <a:rPr lang="en-US" b="1" dirty="0"/>
              <a:t> </a:t>
            </a:r>
            <a:r>
              <a:rPr lang="en-US" b="1" dirty="0" err="1"/>
              <a:t>în</a:t>
            </a:r>
            <a:r>
              <a:rPr lang="en-US" b="1" dirty="0"/>
              <a:t> Euro</a:t>
            </a:r>
            <a:r>
              <a:rPr lang="en-US" dirty="0"/>
              <a:t> – </a:t>
            </a:r>
            <a:r>
              <a:rPr lang="en-US" dirty="0" err="1"/>
              <a:t>reprezintă</a:t>
            </a:r>
            <a:r>
              <a:rPr lang="en-US" dirty="0"/>
              <a:t> </a:t>
            </a:r>
            <a:r>
              <a:rPr lang="en-US" dirty="0" err="1"/>
              <a:t>cadrul</a:t>
            </a:r>
            <a:r>
              <a:rPr lang="en-US" dirty="0"/>
              <a:t> </a:t>
            </a:r>
            <a:r>
              <a:rPr lang="en-US" dirty="0" err="1"/>
              <a:t>european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care </a:t>
            </a:r>
            <a:r>
              <a:rPr lang="en-US" dirty="0" err="1"/>
              <a:t>plățile</a:t>
            </a:r>
            <a:r>
              <a:rPr lang="en-US" dirty="0"/>
              <a:t> </a:t>
            </a:r>
            <a:r>
              <a:rPr lang="en-US" dirty="0" err="1"/>
              <a:t>electronice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euro sunt </a:t>
            </a:r>
            <a:r>
              <a:rPr lang="en-US" dirty="0" err="1"/>
              <a:t>standardizate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armonizate</a:t>
            </a:r>
            <a:r>
              <a:rPr lang="en-US" dirty="0"/>
              <a:t>, </a:t>
            </a:r>
            <a:r>
              <a:rPr lang="en-US" dirty="0" err="1"/>
              <a:t>astfel</a:t>
            </a:r>
            <a:r>
              <a:rPr lang="en-US" dirty="0"/>
              <a:t> </a:t>
            </a:r>
            <a:r>
              <a:rPr lang="en-US" dirty="0" err="1"/>
              <a:t>încât</a:t>
            </a:r>
            <a:r>
              <a:rPr lang="en-US" dirty="0"/>
              <a:t> o </a:t>
            </a:r>
            <a:r>
              <a:rPr lang="en-US" dirty="0" err="1"/>
              <a:t>plată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euro </a:t>
            </a:r>
            <a:r>
              <a:rPr lang="en-US" dirty="0" err="1"/>
              <a:t>între</a:t>
            </a:r>
            <a:r>
              <a:rPr lang="en-US" dirty="0"/>
              <a:t> </a:t>
            </a:r>
            <a:r>
              <a:rPr lang="en-US" dirty="0" err="1"/>
              <a:t>două</a:t>
            </a:r>
            <a:r>
              <a:rPr lang="en-US" dirty="0"/>
              <a:t> </a:t>
            </a:r>
            <a:r>
              <a:rPr lang="en-US" dirty="0" err="1"/>
              <a:t>țări</a:t>
            </a:r>
            <a:r>
              <a:rPr lang="en-US" dirty="0"/>
              <a:t> </a:t>
            </a:r>
            <a:r>
              <a:rPr lang="en-US" dirty="0" err="1"/>
              <a:t>participante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poată</a:t>
            </a:r>
            <a:r>
              <a:rPr lang="en-US" dirty="0"/>
              <a:t> fi </a:t>
            </a:r>
            <a:r>
              <a:rPr lang="en-US" dirty="0" err="1"/>
              <a:t>realizată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condiții</a:t>
            </a:r>
            <a:r>
              <a:rPr lang="en-US" dirty="0"/>
              <a:t> </a:t>
            </a:r>
            <a:r>
              <a:rPr lang="en-US" dirty="0" err="1"/>
              <a:t>similare</a:t>
            </a:r>
            <a:r>
              <a:rPr lang="en-US" dirty="0"/>
              <a:t>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plăți</a:t>
            </a:r>
            <a:r>
              <a:rPr lang="en-US" dirty="0"/>
              <a:t> interne. </a:t>
            </a:r>
            <a:endParaRPr lang="ru-RU" dirty="0"/>
          </a:p>
          <a:p>
            <a:r>
              <a:rPr lang="en-US" dirty="0"/>
              <a:t>Un </a:t>
            </a:r>
            <a:r>
              <a:rPr lang="en-US" dirty="0" err="1"/>
              <a:t>obiectiv</a:t>
            </a:r>
            <a:r>
              <a:rPr lang="en-US" dirty="0"/>
              <a:t> fundamental al SEPA </a:t>
            </a:r>
            <a:r>
              <a:rPr lang="en-US" dirty="0" err="1"/>
              <a:t>este</a:t>
            </a:r>
            <a:r>
              <a:rPr lang="en-US" dirty="0"/>
              <a:t> ca </a:t>
            </a:r>
            <a:r>
              <a:rPr lang="en-US" dirty="0" err="1"/>
              <a:t>persoanele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companiile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poată</a:t>
            </a:r>
            <a:r>
              <a:rPr lang="en-US" dirty="0"/>
              <a:t> </a:t>
            </a:r>
            <a:r>
              <a:rPr lang="en-US" dirty="0" err="1"/>
              <a:t>efectua</a:t>
            </a:r>
            <a:r>
              <a:rPr lang="en-US" dirty="0"/>
              <a:t> </a:t>
            </a:r>
            <a:r>
              <a:rPr lang="en-US" dirty="0" err="1"/>
              <a:t>plăți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euro </a:t>
            </a:r>
            <a:r>
              <a:rPr lang="en-US" b="1" dirty="0" err="1"/>
              <a:t>simplu</a:t>
            </a:r>
            <a:r>
              <a:rPr lang="en-US" b="1" dirty="0"/>
              <a:t> </a:t>
            </a:r>
            <a:r>
              <a:rPr lang="en-US" b="1" dirty="0" err="1"/>
              <a:t>și</a:t>
            </a:r>
            <a:r>
              <a:rPr lang="en-US" b="1" dirty="0"/>
              <a:t> </a:t>
            </a:r>
            <a:r>
              <a:rPr lang="en-US" b="1" dirty="0" err="1"/>
              <a:t>standardizat</a:t>
            </a:r>
            <a:r>
              <a:rPr lang="en-US" dirty="0"/>
              <a:t>, </a:t>
            </a:r>
            <a:r>
              <a:rPr lang="en-US" dirty="0" err="1"/>
              <a:t>indiferent</a:t>
            </a:r>
            <a:r>
              <a:rPr lang="en-US" dirty="0"/>
              <a:t> </a:t>
            </a:r>
            <a:r>
              <a:rPr lang="en-US" dirty="0" err="1"/>
              <a:t>dacă</a:t>
            </a:r>
            <a:r>
              <a:rPr lang="en-US" dirty="0"/>
              <a:t> </a:t>
            </a:r>
            <a:r>
              <a:rPr lang="en-US" dirty="0" err="1"/>
              <a:t>beneficiarul</a:t>
            </a:r>
            <a:r>
              <a:rPr lang="en-US" dirty="0"/>
              <a:t> se </a:t>
            </a:r>
            <a:r>
              <a:rPr lang="en-US" dirty="0" err="1"/>
              <a:t>află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aceeași</a:t>
            </a:r>
            <a:r>
              <a:rPr lang="en-US" dirty="0"/>
              <a:t> </a:t>
            </a:r>
            <a:r>
              <a:rPr lang="en-US" dirty="0" err="1"/>
              <a:t>țară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într</a:t>
            </a:r>
            <a:r>
              <a:rPr lang="en-US" dirty="0"/>
              <a:t>-o </a:t>
            </a:r>
            <a:r>
              <a:rPr lang="en-US" dirty="0" err="1"/>
              <a:t>altă</a:t>
            </a:r>
            <a:r>
              <a:rPr lang="en-US" dirty="0"/>
              <a:t> </a:t>
            </a:r>
            <a:r>
              <a:rPr lang="en-US" dirty="0" err="1"/>
              <a:t>țară</a:t>
            </a:r>
            <a:r>
              <a:rPr lang="en-US" dirty="0"/>
              <a:t> din aria SEPA. </a:t>
            </a:r>
            <a:endParaRPr lang="ru-RU" dirty="0"/>
          </a:p>
          <a:p>
            <a:r>
              <a:rPr lang="en-US" b="1" dirty="0"/>
              <a:t>Important </a:t>
            </a:r>
            <a:r>
              <a:rPr lang="en-US" b="1" dirty="0" err="1"/>
              <a:t>pentru</a:t>
            </a:r>
            <a:r>
              <a:rPr lang="en-US" b="1" dirty="0"/>
              <a:t> Republica Moldova</a:t>
            </a:r>
            <a:endParaRPr lang="ru-RU" dirty="0"/>
          </a:p>
          <a:p>
            <a:r>
              <a:rPr lang="en-US" dirty="0"/>
              <a:t>Republica Moldova a </a:t>
            </a:r>
            <a:r>
              <a:rPr lang="en-US" dirty="0" err="1"/>
              <a:t>fost</a:t>
            </a:r>
            <a:r>
              <a:rPr lang="en-US" dirty="0"/>
              <a:t> </a:t>
            </a:r>
            <a:r>
              <a:rPr lang="en-US" dirty="0" err="1"/>
              <a:t>inclusă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b="1" dirty="0"/>
              <a:t>aria </a:t>
            </a:r>
            <a:r>
              <a:rPr lang="en-US" b="1" dirty="0" err="1"/>
              <a:t>geografică</a:t>
            </a:r>
            <a:r>
              <a:rPr lang="en-US" b="1" dirty="0"/>
              <a:t> a </a:t>
            </a:r>
            <a:r>
              <a:rPr lang="en-US" b="1" dirty="0" err="1"/>
              <a:t>schemelor</a:t>
            </a:r>
            <a:r>
              <a:rPr lang="en-US" b="1" dirty="0"/>
              <a:t> SEPA la 6 </a:t>
            </a:r>
            <a:r>
              <a:rPr lang="en-US" b="1" dirty="0" err="1"/>
              <a:t>martie</a:t>
            </a:r>
            <a:r>
              <a:rPr lang="en-US" b="1" dirty="0"/>
              <a:t> 2025</a:t>
            </a:r>
            <a:r>
              <a:rPr lang="en-US" dirty="0"/>
              <a:t>. </a:t>
            </a:r>
            <a:r>
              <a:rPr lang="en-US" dirty="0" err="1"/>
              <a:t>Furnizorii</a:t>
            </a:r>
            <a:r>
              <a:rPr lang="en-US" dirty="0"/>
              <a:t> de </a:t>
            </a:r>
            <a:r>
              <a:rPr lang="en-US" dirty="0" err="1"/>
              <a:t>servicii</a:t>
            </a:r>
            <a:r>
              <a:rPr lang="en-US" dirty="0"/>
              <a:t> de </a:t>
            </a:r>
            <a:r>
              <a:rPr lang="en-US" dirty="0" err="1"/>
              <a:t>plată</a:t>
            </a:r>
            <a:r>
              <a:rPr lang="en-US" dirty="0"/>
              <a:t> din Moldova pot </a:t>
            </a:r>
            <a:r>
              <a:rPr lang="en-US" dirty="0" err="1"/>
              <a:t>adera</a:t>
            </a:r>
            <a:r>
              <a:rPr lang="en-US" dirty="0"/>
              <a:t> la </a:t>
            </a:r>
            <a:r>
              <a:rPr lang="en-US" dirty="0" err="1"/>
              <a:t>schemele</a:t>
            </a:r>
            <a:r>
              <a:rPr lang="en-US" dirty="0"/>
              <a:t> SEPA, </a:t>
            </a:r>
            <a:r>
              <a:rPr lang="en-US" dirty="0" err="1"/>
              <a:t>iar</a:t>
            </a:r>
            <a:r>
              <a:rPr lang="en-US" dirty="0"/>
              <a:t> data </a:t>
            </a:r>
            <a:r>
              <a:rPr lang="en-US" dirty="0" err="1"/>
              <a:t>operațională</a:t>
            </a:r>
            <a:r>
              <a:rPr lang="en-US" dirty="0"/>
              <a:t> </a:t>
            </a:r>
            <a:r>
              <a:rPr lang="en-US" dirty="0" err="1"/>
              <a:t>stabilită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PSP-urile din Moldova a </a:t>
            </a:r>
            <a:r>
              <a:rPr lang="en-US" dirty="0" err="1"/>
              <a:t>fost</a:t>
            </a:r>
            <a:r>
              <a:rPr lang="en-US" dirty="0"/>
              <a:t> </a:t>
            </a:r>
            <a:r>
              <a:rPr lang="en-US" b="1" dirty="0"/>
              <a:t>5 </a:t>
            </a:r>
            <a:r>
              <a:rPr lang="en-US" b="1" dirty="0" err="1"/>
              <a:t>octombrie</a:t>
            </a:r>
            <a:r>
              <a:rPr lang="en-US" b="1" dirty="0"/>
              <a:t> 2025</a:t>
            </a:r>
            <a:r>
              <a:rPr lang="en-US" dirty="0"/>
              <a:t>. </a:t>
            </a:r>
            <a:endParaRPr lang="ru-RU" dirty="0"/>
          </a:p>
          <a:p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prezent</a:t>
            </a:r>
            <a:r>
              <a:rPr lang="en-US" dirty="0"/>
              <a:t>, aria </a:t>
            </a:r>
            <a:r>
              <a:rPr lang="en-US" dirty="0" err="1"/>
              <a:t>geografică</a:t>
            </a:r>
            <a:r>
              <a:rPr lang="en-US" dirty="0"/>
              <a:t> a </a:t>
            </a:r>
            <a:r>
              <a:rPr lang="en-US" dirty="0" err="1"/>
              <a:t>schemelor</a:t>
            </a:r>
            <a:r>
              <a:rPr lang="en-US" dirty="0"/>
              <a:t> SEPA </a:t>
            </a:r>
            <a:r>
              <a:rPr lang="en-US" dirty="0" err="1"/>
              <a:t>cuprinde</a:t>
            </a:r>
            <a:r>
              <a:rPr lang="en-US" dirty="0"/>
              <a:t> </a:t>
            </a:r>
            <a:r>
              <a:rPr lang="en-US" b="1" dirty="0"/>
              <a:t>41 de </a:t>
            </a:r>
            <a:r>
              <a:rPr lang="en-US" b="1" dirty="0" err="1"/>
              <a:t>țări</a:t>
            </a:r>
            <a:r>
              <a:rPr lang="en-US" b="1" dirty="0"/>
              <a:t> </a:t>
            </a:r>
            <a:r>
              <a:rPr lang="en-US" b="1" dirty="0" err="1"/>
              <a:t>și</a:t>
            </a:r>
            <a:r>
              <a:rPr lang="en-US" b="1" dirty="0"/>
              <a:t> </a:t>
            </a:r>
            <a:r>
              <a:rPr lang="en-US" b="1" dirty="0" err="1"/>
              <a:t>teritorii</a:t>
            </a:r>
            <a:r>
              <a:rPr lang="en-US" dirty="0"/>
              <a:t>, </a:t>
            </a:r>
            <a:r>
              <a:rPr lang="en-US" dirty="0" err="1"/>
              <a:t>inclusiv</a:t>
            </a:r>
            <a:r>
              <a:rPr lang="en-US" dirty="0"/>
              <a:t> Republica Moldova.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4043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7F6640-679F-BB25-51CD-15C9A537A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791" y="934278"/>
            <a:ext cx="11224591" cy="59237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329B204-D815-4D75-1F51-628131921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444" y="0"/>
            <a:ext cx="4539284" cy="170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0073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334</TotalTime>
  <Words>1217</Words>
  <Application>Microsoft Office PowerPoint</Application>
  <PresentationFormat>Widescreen</PresentationFormat>
  <Paragraphs>120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Aptos</vt:lpstr>
      <vt:lpstr>Arial</vt:lpstr>
      <vt:lpstr>Calibri</vt:lpstr>
      <vt:lpstr>Calibri Light</vt:lpstr>
      <vt:lpstr>Inter-Regular</vt:lpstr>
      <vt:lpstr>Times New Roman</vt:lpstr>
      <vt:lpstr>Wingdings</vt:lpstr>
      <vt:lpstr>Retrospect</vt:lpstr>
      <vt:lpstr>Tranzacții financiare: mecanismele transferurilor, plăților și sistemele de plată moderne</vt:lpstr>
      <vt:lpstr>Subiecte și Noțiuni: </vt:lpstr>
      <vt:lpstr>Tranzactia financiară</vt:lpstr>
      <vt:lpstr>Tipuri de Tranzactii financiare</vt:lpstr>
      <vt:lpstr>Sistemul national de plăți</vt:lpstr>
      <vt:lpstr>PowerPoint Presentation</vt:lpstr>
      <vt:lpstr>PowerPoint Presentation</vt:lpstr>
      <vt:lpstr>PowerPoint Presentation</vt:lpstr>
      <vt:lpstr>MIA Plăți Instant</vt:lpstr>
      <vt:lpstr>PowerPoint Presentation</vt:lpstr>
      <vt:lpstr>SWIFT/SEPA</vt:lpstr>
      <vt:lpstr>PowerPoint Presentation</vt:lpstr>
      <vt:lpstr>SWIFT/SEPA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daniela bumbac</dc:creator>
  <cp:lastModifiedBy>daniela bumbac</cp:lastModifiedBy>
  <cp:revision>2</cp:revision>
  <dcterms:created xsi:type="dcterms:W3CDTF">2026-09-27T14:59:23Z</dcterms:created>
  <dcterms:modified xsi:type="dcterms:W3CDTF">2026-09-27T20:33:53Z</dcterms:modified>
</cp:coreProperties>
</file>